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95FC3-B450-4E6D-870C-19BCD49EC987}" type="datetimeFigureOut">
              <a:rPr lang="en-US" smtClean="0"/>
              <a:pPr/>
              <a:t>10/25/2020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73568-6221-4AEE-B7FF-13A999EFFFCA}" type="slidenum">
              <a:rPr lang="en-US" smtClean="0"/>
              <a:pPr/>
              <a:t>‹#›</a:t>
            </a:fld>
            <a:endParaRPr lang="en-US"/>
          </a:p>
        </p:txBody>
      </p:sp>
    </p:spTree>
    <p:extLst>
      <p:ext uri="{BB962C8B-B14F-4D97-AF65-F5344CB8AC3E}">
        <p14:creationId xmlns:p14="http://schemas.microsoft.com/office/powerpoint/2010/main" xmlns="" val="97442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73568-6221-4AEE-B7FF-13A999EFFFCA}" type="slidenum">
              <a:rPr lang="en-US" smtClean="0"/>
              <a:pPr/>
              <a:t>14</a:t>
            </a:fld>
            <a:endParaRPr lang="en-US"/>
          </a:p>
        </p:txBody>
      </p:sp>
    </p:spTree>
    <p:extLst>
      <p:ext uri="{BB962C8B-B14F-4D97-AF65-F5344CB8AC3E}">
        <p14:creationId xmlns:p14="http://schemas.microsoft.com/office/powerpoint/2010/main" xmlns="" val="216802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16" name="Slide Number Placeholder 15"/>
          <p:cNvSpPr>
            <a:spLocks noGrp="1"/>
          </p:cNvSpPr>
          <p:nvPr>
            <p:ph type="sldNum" sz="quarter" idx="11"/>
          </p:nvPr>
        </p:nvSpPr>
        <p:spPr/>
        <p:txBody>
          <a:bodyPr/>
          <a:lstStyle/>
          <a:p>
            <a:fld id="{56FB2480-81B6-4932-A37D-F85805433F6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2480-81B6-4932-A37D-F85805433F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2480-81B6-4932-A37D-F85805433F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D7FAE1E-41BE-4838-9D17-BFEC369D2A91}" type="datetimeFigureOut">
              <a:rPr lang="en-US" smtClean="0"/>
              <a:pPr/>
              <a:t>10/25/2020</a:t>
            </a:fld>
            <a:endParaRPr lang="en-US"/>
          </a:p>
        </p:txBody>
      </p:sp>
      <p:sp>
        <p:nvSpPr>
          <p:cNvPr id="15" name="Slide Number Placeholder 14"/>
          <p:cNvSpPr>
            <a:spLocks noGrp="1"/>
          </p:cNvSpPr>
          <p:nvPr>
            <p:ph type="sldNum" sz="quarter" idx="15"/>
          </p:nvPr>
        </p:nvSpPr>
        <p:spPr/>
        <p:txBody>
          <a:bodyPr/>
          <a:lstStyle>
            <a:lvl1pPr algn="ctr">
              <a:defRPr/>
            </a:lvl1pPr>
          </a:lstStyle>
          <a:p>
            <a:fld id="{56FB2480-81B6-4932-A37D-F85805433F6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B2480-81B6-4932-A37D-F85805433F6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B2480-81B6-4932-A37D-F85805433F6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6FB2480-81B6-4932-A37D-F85805433F6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B2480-81B6-4932-A37D-F85805433F6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B2480-81B6-4932-A37D-F85805433F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D7FAE1E-41BE-4838-9D17-BFEC369D2A91}" type="datetimeFigureOut">
              <a:rPr lang="en-US" smtClean="0"/>
              <a:pPr/>
              <a:t>10/25/2020</a:t>
            </a:fld>
            <a:endParaRPr lang="en-US"/>
          </a:p>
        </p:txBody>
      </p:sp>
      <p:sp>
        <p:nvSpPr>
          <p:cNvPr id="9" name="Slide Number Placeholder 8"/>
          <p:cNvSpPr>
            <a:spLocks noGrp="1"/>
          </p:cNvSpPr>
          <p:nvPr>
            <p:ph type="sldNum" sz="quarter" idx="15"/>
          </p:nvPr>
        </p:nvSpPr>
        <p:spPr/>
        <p:txBody>
          <a:bodyPr/>
          <a:lstStyle/>
          <a:p>
            <a:fld id="{56FB2480-81B6-4932-A37D-F85805433F6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D7FAE1E-41BE-4838-9D17-BFEC369D2A91}" type="datetimeFigureOut">
              <a:rPr lang="en-US" smtClean="0"/>
              <a:pPr/>
              <a:t>10/25/2020</a:t>
            </a:fld>
            <a:endParaRPr lang="en-US"/>
          </a:p>
        </p:txBody>
      </p:sp>
      <p:sp>
        <p:nvSpPr>
          <p:cNvPr id="9" name="Slide Number Placeholder 8"/>
          <p:cNvSpPr>
            <a:spLocks noGrp="1"/>
          </p:cNvSpPr>
          <p:nvPr>
            <p:ph type="sldNum" sz="quarter" idx="11"/>
          </p:nvPr>
        </p:nvSpPr>
        <p:spPr/>
        <p:txBody>
          <a:bodyPr/>
          <a:lstStyle/>
          <a:p>
            <a:fld id="{56FB2480-81B6-4932-A37D-F85805433F6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7FAE1E-41BE-4838-9D17-BFEC369D2A91}" type="datetimeFigureOut">
              <a:rPr lang="en-US" smtClean="0"/>
              <a:pPr/>
              <a:t>10/25/2020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FB2480-81B6-4932-A37D-F85805433F6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i="1" dirty="0" smtClean="0">
                <a:solidFill>
                  <a:srgbClr val="002060"/>
                </a:solidFill>
              </a:rPr>
              <a:t>Definition:</a:t>
            </a:r>
          </a:p>
          <a:p>
            <a:pPr marL="0" indent="0" algn="just">
              <a:buNone/>
            </a:pPr>
            <a:r>
              <a:rPr lang="en-US" sz="3200" b="1" i="1" dirty="0"/>
              <a:t> </a:t>
            </a:r>
            <a:r>
              <a:rPr lang="en-US" sz="3200" b="1" i="1" dirty="0" smtClean="0"/>
              <a:t>       </a:t>
            </a:r>
            <a:r>
              <a:rPr lang="en-US" sz="3200" i="1" dirty="0" smtClean="0"/>
              <a:t>The process by which plants generate new    individuals, or offspring.</a:t>
            </a:r>
          </a:p>
          <a:p>
            <a:pPr algn="just">
              <a:buFont typeface="Wingdings" pitchFamily="2" charset="2"/>
              <a:buChar char="ü"/>
            </a:pPr>
            <a:r>
              <a:rPr lang="en-US" sz="3200" i="1" dirty="0" smtClean="0"/>
              <a:t>It is an inherent characteristic of all living organism to continue or maintain their races by the mechanism of reproduction.</a:t>
            </a:r>
          </a:p>
          <a:p>
            <a:pPr>
              <a:buFont typeface="Arial" pitchFamily="34" charset="0"/>
              <a:buChar char="•"/>
            </a:pPr>
            <a:r>
              <a:rPr lang="en-US" sz="3200" b="1" i="1" dirty="0" smtClean="0">
                <a:solidFill>
                  <a:srgbClr val="002060"/>
                </a:solidFill>
              </a:rPr>
              <a:t>Types:</a:t>
            </a:r>
          </a:p>
          <a:p>
            <a:pPr marL="571500" indent="-571500">
              <a:buFont typeface="+mj-lt"/>
              <a:buAutoNum type="romanLcPeriod"/>
            </a:pPr>
            <a:r>
              <a:rPr lang="en-US" sz="3200" i="1" dirty="0" smtClean="0"/>
              <a:t>Asexual reproduction.</a:t>
            </a:r>
          </a:p>
          <a:p>
            <a:pPr marL="571500" indent="-571500">
              <a:buFont typeface="+mj-lt"/>
              <a:buAutoNum type="romanLcPeriod"/>
            </a:pPr>
            <a:r>
              <a:rPr lang="en-US" sz="3200" i="1" dirty="0" smtClean="0"/>
              <a:t>Sexual reproduction</a:t>
            </a:r>
            <a:r>
              <a:rPr lang="en-US" sz="3200" i="1" dirty="0"/>
              <a:t>.</a:t>
            </a: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Plant reproduction: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54718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91000"/>
          </a:xfrm>
        </p:spPr>
        <p:txBody>
          <a:bodyPr>
            <a:normAutofit/>
          </a:bodyPr>
          <a:lstStyle/>
          <a:p>
            <a:pPr algn="just">
              <a:buFont typeface="Wingdings" pitchFamily="2" charset="2"/>
              <a:buChar char="Ø"/>
            </a:pPr>
            <a:r>
              <a:rPr lang="en-US" sz="3200" b="1" i="1" dirty="0" smtClean="0"/>
              <a:t> </a:t>
            </a:r>
            <a:r>
              <a:rPr lang="en-US" sz="3200" i="1" dirty="0" smtClean="0"/>
              <a:t>Plants such as </a:t>
            </a:r>
            <a:r>
              <a:rPr lang="en-US" sz="3200" b="1" i="1" dirty="0" smtClean="0">
                <a:solidFill>
                  <a:srgbClr val="002060"/>
                </a:solidFill>
              </a:rPr>
              <a:t>money plant </a:t>
            </a:r>
            <a:r>
              <a:rPr lang="en-US" sz="3200" i="1" dirty="0" smtClean="0"/>
              <a:t>are propagated through stem cuttings where a portion of the stem containing </a:t>
            </a:r>
            <a:r>
              <a:rPr lang="en-US" sz="3200" b="1" i="1" dirty="0" smtClean="0">
                <a:solidFill>
                  <a:srgbClr val="002060"/>
                </a:solidFill>
              </a:rPr>
              <a:t>nodes and internodes </a:t>
            </a:r>
            <a:r>
              <a:rPr lang="en-US" sz="3200" i="1" dirty="0" smtClean="0"/>
              <a:t>is placed in moist soil and allowed to root. </a:t>
            </a:r>
          </a:p>
          <a:p>
            <a:pPr algn="just">
              <a:buFont typeface="Wingdings" pitchFamily="2" charset="2"/>
              <a:buChar char="Ø"/>
            </a:pPr>
            <a:r>
              <a:rPr lang="en-US" sz="3200" i="1" dirty="0" smtClean="0"/>
              <a:t>In some species, stems can start producing a root even when placed only in water.</a:t>
            </a:r>
          </a:p>
          <a:p>
            <a:pPr marL="0" indent="0">
              <a:buNone/>
            </a:pPr>
            <a:r>
              <a:rPr lang="en-US" sz="3200" i="1" dirty="0" smtClean="0"/>
              <a:t>         </a:t>
            </a:r>
            <a:endParaRPr lang="en-US" sz="3200" b="1" i="1" dirty="0" smtClean="0"/>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76825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rmAutofit/>
          </a:bodyPr>
          <a:lstStyle/>
          <a:p>
            <a:r>
              <a:rPr lang="en-US" sz="3200" b="1" i="1" dirty="0" smtClean="0">
                <a:solidFill>
                  <a:srgbClr val="002060"/>
                </a:solidFill>
              </a:rPr>
              <a:t>Definition:</a:t>
            </a:r>
          </a:p>
          <a:p>
            <a:pPr marL="0" indent="0" algn="just">
              <a:buNone/>
            </a:pPr>
            <a:r>
              <a:rPr lang="en-US" sz="3200" b="1" i="1" dirty="0"/>
              <a:t> </a:t>
            </a:r>
            <a:r>
              <a:rPr lang="en-US" sz="3200" b="1" i="1" dirty="0" smtClean="0"/>
              <a:t>         </a:t>
            </a:r>
            <a:r>
              <a:rPr lang="en-US" sz="3200" i="1" dirty="0" smtClean="0"/>
              <a:t>The stem of a plant is bent down until it touches the soil. The stem is then cut once it develops roots and grows into a new plant.</a:t>
            </a:r>
          </a:p>
          <a:p>
            <a:pPr marL="0" indent="0">
              <a:buNone/>
            </a:pPr>
            <a:r>
              <a:rPr lang="en-US" sz="3200" b="1" i="1" dirty="0" smtClean="0"/>
              <a:t>         </a:t>
            </a:r>
            <a:r>
              <a:rPr lang="en-US" sz="3200" b="1" i="1" dirty="0" smtClean="0">
                <a:solidFill>
                  <a:srgbClr val="002060"/>
                </a:solidFill>
              </a:rPr>
              <a:t>e.g. lemon, rose.</a:t>
            </a:r>
            <a:endParaRPr lang="en-US" sz="3200" b="1" i="1" dirty="0">
              <a:solidFill>
                <a:srgbClr val="002060"/>
              </a:solidFill>
            </a:endParaRPr>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layering:</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3810000"/>
            <a:ext cx="7162800" cy="2647950"/>
          </a:xfrm>
          <a:prstGeom prst="rect">
            <a:avLst/>
          </a:prstGeom>
        </p:spPr>
      </p:pic>
    </p:spTree>
    <p:extLst>
      <p:ext uri="{BB962C8B-B14F-4D97-AF65-F5344CB8AC3E}">
        <p14:creationId xmlns:p14="http://schemas.microsoft.com/office/powerpoint/2010/main" xmlns="" val="236643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839200" cy="5486400"/>
          </a:xfrm>
        </p:spPr>
        <p:txBody>
          <a:bodyPr>
            <a:normAutofit fontScale="92500" lnSpcReduction="10000"/>
          </a:bodyPr>
          <a:lstStyle/>
          <a:p>
            <a:pPr algn="just">
              <a:buFont typeface="Wingdings" pitchFamily="2" charset="2"/>
              <a:buChar char="Ø"/>
            </a:pPr>
            <a:r>
              <a:rPr lang="en-US" sz="3200" i="1" dirty="0" smtClean="0"/>
              <a:t> Layering is a method in which a stem attached to the plant is bent and covered with soil. </a:t>
            </a:r>
            <a:r>
              <a:rPr lang="en-US" sz="3200" b="1" i="1" dirty="0" smtClean="0">
                <a:solidFill>
                  <a:srgbClr val="002060"/>
                </a:solidFill>
              </a:rPr>
              <a:t>Young stems </a:t>
            </a:r>
            <a:r>
              <a:rPr lang="en-US" sz="3200" i="1" dirty="0" smtClean="0"/>
              <a:t>that can be bent easily without any injury are the </a:t>
            </a:r>
            <a:r>
              <a:rPr lang="en-US" sz="3200" b="1" i="1" dirty="0" smtClean="0">
                <a:solidFill>
                  <a:srgbClr val="002060"/>
                </a:solidFill>
              </a:rPr>
              <a:t>preferred plant </a:t>
            </a:r>
            <a:r>
              <a:rPr lang="en-US" sz="3200" i="1" dirty="0" smtClean="0"/>
              <a:t>for this method.</a:t>
            </a:r>
          </a:p>
          <a:p>
            <a:pPr algn="just">
              <a:buFont typeface="Wingdings" pitchFamily="2" charset="2"/>
              <a:buChar char="Ø"/>
            </a:pPr>
            <a:r>
              <a:rPr lang="en-US" sz="3200" i="1" dirty="0" smtClean="0"/>
              <a:t>In some plants, a modified form of layering known as </a:t>
            </a:r>
            <a:r>
              <a:rPr lang="en-US" sz="3200" b="1" i="1" dirty="0" smtClean="0">
                <a:solidFill>
                  <a:srgbClr val="002060"/>
                </a:solidFill>
              </a:rPr>
              <a:t>air layering </a:t>
            </a:r>
            <a:r>
              <a:rPr lang="en-US" sz="3200" i="1" dirty="0" smtClean="0"/>
              <a:t>is employed.</a:t>
            </a:r>
          </a:p>
          <a:p>
            <a:pPr algn="just">
              <a:buFont typeface="Wingdings" pitchFamily="2" charset="2"/>
              <a:buChar char="Ø"/>
            </a:pPr>
            <a:r>
              <a:rPr lang="en-US" sz="3200" i="1" dirty="0" smtClean="0"/>
              <a:t>A portion of bark or outermost covering of the stem is removed and covered with moss, which is the taped. Some gardeners also apply </a:t>
            </a:r>
            <a:r>
              <a:rPr lang="en-US" sz="3200" b="1" i="1" dirty="0" smtClean="0">
                <a:solidFill>
                  <a:srgbClr val="002060"/>
                </a:solidFill>
              </a:rPr>
              <a:t>rooting hormone.</a:t>
            </a:r>
          </a:p>
          <a:p>
            <a:pPr algn="just">
              <a:buFont typeface="Wingdings" pitchFamily="2" charset="2"/>
              <a:buChar char="Ø"/>
            </a:pPr>
            <a:r>
              <a:rPr lang="en-US" sz="3200" i="1" dirty="0" smtClean="0"/>
              <a:t>After some time, roots will appear; this portion of plant can be placed in separate pot. </a:t>
            </a:r>
            <a:endParaRPr lang="en-US" sz="3200" i="1" dirty="0"/>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99224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a:bodyPr>
          <a:lstStyle/>
          <a:p>
            <a:r>
              <a:rPr lang="en-US" sz="3200" b="1" i="1" dirty="0" smtClean="0">
                <a:solidFill>
                  <a:srgbClr val="002060"/>
                </a:solidFill>
              </a:rPr>
              <a:t>Definition:</a:t>
            </a:r>
          </a:p>
          <a:p>
            <a:pPr marL="0" indent="0" algn="just">
              <a:buNone/>
            </a:pPr>
            <a:r>
              <a:rPr lang="en-US" sz="3200" b="1" i="1" dirty="0" smtClean="0"/>
              <a:t>         </a:t>
            </a:r>
            <a:r>
              <a:rPr lang="en-US" sz="3200" i="1" dirty="0" smtClean="0"/>
              <a:t>The stem of a plant is cut and then fitted on another strong plant and covered with grafting wax.</a:t>
            </a:r>
          </a:p>
          <a:p>
            <a:pPr marL="0" indent="0">
              <a:buNone/>
            </a:pPr>
            <a:r>
              <a:rPr lang="en-US" sz="3200" b="1" i="1" dirty="0" smtClean="0"/>
              <a:t>        </a:t>
            </a:r>
            <a:r>
              <a:rPr lang="en-US" sz="3200" b="1" i="1" dirty="0" smtClean="0">
                <a:solidFill>
                  <a:srgbClr val="002060"/>
                </a:solidFill>
              </a:rPr>
              <a:t>e.g. oranges, ornamental plants.</a:t>
            </a:r>
            <a:endParaRPr lang="en-US" sz="3200" b="1" i="1" dirty="0">
              <a:solidFill>
                <a:srgbClr val="002060"/>
              </a:solidFill>
            </a:endParaRPr>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Grafting:</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3962400"/>
            <a:ext cx="6629400" cy="2438400"/>
          </a:xfrm>
          <a:prstGeom prst="rect">
            <a:avLst/>
          </a:prstGeom>
        </p:spPr>
      </p:pic>
    </p:spTree>
    <p:extLst>
      <p:ext uri="{BB962C8B-B14F-4D97-AF65-F5344CB8AC3E}">
        <p14:creationId xmlns:p14="http://schemas.microsoft.com/office/powerpoint/2010/main" xmlns="" val="15453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4953000"/>
          </a:xfrm>
        </p:spPr>
        <p:txBody>
          <a:bodyPr>
            <a:normAutofit lnSpcReduction="10000"/>
          </a:bodyPr>
          <a:lstStyle/>
          <a:p>
            <a:pPr algn="just">
              <a:buFont typeface="Wingdings" pitchFamily="2" charset="2"/>
              <a:buChar char="Ø"/>
            </a:pPr>
            <a:r>
              <a:rPr lang="en-US" sz="3200" i="1" dirty="0" smtClean="0"/>
              <a:t>Grafting has long been used to produce varieties of </a:t>
            </a:r>
            <a:r>
              <a:rPr lang="en-US" sz="3200" b="1" i="1" dirty="0" smtClean="0">
                <a:solidFill>
                  <a:srgbClr val="002060"/>
                </a:solidFill>
              </a:rPr>
              <a:t>roses, citrus species, </a:t>
            </a:r>
            <a:r>
              <a:rPr lang="en-US" sz="3200" i="1" dirty="0" smtClean="0"/>
              <a:t>and other plants.</a:t>
            </a:r>
          </a:p>
          <a:p>
            <a:pPr algn="just">
              <a:buFont typeface="Wingdings" pitchFamily="2" charset="2"/>
              <a:buChar char="Ø"/>
            </a:pPr>
            <a:r>
              <a:rPr lang="en-US" sz="3200" i="1" dirty="0" smtClean="0"/>
              <a:t>Two plants species are used:</a:t>
            </a:r>
          </a:p>
          <a:p>
            <a:pPr algn="just"/>
            <a:r>
              <a:rPr lang="en-US" sz="3200" i="1" dirty="0" smtClean="0"/>
              <a:t>Part of the stem of desirable plant is grafted onto a rooted plant called </a:t>
            </a:r>
            <a:r>
              <a:rPr lang="en-US" sz="3200" b="1" i="1" dirty="0" smtClean="0">
                <a:solidFill>
                  <a:srgbClr val="002060"/>
                </a:solidFill>
              </a:rPr>
              <a:t>stock.</a:t>
            </a:r>
          </a:p>
          <a:p>
            <a:pPr algn="just"/>
            <a:r>
              <a:rPr lang="en-US" sz="3200" i="1" dirty="0" smtClean="0"/>
              <a:t>The part that is grafted or attached is called </a:t>
            </a:r>
            <a:r>
              <a:rPr lang="en-US" sz="3200" b="1" i="1" dirty="0" smtClean="0">
                <a:solidFill>
                  <a:srgbClr val="002060"/>
                </a:solidFill>
              </a:rPr>
              <a:t>scion.</a:t>
            </a:r>
          </a:p>
          <a:p>
            <a:pPr algn="just">
              <a:buFont typeface="Wingdings" pitchFamily="2" charset="2"/>
              <a:buChar char="Ø"/>
            </a:pPr>
            <a:r>
              <a:rPr lang="en-US" sz="3200" i="1" dirty="0" smtClean="0"/>
              <a:t>Both are cut at </a:t>
            </a:r>
            <a:r>
              <a:rPr lang="en-US" sz="3200" b="1" i="1" dirty="0" smtClean="0">
                <a:solidFill>
                  <a:srgbClr val="002060"/>
                </a:solidFill>
              </a:rPr>
              <a:t>oblique angle, </a:t>
            </a:r>
            <a:r>
              <a:rPr lang="en-US" sz="3200" i="1" dirty="0" smtClean="0"/>
              <a:t>placed in close contact with each other, and are held together.</a:t>
            </a:r>
            <a:endParaRPr lang="en-US" sz="3200" i="1" dirty="0"/>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00073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Font typeface="Wingdings" pitchFamily="2" charset="2"/>
              <a:buChar char="Ø"/>
            </a:pPr>
            <a:r>
              <a:rPr lang="en-US" sz="3200" i="1" dirty="0" smtClean="0"/>
              <a:t>Matching up these two surfaces as closely as possible is extremely important because these will be holding the plant together.</a:t>
            </a:r>
          </a:p>
          <a:p>
            <a:pPr algn="just">
              <a:buFont typeface="Wingdings" pitchFamily="2" charset="2"/>
              <a:buChar char="Ø"/>
            </a:pPr>
            <a:r>
              <a:rPr lang="en-US" sz="3200" i="1" dirty="0" smtClean="0"/>
              <a:t>After a period of time, the scion starts producing shoots, eventually bearing flowers and fruits.</a:t>
            </a:r>
          </a:p>
          <a:p>
            <a:pPr algn="just">
              <a:buFont typeface="Wingdings" pitchFamily="2" charset="2"/>
              <a:buChar char="Ø"/>
            </a:pPr>
            <a:r>
              <a:rPr lang="en-US" sz="3200" i="1" dirty="0" smtClean="0"/>
              <a:t>Grafting is widely used in </a:t>
            </a:r>
            <a:r>
              <a:rPr lang="en-US" sz="3200" b="1" i="1" dirty="0" smtClean="0">
                <a:solidFill>
                  <a:srgbClr val="002060"/>
                </a:solidFill>
              </a:rPr>
              <a:t>viticulture.</a:t>
            </a:r>
            <a:endParaRPr lang="en-US" sz="3200" b="1" i="1" dirty="0">
              <a:solidFill>
                <a:srgbClr val="002060"/>
              </a:solidFill>
            </a:endParaRP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46080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rmAutofit/>
          </a:bodyPr>
          <a:lstStyle/>
          <a:p>
            <a:r>
              <a:rPr lang="en-US" sz="3200" b="1" i="1" dirty="0" smtClean="0">
                <a:solidFill>
                  <a:srgbClr val="002060"/>
                </a:solidFill>
              </a:rPr>
              <a:t>Definition:</a:t>
            </a:r>
          </a:p>
          <a:p>
            <a:pPr marL="0" indent="0" algn="just">
              <a:buNone/>
            </a:pPr>
            <a:r>
              <a:rPr lang="en-US" sz="3200" b="1" i="1" dirty="0"/>
              <a:t> </a:t>
            </a:r>
            <a:r>
              <a:rPr lang="en-US" sz="3200" b="1" i="1" dirty="0" smtClean="0"/>
              <a:t>         </a:t>
            </a:r>
            <a:r>
              <a:rPr lang="en-US" sz="3200" i="1" dirty="0" smtClean="0"/>
              <a:t>A collection of techniques used to maintain or grow plant cells, tissues or organs under sterile conditions on a nutrient culture medium of known composition.</a:t>
            </a:r>
            <a:endParaRPr lang="en-US" sz="3200" b="1" i="1" dirty="0" smtClean="0"/>
          </a:p>
          <a:p>
            <a:pPr marL="0" indent="0">
              <a:buNone/>
            </a:pPr>
            <a:r>
              <a:rPr lang="en-US" sz="3200" b="1" i="1" dirty="0" smtClean="0"/>
              <a:t>          </a:t>
            </a:r>
            <a:endParaRPr lang="en-US" sz="3600" b="1" i="1" dirty="0"/>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Tissue culture:</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3810000"/>
            <a:ext cx="7848599" cy="2647950"/>
          </a:xfrm>
          <a:prstGeom prst="rect">
            <a:avLst/>
          </a:prstGeom>
        </p:spPr>
      </p:pic>
    </p:spTree>
    <p:extLst>
      <p:ext uri="{BB962C8B-B14F-4D97-AF65-F5344CB8AC3E}">
        <p14:creationId xmlns:p14="http://schemas.microsoft.com/office/powerpoint/2010/main" xmlns="" val="203399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5334000"/>
          </a:xfrm>
        </p:spPr>
        <p:txBody>
          <a:bodyPr>
            <a:noAutofit/>
          </a:bodyPr>
          <a:lstStyle/>
          <a:p>
            <a:pPr algn="just">
              <a:buFont typeface="Wingdings" pitchFamily="2" charset="2"/>
              <a:buChar char="Ø"/>
            </a:pPr>
            <a:r>
              <a:rPr lang="en-US" sz="3200" b="1" i="1" dirty="0" smtClean="0">
                <a:solidFill>
                  <a:srgbClr val="002060"/>
                </a:solidFill>
              </a:rPr>
              <a:t>Micro propagation (also called plant tissue culture) </a:t>
            </a:r>
            <a:r>
              <a:rPr lang="en-US" sz="3200" i="1" dirty="0" smtClean="0"/>
              <a:t>is a method of propagating a large number of plants from a single plant in a short time under laboratory conditions. </a:t>
            </a:r>
          </a:p>
          <a:p>
            <a:pPr algn="just">
              <a:buFont typeface="Wingdings" pitchFamily="2" charset="2"/>
              <a:buChar char="Ø"/>
            </a:pPr>
            <a:r>
              <a:rPr lang="en-US" sz="3200" i="1" dirty="0" smtClean="0"/>
              <a:t>This method allows </a:t>
            </a:r>
            <a:r>
              <a:rPr lang="en-US" sz="3200" b="1" i="1" dirty="0" smtClean="0">
                <a:solidFill>
                  <a:srgbClr val="002060"/>
                </a:solidFill>
              </a:rPr>
              <a:t>propagation of rare, endangered species</a:t>
            </a:r>
            <a:r>
              <a:rPr lang="en-US" sz="3200" i="1" dirty="0" smtClean="0"/>
              <a:t> that may be difficult to grow under natural conditions, are economically important.</a:t>
            </a:r>
          </a:p>
          <a:p>
            <a:pPr algn="just">
              <a:buFont typeface="Wingdings" pitchFamily="2" charset="2"/>
              <a:buChar char="Ø"/>
            </a:pPr>
            <a:r>
              <a:rPr lang="en-US" sz="3200" b="1" i="1" dirty="0" smtClean="0">
                <a:solidFill>
                  <a:srgbClr val="002060"/>
                </a:solidFill>
              </a:rPr>
              <a:t>To start plant tissue culture, </a:t>
            </a:r>
            <a:r>
              <a:rPr lang="en-US" sz="3200" i="1" dirty="0" smtClean="0"/>
              <a:t>a part of the plant such as a stem, leaf, embryo, anther, or seed can be used.</a:t>
            </a:r>
            <a:endParaRPr lang="en-US" sz="3200" i="1" dirty="0"/>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5646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257800"/>
          </a:xfrm>
        </p:spPr>
        <p:txBody>
          <a:bodyPr>
            <a:normAutofit lnSpcReduction="10000"/>
          </a:bodyPr>
          <a:lstStyle/>
          <a:p>
            <a:pPr algn="just">
              <a:buFont typeface="Wingdings" pitchFamily="2" charset="2"/>
              <a:buChar char="Ø"/>
            </a:pPr>
            <a:r>
              <a:rPr lang="en-US" sz="3200" i="1" dirty="0" smtClean="0"/>
              <a:t>The plant material is thoroughly sterilized using a combination of chemical treatments standardized for that species.</a:t>
            </a:r>
          </a:p>
          <a:p>
            <a:pPr algn="just">
              <a:buFont typeface="Wingdings" pitchFamily="2" charset="2"/>
              <a:buChar char="Ø"/>
            </a:pPr>
            <a:r>
              <a:rPr lang="en-US" sz="3200" i="1" dirty="0" smtClean="0"/>
              <a:t>Under sterile conditions, the </a:t>
            </a:r>
            <a:r>
              <a:rPr lang="en-US" sz="3200" i="1" dirty="0" smtClean="0">
                <a:solidFill>
                  <a:srgbClr val="002060"/>
                </a:solidFill>
              </a:rPr>
              <a:t>plant material is placed on a plant tissue culture medium that contains all the minerals, vitamins, and hormones required by the plant.</a:t>
            </a:r>
          </a:p>
          <a:p>
            <a:pPr algn="just">
              <a:buFont typeface="Wingdings" pitchFamily="2" charset="2"/>
              <a:buChar char="Ø"/>
            </a:pPr>
            <a:r>
              <a:rPr lang="en-US" sz="3200" i="1" dirty="0" smtClean="0"/>
              <a:t>The plant part give rise to an undifferentiated mass, known as a </a:t>
            </a:r>
            <a:r>
              <a:rPr lang="en-US" sz="3200" b="1" i="1" dirty="0" smtClean="0">
                <a:solidFill>
                  <a:srgbClr val="002060"/>
                </a:solidFill>
              </a:rPr>
              <a:t>callus.</a:t>
            </a:r>
          </a:p>
          <a:p>
            <a:pPr algn="just">
              <a:buFont typeface="Wingdings" pitchFamily="2" charset="2"/>
              <a:buChar char="Ø"/>
            </a:pPr>
            <a:r>
              <a:rPr lang="en-US" sz="3200" i="1" dirty="0" smtClean="0"/>
              <a:t>The grown plantlets are first grown under greenhouse conditions.   </a:t>
            </a:r>
            <a:endParaRPr lang="en-US" sz="3200" i="1" dirty="0"/>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72634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10600" cy="5029200"/>
          </a:xfrm>
        </p:spPr>
        <p:txBody>
          <a:bodyPr>
            <a:normAutofit/>
          </a:bodyPr>
          <a:lstStyle/>
          <a:p>
            <a:pPr algn="just">
              <a:buFont typeface="Wingdings" pitchFamily="2" charset="2"/>
              <a:buChar char="Ø"/>
            </a:pPr>
            <a:r>
              <a:rPr lang="en-US" sz="3200" i="1" dirty="0" smtClean="0"/>
              <a:t>One type of asexual reproduction in plants is by rhizomes which are underground horizontal stem of the plant.</a:t>
            </a:r>
          </a:p>
          <a:p>
            <a:pPr marL="0" indent="0">
              <a:buNone/>
            </a:pPr>
            <a:endParaRPr lang="en-US" sz="3200" i="1" dirty="0"/>
          </a:p>
        </p:txBody>
      </p:sp>
      <p:sp>
        <p:nvSpPr>
          <p:cNvPr id="3" name="Title 2"/>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Natural methods:</a:t>
            </a:r>
            <a:b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rhizomes:</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124200"/>
            <a:ext cx="8229600" cy="3333750"/>
          </a:xfrm>
          <a:prstGeom prst="rect">
            <a:avLst/>
          </a:prstGeom>
        </p:spPr>
      </p:pic>
    </p:spTree>
    <p:extLst>
      <p:ext uri="{BB962C8B-B14F-4D97-AF65-F5344CB8AC3E}">
        <p14:creationId xmlns:p14="http://schemas.microsoft.com/office/powerpoint/2010/main" xmlns="" val="319046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5257800"/>
          </a:xfrm>
        </p:spPr>
        <p:txBody>
          <a:bodyPr>
            <a:normAutofit lnSpcReduction="10000"/>
          </a:bodyPr>
          <a:lstStyle/>
          <a:p>
            <a:r>
              <a:rPr lang="en-US" sz="3200" b="1" i="1" dirty="0" smtClean="0">
                <a:solidFill>
                  <a:srgbClr val="002060"/>
                </a:solidFill>
              </a:rPr>
              <a:t>Definition:</a:t>
            </a:r>
          </a:p>
          <a:p>
            <a:pPr marL="0" indent="0" algn="just">
              <a:buNone/>
            </a:pPr>
            <a:r>
              <a:rPr lang="en-US" sz="3200" b="1" i="1" dirty="0">
                <a:solidFill>
                  <a:srgbClr val="002060"/>
                </a:solidFill>
              </a:rPr>
              <a:t> </a:t>
            </a:r>
            <a:r>
              <a:rPr lang="en-US" sz="3200" b="1" i="1" dirty="0" smtClean="0">
                <a:solidFill>
                  <a:srgbClr val="002060"/>
                </a:solidFill>
              </a:rPr>
              <a:t>     </a:t>
            </a:r>
            <a:r>
              <a:rPr lang="en-US" sz="3200" i="1" dirty="0" smtClean="0"/>
              <a:t>Asexual reproduction produces new individuals without the fusion of gametes, genetically identical to the parent plants.</a:t>
            </a:r>
          </a:p>
          <a:p>
            <a:pPr algn="just">
              <a:buFont typeface="Arial" pitchFamily="34" charset="0"/>
              <a:buChar char="•"/>
            </a:pPr>
            <a:r>
              <a:rPr lang="en-US" sz="3200" b="1" i="1" dirty="0" smtClean="0">
                <a:solidFill>
                  <a:srgbClr val="002060"/>
                </a:solidFill>
              </a:rPr>
              <a:t>Types:</a:t>
            </a:r>
          </a:p>
          <a:p>
            <a:pPr algn="just">
              <a:buFont typeface="Wingdings" pitchFamily="2" charset="2"/>
              <a:buChar char="ü"/>
            </a:pPr>
            <a:r>
              <a:rPr lang="en-US" sz="3200" i="1" dirty="0" smtClean="0"/>
              <a:t>Binary fission.</a:t>
            </a:r>
          </a:p>
          <a:p>
            <a:pPr algn="just">
              <a:buFont typeface="Wingdings" pitchFamily="2" charset="2"/>
              <a:buChar char="ü"/>
            </a:pPr>
            <a:r>
              <a:rPr lang="en-US" sz="3200" i="1" dirty="0" smtClean="0"/>
              <a:t>Budding.</a:t>
            </a:r>
          </a:p>
          <a:p>
            <a:pPr algn="just">
              <a:buFont typeface="Wingdings" pitchFamily="2" charset="2"/>
              <a:buChar char="ü"/>
            </a:pPr>
            <a:r>
              <a:rPr lang="en-US" sz="3200" i="1" dirty="0" smtClean="0"/>
              <a:t>Spore formation.</a:t>
            </a:r>
          </a:p>
          <a:p>
            <a:pPr algn="just">
              <a:buFont typeface="Wingdings" pitchFamily="2" charset="2"/>
              <a:buChar char="ü"/>
            </a:pPr>
            <a:r>
              <a:rPr lang="en-US" sz="3200" i="1" dirty="0" smtClean="0"/>
              <a:t>Fragmentation.</a:t>
            </a:r>
          </a:p>
          <a:p>
            <a:pPr algn="just">
              <a:buFont typeface="Wingdings" pitchFamily="2" charset="2"/>
              <a:buChar char="ü"/>
            </a:pPr>
            <a:r>
              <a:rPr lang="en-US" sz="3200" i="1" dirty="0" smtClean="0"/>
              <a:t>Vegetative reproduction.</a:t>
            </a:r>
          </a:p>
          <a:p>
            <a:pPr algn="just">
              <a:buFont typeface="Wingdings" pitchFamily="2" charset="2"/>
              <a:buChar char="ü"/>
            </a:pPr>
            <a:endParaRPr lang="en-US" sz="3200" i="1" dirty="0"/>
          </a:p>
        </p:txBody>
      </p:sp>
      <p:sp>
        <p:nvSpPr>
          <p:cNvPr id="3" name="Title 2"/>
          <p:cNvSpPr>
            <a:spLocks noGrp="1"/>
          </p:cNvSpPr>
          <p:nvPr>
            <p:ph type="title"/>
          </p:nvPr>
        </p:nvSpPr>
        <p:spPr>
          <a:xfrm>
            <a:off x="457200" y="152400"/>
            <a:ext cx="8229600" cy="1066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Asexual reproduction: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86495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953000"/>
          </a:xfrm>
        </p:spPr>
        <p:txBody>
          <a:bodyPr>
            <a:normAutofit lnSpcReduction="10000"/>
          </a:bodyPr>
          <a:lstStyle/>
          <a:p>
            <a:pPr algn="just">
              <a:buFont typeface="Wingdings" pitchFamily="2" charset="2"/>
              <a:buChar char="Ø"/>
            </a:pPr>
            <a:r>
              <a:rPr lang="en-US" sz="3200" i="1" dirty="0" smtClean="0"/>
              <a:t>The rhizomes consist of many key parts to their structure including </a:t>
            </a:r>
            <a:r>
              <a:rPr lang="en-US" sz="3200" b="1" i="1" dirty="0" smtClean="0">
                <a:solidFill>
                  <a:srgbClr val="002060"/>
                </a:solidFill>
              </a:rPr>
              <a:t>nodes, internodes, scale leaves, axillary buds </a:t>
            </a:r>
            <a:r>
              <a:rPr lang="en-US" sz="3200" i="1" dirty="0" smtClean="0">
                <a:solidFill>
                  <a:srgbClr val="002060"/>
                </a:solidFill>
              </a:rPr>
              <a:t>as well as </a:t>
            </a:r>
            <a:r>
              <a:rPr lang="en-US" sz="3200" b="1" i="1" dirty="0" smtClean="0">
                <a:solidFill>
                  <a:srgbClr val="002060"/>
                </a:solidFill>
              </a:rPr>
              <a:t>adventitious roots, </a:t>
            </a:r>
            <a:r>
              <a:rPr lang="en-US" sz="3200" i="1" dirty="0" smtClean="0"/>
              <a:t>which provide it support.</a:t>
            </a:r>
          </a:p>
          <a:p>
            <a:pPr algn="just">
              <a:buFont typeface="Wingdings" pitchFamily="2" charset="2"/>
              <a:buChar char="Ø"/>
            </a:pPr>
            <a:r>
              <a:rPr lang="en-US" sz="3200" i="1" dirty="0" smtClean="0"/>
              <a:t>The asexual reproduction of rhizomes is very </a:t>
            </a:r>
            <a:r>
              <a:rPr lang="en-US" sz="3200" b="1" i="1" dirty="0" smtClean="0">
                <a:solidFill>
                  <a:srgbClr val="002060"/>
                </a:solidFill>
              </a:rPr>
              <a:t>unique. </a:t>
            </a:r>
            <a:r>
              <a:rPr lang="en-US" sz="3200" i="1" dirty="0" smtClean="0"/>
              <a:t>It occurs when the scale leaves are seen rising from the nodal points of the plant and eventually the axillary buds develop and grows into branches that spread out of the ground and creates leaves.</a:t>
            </a:r>
          </a:p>
          <a:p>
            <a:pPr>
              <a:buFont typeface="Wingdings" pitchFamily="2" charset="2"/>
              <a:buChar char="Ø"/>
            </a:pPr>
            <a:endParaRPr lang="en-US" sz="3200" i="1" dirty="0"/>
          </a:p>
        </p:txBody>
      </p:sp>
      <p:sp>
        <p:nvSpPr>
          <p:cNvPr id="3" name="Title 2"/>
          <p:cNvSpPr>
            <a:spLocks noGrp="1"/>
          </p:cNvSpPr>
          <p:nvPr>
            <p:ph type="title"/>
          </p:nvPr>
        </p:nvSpPr>
        <p:spPr/>
        <p:txBody>
          <a:bodyPr/>
          <a:lstStyle/>
          <a:p>
            <a:pPr algn="ctr"/>
            <a:r>
              <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Cont.…</a:t>
            </a:r>
            <a:endParaRPr lang="en-US" dirty="0">
              <a:effectLst/>
            </a:endParaRPr>
          </a:p>
        </p:txBody>
      </p:sp>
    </p:spTree>
    <p:extLst>
      <p:ext uri="{BB962C8B-B14F-4D97-AF65-F5344CB8AC3E}">
        <p14:creationId xmlns:p14="http://schemas.microsoft.com/office/powerpoint/2010/main" xmlns="" val="304619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15400" cy="5334000"/>
          </a:xfrm>
        </p:spPr>
        <p:txBody>
          <a:bodyPr>
            <a:normAutofit/>
          </a:bodyPr>
          <a:lstStyle/>
          <a:p>
            <a:pPr algn="just">
              <a:buFont typeface="Wingdings" pitchFamily="2" charset="2"/>
              <a:buChar char="Ø"/>
            </a:pPr>
            <a:r>
              <a:rPr lang="en-US" sz="3200" i="1" dirty="0" smtClean="0"/>
              <a:t>The rhizomes continue to grow underground and strengthen the root of the newly created individual.</a:t>
            </a:r>
            <a:endParaRPr lang="en-US" sz="3200" i="1" dirty="0"/>
          </a:p>
        </p:txBody>
      </p:sp>
      <p:sp>
        <p:nvSpPr>
          <p:cNvPr id="3" name="Title 2"/>
          <p:cNvSpPr>
            <a:spLocks noGrp="1"/>
          </p:cNvSpPr>
          <p:nvPr>
            <p:ph type="title"/>
          </p:nvPr>
        </p:nvSpPr>
        <p:spPr>
          <a:xfrm>
            <a:off x="457200" y="152400"/>
            <a:ext cx="8229600" cy="914400"/>
          </a:xfrm>
        </p:spPr>
        <p:txBody>
          <a:bodyPr/>
          <a:lstStyle/>
          <a:p>
            <a:pPr algn="ctr"/>
            <a:r>
              <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Cont.…</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2743200"/>
            <a:ext cx="8458200" cy="3743324"/>
          </a:xfrm>
          <a:prstGeom prst="rect">
            <a:avLst/>
          </a:prstGeom>
        </p:spPr>
      </p:pic>
    </p:spTree>
    <p:extLst>
      <p:ext uri="{BB962C8B-B14F-4D97-AF65-F5344CB8AC3E}">
        <p14:creationId xmlns:p14="http://schemas.microsoft.com/office/powerpoint/2010/main" xmlns="" val="193303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rmAutofit lnSpcReduction="10000"/>
          </a:bodyPr>
          <a:lstStyle/>
          <a:p>
            <a:pPr algn="just">
              <a:buFont typeface="Wingdings" pitchFamily="2" charset="2"/>
              <a:buChar char="Ø"/>
            </a:pPr>
            <a:r>
              <a:rPr lang="en-US" sz="3200" i="1" dirty="0" smtClean="0"/>
              <a:t>They are a plant structure which saves energy for the parent plant. due to energy stored in tubers, often people would eat them, to obtain more energy and strength.</a:t>
            </a:r>
          </a:p>
          <a:p>
            <a:pPr>
              <a:buFont typeface="Wingdings" pitchFamily="2" charset="2"/>
              <a:buChar char="Ø"/>
            </a:pPr>
            <a:r>
              <a:rPr lang="en-US" sz="3200" b="1" i="1" dirty="0" smtClean="0">
                <a:solidFill>
                  <a:srgbClr val="002060"/>
                </a:solidFill>
              </a:rPr>
              <a:t>Two types of tubers:</a:t>
            </a:r>
          </a:p>
          <a:p>
            <a:pPr>
              <a:buFont typeface="Wingdings" pitchFamily="2" charset="2"/>
              <a:buChar char="ü"/>
            </a:pPr>
            <a:r>
              <a:rPr lang="en-US" sz="3200" i="1" dirty="0" smtClean="0">
                <a:solidFill>
                  <a:srgbClr val="002060"/>
                </a:solidFill>
              </a:rPr>
              <a:t>Stem tubers.</a:t>
            </a:r>
          </a:p>
          <a:p>
            <a:pPr>
              <a:buFont typeface="Wingdings" pitchFamily="2" charset="2"/>
              <a:buChar char="ü"/>
            </a:pPr>
            <a:r>
              <a:rPr lang="en-US" sz="3200" i="1" dirty="0" smtClean="0">
                <a:solidFill>
                  <a:srgbClr val="002060"/>
                </a:solidFill>
              </a:rPr>
              <a:t>Root tubers.</a:t>
            </a:r>
          </a:p>
          <a:p>
            <a:pPr>
              <a:buFont typeface="Arial" pitchFamily="34" charset="0"/>
              <a:buChar char="•"/>
            </a:pPr>
            <a:r>
              <a:rPr lang="en-US" sz="3200" b="1" i="1" dirty="0" smtClean="0">
                <a:solidFill>
                  <a:srgbClr val="002060"/>
                </a:solidFill>
              </a:rPr>
              <a:t>Stem tubers:</a:t>
            </a:r>
          </a:p>
          <a:p>
            <a:pPr marL="0" indent="0">
              <a:buNone/>
            </a:pPr>
            <a:r>
              <a:rPr lang="en-US" sz="3200" i="1" dirty="0"/>
              <a:t> </a:t>
            </a:r>
            <a:r>
              <a:rPr lang="en-US" sz="3200" i="1" dirty="0" smtClean="0"/>
              <a:t>      Stem tubers form from underground rhizomes.      </a:t>
            </a:r>
            <a:r>
              <a:rPr lang="en-US" sz="3200" b="1" i="1" dirty="0" smtClean="0">
                <a:solidFill>
                  <a:srgbClr val="002060"/>
                </a:solidFill>
              </a:rPr>
              <a:t>E.g. potato. </a:t>
            </a:r>
            <a:endParaRPr lang="en-US" sz="3200" b="1" i="1" dirty="0">
              <a:solidFill>
                <a:srgbClr val="002060"/>
              </a:solidFill>
            </a:endParaRPr>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2.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Tubers:</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endParaRPr>
          </a:p>
        </p:txBody>
      </p:sp>
    </p:spTree>
    <p:extLst>
      <p:ext uri="{BB962C8B-B14F-4D97-AF65-F5344CB8AC3E}">
        <p14:creationId xmlns:p14="http://schemas.microsoft.com/office/powerpoint/2010/main" xmlns="" val="1255783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5410200"/>
          </a:xfrm>
        </p:spPr>
        <p:txBody>
          <a:bodyPr>
            <a:normAutofit/>
          </a:bodyPr>
          <a:lstStyle/>
          <a:p>
            <a:r>
              <a:rPr lang="en-US" sz="3200" b="1" i="1" dirty="0" smtClean="0">
                <a:solidFill>
                  <a:srgbClr val="002060"/>
                </a:solidFill>
              </a:rPr>
              <a:t>Root tubers:</a:t>
            </a:r>
          </a:p>
          <a:p>
            <a:pPr marL="0" indent="0" algn="just">
              <a:buNone/>
            </a:pPr>
            <a:r>
              <a:rPr lang="en-US" sz="3200" b="1" i="1" dirty="0">
                <a:solidFill>
                  <a:srgbClr val="002060"/>
                </a:solidFill>
              </a:rPr>
              <a:t> </a:t>
            </a:r>
            <a:r>
              <a:rPr lang="en-US" sz="3200" b="1" i="1" dirty="0" smtClean="0">
                <a:solidFill>
                  <a:srgbClr val="002060"/>
                </a:solidFill>
              </a:rPr>
              <a:t>          </a:t>
            </a:r>
            <a:r>
              <a:rPr lang="en-US" sz="3200" i="1" dirty="0" smtClean="0"/>
              <a:t>Root tubers develop when sections of the roots swell and bud.</a:t>
            </a:r>
          </a:p>
          <a:p>
            <a:pPr marL="0" indent="0" algn="just">
              <a:buNone/>
            </a:pPr>
            <a:r>
              <a:rPr lang="en-US" sz="3200" i="1" dirty="0" smtClean="0"/>
              <a:t>          </a:t>
            </a:r>
            <a:r>
              <a:rPr lang="en-US" sz="3200" b="1" i="1" dirty="0" smtClean="0">
                <a:solidFill>
                  <a:srgbClr val="002060"/>
                </a:solidFill>
              </a:rPr>
              <a:t> example:</a:t>
            </a:r>
            <a:r>
              <a:rPr lang="en-US" sz="3200" b="1" i="1" dirty="0" smtClean="0"/>
              <a:t> </a:t>
            </a:r>
            <a:r>
              <a:rPr lang="en-US" sz="3200" i="1" dirty="0" smtClean="0"/>
              <a:t>A new potato can be grown on its own when stem branches grow and reach into the ground, swelling up with starch containing cells. </a:t>
            </a:r>
            <a:endParaRPr lang="en-US" sz="3200" b="1" i="1" dirty="0">
              <a:solidFill>
                <a:srgbClr val="002060"/>
              </a:solidFill>
            </a:endParaRPr>
          </a:p>
        </p:txBody>
      </p:sp>
      <p:sp>
        <p:nvSpPr>
          <p:cNvPr id="3" name="Title 2"/>
          <p:cNvSpPr>
            <a:spLocks noGrp="1"/>
          </p:cNvSpPr>
          <p:nvPr>
            <p:ph type="title"/>
          </p:nvPr>
        </p:nvSpPr>
        <p:spPr>
          <a:xfrm>
            <a:off x="457200" y="152400"/>
            <a:ext cx="8229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2600" y="4267200"/>
            <a:ext cx="4953000" cy="2286000"/>
          </a:xfrm>
          <a:prstGeom prst="rect">
            <a:avLst/>
          </a:prstGeom>
        </p:spPr>
      </p:pic>
    </p:spTree>
    <p:extLst>
      <p:ext uri="{BB962C8B-B14F-4D97-AF65-F5344CB8AC3E}">
        <p14:creationId xmlns:p14="http://schemas.microsoft.com/office/powerpoint/2010/main" xmlns="" val="218197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534400" cy="5257800"/>
          </a:xfrm>
        </p:spPr>
        <p:txBody>
          <a:bodyPr>
            <a:normAutofit fontScale="92500" lnSpcReduction="10000"/>
          </a:bodyPr>
          <a:lstStyle/>
          <a:p>
            <a:r>
              <a:rPr lang="en-US" sz="3200" b="1" i="1" dirty="0" smtClean="0">
                <a:solidFill>
                  <a:srgbClr val="002060"/>
                </a:solidFill>
              </a:rPr>
              <a:t>Definition:</a:t>
            </a:r>
          </a:p>
          <a:p>
            <a:pPr marL="0" indent="0" algn="just">
              <a:buNone/>
            </a:pPr>
            <a:r>
              <a:rPr lang="en-US" sz="3200" i="1" dirty="0"/>
              <a:t> </a:t>
            </a:r>
            <a:r>
              <a:rPr lang="en-US" sz="3200" i="1" dirty="0" smtClean="0"/>
              <a:t>        A shoot that grows along the ground and produces roots at its nodes.</a:t>
            </a:r>
          </a:p>
          <a:p>
            <a:pPr marL="0" indent="0" algn="just">
              <a:buNone/>
            </a:pPr>
            <a:r>
              <a:rPr lang="en-US" sz="3200" i="1" dirty="0"/>
              <a:t> </a:t>
            </a:r>
            <a:r>
              <a:rPr lang="en-US" sz="3200" i="1" dirty="0" smtClean="0"/>
              <a:t>       </a:t>
            </a:r>
            <a:r>
              <a:rPr lang="en-US" sz="3200" b="1" i="1" dirty="0" smtClean="0">
                <a:solidFill>
                  <a:srgbClr val="002060"/>
                </a:solidFill>
              </a:rPr>
              <a:t>e.g. strawberries, spider plants.</a:t>
            </a:r>
          </a:p>
          <a:p>
            <a:pPr algn="just">
              <a:buFont typeface="Wingdings" pitchFamily="2" charset="2"/>
              <a:buChar char="Ø"/>
            </a:pPr>
            <a:r>
              <a:rPr lang="en-US" sz="3200" i="1" dirty="0" smtClean="0"/>
              <a:t>The mother parent of a strawberry plant for example runs along the surface and eventually, produces new individuals from tip of its node.</a:t>
            </a:r>
          </a:p>
          <a:p>
            <a:pPr algn="just">
              <a:buFont typeface="Wingdings" pitchFamily="2" charset="2"/>
              <a:buChar char="Ø"/>
            </a:pPr>
            <a:r>
              <a:rPr lang="en-US" sz="3200" i="1" dirty="0" smtClean="0">
                <a:solidFill>
                  <a:srgbClr val="002060"/>
                </a:solidFill>
              </a:rPr>
              <a:t>As the new plant is slowly developing, </a:t>
            </a:r>
            <a:r>
              <a:rPr lang="en-US" sz="3200" i="1" dirty="0" smtClean="0"/>
              <a:t>the </a:t>
            </a:r>
            <a:r>
              <a:rPr lang="en-US" sz="3200" b="1" i="1" dirty="0" smtClean="0">
                <a:solidFill>
                  <a:srgbClr val="002060"/>
                </a:solidFill>
              </a:rPr>
              <a:t>stem</a:t>
            </a:r>
            <a:r>
              <a:rPr lang="en-US" sz="3200" i="1" dirty="0" smtClean="0"/>
              <a:t> of the plant continue to take the advantage of the rich soil and grow, while </a:t>
            </a:r>
            <a:r>
              <a:rPr lang="en-US" sz="3200" b="1" i="1" dirty="0" smtClean="0">
                <a:solidFill>
                  <a:srgbClr val="002060"/>
                </a:solidFill>
              </a:rPr>
              <a:t>roots</a:t>
            </a:r>
            <a:r>
              <a:rPr lang="en-US" sz="3200" i="1" dirty="0" smtClean="0"/>
              <a:t> begin to get stronger and support newly create clone of plant. </a:t>
            </a:r>
            <a:endParaRPr lang="en-US" sz="3200" i="1" dirty="0"/>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3.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Runners (stolon):</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endParaRPr>
          </a:p>
        </p:txBody>
      </p:sp>
    </p:spTree>
    <p:extLst>
      <p:ext uri="{BB962C8B-B14F-4D97-AF65-F5344CB8AC3E}">
        <p14:creationId xmlns:p14="http://schemas.microsoft.com/office/powerpoint/2010/main" xmlns="" val="42375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28601"/>
            <a:ext cx="8686800" cy="3200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3674745"/>
            <a:ext cx="8686799" cy="2943225"/>
          </a:xfrm>
          <a:prstGeom prst="rect">
            <a:avLst/>
          </a:prstGeom>
        </p:spPr>
      </p:pic>
    </p:spTree>
    <p:extLst>
      <p:ext uri="{BB962C8B-B14F-4D97-AF65-F5344CB8AC3E}">
        <p14:creationId xmlns:p14="http://schemas.microsoft.com/office/powerpoint/2010/main" xmlns="" val="353652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10600" cy="5105400"/>
          </a:xfrm>
        </p:spPr>
        <p:txBody>
          <a:bodyPr>
            <a:normAutofit lnSpcReduction="10000"/>
          </a:bodyPr>
          <a:lstStyle/>
          <a:p>
            <a:pPr>
              <a:buFont typeface="Wingdings" pitchFamily="2" charset="2"/>
              <a:buChar char="Ø"/>
            </a:pPr>
            <a:r>
              <a:rPr lang="en-US" sz="3200" i="1" dirty="0" smtClean="0"/>
              <a:t>A simple yet effective way that plants such as </a:t>
            </a:r>
            <a:r>
              <a:rPr lang="en-US" sz="3200" b="1" i="1" dirty="0" smtClean="0">
                <a:solidFill>
                  <a:srgbClr val="002060"/>
                </a:solidFill>
              </a:rPr>
              <a:t>duckweed</a:t>
            </a:r>
            <a:r>
              <a:rPr lang="en-US" sz="3200" i="1" dirty="0" smtClean="0"/>
              <a:t> use the method of plantlets.</a:t>
            </a:r>
          </a:p>
          <a:p>
            <a:pPr>
              <a:buFont typeface="Wingdings" pitchFamily="2" charset="2"/>
              <a:buChar char="Ø"/>
            </a:pPr>
            <a:r>
              <a:rPr lang="en-US" sz="3200" i="1" dirty="0" smtClean="0"/>
              <a:t>Plantlets are formed when there are </a:t>
            </a:r>
            <a:r>
              <a:rPr lang="en-US" sz="3200" b="1" i="1" dirty="0" smtClean="0">
                <a:solidFill>
                  <a:srgbClr val="002060"/>
                </a:solidFill>
              </a:rPr>
              <a:t>miniature plants</a:t>
            </a:r>
            <a:r>
              <a:rPr lang="en-US" sz="3200" i="1" dirty="0" smtClean="0"/>
              <a:t> </a:t>
            </a:r>
            <a:r>
              <a:rPr lang="en-US" sz="3200" i="1" dirty="0" smtClean="0">
                <a:solidFill>
                  <a:srgbClr val="002060"/>
                </a:solidFill>
              </a:rPr>
              <a:t>established on the margin of the leaves.</a:t>
            </a:r>
          </a:p>
          <a:p>
            <a:pPr>
              <a:buFont typeface="Wingdings" pitchFamily="2" charset="2"/>
              <a:buChar char="Ø"/>
            </a:pPr>
            <a:r>
              <a:rPr lang="en-US" sz="3200" i="1" dirty="0" smtClean="0"/>
              <a:t>Eventually these leaves break off, fall to the ground and continue growing on their own.</a:t>
            </a:r>
          </a:p>
          <a:p>
            <a:pPr>
              <a:buFont typeface="Wingdings" pitchFamily="2" charset="2"/>
              <a:buChar char="Ø"/>
            </a:pPr>
            <a:r>
              <a:rPr lang="en-US" sz="3200" i="1" dirty="0" smtClean="0"/>
              <a:t>The </a:t>
            </a:r>
            <a:r>
              <a:rPr lang="en-US" sz="3200" i="1" dirty="0" smtClean="0">
                <a:solidFill>
                  <a:srgbClr val="002060"/>
                </a:solidFill>
              </a:rPr>
              <a:t>growing success occurs </a:t>
            </a:r>
            <a:r>
              <a:rPr lang="en-US" sz="3200" i="1" dirty="0" smtClean="0"/>
              <a:t>due to </a:t>
            </a:r>
            <a:r>
              <a:rPr lang="en-US" sz="3200" b="1" i="1" dirty="0" smtClean="0">
                <a:solidFill>
                  <a:srgbClr val="002060"/>
                </a:solidFill>
              </a:rPr>
              <a:t>sunlight, rich soil </a:t>
            </a:r>
            <a:r>
              <a:rPr lang="en-US" sz="3200" i="1" dirty="0" smtClean="0"/>
              <a:t>and </a:t>
            </a:r>
            <a:r>
              <a:rPr lang="en-US" sz="3200" b="1" i="1" dirty="0" smtClean="0">
                <a:solidFill>
                  <a:srgbClr val="002060"/>
                </a:solidFill>
              </a:rPr>
              <a:t>water, </a:t>
            </a:r>
            <a:r>
              <a:rPr lang="en-US" sz="3200" i="1" dirty="0" smtClean="0"/>
              <a:t>and eventually the newly created individual resembles the appearance of the mother parent.</a:t>
            </a:r>
          </a:p>
          <a:p>
            <a:endParaRPr lang="en-US" sz="3200" i="1" dirty="0"/>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plantlets:</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91033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304801"/>
            <a:ext cx="75438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3429001"/>
            <a:ext cx="7696200" cy="3047999"/>
          </a:xfrm>
          <a:prstGeom prst="rect">
            <a:avLst/>
          </a:prstGeom>
        </p:spPr>
      </p:pic>
    </p:spTree>
    <p:extLst>
      <p:ext uri="{BB962C8B-B14F-4D97-AF65-F5344CB8AC3E}">
        <p14:creationId xmlns:p14="http://schemas.microsoft.com/office/powerpoint/2010/main" xmlns="" val="292523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800" cy="4267200"/>
          </a:xfrm>
        </p:spPr>
        <p:txBody>
          <a:bodyPr>
            <a:normAutofit/>
          </a:bodyPr>
          <a:lstStyle/>
          <a:p>
            <a:r>
              <a:rPr lang="en-US" sz="3200" b="1" i="1" dirty="0" smtClean="0">
                <a:solidFill>
                  <a:srgbClr val="002060"/>
                </a:solidFill>
              </a:rPr>
              <a:t>Definition:</a:t>
            </a:r>
          </a:p>
          <a:p>
            <a:pPr marL="0" indent="0" algn="just">
              <a:buNone/>
            </a:pPr>
            <a:r>
              <a:rPr lang="en-US" sz="3200" i="1" dirty="0" smtClean="0"/>
              <a:t>          Sexual reproduction produces off spring by the fusion of gametes, resulting in offspring genetically different from the parents.</a:t>
            </a:r>
          </a:p>
          <a:p>
            <a:pPr algn="just">
              <a:buFont typeface="Wingdings" pitchFamily="2" charset="2"/>
              <a:buChar char="Ø"/>
            </a:pPr>
            <a:r>
              <a:rPr lang="en-US" sz="3200" b="1" i="1" dirty="0" smtClean="0">
                <a:solidFill>
                  <a:srgbClr val="002060"/>
                </a:solidFill>
              </a:rPr>
              <a:t>Flowers</a:t>
            </a:r>
            <a:r>
              <a:rPr lang="en-US" sz="3200" i="1" dirty="0" smtClean="0"/>
              <a:t> are reproductive parts of a plant. </a:t>
            </a:r>
          </a:p>
          <a:p>
            <a:pPr algn="just">
              <a:buFont typeface="Wingdings" pitchFamily="2" charset="2"/>
              <a:buChar char="Ø"/>
            </a:pPr>
            <a:r>
              <a:rPr lang="en-US" sz="3200" i="1" dirty="0" smtClean="0"/>
              <a:t>The </a:t>
            </a:r>
            <a:r>
              <a:rPr lang="en-US" sz="3200" b="1" i="1" dirty="0" smtClean="0">
                <a:solidFill>
                  <a:srgbClr val="002060"/>
                </a:solidFill>
              </a:rPr>
              <a:t>stamens</a:t>
            </a:r>
            <a:r>
              <a:rPr lang="en-US" sz="3200" i="1" dirty="0" smtClean="0"/>
              <a:t> are male reproductive part .</a:t>
            </a:r>
          </a:p>
          <a:p>
            <a:pPr algn="just">
              <a:buFont typeface="Wingdings" pitchFamily="2" charset="2"/>
              <a:buChar char="Ø"/>
            </a:pPr>
            <a:r>
              <a:rPr lang="en-US" sz="3200" i="1" dirty="0" smtClean="0"/>
              <a:t>The</a:t>
            </a:r>
            <a:r>
              <a:rPr lang="en-US" sz="3200" b="1" i="1" dirty="0" smtClean="0">
                <a:solidFill>
                  <a:srgbClr val="002060"/>
                </a:solidFill>
              </a:rPr>
              <a:t> pistil </a:t>
            </a:r>
            <a:r>
              <a:rPr lang="en-US" sz="3200" i="1" dirty="0" smtClean="0"/>
              <a:t>is the female reproductive part.</a:t>
            </a:r>
            <a:endParaRPr lang="en-US" sz="3200" i="1" dirty="0"/>
          </a:p>
          <a:p>
            <a:pPr marL="0" indent="0" algn="just">
              <a:buNone/>
            </a:pPr>
            <a:endParaRPr lang="en-US" sz="3200" i="1" dirty="0"/>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Sexual reproduction: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endParaRPr>
          </a:p>
        </p:txBody>
      </p:sp>
    </p:spTree>
    <p:extLst>
      <p:ext uri="{BB962C8B-B14F-4D97-AF65-F5344CB8AC3E}">
        <p14:creationId xmlns:p14="http://schemas.microsoft.com/office/powerpoint/2010/main" xmlns="" val="298865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43400" y="304801"/>
            <a:ext cx="4572000" cy="61388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304801"/>
            <a:ext cx="4038600" cy="6138862"/>
          </a:xfrm>
          <a:prstGeom prst="rect">
            <a:avLst/>
          </a:prstGeom>
        </p:spPr>
      </p:pic>
    </p:spTree>
    <p:extLst>
      <p:ext uri="{BB962C8B-B14F-4D97-AF65-F5344CB8AC3E}">
        <p14:creationId xmlns:p14="http://schemas.microsoft.com/office/powerpoint/2010/main" xmlns="" val="114343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i="1" dirty="0" smtClean="0">
                <a:solidFill>
                  <a:srgbClr val="002060"/>
                </a:solidFill>
              </a:rPr>
              <a:t>Definition:</a:t>
            </a:r>
            <a:endParaRPr lang="en-US" sz="3200" b="1" i="1" dirty="0" smtClean="0"/>
          </a:p>
          <a:p>
            <a:pPr marL="0" indent="0" algn="just">
              <a:buNone/>
            </a:pPr>
            <a:r>
              <a:rPr lang="en-US" sz="3200" b="1" i="1" dirty="0">
                <a:solidFill>
                  <a:srgbClr val="002060"/>
                </a:solidFill>
              </a:rPr>
              <a:t> </a:t>
            </a:r>
            <a:r>
              <a:rPr lang="en-US" sz="3200" b="1" i="1" dirty="0" smtClean="0">
                <a:solidFill>
                  <a:srgbClr val="002060"/>
                </a:solidFill>
              </a:rPr>
              <a:t>      </a:t>
            </a:r>
            <a:r>
              <a:rPr lang="en-US" sz="3200" i="1" dirty="0" smtClean="0"/>
              <a:t>A single parent cell divides into two daughter cells.</a:t>
            </a:r>
          </a:p>
          <a:p>
            <a:pPr marL="0" indent="0" algn="just">
              <a:buNone/>
            </a:pPr>
            <a:r>
              <a:rPr lang="en-US" sz="3200" b="1" i="1" dirty="0">
                <a:solidFill>
                  <a:srgbClr val="002060"/>
                </a:solidFill>
              </a:rPr>
              <a:t> </a:t>
            </a:r>
            <a:r>
              <a:rPr lang="en-US" sz="3200" b="1" i="1" dirty="0" smtClean="0">
                <a:solidFill>
                  <a:srgbClr val="002060"/>
                </a:solidFill>
              </a:rPr>
              <a:t>     e.g. bacteria.</a:t>
            </a:r>
          </a:p>
          <a:p>
            <a:pPr marL="0" indent="0" algn="just">
              <a:buNone/>
            </a:pPr>
            <a:endParaRPr lang="en-US" sz="3200" b="1" i="1" dirty="0">
              <a:solidFill>
                <a:srgbClr val="002060"/>
              </a:solidFill>
            </a:endParaRP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Binary fission: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 y="3733800"/>
            <a:ext cx="7924800" cy="2819400"/>
          </a:xfrm>
          <a:prstGeom prst="rect">
            <a:avLst/>
          </a:prstGeom>
        </p:spPr>
      </p:pic>
    </p:spTree>
    <p:extLst>
      <p:ext uri="{BB962C8B-B14F-4D97-AF65-F5344CB8AC3E}">
        <p14:creationId xmlns:p14="http://schemas.microsoft.com/office/powerpoint/2010/main" xmlns="" val="3759683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10600" cy="5791200"/>
          </a:xfrm>
        </p:spPr>
        <p:txBody>
          <a:bodyPr>
            <a:normAutofit lnSpcReduction="10000"/>
          </a:bodyPr>
          <a:lstStyle/>
          <a:p>
            <a:r>
              <a:rPr lang="en-US" sz="3200" b="1" i="1" dirty="0" smtClean="0">
                <a:solidFill>
                  <a:srgbClr val="002060"/>
                </a:solidFill>
              </a:rPr>
              <a:t>Unisexual flowers:</a:t>
            </a:r>
          </a:p>
          <a:p>
            <a:pPr marL="0" indent="0" algn="just">
              <a:buNone/>
            </a:pPr>
            <a:r>
              <a:rPr lang="en-US" sz="3200" b="1" i="1" dirty="0"/>
              <a:t> </a:t>
            </a:r>
            <a:r>
              <a:rPr lang="en-US" sz="3200" b="1" i="1" dirty="0" smtClean="0"/>
              <a:t>         </a:t>
            </a:r>
            <a:r>
              <a:rPr lang="en-US" sz="3200" i="1" dirty="0" smtClean="0"/>
              <a:t>The flowers which contain either only the pistil or only the stamens.   </a:t>
            </a:r>
          </a:p>
          <a:p>
            <a:pPr marL="0" indent="0">
              <a:buNone/>
            </a:pPr>
            <a:r>
              <a:rPr lang="en-US" sz="3200" b="1" i="1" dirty="0"/>
              <a:t> </a:t>
            </a:r>
            <a:r>
              <a:rPr lang="en-US" sz="3200" b="1" i="1" dirty="0" smtClean="0"/>
              <a:t>       </a:t>
            </a:r>
            <a:r>
              <a:rPr lang="en-US" sz="3200" b="1" i="1" dirty="0" smtClean="0">
                <a:solidFill>
                  <a:srgbClr val="002060"/>
                </a:solidFill>
              </a:rPr>
              <a:t>e.g. corn, cucumber.</a:t>
            </a:r>
          </a:p>
          <a:p>
            <a:pPr>
              <a:buFont typeface="Arial" pitchFamily="34" charset="0"/>
              <a:buChar char="•"/>
            </a:pPr>
            <a:r>
              <a:rPr lang="en-US" sz="3200" b="1" i="1" dirty="0" smtClean="0">
                <a:solidFill>
                  <a:srgbClr val="002060"/>
                </a:solidFill>
              </a:rPr>
              <a:t>Bisexual flowers:</a:t>
            </a:r>
          </a:p>
          <a:p>
            <a:pPr marL="0" indent="0" algn="just">
              <a:buNone/>
            </a:pPr>
            <a:r>
              <a:rPr lang="en-US" sz="3200" b="1" i="1" dirty="0"/>
              <a:t> </a:t>
            </a:r>
            <a:r>
              <a:rPr lang="en-US" sz="3200" b="1" i="1" dirty="0" smtClean="0"/>
              <a:t>          </a:t>
            </a:r>
            <a:r>
              <a:rPr lang="en-US" sz="3200" i="1" dirty="0" smtClean="0"/>
              <a:t>The flowers which contain both stamens and pistil.</a:t>
            </a:r>
          </a:p>
          <a:p>
            <a:pPr marL="0" indent="0">
              <a:buNone/>
            </a:pPr>
            <a:r>
              <a:rPr lang="en-US" sz="3200" b="1" i="1" dirty="0" smtClean="0"/>
              <a:t>        </a:t>
            </a:r>
            <a:r>
              <a:rPr lang="en-US" sz="3200" b="1" i="1" dirty="0" smtClean="0">
                <a:solidFill>
                  <a:srgbClr val="002060"/>
                </a:solidFill>
              </a:rPr>
              <a:t>e.g. rose, mustard.</a:t>
            </a:r>
          </a:p>
          <a:p>
            <a:pPr algn="just">
              <a:buFont typeface="Wingdings" pitchFamily="2" charset="2"/>
              <a:buChar char="Ø"/>
            </a:pPr>
            <a:r>
              <a:rPr lang="en-US" sz="3200" i="1" dirty="0" smtClean="0"/>
              <a:t>Both the male and the female unisexual flowers may be present in the same plant or in different plants.</a:t>
            </a:r>
          </a:p>
          <a:p>
            <a:pPr>
              <a:buFont typeface="Wingdings" pitchFamily="2" charset="2"/>
              <a:buChar char="Ø"/>
            </a:pPr>
            <a:endParaRPr lang="en-US" sz="3200" b="1" i="1" dirty="0">
              <a:solidFill>
                <a:srgbClr val="002060"/>
              </a:solidFill>
            </a:endParaRPr>
          </a:p>
        </p:txBody>
      </p:sp>
      <p:sp>
        <p:nvSpPr>
          <p:cNvPr id="3" name="Title 2"/>
          <p:cNvSpPr>
            <a:spLocks noGrp="1"/>
          </p:cNvSpPr>
          <p:nvPr>
            <p:ph type="title"/>
          </p:nvPr>
        </p:nvSpPr>
        <p:spPr>
          <a:xfrm>
            <a:off x="457200" y="152400"/>
            <a:ext cx="82296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957765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486400"/>
          </a:xfrm>
        </p:spPr>
        <p:txBody>
          <a:bodyPr>
            <a:normAutofit/>
          </a:bodyPr>
          <a:lstStyle/>
          <a:p>
            <a:pPr algn="just">
              <a:buFont typeface="Arial" pitchFamily="34" charset="0"/>
              <a:buChar char="•"/>
            </a:pPr>
            <a:r>
              <a:rPr lang="en-US" sz="3200" b="1" i="1" dirty="0" smtClean="0">
                <a:solidFill>
                  <a:srgbClr val="002060"/>
                </a:solidFill>
              </a:rPr>
              <a:t>Anthers </a:t>
            </a:r>
            <a:r>
              <a:rPr lang="en-US" sz="3200" i="1" dirty="0" smtClean="0"/>
              <a:t>contains </a:t>
            </a:r>
            <a:r>
              <a:rPr lang="en-US" sz="3200" i="1" dirty="0" smtClean="0">
                <a:solidFill>
                  <a:srgbClr val="002060"/>
                </a:solidFill>
              </a:rPr>
              <a:t>pollen grains </a:t>
            </a:r>
            <a:r>
              <a:rPr lang="en-US" sz="3200" i="1" dirty="0" smtClean="0"/>
              <a:t>which produce male gametes. </a:t>
            </a:r>
          </a:p>
          <a:p>
            <a:pPr algn="just">
              <a:buFont typeface="Arial" pitchFamily="34" charset="0"/>
              <a:buChar char="•"/>
            </a:pPr>
            <a:r>
              <a:rPr lang="en-US" sz="3200" i="1" dirty="0" smtClean="0"/>
              <a:t>A </a:t>
            </a:r>
            <a:r>
              <a:rPr lang="en-US" sz="3200" b="1" i="1" dirty="0" smtClean="0">
                <a:solidFill>
                  <a:srgbClr val="002060"/>
                </a:solidFill>
              </a:rPr>
              <a:t>pistil </a:t>
            </a:r>
            <a:r>
              <a:rPr lang="en-US" sz="3200" i="1" dirty="0" smtClean="0"/>
              <a:t>consists of </a:t>
            </a:r>
            <a:r>
              <a:rPr lang="en-US" sz="3200" i="1" dirty="0" smtClean="0">
                <a:solidFill>
                  <a:srgbClr val="002060"/>
                </a:solidFill>
              </a:rPr>
              <a:t>stigma, style </a:t>
            </a:r>
            <a:r>
              <a:rPr lang="en-US" sz="3200" i="1" dirty="0" smtClean="0"/>
              <a:t>and </a:t>
            </a:r>
            <a:r>
              <a:rPr lang="en-US" sz="3200" i="1" dirty="0" smtClean="0">
                <a:solidFill>
                  <a:srgbClr val="002060"/>
                </a:solidFill>
              </a:rPr>
              <a:t>ovary. </a:t>
            </a:r>
          </a:p>
          <a:p>
            <a:pPr algn="just">
              <a:buFont typeface="Arial" pitchFamily="34" charset="0"/>
              <a:buChar char="•"/>
            </a:pPr>
            <a:r>
              <a:rPr lang="en-US" sz="3200" i="1" dirty="0" smtClean="0"/>
              <a:t>The</a:t>
            </a:r>
            <a:r>
              <a:rPr lang="en-US" sz="3200" b="1" i="1" dirty="0" smtClean="0">
                <a:solidFill>
                  <a:srgbClr val="002060"/>
                </a:solidFill>
              </a:rPr>
              <a:t> ovary </a:t>
            </a:r>
            <a:r>
              <a:rPr lang="en-US" sz="3200" i="1" dirty="0" smtClean="0"/>
              <a:t>contains </a:t>
            </a:r>
            <a:r>
              <a:rPr lang="en-US" sz="3200" i="1" dirty="0" smtClean="0">
                <a:solidFill>
                  <a:srgbClr val="002060"/>
                </a:solidFill>
              </a:rPr>
              <a:t>one or more ovules.</a:t>
            </a:r>
          </a:p>
          <a:p>
            <a:pPr algn="just">
              <a:buFont typeface="Arial" pitchFamily="34" charset="0"/>
              <a:buChar char="•"/>
            </a:pPr>
            <a:r>
              <a:rPr lang="en-US" sz="3200" i="1" dirty="0" smtClean="0"/>
              <a:t>The female gamete or the egg is formed in an ovule.</a:t>
            </a:r>
          </a:p>
          <a:p>
            <a:pPr algn="just">
              <a:buFont typeface="Arial" pitchFamily="34" charset="0"/>
              <a:buChar char="•"/>
            </a:pPr>
            <a:r>
              <a:rPr lang="en-US" sz="3200" b="1" i="1" dirty="0" smtClean="0">
                <a:solidFill>
                  <a:srgbClr val="002060"/>
                </a:solidFill>
              </a:rPr>
              <a:t>In sexual reproduction </a:t>
            </a:r>
            <a:r>
              <a:rPr lang="en-US" sz="3200" i="1" dirty="0" smtClean="0"/>
              <a:t>a male and a female gamete fuse to form zygote. </a:t>
            </a:r>
            <a:endParaRPr lang="en-US" sz="3200" i="1" dirty="0"/>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Cont.…</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endParaRPr>
          </a:p>
        </p:txBody>
      </p:sp>
    </p:spTree>
    <p:extLst>
      <p:ext uri="{BB962C8B-B14F-4D97-AF65-F5344CB8AC3E}">
        <p14:creationId xmlns:p14="http://schemas.microsoft.com/office/powerpoint/2010/main" xmlns="" val="368931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257800"/>
          </a:xfrm>
        </p:spPr>
        <p:txBody>
          <a:bodyPr>
            <a:normAutofit/>
          </a:bodyPr>
          <a:lstStyle/>
          <a:p>
            <a:pPr algn="just"/>
            <a:r>
              <a:rPr lang="en-US" sz="3200" i="1" dirty="0" smtClean="0"/>
              <a:t>Generally pollen grains have a tough protective coat which prevents them from drying up. Since pollen grains are light, they can be carried by wind or water. Insects visit flowers and carry away pollen on their bodies.</a:t>
            </a:r>
          </a:p>
          <a:p>
            <a:pPr algn="just"/>
            <a:r>
              <a:rPr lang="en-US" sz="3200" i="1" dirty="0" smtClean="0"/>
              <a:t>Some of the pollen lands on the stigma of a flower of the same kind. The transfer of pollen from the anther to the stigma of a flower is called </a:t>
            </a:r>
            <a:r>
              <a:rPr lang="en-US" sz="3200" b="1" i="1" dirty="0" smtClean="0">
                <a:solidFill>
                  <a:srgbClr val="002060"/>
                </a:solidFill>
              </a:rPr>
              <a:t>pollination.</a:t>
            </a:r>
            <a:endParaRPr lang="en-US" sz="3200" b="1" i="1" dirty="0">
              <a:solidFill>
                <a:srgbClr val="002060"/>
              </a:solidFill>
            </a:endParaRPr>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Pollination: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552324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1"/>
            <a:ext cx="4040188" cy="457199"/>
          </a:xfrm>
        </p:spPr>
        <p:txBody>
          <a:bodyPr/>
          <a:lstStyle/>
          <a:p>
            <a:r>
              <a:rPr lang="en-US" sz="3200" i="1" dirty="0" smtClean="0">
                <a:solidFill>
                  <a:srgbClr val="002060"/>
                </a:solidFill>
              </a:rPr>
              <a:t>Self pollination</a:t>
            </a:r>
            <a:endParaRPr lang="en-US" sz="3200" i="1" dirty="0">
              <a:solidFill>
                <a:srgbClr val="002060"/>
              </a:solidFill>
            </a:endParaRPr>
          </a:p>
        </p:txBody>
      </p:sp>
      <p:sp>
        <p:nvSpPr>
          <p:cNvPr id="3" name="Content Placeholder 2"/>
          <p:cNvSpPr>
            <a:spLocks noGrp="1"/>
          </p:cNvSpPr>
          <p:nvPr>
            <p:ph sz="half" idx="2"/>
          </p:nvPr>
        </p:nvSpPr>
        <p:spPr>
          <a:xfrm>
            <a:off x="457200" y="1600200"/>
            <a:ext cx="4038600" cy="4876800"/>
          </a:xfrm>
        </p:spPr>
        <p:txBody>
          <a:bodyPr>
            <a:normAutofit lnSpcReduction="10000"/>
          </a:bodyPr>
          <a:lstStyle/>
          <a:p>
            <a:pPr algn="just"/>
            <a:r>
              <a:rPr lang="en-US" sz="3200" i="1" dirty="0" smtClean="0"/>
              <a:t>Pollen grains are transferred to the stigma of the same flower.</a:t>
            </a:r>
          </a:p>
          <a:p>
            <a:pPr algn="just"/>
            <a:r>
              <a:rPr lang="en-US" sz="3200" i="1" dirty="0" smtClean="0"/>
              <a:t>Occurs in bisexual plants having anther and stigma maturing at same time.</a:t>
            </a:r>
          </a:p>
          <a:p>
            <a:r>
              <a:rPr lang="en-US" sz="3200" b="1" i="1" dirty="0" smtClean="0">
                <a:solidFill>
                  <a:srgbClr val="002060"/>
                </a:solidFill>
              </a:rPr>
              <a:t>E.g. wheat, peas.</a:t>
            </a:r>
            <a:endParaRPr lang="en-US" sz="3200" b="1" i="1" dirty="0">
              <a:solidFill>
                <a:srgbClr val="002060"/>
              </a:solidFill>
            </a:endParaRPr>
          </a:p>
        </p:txBody>
      </p:sp>
      <p:sp>
        <p:nvSpPr>
          <p:cNvPr id="4" name="Content Placeholder 3"/>
          <p:cNvSpPr>
            <a:spLocks noGrp="1"/>
          </p:cNvSpPr>
          <p:nvPr>
            <p:ph sz="quarter" idx="4"/>
          </p:nvPr>
        </p:nvSpPr>
        <p:spPr>
          <a:xfrm>
            <a:off x="4649788" y="1600200"/>
            <a:ext cx="4038600" cy="4876800"/>
          </a:xfrm>
        </p:spPr>
        <p:txBody>
          <a:bodyPr>
            <a:normAutofit lnSpcReduction="10000"/>
          </a:bodyPr>
          <a:lstStyle/>
          <a:p>
            <a:pPr algn="just"/>
            <a:r>
              <a:rPr lang="en-US" sz="3200" i="1" dirty="0" smtClean="0"/>
              <a:t>pollen grains are carried to stigma of another flower.</a:t>
            </a:r>
          </a:p>
          <a:p>
            <a:pPr algn="just"/>
            <a:r>
              <a:rPr lang="en-US" sz="3200" i="1" dirty="0" smtClean="0"/>
              <a:t>Occurs in bisexual flowers having anther and stigma maturing at different times.</a:t>
            </a:r>
          </a:p>
          <a:p>
            <a:r>
              <a:rPr lang="en-US" sz="3200" b="1" i="1" dirty="0" smtClean="0">
                <a:solidFill>
                  <a:srgbClr val="002060"/>
                </a:solidFill>
              </a:rPr>
              <a:t>E.g. tomato, lady finger.</a:t>
            </a:r>
            <a:endParaRPr lang="en-US" sz="3200" b="1" i="1" dirty="0">
              <a:solidFill>
                <a:srgbClr val="002060"/>
              </a:solidFill>
            </a:endParaRPr>
          </a:p>
        </p:txBody>
      </p:sp>
      <p:sp>
        <p:nvSpPr>
          <p:cNvPr id="5" name="Title 4"/>
          <p:cNvSpPr>
            <a:spLocks noGrp="1"/>
          </p:cNvSpPr>
          <p:nvPr>
            <p:ph type="title"/>
          </p:nvPr>
        </p:nvSpPr>
        <p:spPr>
          <a:xfrm>
            <a:off x="228600" y="155448"/>
            <a:ext cx="8686800" cy="83515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self pollination vs. cross pollination: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 Placeholder 5"/>
          <p:cNvSpPr>
            <a:spLocks noGrp="1"/>
          </p:cNvSpPr>
          <p:nvPr>
            <p:ph type="body" idx="3"/>
          </p:nvPr>
        </p:nvSpPr>
        <p:spPr>
          <a:xfrm>
            <a:off x="4648200" y="1143001"/>
            <a:ext cx="4040188" cy="457199"/>
          </a:xfrm>
        </p:spPr>
        <p:txBody>
          <a:bodyPr/>
          <a:lstStyle/>
          <a:p>
            <a:r>
              <a:rPr lang="en-US" sz="3200" i="1" dirty="0" smtClean="0">
                <a:solidFill>
                  <a:srgbClr val="002060"/>
                </a:solidFill>
              </a:rPr>
              <a:t>Cross pollination</a:t>
            </a:r>
            <a:endParaRPr lang="en-US" sz="3200" i="1" dirty="0">
              <a:solidFill>
                <a:srgbClr val="002060"/>
              </a:solidFill>
            </a:endParaRPr>
          </a:p>
        </p:txBody>
      </p:sp>
    </p:spTree>
    <p:extLst>
      <p:ext uri="{BB962C8B-B14F-4D97-AF65-F5344CB8AC3E}">
        <p14:creationId xmlns:p14="http://schemas.microsoft.com/office/powerpoint/2010/main" xmlns="" val="397026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534400" cy="5181600"/>
          </a:xfrm>
        </p:spPr>
        <p:txBody>
          <a:bodyPr>
            <a:normAutofit/>
          </a:bodyPr>
          <a:lstStyle/>
          <a:p>
            <a:pPr algn="just"/>
            <a:r>
              <a:rPr lang="en-US" sz="3200" i="1" dirty="0" smtClean="0"/>
              <a:t>The cell which results</a:t>
            </a:r>
          </a:p>
          <a:p>
            <a:pPr marL="0" indent="0" algn="just">
              <a:buNone/>
            </a:pPr>
            <a:r>
              <a:rPr lang="en-US" sz="3200" i="1" dirty="0" smtClean="0"/>
              <a:t> after fusion of the gametes </a:t>
            </a:r>
          </a:p>
          <a:p>
            <a:pPr marL="0" indent="0" algn="just">
              <a:buNone/>
            </a:pPr>
            <a:r>
              <a:rPr lang="en-US" sz="3200" i="1" dirty="0" smtClean="0"/>
              <a:t>is called </a:t>
            </a:r>
            <a:r>
              <a:rPr lang="en-US" sz="3200" b="1" i="1" dirty="0" smtClean="0">
                <a:solidFill>
                  <a:srgbClr val="002060"/>
                </a:solidFill>
              </a:rPr>
              <a:t>zygote.</a:t>
            </a:r>
          </a:p>
          <a:p>
            <a:pPr algn="just"/>
            <a:r>
              <a:rPr lang="en-US" sz="3200" i="1" dirty="0" smtClean="0"/>
              <a:t>The process of fusion of </a:t>
            </a:r>
          </a:p>
          <a:p>
            <a:pPr marL="0" indent="0" algn="just">
              <a:buNone/>
            </a:pPr>
            <a:r>
              <a:rPr lang="en-US" sz="3200" i="1" dirty="0" smtClean="0"/>
              <a:t>male and female gametes</a:t>
            </a:r>
          </a:p>
          <a:p>
            <a:pPr marL="0" indent="0" algn="just">
              <a:buNone/>
            </a:pPr>
            <a:r>
              <a:rPr lang="en-US" sz="3200" i="1" dirty="0" smtClean="0"/>
              <a:t> (to form zygote) is called </a:t>
            </a:r>
          </a:p>
          <a:p>
            <a:pPr marL="0" indent="0" algn="just">
              <a:buNone/>
            </a:pPr>
            <a:r>
              <a:rPr lang="en-US" sz="3200" b="1" i="1" dirty="0" smtClean="0">
                <a:solidFill>
                  <a:srgbClr val="002060"/>
                </a:solidFill>
              </a:rPr>
              <a:t>fertilization.</a:t>
            </a:r>
          </a:p>
          <a:p>
            <a:pPr algn="just"/>
            <a:r>
              <a:rPr lang="en-US" sz="3200" i="1" dirty="0" smtClean="0"/>
              <a:t>The zygote develops into</a:t>
            </a:r>
          </a:p>
          <a:p>
            <a:pPr marL="0" indent="0" algn="just">
              <a:buNone/>
            </a:pPr>
            <a:r>
              <a:rPr lang="en-US" sz="3200" i="1" dirty="0" smtClean="0"/>
              <a:t>an </a:t>
            </a:r>
            <a:r>
              <a:rPr lang="en-US" sz="3200" b="1" i="1" dirty="0" smtClean="0">
                <a:solidFill>
                  <a:srgbClr val="002060"/>
                </a:solidFill>
              </a:rPr>
              <a:t>embryo.</a:t>
            </a:r>
            <a:endParaRPr lang="en-US" sz="3200" b="1" i="1" dirty="0">
              <a:solidFill>
                <a:srgbClr val="002060"/>
              </a:solidFill>
            </a:endParaRPr>
          </a:p>
        </p:txBody>
      </p:sp>
      <p:sp>
        <p:nvSpPr>
          <p:cNvPr id="3" name="Title 2"/>
          <p:cNvSpPr>
            <a:spLocks noGrp="1"/>
          </p:cNvSpPr>
          <p:nvPr>
            <p:ph type="title"/>
          </p:nvPr>
        </p:nvSpPr>
        <p:spPr>
          <a:xfrm>
            <a:off x="457200" y="1524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Fertilization: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57799" y="1219200"/>
            <a:ext cx="3666309" cy="5362575"/>
          </a:xfrm>
          <a:prstGeom prst="rect">
            <a:avLst/>
          </a:prstGeom>
        </p:spPr>
      </p:pic>
    </p:spTree>
    <p:extLst>
      <p:ext uri="{BB962C8B-B14F-4D97-AF65-F5344CB8AC3E}">
        <p14:creationId xmlns:p14="http://schemas.microsoft.com/office/powerpoint/2010/main" xmlns="" val="2929257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953000"/>
          </a:xfrm>
        </p:spPr>
        <p:txBody>
          <a:bodyPr>
            <a:normAutofit/>
          </a:bodyPr>
          <a:lstStyle/>
          <a:p>
            <a:pPr algn="just"/>
            <a:r>
              <a:rPr lang="en-US" sz="3200" i="1" dirty="0" smtClean="0"/>
              <a:t>After fertilization, the </a:t>
            </a:r>
            <a:r>
              <a:rPr lang="en-US" sz="3200" b="1" i="1" dirty="0" smtClean="0">
                <a:solidFill>
                  <a:srgbClr val="002060"/>
                </a:solidFill>
              </a:rPr>
              <a:t>ovary grows into a fruit </a:t>
            </a:r>
            <a:r>
              <a:rPr lang="en-US" sz="3200" i="1" dirty="0" smtClean="0"/>
              <a:t>and other parts of the flower fall off. </a:t>
            </a:r>
            <a:r>
              <a:rPr lang="en-US" sz="3200" b="1" i="1" dirty="0" smtClean="0">
                <a:solidFill>
                  <a:srgbClr val="002060"/>
                </a:solidFill>
              </a:rPr>
              <a:t>The</a:t>
            </a:r>
            <a:r>
              <a:rPr lang="en-US" sz="3200" i="1" dirty="0" smtClean="0"/>
              <a:t> </a:t>
            </a:r>
            <a:r>
              <a:rPr lang="en-US" sz="3200" b="1" i="1" dirty="0" smtClean="0">
                <a:solidFill>
                  <a:srgbClr val="002060"/>
                </a:solidFill>
              </a:rPr>
              <a:t>fruit is the ripened ovary.</a:t>
            </a:r>
          </a:p>
          <a:p>
            <a:pPr algn="just"/>
            <a:r>
              <a:rPr lang="en-US" sz="3200" i="1" dirty="0" smtClean="0"/>
              <a:t>The </a:t>
            </a:r>
            <a:r>
              <a:rPr lang="en-US" sz="3200" b="1" i="1" dirty="0" smtClean="0">
                <a:solidFill>
                  <a:srgbClr val="002060"/>
                </a:solidFill>
              </a:rPr>
              <a:t>seeds develop from the ovules. </a:t>
            </a:r>
            <a:r>
              <a:rPr lang="en-US" sz="3200" i="1" dirty="0" smtClean="0"/>
              <a:t>The seed contains the embryo enclosed in a protective seed coat. Some fruits are fleshy such as </a:t>
            </a:r>
            <a:r>
              <a:rPr lang="en-US" sz="3200" b="1" i="1" dirty="0" smtClean="0">
                <a:solidFill>
                  <a:srgbClr val="002060"/>
                </a:solidFill>
              </a:rPr>
              <a:t>mango, apple </a:t>
            </a:r>
            <a:r>
              <a:rPr lang="en-US" sz="3200" i="1" dirty="0" smtClean="0"/>
              <a:t>and </a:t>
            </a:r>
            <a:r>
              <a:rPr lang="en-US" sz="3200" b="1" i="1" dirty="0" smtClean="0">
                <a:solidFill>
                  <a:srgbClr val="002060"/>
                </a:solidFill>
              </a:rPr>
              <a:t>orange. </a:t>
            </a:r>
            <a:r>
              <a:rPr lang="en-US" sz="3200" i="1" dirty="0" smtClean="0"/>
              <a:t>Some fruits are hard like </a:t>
            </a:r>
            <a:r>
              <a:rPr lang="en-US" sz="3200" b="1" i="1" dirty="0" smtClean="0">
                <a:solidFill>
                  <a:srgbClr val="002060"/>
                </a:solidFill>
              </a:rPr>
              <a:t>almonds</a:t>
            </a:r>
            <a:r>
              <a:rPr lang="en-US" sz="3200" i="1" dirty="0" smtClean="0"/>
              <a:t> and </a:t>
            </a:r>
            <a:r>
              <a:rPr lang="en-US" sz="3200" b="1" i="1" dirty="0" smtClean="0">
                <a:solidFill>
                  <a:srgbClr val="002060"/>
                </a:solidFill>
              </a:rPr>
              <a:t>walnuts.</a:t>
            </a:r>
            <a:endParaRPr lang="en-US" sz="3200" b="1" i="1" dirty="0">
              <a:solidFill>
                <a:srgbClr val="002060"/>
              </a:solidFill>
            </a:endParaRPr>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Fruits and seed formation: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77089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a:bodyPr>
          <a:lstStyle/>
          <a:p>
            <a:pPr algn="just"/>
            <a:r>
              <a:rPr lang="en-US" sz="3200" i="1" dirty="0" smtClean="0"/>
              <a:t>Some seed are dispersed by animals, especially spiny seeds with hooks which get attached to the bodies of animals and are carried t distant places.</a:t>
            </a:r>
          </a:p>
          <a:p>
            <a:pPr marL="0" indent="0">
              <a:buNone/>
            </a:pPr>
            <a:r>
              <a:rPr lang="en-US" sz="3200" i="1" dirty="0"/>
              <a:t> </a:t>
            </a:r>
            <a:r>
              <a:rPr lang="en-US" sz="3200" i="1" dirty="0" smtClean="0"/>
              <a:t>         </a:t>
            </a:r>
            <a:r>
              <a:rPr lang="en-US" sz="3200" b="1" i="1" dirty="0" smtClean="0">
                <a:solidFill>
                  <a:srgbClr val="002060"/>
                </a:solidFill>
              </a:rPr>
              <a:t>e.g. urena.</a:t>
            </a:r>
            <a:endParaRPr lang="en-US" sz="3200" b="1" i="1" dirty="0">
              <a:solidFill>
                <a:srgbClr val="002060"/>
              </a:solidFill>
            </a:endParaRPr>
          </a:p>
          <a:p>
            <a:pPr algn="just">
              <a:buFont typeface="Arial" pitchFamily="34" charset="0"/>
              <a:buChar char="•"/>
            </a:pPr>
            <a:r>
              <a:rPr lang="en-US" sz="3200" i="1" dirty="0" smtClean="0"/>
              <a:t>Some are dispersed when the fruits burst with sudden jerks. The seeds are scattered far from the parent plant. </a:t>
            </a:r>
            <a:endParaRPr lang="en-US" sz="3200" i="1" dirty="0"/>
          </a:p>
          <a:p>
            <a:pPr marL="0" indent="0">
              <a:buNone/>
            </a:pPr>
            <a:r>
              <a:rPr lang="en-US" sz="3200" i="1" dirty="0" smtClean="0"/>
              <a:t>          </a:t>
            </a:r>
            <a:r>
              <a:rPr lang="en-US" sz="3200" b="1" i="1" dirty="0" smtClean="0">
                <a:solidFill>
                  <a:srgbClr val="002060"/>
                </a:solidFill>
              </a:rPr>
              <a:t>e.g. castor.</a:t>
            </a: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Seed dispersal:</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43938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i="1" dirty="0" smtClean="0">
                <a:solidFill>
                  <a:srgbClr val="002060"/>
                </a:solidFill>
              </a:rPr>
              <a:t>Definition:</a:t>
            </a:r>
          </a:p>
          <a:p>
            <a:pPr marL="0" indent="0">
              <a:buNone/>
            </a:pPr>
            <a:r>
              <a:rPr lang="en-US" sz="3200" b="1" i="1" dirty="0"/>
              <a:t> </a:t>
            </a:r>
            <a:r>
              <a:rPr lang="en-US" sz="3200" b="1" i="1" dirty="0" smtClean="0"/>
              <a:t>    </a:t>
            </a:r>
            <a:r>
              <a:rPr lang="en-US" sz="3200" i="1" dirty="0" smtClean="0"/>
              <a:t>parent cell produces bud, it gets detached and develops into new individual.</a:t>
            </a:r>
          </a:p>
          <a:p>
            <a:pPr marL="0" indent="0">
              <a:buNone/>
            </a:pPr>
            <a:r>
              <a:rPr lang="en-US" sz="3200" b="1" i="1" dirty="0"/>
              <a:t> </a:t>
            </a:r>
            <a:r>
              <a:rPr lang="en-US" sz="3200" b="1" i="1" dirty="0" smtClean="0"/>
              <a:t>      </a:t>
            </a:r>
            <a:r>
              <a:rPr lang="en-US" sz="3200" b="1" i="1" dirty="0" smtClean="0">
                <a:solidFill>
                  <a:srgbClr val="002060"/>
                </a:solidFill>
              </a:rPr>
              <a:t>e.g. yeast.</a:t>
            </a:r>
            <a:endParaRPr lang="en-US" sz="3200" b="1" i="1" dirty="0">
              <a:solidFill>
                <a:srgbClr val="002060"/>
              </a:solidFill>
            </a:endParaRP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Budding:</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 y="3733800"/>
            <a:ext cx="7772400" cy="2895600"/>
          </a:xfrm>
          <a:prstGeom prst="rect">
            <a:avLst/>
          </a:prstGeom>
        </p:spPr>
      </p:pic>
    </p:spTree>
    <p:extLst>
      <p:ext uri="{BB962C8B-B14F-4D97-AF65-F5344CB8AC3E}">
        <p14:creationId xmlns:p14="http://schemas.microsoft.com/office/powerpoint/2010/main" xmlns="" val="168590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876800"/>
          </a:xfrm>
        </p:spPr>
        <p:txBody>
          <a:bodyPr>
            <a:normAutofit/>
          </a:bodyPr>
          <a:lstStyle/>
          <a:p>
            <a:r>
              <a:rPr lang="en-US" sz="3200" b="1" i="1" dirty="0" smtClean="0">
                <a:solidFill>
                  <a:srgbClr val="002060"/>
                </a:solidFill>
              </a:rPr>
              <a:t>Definition:</a:t>
            </a:r>
          </a:p>
          <a:p>
            <a:pPr marL="0" indent="0" algn="just">
              <a:buNone/>
            </a:pPr>
            <a:r>
              <a:rPr lang="en-US" sz="3200" b="1" i="1" dirty="0"/>
              <a:t> </a:t>
            </a:r>
            <a:r>
              <a:rPr lang="en-US" sz="3200" b="1" i="1" dirty="0" smtClean="0"/>
              <a:t>      </a:t>
            </a:r>
            <a:r>
              <a:rPr lang="en-US" sz="3200" i="1" dirty="0" smtClean="0"/>
              <a:t>Reproduces by forming spores. Under favourable conditions spores develop into new individuals.</a:t>
            </a:r>
          </a:p>
          <a:p>
            <a:pPr marL="0" indent="0">
              <a:buNone/>
            </a:pPr>
            <a:r>
              <a:rPr lang="en-US" sz="3200" b="1" i="1" dirty="0" smtClean="0"/>
              <a:t>       </a:t>
            </a:r>
            <a:r>
              <a:rPr lang="en-US" sz="3200" b="1" i="1" dirty="0" smtClean="0">
                <a:solidFill>
                  <a:srgbClr val="002060"/>
                </a:solidFill>
              </a:rPr>
              <a:t> e.g. ferns, fungi, bacteria.</a:t>
            </a:r>
            <a:endParaRPr lang="en-US" sz="3200" b="1" i="1" dirty="0">
              <a:solidFill>
                <a:srgbClr val="002060"/>
              </a:solidFill>
            </a:endParaRPr>
          </a:p>
        </p:txBody>
      </p:sp>
      <p:sp>
        <p:nvSpPr>
          <p:cNvPr id="3" name="Title 2"/>
          <p:cNvSpPr>
            <a:spLocks noGrp="1"/>
          </p:cNvSpPr>
          <p:nvPr>
            <p:ph type="title"/>
          </p:nvPr>
        </p:nvSpPr>
        <p:spPr>
          <a:xfrm>
            <a:off x="457200" y="152400"/>
            <a:ext cx="82296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Spore formation:</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4038600"/>
            <a:ext cx="7696200" cy="2286001"/>
          </a:xfrm>
          <a:prstGeom prst="rect">
            <a:avLst/>
          </a:prstGeom>
        </p:spPr>
      </p:pic>
    </p:spTree>
    <p:extLst>
      <p:ext uri="{BB962C8B-B14F-4D97-AF65-F5344CB8AC3E}">
        <p14:creationId xmlns:p14="http://schemas.microsoft.com/office/powerpoint/2010/main" xmlns="" val="289450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763000" cy="5029200"/>
          </a:xfrm>
        </p:spPr>
        <p:txBody>
          <a:bodyPr>
            <a:normAutofit/>
          </a:bodyPr>
          <a:lstStyle/>
          <a:p>
            <a:r>
              <a:rPr lang="en-US" sz="3200" b="1" i="1" dirty="0" smtClean="0">
                <a:solidFill>
                  <a:srgbClr val="002060"/>
                </a:solidFill>
              </a:rPr>
              <a:t>Definition:</a:t>
            </a:r>
          </a:p>
          <a:p>
            <a:pPr marL="0" indent="0" algn="just">
              <a:buNone/>
            </a:pPr>
            <a:r>
              <a:rPr lang="en-US" sz="3200" b="1" i="1" dirty="0"/>
              <a:t> </a:t>
            </a:r>
            <a:r>
              <a:rPr lang="en-US" sz="3200" b="1" i="1" dirty="0" smtClean="0"/>
              <a:t>      </a:t>
            </a:r>
            <a:r>
              <a:rPr lang="en-US" sz="3200" i="1" dirty="0" smtClean="0"/>
              <a:t>  Organism with filamentous body, break into two or more fragments. Each fragment grows into a new individual.</a:t>
            </a:r>
          </a:p>
          <a:p>
            <a:pPr marL="0" indent="0">
              <a:buNone/>
            </a:pPr>
            <a:r>
              <a:rPr lang="en-US" sz="3200" b="1" i="1" dirty="0" smtClean="0">
                <a:solidFill>
                  <a:srgbClr val="002060"/>
                </a:solidFill>
              </a:rPr>
              <a:t>      e.g. spirogyra.</a:t>
            </a:r>
            <a:endParaRPr lang="en-US" sz="3200" b="1" i="1" dirty="0">
              <a:solidFill>
                <a:srgbClr val="002060"/>
              </a:solidFill>
            </a:endParaRP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Fragmentation:</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86200" y="3200400"/>
            <a:ext cx="4876800" cy="3352800"/>
          </a:xfrm>
          <a:prstGeom prst="rect">
            <a:avLst/>
          </a:prstGeom>
        </p:spPr>
      </p:pic>
    </p:spTree>
    <p:extLst>
      <p:ext uri="{BB962C8B-B14F-4D97-AF65-F5344CB8AC3E}">
        <p14:creationId xmlns:p14="http://schemas.microsoft.com/office/powerpoint/2010/main" xmlns="" val="298294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i="1" dirty="0" smtClean="0">
                <a:solidFill>
                  <a:srgbClr val="002060"/>
                </a:solidFill>
              </a:rPr>
              <a:t>Definition:</a:t>
            </a:r>
          </a:p>
          <a:p>
            <a:pPr marL="0" indent="0" algn="just">
              <a:buNone/>
            </a:pPr>
            <a:r>
              <a:rPr lang="en-US" sz="3200" b="1" i="1" dirty="0" smtClean="0"/>
              <a:t>          </a:t>
            </a:r>
            <a:r>
              <a:rPr lang="en-US" sz="3200" i="1" dirty="0" smtClean="0"/>
              <a:t>Organisms produce new individuals by a vegetative part of the plant.</a:t>
            </a:r>
          </a:p>
          <a:p>
            <a:pPr marL="0" indent="0">
              <a:buNone/>
            </a:pPr>
            <a:r>
              <a:rPr lang="en-US" sz="3200" b="1" i="1" dirty="0" smtClean="0"/>
              <a:t>        </a:t>
            </a:r>
            <a:r>
              <a:rPr lang="en-US" sz="3200" b="1" i="1" dirty="0" smtClean="0">
                <a:solidFill>
                  <a:srgbClr val="002060"/>
                </a:solidFill>
              </a:rPr>
              <a:t>e.g. potato, onion.</a:t>
            </a:r>
            <a:endParaRPr lang="en-US" sz="3200" b="1" i="1" dirty="0">
              <a:solidFill>
                <a:srgbClr val="002060"/>
              </a:solidFill>
            </a:endParaRP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Vegetative reproduction: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3810000"/>
            <a:ext cx="7543800" cy="2438400"/>
          </a:xfrm>
          <a:prstGeom prst="rect">
            <a:avLst/>
          </a:prstGeom>
        </p:spPr>
      </p:pic>
    </p:spTree>
    <p:extLst>
      <p:ext uri="{BB962C8B-B14F-4D97-AF65-F5344CB8AC3E}">
        <p14:creationId xmlns:p14="http://schemas.microsoft.com/office/powerpoint/2010/main" xmlns="" val="876465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763000" cy="5181600"/>
          </a:xfrm>
        </p:spPr>
        <p:txBody>
          <a:bodyPr>
            <a:normAutofit fontScale="92500" lnSpcReduction="10000"/>
          </a:bodyPr>
          <a:lstStyle/>
          <a:p>
            <a:pPr marL="514350" indent="-514350">
              <a:buFont typeface="+mj-lt"/>
              <a:buAutoNum type="arabicPeriod"/>
            </a:pPr>
            <a:r>
              <a:rPr lang="en-US" sz="3200" b="1" i="1" dirty="0" smtClean="0">
                <a:solidFill>
                  <a:srgbClr val="002060"/>
                </a:solidFill>
              </a:rPr>
              <a:t>Artificial vegetative propagation:</a:t>
            </a:r>
          </a:p>
          <a:p>
            <a:pPr>
              <a:buFont typeface="Wingdings" pitchFamily="2" charset="2"/>
              <a:buChar char="ü"/>
            </a:pPr>
            <a:r>
              <a:rPr lang="en-US" sz="3200" i="1" dirty="0">
                <a:solidFill>
                  <a:srgbClr val="002060"/>
                </a:solidFill>
              </a:rPr>
              <a:t> </a:t>
            </a:r>
            <a:r>
              <a:rPr lang="en-US" sz="3200" i="1" dirty="0" smtClean="0"/>
              <a:t>Cutting.</a:t>
            </a:r>
          </a:p>
          <a:p>
            <a:pPr>
              <a:buFont typeface="Wingdings" pitchFamily="2" charset="2"/>
              <a:buChar char="ü"/>
            </a:pPr>
            <a:r>
              <a:rPr lang="en-US" sz="3200" i="1" dirty="0" smtClean="0"/>
              <a:t> Layering.</a:t>
            </a:r>
          </a:p>
          <a:p>
            <a:pPr>
              <a:buFont typeface="Wingdings" pitchFamily="2" charset="2"/>
              <a:buChar char="ü"/>
            </a:pPr>
            <a:r>
              <a:rPr lang="en-US" sz="3200" i="1" dirty="0" smtClean="0"/>
              <a:t> Grafting.</a:t>
            </a:r>
          </a:p>
          <a:p>
            <a:pPr>
              <a:buFont typeface="Wingdings" pitchFamily="2" charset="2"/>
              <a:buChar char="ü"/>
            </a:pPr>
            <a:r>
              <a:rPr lang="en-US" sz="3200" i="1" dirty="0" smtClean="0"/>
              <a:t>Tissue culture</a:t>
            </a:r>
            <a:r>
              <a:rPr lang="en-US" sz="3200" i="1" dirty="0"/>
              <a:t> </a:t>
            </a:r>
            <a:r>
              <a:rPr lang="en-US" sz="3200" i="1" dirty="0" smtClean="0"/>
              <a:t>(micro propagation).</a:t>
            </a:r>
          </a:p>
          <a:p>
            <a:pPr marL="0" indent="0">
              <a:buNone/>
            </a:pPr>
            <a:r>
              <a:rPr lang="en-US" sz="3200" i="1" dirty="0" smtClean="0">
                <a:solidFill>
                  <a:schemeClr val="accent2">
                    <a:lumMod val="75000"/>
                  </a:schemeClr>
                </a:solidFill>
              </a:rPr>
              <a:t>2. </a:t>
            </a:r>
            <a:r>
              <a:rPr lang="en-US" sz="3200" b="1" i="1" dirty="0" smtClean="0">
                <a:solidFill>
                  <a:srgbClr val="002060"/>
                </a:solidFill>
              </a:rPr>
              <a:t>natural vegetative reproduction:</a:t>
            </a:r>
          </a:p>
          <a:p>
            <a:pPr>
              <a:buFont typeface="Wingdings" pitchFamily="2" charset="2"/>
              <a:buChar char="ü"/>
            </a:pPr>
            <a:r>
              <a:rPr lang="en-US" sz="3200" b="1" i="1" dirty="0">
                <a:solidFill>
                  <a:srgbClr val="002060"/>
                </a:solidFill>
              </a:rPr>
              <a:t> </a:t>
            </a:r>
            <a:r>
              <a:rPr lang="en-US" sz="3200" i="1" dirty="0" smtClean="0"/>
              <a:t>Rhizomes.</a:t>
            </a:r>
          </a:p>
          <a:p>
            <a:pPr>
              <a:buFont typeface="Wingdings" pitchFamily="2" charset="2"/>
              <a:buChar char="ü"/>
            </a:pPr>
            <a:r>
              <a:rPr lang="en-US" sz="3200" b="1" i="1" dirty="0" smtClean="0">
                <a:solidFill>
                  <a:srgbClr val="002060"/>
                </a:solidFill>
              </a:rPr>
              <a:t> </a:t>
            </a:r>
            <a:r>
              <a:rPr lang="en-US" sz="3200" i="1" dirty="0" smtClean="0"/>
              <a:t>Tubers.</a:t>
            </a:r>
          </a:p>
          <a:p>
            <a:pPr>
              <a:buFont typeface="Wingdings" pitchFamily="2" charset="2"/>
              <a:buChar char="ü"/>
            </a:pPr>
            <a:r>
              <a:rPr lang="en-US" sz="3200" b="1" i="1" dirty="0" smtClean="0">
                <a:solidFill>
                  <a:srgbClr val="002060"/>
                </a:solidFill>
              </a:rPr>
              <a:t> </a:t>
            </a:r>
            <a:r>
              <a:rPr lang="en-US" sz="3200" i="1" dirty="0" smtClean="0"/>
              <a:t>Runners (stolon).</a:t>
            </a:r>
          </a:p>
          <a:p>
            <a:pPr>
              <a:buFont typeface="Wingdings" pitchFamily="2" charset="2"/>
              <a:buChar char="ü"/>
            </a:pPr>
            <a:r>
              <a:rPr lang="en-US" sz="3200" i="1" dirty="0" smtClean="0"/>
              <a:t> Plantlets.</a:t>
            </a:r>
          </a:p>
          <a:p>
            <a:pPr>
              <a:buFont typeface="Wingdings" pitchFamily="2" charset="2"/>
              <a:buChar char="ü"/>
            </a:pPr>
            <a:endParaRPr lang="en-US" sz="3200" i="1" dirty="0" smtClean="0">
              <a:solidFill>
                <a:schemeClr val="accent2"/>
              </a:solidFill>
            </a:endParaRPr>
          </a:p>
          <a:p>
            <a:pPr marL="0" indent="0">
              <a:buNone/>
            </a:pPr>
            <a:endParaRPr lang="en-US" sz="3200" b="1" i="1" dirty="0"/>
          </a:p>
        </p:txBody>
      </p:sp>
      <p:sp>
        <p:nvSpPr>
          <p:cNvPr id="3" name="Title 2"/>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Wingdings" pitchFamily="2" charset="2"/>
              <a:buChar char="Ø"/>
            </a:pP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Types of vegetative reproduction:</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9412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029200"/>
          </a:xfrm>
        </p:spPr>
        <p:txBody>
          <a:bodyPr>
            <a:normAutofit/>
          </a:bodyPr>
          <a:lstStyle/>
          <a:p>
            <a:r>
              <a:rPr lang="en-US" sz="3200" b="1" i="1" dirty="0" smtClean="0">
                <a:solidFill>
                  <a:srgbClr val="002060"/>
                </a:solidFill>
              </a:rPr>
              <a:t>Definition:</a:t>
            </a:r>
          </a:p>
          <a:p>
            <a:pPr marL="0" indent="0" algn="just">
              <a:buNone/>
            </a:pPr>
            <a:r>
              <a:rPr lang="en-US" sz="3200" b="1" i="1" dirty="0" smtClean="0"/>
              <a:t>         </a:t>
            </a:r>
            <a:r>
              <a:rPr lang="en-US" sz="3200" i="1" dirty="0" smtClean="0"/>
              <a:t>A part of stem is cut and the cut end grows into a new plant when placed in moist soil.</a:t>
            </a:r>
          </a:p>
          <a:p>
            <a:pPr marL="0" indent="0" algn="just">
              <a:buNone/>
            </a:pPr>
            <a:r>
              <a:rPr lang="en-US" sz="3200" b="1" i="1" dirty="0"/>
              <a:t> </a:t>
            </a:r>
            <a:r>
              <a:rPr lang="en-US" sz="3200" b="1" i="1" dirty="0" smtClean="0"/>
              <a:t>     </a:t>
            </a:r>
            <a:r>
              <a:rPr lang="en-US" sz="3200" b="1" i="1" dirty="0" smtClean="0">
                <a:solidFill>
                  <a:srgbClr val="002060"/>
                </a:solidFill>
              </a:rPr>
              <a:t>e.g. rose, lemon. </a:t>
            </a:r>
            <a:endParaRPr lang="en-US" sz="3200" b="1" i="1" dirty="0">
              <a:solidFill>
                <a:srgbClr val="002060"/>
              </a:solidFill>
            </a:endParaRPr>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b="1" i="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Cutting:</a:t>
            </a:r>
            <a:endParaRPr lang="en-US" b="1" i="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38600" y="3200400"/>
            <a:ext cx="4800600" cy="3276600"/>
          </a:xfrm>
          <a:prstGeom prst="rect">
            <a:avLst/>
          </a:prstGeom>
        </p:spPr>
      </p:pic>
    </p:spTree>
    <p:extLst>
      <p:ext uri="{BB962C8B-B14F-4D97-AF65-F5344CB8AC3E}">
        <p14:creationId xmlns:p14="http://schemas.microsoft.com/office/powerpoint/2010/main" xmlns="" val="4009846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413</TotalTime>
  <Words>1748</Words>
  <Application>Microsoft Office PowerPoint</Application>
  <PresentationFormat>On-screen Show (4:3)</PresentationFormat>
  <Paragraphs>171</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Plant reproduction:</vt:lpstr>
      <vt:lpstr>Asexual reproduction:</vt:lpstr>
      <vt:lpstr>1. Binary fission:</vt:lpstr>
      <vt:lpstr>2. Budding:</vt:lpstr>
      <vt:lpstr>3. Spore formation:</vt:lpstr>
      <vt:lpstr>4. Fragmentation:</vt:lpstr>
      <vt:lpstr>5. Vegetative reproduction:</vt:lpstr>
      <vt:lpstr>Types of vegetative reproduction:</vt:lpstr>
      <vt:lpstr>1. Cutting:</vt:lpstr>
      <vt:lpstr>cont.….</vt:lpstr>
      <vt:lpstr>2. layering:</vt:lpstr>
      <vt:lpstr>Cont.….</vt:lpstr>
      <vt:lpstr>3. Grafting:</vt:lpstr>
      <vt:lpstr>Cont.…</vt:lpstr>
      <vt:lpstr>Cont.…</vt:lpstr>
      <vt:lpstr>4. Tissue culture:</vt:lpstr>
      <vt:lpstr>Cont.…</vt:lpstr>
      <vt:lpstr>Cont.…</vt:lpstr>
      <vt:lpstr>Natural methods: 1. rhizomes:</vt:lpstr>
      <vt:lpstr>Cont.…</vt:lpstr>
      <vt:lpstr>Cont.…</vt:lpstr>
      <vt:lpstr>2. Tubers:</vt:lpstr>
      <vt:lpstr>Cont.…</vt:lpstr>
      <vt:lpstr>3. Runners (stolon):</vt:lpstr>
      <vt:lpstr>Slide 25</vt:lpstr>
      <vt:lpstr>4. plantlets:</vt:lpstr>
      <vt:lpstr>Slide 27</vt:lpstr>
      <vt:lpstr>Sexual reproduction:</vt:lpstr>
      <vt:lpstr>Slide 29</vt:lpstr>
      <vt:lpstr>Cont.…</vt:lpstr>
      <vt:lpstr>Cont.…</vt:lpstr>
      <vt:lpstr>Pollination:</vt:lpstr>
      <vt:lpstr>self pollination vs. cross pollination:</vt:lpstr>
      <vt:lpstr>Fertilization:</vt:lpstr>
      <vt:lpstr>Fruits and seed formation:</vt:lpstr>
      <vt:lpstr>Seed dispersal: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reproductive efforts in plants.</dc:title>
  <dc:creator>HP</dc:creator>
  <cp:lastModifiedBy>Chemistry</cp:lastModifiedBy>
  <cp:revision>60</cp:revision>
  <dcterms:created xsi:type="dcterms:W3CDTF">2017-09-23T17:02:19Z</dcterms:created>
  <dcterms:modified xsi:type="dcterms:W3CDTF">2020-10-25T14:10:17Z</dcterms:modified>
</cp:coreProperties>
</file>