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1" r:id="rId4"/>
    <p:sldId id="263" r:id="rId5"/>
    <p:sldId id="265" r:id="rId6"/>
    <p:sldId id="267" r:id="rId7"/>
    <p:sldId id="269" r:id="rId8"/>
    <p:sldId id="271" r:id="rId9"/>
    <p:sldId id="273" r:id="rId10"/>
    <p:sldId id="275" r:id="rId11"/>
    <p:sldId id="277" r:id="rId12"/>
    <p:sldId id="279" r:id="rId13"/>
    <p:sldId id="281" r:id="rId14"/>
    <p:sldId id="283" r:id="rId15"/>
    <p:sldId id="285" r:id="rId16"/>
    <p:sldId id="287" r:id="rId17"/>
    <p:sldId id="289" r:id="rId18"/>
    <p:sldId id="291" r:id="rId19"/>
    <p:sldId id="293" r:id="rId20"/>
    <p:sldId id="295" r:id="rId21"/>
    <p:sldId id="297" r:id="rId22"/>
    <p:sldId id="299" r:id="rId23"/>
    <p:sldId id="301" r:id="rId24"/>
    <p:sldId id="303" r:id="rId25"/>
    <p:sldId id="305" r:id="rId26"/>
    <p:sldId id="30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BCDD48-BC70-4FA6-873E-8E4CFEB5623B}"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D769C6-0CCC-4CCB-ADF4-082601083D9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BCDD48-BC70-4FA6-873E-8E4CFEB5623B}"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D769C6-0CCC-4CCB-ADF4-082601083D9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BCDD48-BC70-4FA6-873E-8E4CFEB5623B}"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D769C6-0CCC-4CCB-ADF4-082601083D9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BCDD48-BC70-4FA6-873E-8E4CFEB5623B}"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D769C6-0CCC-4CCB-ADF4-082601083D9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BCDD48-BC70-4FA6-873E-8E4CFEB5623B}"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D769C6-0CCC-4CCB-ADF4-082601083D9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BCDD48-BC70-4FA6-873E-8E4CFEB5623B}"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D769C6-0CCC-4CCB-ADF4-082601083D9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BCDD48-BC70-4FA6-873E-8E4CFEB5623B}" type="datetimeFigureOut">
              <a:rPr lang="en-US" smtClean="0"/>
              <a:t>4/20/2020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D769C6-0CCC-4CCB-ADF4-082601083D9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BCDD48-BC70-4FA6-873E-8E4CFEB5623B}" type="datetimeFigureOut">
              <a:rPr lang="en-US" smtClean="0"/>
              <a:t>4/20/2020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D769C6-0CCC-4CCB-ADF4-082601083D9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BCDD48-BC70-4FA6-873E-8E4CFEB5623B}" type="datetimeFigureOut">
              <a:rPr lang="en-US" smtClean="0"/>
              <a:t>4/20/2020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D769C6-0CCC-4CCB-ADF4-082601083D9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BCDD48-BC70-4FA6-873E-8E4CFEB5623B}"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D769C6-0CCC-4CCB-ADF4-082601083D9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BCDD48-BC70-4FA6-873E-8E4CFEB5623B}"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D769C6-0CCC-4CCB-ADF4-082601083D9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BCDD48-BC70-4FA6-873E-8E4CFEB5623B}" type="datetimeFigureOut">
              <a:rPr lang="en-US" smtClean="0"/>
              <a:t>4/20/2020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D769C6-0CCC-4CCB-ADF4-082601083D9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057400"/>
            <a:ext cx="8610600" cy="1600200"/>
          </a:xfrm>
        </p:spPr>
        <p:txBody>
          <a:bodyPr/>
          <a:lstStyle/>
          <a:p>
            <a:r>
              <a:rPr lang="en-US" dirty="0" smtClean="0"/>
              <a:t>  </a:t>
            </a:r>
            <a:r>
              <a:rPr lang="en-US" sz="4000" b="1" dirty="0" smtClean="0"/>
              <a:t>PULMONARY CIRCULATORY SYSTEM</a:t>
            </a:r>
            <a:endParaRPr lang="en-US" sz="40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991600" cy="1542288"/>
          </a:xfrm>
        </p:spPr>
        <p:txBody>
          <a:bodyPr>
            <a:normAutofit/>
          </a:bodyPr>
          <a:lstStyle/>
          <a:p>
            <a:r>
              <a:rPr lang="en-US" dirty="0" smtClean="0"/>
              <a:t>  </a:t>
            </a:r>
            <a:r>
              <a:rPr lang="en-US" sz="3200" b="1" dirty="0" smtClean="0"/>
              <a:t>LEFT ATRIAL &amp; PULMONARY VENOUS PRESSURES</a:t>
            </a:r>
            <a:endParaRPr lang="en-US" sz="3200" b="1" dirty="0"/>
          </a:p>
        </p:txBody>
      </p:sp>
      <p:sp>
        <p:nvSpPr>
          <p:cNvPr id="3" name="Content Placeholder 2"/>
          <p:cNvSpPr>
            <a:spLocks noGrp="1"/>
          </p:cNvSpPr>
          <p:nvPr>
            <p:ph idx="1"/>
          </p:nvPr>
        </p:nvSpPr>
        <p:spPr>
          <a:xfrm>
            <a:off x="457200" y="1935480"/>
            <a:ext cx="8229600" cy="2941320"/>
          </a:xfrm>
        </p:spPr>
        <p:txBody>
          <a:bodyPr/>
          <a:lstStyle/>
          <a:p>
            <a:endParaRPr lang="en-US" dirty="0" smtClean="0"/>
          </a:p>
          <a:p>
            <a:r>
              <a:rPr lang="en-US" sz="3600" dirty="0" smtClean="0"/>
              <a:t>Approximately 02mm Hg in left atrium &amp; Pulmonary veins.</a:t>
            </a:r>
            <a:endParaRPr lang="en-US" sz="3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r>
              <a:rPr lang="en-US" dirty="0" smtClean="0"/>
              <a:t>   </a:t>
            </a:r>
            <a:r>
              <a:rPr lang="en-US" sz="4400" b="1" dirty="0" smtClean="0"/>
              <a:t>PULMONARY WEDGE PRESSURE</a:t>
            </a:r>
            <a:endParaRPr lang="en-US" sz="4400" b="1" dirty="0"/>
          </a:p>
        </p:txBody>
      </p:sp>
      <p:sp>
        <p:nvSpPr>
          <p:cNvPr id="3" name="Content Placeholder 2"/>
          <p:cNvSpPr>
            <a:spLocks noGrp="1"/>
          </p:cNvSpPr>
          <p:nvPr>
            <p:ph idx="1"/>
          </p:nvPr>
        </p:nvSpPr>
        <p:spPr>
          <a:xfrm>
            <a:off x="228600" y="1752600"/>
            <a:ext cx="8686800" cy="5105400"/>
          </a:xfrm>
        </p:spPr>
        <p:txBody>
          <a:bodyPr>
            <a:normAutofit/>
          </a:bodyPr>
          <a:lstStyle/>
          <a:p>
            <a:endParaRPr lang="en-US" dirty="0" smtClean="0"/>
          </a:p>
          <a:p>
            <a:r>
              <a:rPr lang="en-US" sz="3200" dirty="0" smtClean="0"/>
              <a:t>This pressure is measured by inserting a catheter through right side  of the heart &amp; the pulmonary artery into one of the small branches of pulmonary arteries and then pushing the catheter until it wedges tightly in the artery.</a:t>
            </a:r>
          </a:p>
          <a:p>
            <a:endParaRPr lang="en-US" sz="3200" dirty="0" smtClean="0"/>
          </a:p>
          <a:p>
            <a:r>
              <a:rPr lang="en-US" sz="3200" dirty="0" smtClean="0"/>
              <a:t>The pressure then measured is called WEDGE PRESSURE. It is about 05mm Hg.</a:t>
            </a:r>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905000"/>
            <a:ext cx="8991600" cy="1600200"/>
          </a:xfrm>
        </p:spPr>
        <p:txBody>
          <a:bodyPr/>
          <a:lstStyle/>
          <a:p>
            <a:r>
              <a:rPr lang="en-US" dirty="0" smtClean="0"/>
              <a:t> </a:t>
            </a:r>
            <a:r>
              <a:rPr lang="en-US" sz="4400" b="1" dirty="0" smtClean="0"/>
              <a:t>ZONES OF PULMONARY BLOOD FLOW</a:t>
            </a:r>
            <a:endParaRPr lang="en-US" sz="44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6000" b="1" dirty="0" smtClean="0"/>
              <a:t>1.  ZONE 1</a:t>
            </a:r>
            <a:endParaRPr lang="en-US" sz="6000" b="1" dirty="0"/>
          </a:p>
        </p:txBody>
      </p:sp>
      <p:sp>
        <p:nvSpPr>
          <p:cNvPr id="3" name="Content Placeholder 2"/>
          <p:cNvSpPr>
            <a:spLocks noGrp="1"/>
          </p:cNvSpPr>
          <p:nvPr>
            <p:ph idx="1"/>
          </p:nvPr>
        </p:nvSpPr>
        <p:spPr/>
        <p:txBody>
          <a:bodyPr/>
          <a:lstStyle/>
          <a:p>
            <a:endParaRPr lang="en-US" dirty="0" smtClean="0"/>
          </a:p>
          <a:p>
            <a:r>
              <a:rPr lang="en-US" sz="3600" dirty="0" smtClean="0"/>
              <a:t>In this zone of lungs NO blood flow at all during any part of the cardiac cycle.</a:t>
            </a:r>
            <a:endParaRPr lang="en-US" sz="3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dirty="0" smtClean="0"/>
              <a:t> </a:t>
            </a:r>
            <a:r>
              <a:rPr lang="en-US" sz="6000" b="1" dirty="0" smtClean="0"/>
              <a:t>2.  ZONE 2</a:t>
            </a:r>
            <a:endParaRPr lang="en-US" sz="6000" b="1" dirty="0"/>
          </a:p>
        </p:txBody>
      </p:sp>
      <p:sp>
        <p:nvSpPr>
          <p:cNvPr id="3" name="Content Placeholder 2"/>
          <p:cNvSpPr>
            <a:spLocks noGrp="1"/>
          </p:cNvSpPr>
          <p:nvPr>
            <p:ph idx="1"/>
          </p:nvPr>
        </p:nvSpPr>
        <p:spPr>
          <a:xfrm>
            <a:off x="228600" y="1935480"/>
            <a:ext cx="8686800" cy="4770120"/>
          </a:xfrm>
        </p:spPr>
        <p:txBody>
          <a:bodyPr>
            <a:normAutofit/>
          </a:bodyPr>
          <a:lstStyle/>
          <a:p>
            <a:r>
              <a:rPr lang="en-US" sz="3600" dirty="0" smtClean="0"/>
              <a:t>It is the zone of intermittent blood flow.</a:t>
            </a:r>
          </a:p>
          <a:p>
            <a:r>
              <a:rPr lang="en-US" sz="3600" dirty="0" smtClean="0"/>
              <a:t>During this pulmonary arterial pressure peaks BECAUSE the systolic pressure is greater than the alveolar pressure.</a:t>
            </a:r>
          </a:p>
          <a:p>
            <a:r>
              <a:rPr lang="en-US" sz="3600" dirty="0" smtClean="0"/>
              <a:t>This zone is found in apices of lungs.</a:t>
            </a:r>
            <a:endParaRPr lang="en-US" sz="3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fontScale="90000"/>
          </a:bodyPr>
          <a:lstStyle/>
          <a:p>
            <a:r>
              <a:rPr lang="en-US" dirty="0" smtClean="0"/>
              <a:t> </a:t>
            </a:r>
            <a:r>
              <a:rPr lang="en-US" sz="6000" b="1" dirty="0" smtClean="0"/>
              <a:t>3.  ZONE 3</a:t>
            </a:r>
            <a:endParaRPr lang="en-US" sz="6000" b="1" dirty="0"/>
          </a:p>
        </p:txBody>
      </p:sp>
      <p:sp>
        <p:nvSpPr>
          <p:cNvPr id="3" name="Content Placeholder 2"/>
          <p:cNvSpPr>
            <a:spLocks noGrp="1"/>
          </p:cNvSpPr>
          <p:nvPr>
            <p:ph idx="1"/>
          </p:nvPr>
        </p:nvSpPr>
        <p:spPr>
          <a:xfrm>
            <a:off x="228600" y="1935480"/>
            <a:ext cx="8686800" cy="4389120"/>
          </a:xfrm>
        </p:spPr>
        <p:txBody>
          <a:bodyPr>
            <a:normAutofit/>
          </a:bodyPr>
          <a:lstStyle/>
          <a:p>
            <a:r>
              <a:rPr lang="en-US" sz="3600" dirty="0" smtClean="0"/>
              <a:t>It is the zone of continuous blood flow BECAUSE the alveolar capillary pressure remains greater than the alveolar pressure during the entire cardiac cycle.</a:t>
            </a:r>
          </a:p>
          <a:p>
            <a:endParaRPr lang="en-US" sz="3600" dirty="0" smtClean="0"/>
          </a:p>
          <a:p>
            <a:r>
              <a:rPr lang="en-US" sz="3600" dirty="0" smtClean="0"/>
              <a:t>This zone is found in lower areas of lung.</a:t>
            </a:r>
            <a:endParaRPr lang="en-US"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6000" b="1" dirty="0" smtClean="0"/>
              <a:t>NORMAL</a:t>
            </a:r>
            <a:endParaRPr lang="en-US" sz="6000" b="1" dirty="0"/>
          </a:p>
        </p:txBody>
      </p:sp>
      <p:sp>
        <p:nvSpPr>
          <p:cNvPr id="3" name="Content Placeholder 2"/>
          <p:cNvSpPr>
            <a:spLocks noGrp="1"/>
          </p:cNvSpPr>
          <p:nvPr>
            <p:ph idx="1"/>
          </p:nvPr>
        </p:nvSpPr>
        <p:spPr>
          <a:xfrm>
            <a:off x="457200" y="1935480"/>
            <a:ext cx="8229600" cy="2865120"/>
          </a:xfrm>
        </p:spPr>
        <p:txBody>
          <a:bodyPr/>
          <a:lstStyle/>
          <a:p>
            <a:endParaRPr lang="en-US" dirty="0" smtClean="0"/>
          </a:p>
          <a:p>
            <a:r>
              <a:rPr lang="en-US" sz="3600" dirty="0" smtClean="0"/>
              <a:t>Normally lungs have only zone 2 and 3 blood flow.</a:t>
            </a:r>
            <a:endParaRPr lang="en-US" sz="3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618488"/>
          </a:xfrm>
        </p:spPr>
        <p:txBody>
          <a:bodyPr/>
          <a:lstStyle/>
          <a:p>
            <a:r>
              <a:rPr lang="en-US" dirty="0" smtClean="0"/>
              <a:t> </a:t>
            </a:r>
            <a:r>
              <a:rPr lang="en-US" sz="4400" b="1" dirty="0" smtClean="0"/>
              <a:t>PULMONARY CIRCULATION WHEN LEFT ATRIAL PRESSURE RISES</a:t>
            </a:r>
            <a:endParaRPr lang="en-US" sz="4400" b="1" dirty="0"/>
          </a:p>
        </p:txBody>
      </p:sp>
      <p:sp>
        <p:nvSpPr>
          <p:cNvPr id="3" name="Content Placeholder 2"/>
          <p:cNvSpPr>
            <a:spLocks noGrp="1"/>
          </p:cNvSpPr>
          <p:nvPr>
            <p:ph idx="1"/>
          </p:nvPr>
        </p:nvSpPr>
        <p:spPr>
          <a:xfrm>
            <a:off x="228600" y="1935480"/>
            <a:ext cx="8686800" cy="4922520"/>
          </a:xfrm>
        </p:spPr>
        <p:txBody>
          <a:bodyPr/>
          <a:lstStyle/>
          <a:p>
            <a:endParaRPr lang="en-US" dirty="0" smtClean="0"/>
          </a:p>
          <a:p>
            <a:r>
              <a:rPr lang="en-US" sz="3200" dirty="0" smtClean="0"/>
              <a:t>An initial increase in left </a:t>
            </a:r>
            <a:r>
              <a:rPr lang="en-US" sz="3200" dirty="0" err="1" smtClean="0"/>
              <a:t>atrial</a:t>
            </a:r>
            <a:r>
              <a:rPr lang="en-US" sz="3200" dirty="0" smtClean="0"/>
              <a:t> pressure </a:t>
            </a:r>
            <a:r>
              <a:rPr lang="en-US" sz="3200" dirty="0" err="1" smtClean="0"/>
              <a:t>upto</a:t>
            </a:r>
            <a:r>
              <a:rPr lang="en-US" sz="3200" dirty="0" smtClean="0"/>
              <a:t> about 7 to 8 mm Hg has no effect on pulmonary pressure.</a:t>
            </a:r>
          </a:p>
          <a:p>
            <a:r>
              <a:rPr lang="en-US" sz="3200" dirty="0" smtClean="0"/>
              <a:t>BUT any increase above this level in left </a:t>
            </a:r>
            <a:r>
              <a:rPr lang="en-US" sz="3200" dirty="0" err="1" smtClean="0"/>
              <a:t>atrial</a:t>
            </a:r>
            <a:r>
              <a:rPr lang="en-US" sz="3200" dirty="0" smtClean="0"/>
              <a:t> pressure increases pulmonary capillary pressure almost equally.</a:t>
            </a:r>
          </a:p>
          <a:p>
            <a:r>
              <a:rPr lang="en-US" sz="3200" dirty="0" smtClean="0"/>
              <a:t>As a result due to raised pulmonary capillary pressure, pulmonary edema may result. </a:t>
            </a:r>
            <a:endParaRPr lang="en-US"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PULMONARY EDEMA</a:t>
            </a:r>
            <a:endParaRPr lang="en-US" b="1" dirty="0"/>
          </a:p>
        </p:txBody>
      </p:sp>
      <p:sp>
        <p:nvSpPr>
          <p:cNvPr id="3" name="Content Placeholder 2"/>
          <p:cNvSpPr>
            <a:spLocks noGrp="1"/>
          </p:cNvSpPr>
          <p:nvPr>
            <p:ph idx="1"/>
          </p:nvPr>
        </p:nvSpPr>
        <p:spPr>
          <a:xfrm>
            <a:off x="457200" y="1935480"/>
            <a:ext cx="8229600" cy="3246120"/>
          </a:xfrm>
        </p:spPr>
        <p:txBody>
          <a:bodyPr>
            <a:normAutofit/>
          </a:bodyPr>
          <a:lstStyle/>
          <a:p>
            <a:r>
              <a:rPr lang="en-US" sz="4000" b="1" dirty="0" smtClean="0"/>
              <a:t>DEFINITION: </a:t>
            </a:r>
            <a:r>
              <a:rPr lang="en-US" sz="3600" dirty="0" smtClean="0"/>
              <a:t>The accumulation of free fluid in the pulmonary interstitial spaces.</a:t>
            </a:r>
            <a:endParaRPr lang="en-US"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MECHANISM</a:t>
            </a:r>
            <a:endParaRPr lang="en-US" b="1" dirty="0"/>
          </a:p>
        </p:txBody>
      </p:sp>
      <p:sp>
        <p:nvSpPr>
          <p:cNvPr id="3" name="Content Placeholder 2"/>
          <p:cNvSpPr>
            <a:spLocks noGrp="1"/>
          </p:cNvSpPr>
          <p:nvPr>
            <p:ph idx="1"/>
          </p:nvPr>
        </p:nvSpPr>
        <p:spPr>
          <a:xfrm>
            <a:off x="228600" y="1935480"/>
            <a:ext cx="8686800" cy="4617720"/>
          </a:xfrm>
        </p:spPr>
        <p:txBody>
          <a:bodyPr>
            <a:normAutofit/>
          </a:bodyPr>
          <a:lstStyle/>
          <a:p>
            <a:endParaRPr lang="en-US" dirty="0" smtClean="0"/>
          </a:p>
          <a:p>
            <a:r>
              <a:rPr lang="en-US" sz="4000" dirty="0" smtClean="0"/>
              <a:t>Any factor that causes the pulmonary interstitial fluid pressure to rise from negative range into the positive range, will cause sudden filling of the pulmonary interstitial spaces and even the alveoli.</a:t>
            </a:r>
            <a:endParaRPr 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04088"/>
            <a:ext cx="8763000" cy="819912"/>
          </a:xfrm>
        </p:spPr>
        <p:txBody>
          <a:bodyPr>
            <a:normAutofit fontScale="90000"/>
          </a:bodyPr>
          <a:lstStyle/>
          <a:p>
            <a:r>
              <a:rPr lang="en-US" dirty="0" smtClean="0"/>
              <a:t> </a:t>
            </a:r>
            <a:r>
              <a:rPr lang="en-US" sz="4000" b="1" dirty="0" smtClean="0"/>
              <a:t>pulmonary circulatory system comprises of:</a:t>
            </a:r>
            <a:endParaRPr lang="en-US" sz="4000" b="1" dirty="0"/>
          </a:p>
        </p:txBody>
      </p:sp>
      <p:sp>
        <p:nvSpPr>
          <p:cNvPr id="3" name="Content Placeholder 2"/>
          <p:cNvSpPr>
            <a:spLocks noGrp="1"/>
          </p:cNvSpPr>
          <p:nvPr>
            <p:ph idx="1"/>
          </p:nvPr>
        </p:nvSpPr>
        <p:spPr>
          <a:xfrm>
            <a:off x="304800" y="1752600"/>
            <a:ext cx="8610600" cy="4876800"/>
          </a:xfrm>
        </p:spPr>
        <p:txBody>
          <a:bodyPr/>
          <a:lstStyle/>
          <a:p>
            <a:r>
              <a:rPr lang="en-US" dirty="0" smtClean="0"/>
              <a:t> </a:t>
            </a:r>
          </a:p>
          <a:p>
            <a:r>
              <a:rPr lang="en-US" sz="3200" dirty="0" smtClean="0"/>
              <a:t>1.  The Pulmonary vessels</a:t>
            </a:r>
          </a:p>
          <a:p>
            <a:endParaRPr lang="en-US" sz="3200" dirty="0" smtClean="0"/>
          </a:p>
          <a:p>
            <a:r>
              <a:rPr lang="en-US" sz="3200" dirty="0" smtClean="0"/>
              <a:t>2.  The Bronchial vessels</a:t>
            </a:r>
          </a:p>
          <a:p>
            <a:endParaRPr lang="en-US" sz="3200" dirty="0" smtClean="0"/>
          </a:p>
          <a:p>
            <a:r>
              <a:rPr lang="en-US" sz="3200" dirty="0" smtClean="0"/>
              <a:t>3.  The </a:t>
            </a:r>
            <a:r>
              <a:rPr lang="en-US" sz="3200" dirty="0" err="1" smtClean="0"/>
              <a:t>Lymphatics</a:t>
            </a:r>
            <a:endParaRPr lang="en-US"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t>
            </a:r>
            <a:r>
              <a:rPr lang="en-US" b="1" dirty="0" smtClean="0"/>
              <a:t>CAUSES OF PULMONARY EDEMA</a:t>
            </a:r>
            <a:endParaRPr lang="en-US" b="1" dirty="0"/>
          </a:p>
        </p:txBody>
      </p:sp>
      <p:sp>
        <p:nvSpPr>
          <p:cNvPr id="3" name="Content Placeholder 2"/>
          <p:cNvSpPr>
            <a:spLocks noGrp="1"/>
          </p:cNvSpPr>
          <p:nvPr>
            <p:ph idx="1"/>
          </p:nvPr>
        </p:nvSpPr>
        <p:spPr/>
        <p:txBody>
          <a:bodyPr/>
          <a:lstStyle/>
          <a:p>
            <a:endParaRPr lang="en-US" dirty="0" smtClean="0"/>
          </a:p>
          <a:p>
            <a:r>
              <a:rPr lang="en-US" sz="3600" dirty="0" smtClean="0"/>
              <a:t>1.  Left heart failure</a:t>
            </a:r>
          </a:p>
          <a:p>
            <a:endParaRPr lang="en-US" sz="3600" dirty="0" smtClean="0"/>
          </a:p>
          <a:p>
            <a:r>
              <a:rPr lang="en-US" sz="3600" dirty="0" smtClean="0"/>
              <a:t>2.  Mitral valve disease</a:t>
            </a:r>
          </a:p>
          <a:p>
            <a:endParaRPr lang="en-US" sz="3600" dirty="0" smtClean="0"/>
          </a:p>
          <a:p>
            <a:r>
              <a:rPr lang="en-US" sz="3600" dirty="0" smtClean="0"/>
              <a:t>3.  Pneumonia</a:t>
            </a:r>
            <a:endParaRPr lang="en-US" sz="3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618488"/>
          </a:xfrm>
        </p:spPr>
        <p:txBody>
          <a:bodyPr>
            <a:normAutofit fontScale="90000"/>
          </a:bodyPr>
          <a:lstStyle/>
          <a:p>
            <a:r>
              <a:rPr lang="en-US" dirty="0" smtClean="0"/>
              <a:t> </a:t>
            </a:r>
            <a:r>
              <a:rPr lang="en-US" sz="4400" b="1" dirty="0" smtClean="0"/>
              <a:t>FACTORS THAT PREVENT THE DEVELOPMENT OF PULMONARY EDEMA</a:t>
            </a:r>
            <a:endParaRPr lang="en-US" sz="4400" b="1" dirty="0"/>
          </a:p>
        </p:txBody>
      </p:sp>
      <p:sp>
        <p:nvSpPr>
          <p:cNvPr id="3" name="Content Placeholder 2"/>
          <p:cNvSpPr>
            <a:spLocks noGrp="1"/>
          </p:cNvSpPr>
          <p:nvPr>
            <p:ph idx="1"/>
          </p:nvPr>
        </p:nvSpPr>
        <p:spPr>
          <a:xfrm>
            <a:off x="0" y="1935480"/>
            <a:ext cx="9144000" cy="5227320"/>
          </a:xfrm>
        </p:spPr>
        <p:txBody>
          <a:bodyPr/>
          <a:lstStyle/>
          <a:p>
            <a:endParaRPr lang="en-US" dirty="0" smtClean="0"/>
          </a:p>
          <a:p>
            <a:r>
              <a:rPr lang="en-US" sz="2800" dirty="0" smtClean="0"/>
              <a:t>1.  Normal negativity of the interstitial fluid pressure of the lungs.</a:t>
            </a:r>
          </a:p>
          <a:p>
            <a:endParaRPr lang="en-US" sz="2800" dirty="0" smtClean="0"/>
          </a:p>
          <a:p>
            <a:r>
              <a:rPr lang="en-US" sz="2800" dirty="0" smtClean="0"/>
              <a:t>2.  The lymphatic pumping of the fluid out of the interstitial spaces.</a:t>
            </a:r>
          </a:p>
          <a:p>
            <a:endParaRPr lang="en-US" sz="2800" dirty="0" smtClean="0"/>
          </a:p>
          <a:p>
            <a:r>
              <a:rPr lang="en-US" sz="2800" dirty="0" smtClean="0"/>
              <a:t>3.  The increased osmosis of fluid into the pulmonary capillaries caused by decreased protein in the interstitial fluid.</a:t>
            </a:r>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1313688"/>
          </a:xfrm>
        </p:spPr>
        <p:txBody>
          <a:bodyPr/>
          <a:lstStyle/>
          <a:p>
            <a:r>
              <a:rPr lang="en-US" b="1" dirty="0" smtClean="0"/>
              <a:t>   FLUIDS IN PLEURAL CAVITY</a:t>
            </a:r>
            <a:endParaRPr lang="en-US" b="1" dirty="0"/>
          </a:p>
        </p:txBody>
      </p:sp>
      <p:sp>
        <p:nvSpPr>
          <p:cNvPr id="3" name="Content Placeholder 2"/>
          <p:cNvSpPr>
            <a:spLocks noGrp="1"/>
          </p:cNvSpPr>
          <p:nvPr>
            <p:ph idx="1"/>
          </p:nvPr>
        </p:nvSpPr>
        <p:spPr>
          <a:xfrm>
            <a:off x="152400" y="1935480"/>
            <a:ext cx="8991600" cy="4922520"/>
          </a:xfrm>
        </p:spPr>
        <p:txBody>
          <a:bodyPr>
            <a:normAutofit/>
          </a:bodyPr>
          <a:lstStyle/>
          <a:p>
            <a:r>
              <a:rPr lang="en-US" sz="3200" dirty="0" smtClean="0"/>
              <a:t>The </a:t>
            </a:r>
            <a:r>
              <a:rPr lang="en-US" sz="3200" b="1" dirty="0" smtClean="0"/>
              <a:t>TOTAL AMOUNT  </a:t>
            </a:r>
            <a:r>
              <a:rPr lang="en-US" sz="3200" dirty="0" smtClean="0"/>
              <a:t>of fluid in each pleural cavity is </a:t>
            </a:r>
            <a:r>
              <a:rPr lang="en-US" sz="3200" dirty="0" err="1" smtClean="0"/>
              <a:t>appox</a:t>
            </a:r>
            <a:r>
              <a:rPr lang="en-US" sz="3200" dirty="0" smtClean="0"/>
              <a:t>. 5ml.</a:t>
            </a:r>
          </a:p>
          <a:p>
            <a:r>
              <a:rPr lang="en-US" sz="3200" dirty="0" smtClean="0"/>
              <a:t>This amount usually remains small because all the excess is pumped away by lymphatic vessels opening directly from the pleural cavity into:</a:t>
            </a:r>
          </a:p>
          <a:p>
            <a:r>
              <a:rPr lang="en-US" sz="3200" dirty="0" smtClean="0"/>
              <a:t>1.  The </a:t>
            </a:r>
            <a:r>
              <a:rPr lang="en-US" sz="3200" dirty="0" err="1" smtClean="0"/>
              <a:t>mediastinum</a:t>
            </a:r>
            <a:r>
              <a:rPr lang="en-US" sz="3200" dirty="0" smtClean="0"/>
              <a:t>.</a:t>
            </a:r>
          </a:p>
          <a:p>
            <a:r>
              <a:rPr lang="en-US" sz="3200" dirty="0" smtClean="0"/>
              <a:t>2.  The superior surface of diaphragm.</a:t>
            </a:r>
          </a:p>
          <a:p>
            <a:r>
              <a:rPr lang="en-US" sz="3200" dirty="0" smtClean="0"/>
              <a:t>3.  The lateral surfaces of parietal pleura.</a:t>
            </a:r>
            <a:endParaRPr lang="en-US" sz="3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915400" cy="1618488"/>
          </a:xfrm>
        </p:spPr>
        <p:txBody>
          <a:bodyPr/>
          <a:lstStyle/>
          <a:p>
            <a:r>
              <a:rPr lang="en-US" dirty="0" smtClean="0"/>
              <a:t> </a:t>
            </a:r>
            <a:r>
              <a:rPr lang="en-US" sz="4800" b="1" dirty="0" smtClean="0"/>
              <a:t>CAUSE OF NEGATIVE PRESSURE IN PLEURAL SPACE</a:t>
            </a:r>
            <a:endParaRPr lang="en-US" sz="4800" b="1" dirty="0"/>
          </a:p>
        </p:txBody>
      </p:sp>
      <p:sp>
        <p:nvSpPr>
          <p:cNvPr id="3" name="Content Placeholder 2"/>
          <p:cNvSpPr>
            <a:spLocks noGrp="1"/>
          </p:cNvSpPr>
          <p:nvPr>
            <p:ph idx="1"/>
          </p:nvPr>
        </p:nvSpPr>
        <p:spPr>
          <a:xfrm>
            <a:off x="228600" y="1935480"/>
            <a:ext cx="8915400" cy="4693920"/>
          </a:xfrm>
        </p:spPr>
        <p:txBody>
          <a:bodyPr/>
          <a:lstStyle/>
          <a:p>
            <a:endParaRPr lang="en-US" dirty="0" smtClean="0"/>
          </a:p>
          <a:p>
            <a:r>
              <a:rPr lang="en-US" sz="4000" dirty="0" smtClean="0"/>
              <a:t>It is due to the pumping of fluid from the space by the </a:t>
            </a:r>
            <a:r>
              <a:rPr lang="en-US" sz="4000" dirty="0" err="1" smtClean="0"/>
              <a:t>lymphatics</a:t>
            </a:r>
            <a:r>
              <a:rPr lang="en-US" sz="4000" dirty="0" smtClean="0"/>
              <a:t>.</a:t>
            </a:r>
          </a:p>
          <a:p>
            <a:r>
              <a:rPr lang="en-US" sz="4400" b="1" dirty="0" smtClean="0"/>
              <a:t>VALUE:</a:t>
            </a:r>
            <a:r>
              <a:rPr lang="en-US" sz="4000" dirty="0" smtClean="0"/>
              <a:t> -7mm Hg</a:t>
            </a:r>
            <a:endParaRPr lang="en-US" sz="4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991600" cy="1466088"/>
          </a:xfrm>
        </p:spPr>
        <p:txBody>
          <a:bodyPr>
            <a:normAutofit/>
          </a:bodyPr>
          <a:lstStyle/>
          <a:p>
            <a:r>
              <a:rPr lang="en-US" b="1" dirty="0" smtClean="0"/>
              <a:t>SIGNIFICANCE OF NEGATIVE PRESSURE IN PLEURAL SPACE</a:t>
            </a:r>
            <a:endParaRPr lang="en-US" b="1" dirty="0"/>
          </a:p>
        </p:txBody>
      </p:sp>
      <p:sp>
        <p:nvSpPr>
          <p:cNvPr id="3" name="Content Placeholder 2"/>
          <p:cNvSpPr>
            <a:spLocks noGrp="1"/>
          </p:cNvSpPr>
          <p:nvPr>
            <p:ph idx="1"/>
          </p:nvPr>
        </p:nvSpPr>
        <p:spPr>
          <a:xfrm>
            <a:off x="0" y="1935480"/>
            <a:ext cx="9144000" cy="4770120"/>
          </a:xfrm>
        </p:spPr>
        <p:txBody>
          <a:bodyPr/>
          <a:lstStyle/>
          <a:p>
            <a:endParaRPr lang="en-US" dirty="0" smtClean="0"/>
          </a:p>
          <a:p>
            <a:r>
              <a:rPr lang="en-US" sz="4400" dirty="0" smtClean="0"/>
              <a:t>The </a:t>
            </a:r>
            <a:r>
              <a:rPr lang="en-US" sz="4400" b="1" dirty="0" smtClean="0"/>
              <a:t>NEGATIVITY</a:t>
            </a:r>
            <a:r>
              <a:rPr lang="en-US" sz="4400" dirty="0" smtClean="0"/>
              <a:t> of the pleural fluid pressure keeps the lungs pulled tightly against the parietal pleura of the chest cavity.  </a:t>
            </a:r>
            <a:endParaRPr lang="en-US" sz="4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5400" b="1" dirty="0" smtClean="0"/>
              <a:t>PLEURAL EFFUSION</a:t>
            </a:r>
            <a:endParaRPr lang="en-US" sz="5400" b="1" dirty="0"/>
          </a:p>
        </p:txBody>
      </p:sp>
      <p:sp>
        <p:nvSpPr>
          <p:cNvPr id="3" name="Content Placeholder 2"/>
          <p:cNvSpPr>
            <a:spLocks noGrp="1"/>
          </p:cNvSpPr>
          <p:nvPr>
            <p:ph idx="1"/>
          </p:nvPr>
        </p:nvSpPr>
        <p:spPr>
          <a:xfrm>
            <a:off x="228600" y="1935480"/>
            <a:ext cx="8915400" cy="4389120"/>
          </a:xfrm>
        </p:spPr>
        <p:txBody>
          <a:bodyPr/>
          <a:lstStyle/>
          <a:p>
            <a:endParaRPr lang="en-US" dirty="0" smtClean="0"/>
          </a:p>
          <a:p>
            <a:r>
              <a:rPr lang="en-US" sz="4400" dirty="0" smtClean="0"/>
              <a:t>It is the COLLECTION of large amounts of free fluid in the pleural space.</a:t>
            </a:r>
            <a:endParaRPr lang="en-US" sz="4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4088"/>
            <a:ext cx="9144000" cy="1143000"/>
          </a:xfrm>
        </p:spPr>
        <p:txBody>
          <a:bodyPr/>
          <a:lstStyle/>
          <a:p>
            <a:r>
              <a:rPr lang="en-US" dirty="0" smtClean="0"/>
              <a:t>  </a:t>
            </a:r>
            <a:r>
              <a:rPr lang="en-US" b="1" dirty="0" smtClean="0"/>
              <a:t>CAUSES OF PLEURAL EFUSION</a:t>
            </a:r>
            <a:endParaRPr lang="en-US" b="1" dirty="0"/>
          </a:p>
        </p:txBody>
      </p:sp>
      <p:sp>
        <p:nvSpPr>
          <p:cNvPr id="3" name="Content Placeholder 2"/>
          <p:cNvSpPr>
            <a:spLocks noGrp="1"/>
          </p:cNvSpPr>
          <p:nvPr>
            <p:ph idx="1"/>
          </p:nvPr>
        </p:nvSpPr>
        <p:spPr>
          <a:xfrm>
            <a:off x="0" y="1935480"/>
            <a:ext cx="9144000" cy="5151120"/>
          </a:xfrm>
        </p:spPr>
        <p:txBody>
          <a:bodyPr>
            <a:normAutofit/>
          </a:bodyPr>
          <a:lstStyle/>
          <a:p>
            <a:endParaRPr lang="en-US" dirty="0" smtClean="0"/>
          </a:p>
          <a:p>
            <a:r>
              <a:rPr lang="en-US" sz="2800" dirty="0" smtClean="0"/>
              <a:t>1.  Blockage of lymphatic drainage from the pleural cavity.</a:t>
            </a:r>
          </a:p>
          <a:p>
            <a:endParaRPr lang="en-US" sz="2800" dirty="0" smtClean="0"/>
          </a:p>
          <a:p>
            <a:r>
              <a:rPr lang="en-US" sz="2800" dirty="0" smtClean="0"/>
              <a:t>2.  Cardiac failure.</a:t>
            </a:r>
          </a:p>
          <a:p>
            <a:endParaRPr lang="en-US" sz="2800" dirty="0" smtClean="0"/>
          </a:p>
          <a:p>
            <a:r>
              <a:rPr lang="en-US" sz="2800" dirty="0" smtClean="0"/>
              <a:t>3.  Reduced plasma colloid osmotic pressure.</a:t>
            </a:r>
          </a:p>
          <a:p>
            <a:endParaRPr lang="en-US" sz="2800" dirty="0" smtClean="0"/>
          </a:p>
          <a:p>
            <a:r>
              <a:rPr lang="en-US" sz="2800" dirty="0" smtClean="0"/>
              <a:t>4.  Infection or inflammation of pleural surfaces of the pleural cavity.</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Pulmonary Vessels</a:t>
            </a:r>
            <a:endParaRPr lang="en-US" b="1" dirty="0"/>
          </a:p>
        </p:txBody>
      </p:sp>
      <p:sp>
        <p:nvSpPr>
          <p:cNvPr id="3" name="Content Placeholder 2"/>
          <p:cNvSpPr>
            <a:spLocks noGrp="1"/>
          </p:cNvSpPr>
          <p:nvPr>
            <p:ph idx="1"/>
          </p:nvPr>
        </p:nvSpPr>
        <p:spPr/>
        <p:txBody>
          <a:bodyPr/>
          <a:lstStyle/>
          <a:p>
            <a:endParaRPr lang="en-US" dirty="0" smtClean="0"/>
          </a:p>
          <a:p>
            <a:r>
              <a:rPr lang="en-US" sz="3600" dirty="0" smtClean="0"/>
              <a:t>Pulmonary artery takes deoxygenated blood from the heart to the lungs whereas pulmonary veins bring </a:t>
            </a:r>
            <a:r>
              <a:rPr lang="en-US" sz="3600" dirty="0" err="1" smtClean="0"/>
              <a:t>oxygented</a:t>
            </a:r>
            <a:r>
              <a:rPr lang="en-US" sz="3600" dirty="0" smtClean="0"/>
              <a:t> blood from the lungs to heart.</a:t>
            </a:r>
            <a:endParaRPr lang="en-US"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The Bronchial Vessels</a:t>
            </a:r>
            <a:endParaRPr lang="en-US" b="1" dirty="0"/>
          </a:p>
        </p:txBody>
      </p:sp>
      <p:sp>
        <p:nvSpPr>
          <p:cNvPr id="3" name="Content Placeholder 2"/>
          <p:cNvSpPr>
            <a:spLocks noGrp="1"/>
          </p:cNvSpPr>
          <p:nvPr>
            <p:ph idx="1"/>
          </p:nvPr>
        </p:nvSpPr>
        <p:spPr>
          <a:xfrm>
            <a:off x="228600" y="1935480"/>
            <a:ext cx="8610600" cy="4693920"/>
          </a:xfrm>
        </p:spPr>
        <p:txBody>
          <a:bodyPr>
            <a:normAutofit/>
          </a:bodyPr>
          <a:lstStyle/>
          <a:p>
            <a:endParaRPr lang="en-US" dirty="0" smtClean="0"/>
          </a:p>
          <a:p>
            <a:r>
              <a:rPr lang="en-US" sz="3600" dirty="0" smtClean="0"/>
              <a:t>They supply the supporting tissues of the lungs, including the connective tissue, the septa and the large &amp; small bronchi.</a:t>
            </a:r>
          </a:p>
          <a:p>
            <a:endParaRPr lang="en-US" sz="3600" dirty="0" smtClean="0"/>
          </a:p>
          <a:p>
            <a:r>
              <a:rPr lang="en-US" sz="3600" dirty="0" smtClean="0"/>
              <a:t>The bronchial arterial tree is oxygenated.</a:t>
            </a:r>
            <a:endParaRPr lang="en-US"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The </a:t>
            </a:r>
            <a:r>
              <a:rPr lang="en-US" b="1" dirty="0" err="1" smtClean="0"/>
              <a:t>Lymphatics</a:t>
            </a:r>
            <a:endParaRPr lang="en-US" b="1" dirty="0"/>
          </a:p>
        </p:txBody>
      </p:sp>
      <p:sp>
        <p:nvSpPr>
          <p:cNvPr id="3" name="Content Placeholder 2"/>
          <p:cNvSpPr>
            <a:spLocks noGrp="1"/>
          </p:cNvSpPr>
          <p:nvPr>
            <p:ph idx="1"/>
          </p:nvPr>
        </p:nvSpPr>
        <p:spPr/>
        <p:txBody>
          <a:bodyPr/>
          <a:lstStyle/>
          <a:p>
            <a:endParaRPr lang="en-US" dirty="0" smtClean="0"/>
          </a:p>
          <a:p>
            <a:r>
              <a:rPr lang="en-US" sz="3600" dirty="0" err="1" smtClean="0"/>
              <a:t>Lymphatics</a:t>
            </a:r>
            <a:r>
              <a:rPr lang="en-US" sz="3600" dirty="0" smtClean="0"/>
              <a:t> extends from all tissues of the lung </a:t>
            </a:r>
            <a:r>
              <a:rPr lang="en-US" sz="3600" dirty="0" err="1" smtClean="0"/>
              <a:t>upto</a:t>
            </a:r>
            <a:r>
              <a:rPr lang="en-US" sz="3600" dirty="0" smtClean="0"/>
              <a:t> the </a:t>
            </a:r>
            <a:r>
              <a:rPr lang="en-US" sz="3600" dirty="0" err="1" smtClean="0"/>
              <a:t>hilum</a:t>
            </a:r>
            <a:r>
              <a:rPr lang="en-US" sz="3600" dirty="0" smtClean="0"/>
              <a:t>  where they form right and left lymphatic duct.</a:t>
            </a:r>
            <a:endParaRPr lang="en-US"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133600"/>
            <a:ext cx="8839200" cy="1600200"/>
          </a:xfrm>
        </p:spPr>
        <p:txBody>
          <a:bodyPr/>
          <a:lstStyle/>
          <a:p>
            <a:r>
              <a:rPr lang="en-US" dirty="0" smtClean="0"/>
              <a:t> </a:t>
            </a:r>
            <a:r>
              <a:rPr lang="en-US" sz="4400" b="1" dirty="0" smtClean="0"/>
              <a:t>PRESSURES IN PULMONARY ARTERY</a:t>
            </a:r>
            <a:endParaRPr lang="en-US" sz="44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04088"/>
            <a:ext cx="8610600" cy="1143000"/>
          </a:xfrm>
        </p:spPr>
        <p:txBody>
          <a:bodyPr>
            <a:normAutofit/>
          </a:bodyPr>
          <a:lstStyle/>
          <a:p>
            <a:r>
              <a:rPr lang="en-US" dirty="0" smtClean="0"/>
              <a:t>  </a:t>
            </a:r>
            <a:r>
              <a:rPr lang="en-US" b="1" dirty="0" smtClean="0"/>
              <a:t>PRESSURE IN PULMONARY ARTERY</a:t>
            </a:r>
            <a:endParaRPr lang="en-US" b="1" dirty="0"/>
          </a:p>
        </p:txBody>
      </p:sp>
      <p:sp>
        <p:nvSpPr>
          <p:cNvPr id="3" name="Content Placeholder 2"/>
          <p:cNvSpPr>
            <a:spLocks noGrp="1"/>
          </p:cNvSpPr>
          <p:nvPr>
            <p:ph idx="1"/>
          </p:nvPr>
        </p:nvSpPr>
        <p:spPr>
          <a:xfrm>
            <a:off x="152400" y="1935480"/>
            <a:ext cx="8839200" cy="4922520"/>
          </a:xfrm>
        </p:spPr>
        <p:txBody>
          <a:bodyPr>
            <a:normAutofit fontScale="92500"/>
          </a:bodyPr>
          <a:lstStyle/>
          <a:p>
            <a:endParaRPr lang="en-US" dirty="0" smtClean="0"/>
          </a:p>
          <a:p>
            <a:r>
              <a:rPr lang="en-US" sz="3600" dirty="0" smtClean="0"/>
              <a:t>Systolic pulmonary arterial pressure  25mm Hg</a:t>
            </a:r>
          </a:p>
          <a:p>
            <a:endParaRPr lang="en-US" sz="3600" dirty="0" smtClean="0"/>
          </a:p>
          <a:p>
            <a:r>
              <a:rPr lang="en-US" sz="3600" dirty="0" smtClean="0"/>
              <a:t>Diastolic arterial pulmonary pressure  08mm Hg</a:t>
            </a:r>
          </a:p>
          <a:p>
            <a:endParaRPr lang="en-US" sz="3600" dirty="0" smtClean="0"/>
          </a:p>
          <a:p>
            <a:r>
              <a:rPr lang="en-US" sz="3600" dirty="0" smtClean="0"/>
              <a:t>Mean pulmonary arterial pressure  15mm Hg</a:t>
            </a:r>
            <a:endParaRPr lang="en-US"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t>
            </a:r>
            <a:r>
              <a:rPr lang="en-US" b="1" dirty="0" smtClean="0"/>
              <a:t>PULMONARY ARTERIAL PRESSURE</a:t>
            </a:r>
            <a:endParaRPr lang="en-US" b="1" dirty="0"/>
          </a:p>
        </p:txBody>
      </p:sp>
      <p:sp>
        <p:nvSpPr>
          <p:cNvPr id="3" name="Content Placeholder 2"/>
          <p:cNvSpPr>
            <a:spLocks noGrp="1"/>
          </p:cNvSpPr>
          <p:nvPr>
            <p:ph idx="1"/>
          </p:nvPr>
        </p:nvSpPr>
        <p:spPr>
          <a:xfrm>
            <a:off x="457200" y="1935480"/>
            <a:ext cx="8229600" cy="3017520"/>
          </a:xfrm>
        </p:spPr>
        <p:txBody>
          <a:bodyPr/>
          <a:lstStyle/>
          <a:p>
            <a:endParaRPr lang="en-US" dirty="0" smtClean="0"/>
          </a:p>
          <a:p>
            <a:r>
              <a:rPr lang="en-US" sz="4000" dirty="0" smtClean="0"/>
              <a:t>Approximately 17mmHg.</a:t>
            </a:r>
            <a:endParaRPr lang="en-US" sz="4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04088"/>
            <a:ext cx="8686800" cy="1143000"/>
          </a:xfrm>
        </p:spPr>
        <p:txBody>
          <a:bodyPr>
            <a:normAutofit/>
          </a:bodyPr>
          <a:lstStyle/>
          <a:p>
            <a:r>
              <a:rPr lang="en-US" dirty="0" smtClean="0"/>
              <a:t> </a:t>
            </a:r>
            <a:r>
              <a:rPr lang="en-US" b="1" dirty="0" smtClean="0"/>
              <a:t>PULMONARY CAPILLARY PRESSURE</a:t>
            </a:r>
            <a:endParaRPr lang="en-US" b="1" dirty="0"/>
          </a:p>
        </p:txBody>
      </p:sp>
      <p:sp>
        <p:nvSpPr>
          <p:cNvPr id="3" name="Content Placeholder 2"/>
          <p:cNvSpPr>
            <a:spLocks noGrp="1"/>
          </p:cNvSpPr>
          <p:nvPr>
            <p:ph idx="1"/>
          </p:nvPr>
        </p:nvSpPr>
        <p:spPr>
          <a:xfrm>
            <a:off x="457200" y="1935480"/>
            <a:ext cx="8229600" cy="3550920"/>
          </a:xfrm>
        </p:spPr>
        <p:txBody>
          <a:bodyPr/>
          <a:lstStyle/>
          <a:p>
            <a:endParaRPr lang="en-US" dirty="0" smtClean="0"/>
          </a:p>
          <a:p>
            <a:endParaRPr lang="en-US" dirty="0" smtClean="0"/>
          </a:p>
          <a:p>
            <a:r>
              <a:rPr lang="en-US" sz="4000" dirty="0" smtClean="0"/>
              <a:t>Approximately 07mm Hg</a:t>
            </a:r>
            <a:endParaRPr lang="en-US" sz="4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718</Words>
  <Application>Microsoft Office PowerPoint</Application>
  <PresentationFormat>On-screen Show (4:3)</PresentationFormat>
  <Paragraphs>106</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  PULMONARY CIRCULATORY SYSTEM</vt:lpstr>
      <vt:lpstr> pulmonary circulatory system comprises of:</vt:lpstr>
      <vt:lpstr>1.  Pulmonary Vessels</vt:lpstr>
      <vt:lpstr>2.  The Bronchial Vessels</vt:lpstr>
      <vt:lpstr>3.  The Lymphatics</vt:lpstr>
      <vt:lpstr> PRESSURES IN PULMONARY ARTERY</vt:lpstr>
      <vt:lpstr>  PRESSURE IN PULMONARY ARTERY</vt:lpstr>
      <vt:lpstr> PULMONARY ARTERIAL PRESSURE</vt:lpstr>
      <vt:lpstr> PULMONARY CAPILLARY PRESSURE</vt:lpstr>
      <vt:lpstr>  LEFT ATRIAL &amp; PULMONARY VENOUS PRESSURES</vt:lpstr>
      <vt:lpstr>   PULMONARY WEDGE PRESSURE</vt:lpstr>
      <vt:lpstr> ZONES OF PULMONARY BLOOD FLOW</vt:lpstr>
      <vt:lpstr> 1.  ZONE 1</vt:lpstr>
      <vt:lpstr> 2.  ZONE 2</vt:lpstr>
      <vt:lpstr> 3.  ZONE 3</vt:lpstr>
      <vt:lpstr>            NORMAL</vt:lpstr>
      <vt:lpstr> PULMONARY CIRCULATION WHEN LEFT ATRIAL PRESSURE RISES</vt:lpstr>
      <vt:lpstr>     PULMONARY EDEMA</vt:lpstr>
      <vt:lpstr>           MECHANISM</vt:lpstr>
      <vt:lpstr> CAUSES OF PULMONARY EDEMA</vt:lpstr>
      <vt:lpstr> FACTORS THAT PREVENT THE DEVELOPMENT OF PULMONARY EDEMA</vt:lpstr>
      <vt:lpstr>   FLUIDS IN PLEURAL CAVITY</vt:lpstr>
      <vt:lpstr> CAUSE OF NEGATIVE PRESSURE IN PLEURAL SPACE</vt:lpstr>
      <vt:lpstr>SIGNIFICANCE OF NEGATIVE PRESSURE IN PLEURAL SPACE</vt:lpstr>
      <vt:lpstr>       PLEURAL EFFUSION</vt:lpstr>
      <vt:lpstr>  CAUSES OF PLEURAL EFUSION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PULMONARY CIRCULATORY SYSTEM</dc:title>
  <dc:creator>Umair</dc:creator>
  <cp:lastModifiedBy>Umair</cp:lastModifiedBy>
  <cp:revision>2</cp:revision>
  <dcterms:created xsi:type="dcterms:W3CDTF">2020-04-20T15:09:28Z</dcterms:created>
  <dcterms:modified xsi:type="dcterms:W3CDTF">2020-04-20T15:22:23Z</dcterms:modified>
</cp:coreProperties>
</file>