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F400FF-E54C-3543-8214-A3FCA0B59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6FE37B-F836-6A4B-A8D6-1F233F250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EF5491-D499-7745-A1EB-512E359E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5E4AD4-6D5E-2B46-A7F4-D6BEC2D2E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D235AB-B066-0444-833F-E8AFEE63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9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DEACD-1F36-E84B-8C1F-535049C6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A80B38-FCD9-B647-A918-89758088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2F674B-5BBE-F548-AE4D-E8612F8A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E4CCCB-0ACD-1D4E-A305-3EC7F5538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24B9DA-34BE-2543-996E-54B02D0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9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8C425D9-977C-C24E-BBDC-5C63C2BAC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22538E2-AD57-944F-831D-B1623EF48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0D9D2-B7C6-1D43-81A6-ECAA749CD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BCBE91-85FB-7F40-9601-41580775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EE5826-D9F7-914C-A8DD-013B381D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2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805189-14D7-1044-8123-0D95AE06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3DB3F9-5A7C-9C40-B19C-8BC611238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302C4E-E2EB-ED44-8C4D-8EADF70F6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0C1015-DB4C-F14D-92C2-AEC839E8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31D795-9A42-634D-9675-BC8E0099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E8E91B-5355-8940-A176-FD0DF339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592A78-2ACD-E843-B83A-602517E6C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5D0F33-0860-A043-A9F3-E08973E1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D5E289-3527-E448-AF89-ADD573A6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85F626-D4C7-694F-9119-A3116DA1D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4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B428D-590F-4949-8CB3-C6C73243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B1CA8-0621-1641-9E2A-8254510F9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DB1808-A1AD-9A44-BBB9-638EAEA74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9E9C8F-BE03-1144-BB7F-D8F0F113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F72717-145B-0546-8ED0-8698FCC4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7311B8-F221-7845-84AA-9618984D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FF90F2-D7E7-BB47-B2E2-0683DFD53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2B2351-8ACA-1342-B602-D8A3FAB9F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7723A3-D45F-1B4A-A75B-7B37A7C52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6AE5653-C6FB-634E-BE93-5197C85E7E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AE47271-9686-8845-904E-BBDEA3654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5292FF-717B-7744-A6D3-9E64C772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D682EA-1D86-5E4F-B87B-81CCB8C98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6BD8B5F-5177-7B41-B75D-22072E0A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0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EC036F-2141-F548-908F-550CA820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D656A2-A398-1C4A-BB16-7A92B3CB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C743960-BDA8-2B41-8AB3-056636EF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F56D7CB-144E-B44E-9831-8BB33CD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AD550E2-E91D-044C-A0E8-9E518E3B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334614C-3A81-EC47-B567-2C90CBA55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44B7B3A-7AAF-5E43-832C-F6A009F9E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0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FFC86F-49AA-0443-B35E-00CA2137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075FE5-4547-8449-83A4-BC0DFE11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CFE400-CCE8-0A45-8FF1-E384D376E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4C5ECFE-24DC-514F-9BBE-B6874F58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EB5650-74D1-DC41-A150-7F9CD442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860929-38E1-DF43-8F2E-FCA2B643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1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5FA8C-B5B5-D24A-846D-B348D9543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A29171E-08FA-1644-A538-490EEA498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1FB1EE-CE42-0D48-91AA-AA807FDCC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714577-2E46-ED44-B031-E01BE87C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F8D172-4B80-E24A-A154-05966BB7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456514-1D43-4846-9C58-16E7E6FB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4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A6DE4F-3674-804F-83D7-567CE162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6B265B-048E-8445-9538-89CD7391A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4E2536-2D1F-184C-A06C-29C6465AB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587F-5C83-5741-A891-741431F87CA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AD0A76-D425-2A4F-BAD8-39D022EB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31EE4F-FA14-CC46-A61A-C1BA0FC10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BD241-1C42-7E46-9BE1-04DC24A1D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1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938287-9F40-5046-BB69-385A4A3EB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5048"/>
            <a:ext cx="8923734" cy="3589733"/>
          </a:xfrm>
        </p:spPr>
        <p:txBody>
          <a:bodyPr/>
          <a:lstStyle/>
          <a:p>
            <a:r>
              <a:rPr lang="en-US" b="1"/>
              <a:t>BONE AND JOINT INFECTIONS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88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8DFD22-F023-344C-B2E3-70A8AA42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VIRAL ARTHRITIS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FA8B91-4D32-DF49-8F1C-823325312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 presentation is acute polyarthritis, following a febrile illness accompaniedby rash. </a:t>
            </a:r>
          </a:p>
          <a:p>
            <a:r>
              <a:rPr lang="en-US"/>
              <a:t>Most cases are self-limiting and settled down within 4-6 weeks. </a:t>
            </a:r>
          </a:p>
          <a:p>
            <a:r>
              <a:rPr lang="en-US"/>
              <a:t>Human </a:t>
            </a:r>
            <a:r>
              <a:rPr lang="en-US" b="1"/>
              <a:t>Parvovirus B19</a:t>
            </a:r>
            <a:r>
              <a:rPr lang="en-US"/>
              <a:t> is most common in </a:t>
            </a:r>
            <a:r>
              <a:rPr lang="en-US" b="1"/>
              <a:t>Europe. </a:t>
            </a:r>
          </a:p>
          <a:p>
            <a:r>
              <a:rPr lang="en-US"/>
              <a:t>Adults lack characteristic “</a:t>
            </a:r>
            <a:r>
              <a:rPr lang="en-US" b="1"/>
              <a:t>Slapped cheek” </a:t>
            </a:r>
            <a:r>
              <a:rPr lang="en-US"/>
              <a:t>seen in children. </a:t>
            </a:r>
          </a:p>
          <a:p>
            <a:r>
              <a:rPr lang="en-US"/>
              <a:t>Diagnosis confirmed by rise in </a:t>
            </a:r>
            <a:r>
              <a:rPr lang="en-US" b="1"/>
              <a:t>Specific IgM. </a:t>
            </a:r>
          </a:p>
          <a:p>
            <a:r>
              <a:rPr lang="en-US"/>
              <a:t>Polyarthritis may rarely occur in </a:t>
            </a:r>
            <a:r>
              <a:rPr lang="en-US" b="1"/>
              <a:t>Hep B, C, Rubella (including rubella vaccination) or HIV infection.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9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69AF9B-28D0-5C4C-B436-7A900086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344"/>
            <a:ext cx="10515600" cy="5712619"/>
          </a:xfrm>
        </p:spPr>
        <p:txBody>
          <a:bodyPr/>
          <a:lstStyle/>
          <a:p>
            <a:r>
              <a:rPr lang="en-US"/>
              <a:t>A variety of mosquito -borne viruses can cause acute polyarthritis including </a:t>
            </a:r>
            <a:r>
              <a:rPr lang="en-US" b="1"/>
              <a:t>Ross River </a:t>
            </a:r>
            <a:r>
              <a:rPr lang="en-US"/>
              <a:t>(Australia, Pacific), </a:t>
            </a:r>
            <a:r>
              <a:rPr lang="en-US" b="1"/>
              <a:t>Chikungunya and O’nyongynyong ( </a:t>
            </a:r>
            <a:r>
              <a:rPr lang="en-US"/>
              <a:t>Asia, Africa) and </a:t>
            </a:r>
            <a:r>
              <a:rPr lang="en-US" b="1"/>
              <a:t>O’mayaro (</a:t>
            </a:r>
            <a:r>
              <a:rPr lang="en-US"/>
              <a:t>South America). </a:t>
            </a:r>
          </a:p>
          <a:p>
            <a:r>
              <a:rPr lang="en-US" b="1"/>
              <a:t>HIV </a:t>
            </a:r>
            <a:r>
              <a:rPr lang="en-US"/>
              <a:t>Associated symptoms arw in later stages. </a:t>
            </a:r>
          </a:p>
          <a:p>
            <a:r>
              <a:rPr lang="en-US" b="1"/>
              <a:t>Managenent:</a:t>
            </a:r>
          </a:p>
          <a:p>
            <a:r>
              <a:rPr lang="en-US" b="1"/>
              <a:t>    </a:t>
            </a:r>
            <a:r>
              <a:rPr lang="en-US"/>
              <a:t>symptomatic with </a:t>
            </a:r>
            <a:r>
              <a:rPr lang="en-US" b="1"/>
              <a:t>NSAIDS and analgesics. </a:t>
            </a:r>
          </a:p>
        </p:txBody>
      </p:sp>
    </p:spTree>
    <p:extLst>
      <p:ext uri="{BB962C8B-B14F-4D97-AF65-F5344CB8AC3E}">
        <p14:creationId xmlns:p14="http://schemas.microsoft.com/office/powerpoint/2010/main" val="264662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B9E3333-6C55-7E49-A738-171A09F67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828" y="660797"/>
            <a:ext cx="7185422" cy="5429250"/>
          </a:xfrm>
        </p:spPr>
      </p:pic>
    </p:spTree>
    <p:extLst>
      <p:ext uri="{BB962C8B-B14F-4D97-AF65-F5344CB8AC3E}">
        <p14:creationId xmlns:p14="http://schemas.microsoft.com/office/powerpoint/2010/main" val="2321377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E4F760-F04E-1643-BF8B-63E6496E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Osteomyelitis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80D52-DF7E-614E-B37C-7B7181E7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Primary site of infection is bone and bone marrow. </a:t>
            </a:r>
          </a:p>
          <a:p>
            <a:r>
              <a:rPr lang="en-US"/>
              <a:t>Preferential target is juxta-epiphyseal regions of long bones adjacent to joints. </a:t>
            </a:r>
          </a:p>
          <a:p>
            <a:r>
              <a:rPr lang="en-US"/>
              <a:t>Hematogenous spread is common but directly introduced  infection may complicate trauma or orthopedic surgery. </a:t>
            </a:r>
          </a:p>
          <a:p>
            <a:r>
              <a:rPr lang="en-US"/>
              <a:t>Organisms involved </a:t>
            </a:r>
            <a:r>
              <a:rPr lang="en-US" b="1"/>
              <a:t>staphylococci, </a:t>
            </a:r>
            <a:r>
              <a:rPr lang="en-US" b="1" i="1"/>
              <a:t>pseudomonas and Mycobacterium tuberculosis. </a:t>
            </a:r>
          </a:p>
          <a:p>
            <a:r>
              <a:rPr lang="en-US"/>
              <a:t>Most common in adolescents and children. </a:t>
            </a:r>
          </a:p>
          <a:p>
            <a:r>
              <a:rPr lang="en-US"/>
              <a:t>Risk factors include DM, Immunosuppression and Sickle Cell Disease.</a:t>
            </a:r>
          </a:p>
        </p:txBody>
      </p:sp>
    </p:spTree>
    <p:extLst>
      <p:ext uri="{BB962C8B-B14F-4D97-AF65-F5344CB8AC3E}">
        <p14:creationId xmlns:p14="http://schemas.microsoft.com/office/powerpoint/2010/main" val="151824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C43340-C9B9-1D4D-9AB4-2D5DFD9EB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766"/>
            <a:ext cx="10515600" cy="5766197"/>
          </a:xfrm>
        </p:spPr>
        <p:txBody>
          <a:bodyPr/>
          <a:lstStyle/>
          <a:p>
            <a:r>
              <a:rPr lang="en-US"/>
              <a:t>Infection results in florid inflammatory response with increased intraosseous pressure. </a:t>
            </a:r>
          </a:p>
          <a:p>
            <a:r>
              <a:rPr lang="en-US"/>
              <a:t>If untreated, results in localized osteonecrosis,  fragment of necrotic bone called </a:t>
            </a:r>
            <a:r>
              <a:rPr lang="en-US" b="1"/>
              <a:t>Sequestrum. </a:t>
            </a:r>
          </a:p>
          <a:p>
            <a:r>
              <a:rPr lang="en-US"/>
              <a:t>Eventual perforation of cortex by pus  leads to local formation of new bone in the periosteum callex </a:t>
            </a:r>
            <a:r>
              <a:rPr lang="en-US" b="1"/>
              <a:t>Involucrum </a:t>
            </a:r>
            <a:r>
              <a:rPr lang="en-US"/>
              <a:t>leading to development of </a:t>
            </a:r>
            <a:r>
              <a:rPr lang="en-US" b="1"/>
              <a:t>sinuses </a:t>
            </a:r>
            <a:r>
              <a:rPr lang="en-US"/>
              <a:t>that discharge through skin. 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13D1D1-D37A-B448-8009-B0883AEE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Clinical features and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C280DD-D274-1A4C-9D3C-F97CCF173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Local bone pain and tenderness accompanied by malaise, night sweats and pyrexia. </a:t>
            </a:r>
          </a:p>
          <a:p>
            <a:r>
              <a:rPr lang="en-US"/>
              <a:t>Adjacent joint may develop sterile effusions. </a:t>
            </a:r>
          </a:p>
          <a:p>
            <a:r>
              <a:rPr lang="en-US" b="1"/>
              <a:t>X-ray </a:t>
            </a:r>
            <a:r>
              <a:rPr lang="en-US"/>
              <a:t>shows </a:t>
            </a:r>
            <a:r>
              <a:rPr lang="en-US" b="1"/>
              <a:t>Osteopenia, localized osteolysis and osteonecrosis. </a:t>
            </a:r>
          </a:p>
          <a:p>
            <a:r>
              <a:rPr lang="en-US" b="1"/>
              <a:t>MRI </a:t>
            </a:r>
            <a:r>
              <a:rPr lang="en-US"/>
              <a:t>is modality of choice. </a:t>
            </a:r>
          </a:p>
          <a:p>
            <a:r>
              <a:rPr lang="en-US" b="1"/>
              <a:t>Cultures </a:t>
            </a:r>
            <a:r>
              <a:rPr lang="en-US"/>
              <a:t>should be performed. </a:t>
            </a:r>
          </a:p>
          <a:p>
            <a:r>
              <a:rPr lang="en-US" b="1"/>
              <a:t>Bloos Cultures </a:t>
            </a:r>
            <a:r>
              <a:rPr lang="en-US"/>
              <a:t>should also be done.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23353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D504EF-C337-E042-85BF-3C0619AF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0ECACA-9BE2-9A45-BCB6-E8D65BE4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Early recognition and management is critical. </a:t>
            </a:r>
          </a:p>
          <a:p>
            <a:r>
              <a:rPr lang="en-US"/>
              <a:t>Once osteomyelitis becomes established  and chronic, it becomes very hard to eradicate the infection with antibiotics alone. </a:t>
            </a:r>
          </a:p>
          <a:p>
            <a:r>
              <a:rPr lang="en-US" b="1"/>
              <a:t>Parentral antibiotics </a:t>
            </a:r>
            <a:r>
              <a:rPr lang="en-US"/>
              <a:t>for </a:t>
            </a:r>
            <a:r>
              <a:rPr lang="en-US" b="1"/>
              <a:t>2weeks atleast </a:t>
            </a:r>
            <a:r>
              <a:rPr lang="en-US"/>
              <a:t>followed by </a:t>
            </a:r>
            <a:r>
              <a:rPr lang="en-US" b="1"/>
              <a:t>oral antibiotics </a:t>
            </a:r>
            <a:r>
              <a:rPr lang="en-US"/>
              <a:t>for</a:t>
            </a:r>
            <a:r>
              <a:rPr lang="en-US" b="1"/>
              <a:t> 4weeks atleast. </a:t>
            </a:r>
          </a:p>
          <a:p>
            <a:r>
              <a:rPr lang="en-US" b="1"/>
              <a:t>Resection and reconstruction </a:t>
            </a:r>
            <a:r>
              <a:rPr lang="en-US"/>
              <a:t>of infected bone are often required. </a:t>
            </a:r>
          </a:p>
          <a:p>
            <a:r>
              <a:rPr lang="en-US" b="1"/>
              <a:t>Complications : secondary amyloidosis and Marjolin’s Ulcer. </a:t>
            </a:r>
          </a:p>
        </p:txBody>
      </p:sp>
    </p:spTree>
    <p:extLst>
      <p:ext uri="{BB962C8B-B14F-4D97-AF65-F5344CB8AC3E}">
        <p14:creationId xmlns:p14="http://schemas.microsoft.com/office/powerpoint/2010/main" val="3058214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BCCED2-5B6C-7D41-8508-79099923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Tuberculosis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E5C0B0-8130-3D45-9E81-BCE049EF9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48" y="1690688"/>
            <a:ext cx="10515600" cy="5171281"/>
          </a:xfrm>
        </p:spPr>
        <p:txBody>
          <a:bodyPr/>
          <a:lstStyle/>
          <a:p>
            <a:r>
              <a:rPr lang="en-US"/>
              <a:t>Tuberculosis may affect the musculoskeletal system mainly Spine </a:t>
            </a:r>
            <a:r>
              <a:rPr lang="en-US" b="1"/>
              <a:t>pott’s disease </a:t>
            </a:r>
            <a:r>
              <a:rPr lang="en-US"/>
              <a:t>and large joints mainly Hip, knee or ankle. </a:t>
            </a:r>
          </a:p>
          <a:p>
            <a:r>
              <a:rPr lang="en-US"/>
              <a:t>Presentation is with fever, pain and swelling. </a:t>
            </a:r>
          </a:p>
          <a:p>
            <a:r>
              <a:rPr lang="en-US"/>
              <a:t>Xray changes are non-specific and mycobacteria are seldom identified in tissue specimens.</a:t>
            </a:r>
          </a:p>
          <a:p>
            <a:r>
              <a:rPr lang="en-US"/>
              <a:t>So </a:t>
            </a:r>
            <a:r>
              <a:rPr lang="en-US" b="1"/>
              <a:t>Tissue biopsy </a:t>
            </a:r>
            <a:r>
              <a:rPr lang="en-US"/>
              <a:t>is definte diagostic test. </a:t>
            </a:r>
          </a:p>
          <a:p>
            <a:r>
              <a:rPr lang="en-US"/>
              <a:t>Surgical debridement may be required in some cases and Spinal Stabilization and Decompression. </a:t>
            </a:r>
          </a:p>
          <a:p>
            <a:r>
              <a:rPr lang="en-US"/>
              <a:t>Medical management is same as for pul Tb.</a:t>
            </a:r>
          </a:p>
          <a:p>
            <a:r>
              <a:rPr lang="en-US"/>
              <a:t>In some it resolves after 2 months of starting treatment. </a:t>
            </a:r>
          </a:p>
        </p:txBody>
      </p:sp>
    </p:spTree>
    <p:extLst>
      <p:ext uri="{BB962C8B-B14F-4D97-AF65-F5344CB8AC3E}">
        <p14:creationId xmlns:p14="http://schemas.microsoft.com/office/powerpoint/2010/main" val="323956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1CF6B-65FD-5347-B09D-9B7660500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CD616C-FEA3-B84A-A95C-C10E62FEB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Septic Arthritis</a:t>
            </a:r>
          </a:p>
          <a:p>
            <a:r>
              <a:rPr lang="en-US"/>
              <a:t>Viral Arthritis</a:t>
            </a:r>
          </a:p>
          <a:p>
            <a:r>
              <a:rPr lang="en-US"/>
              <a:t>Osteomyelitis</a:t>
            </a:r>
          </a:p>
          <a:p>
            <a:r>
              <a:rPr lang="en-US"/>
              <a:t>Tuberculosis</a:t>
            </a:r>
          </a:p>
        </p:txBody>
      </p:sp>
    </p:spTree>
    <p:extLst>
      <p:ext uri="{BB962C8B-B14F-4D97-AF65-F5344CB8AC3E}">
        <p14:creationId xmlns:p14="http://schemas.microsoft.com/office/powerpoint/2010/main" val="130400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2CC07B-C142-B24F-BEA3-B59D8186C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SEPTIC ARTHRITIS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09A800-DF69-3C4E-91E1-45A533CBB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Most rapid and destructive joint disease with 10% morbidity and mortality. </a:t>
            </a:r>
          </a:p>
          <a:p>
            <a:r>
              <a:rPr lang="en-US"/>
              <a:t>No improvement since last 20yrs  despite improvements in antimicrobial therapy. </a:t>
            </a:r>
          </a:p>
          <a:p>
            <a:r>
              <a:rPr lang="en-US"/>
              <a:t>2-10% per 100,000 incidence in general population. </a:t>
            </a:r>
          </a:p>
          <a:p>
            <a:r>
              <a:rPr lang="en-US"/>
              <a:t>30-70% with pre-existing joint disease. </a:t>
            </a:r>
          </a:p>
        </p:txBody>
      </p:sp>
    </p:spTree>
    <p:extLst>
      <p:ext uri="{BB962C8B-B14F-4D97-AF65-F5344CB8AC3E}">
        <p14:creationId xmlns:p14="http://schemas.microsoft.com/office/powerpoint/2010/main" val="3215151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FCE459-A8FF-9D4D-8697-06806C218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RISK FACTORS AND 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08D440-4560-A34C-B8C2-60560B6A2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Risk factors:</a:t>
            </a:r>
          </a:p>
          <a:p>
            <a:r>
              <a:rPr lang="en-US"/>
              <a:t>  Age</a:t>
            </a:r>
          </a:p>
          <a:p>
            <a:r>
              <a:rPr lang="en-US"/>
              <a:t>Pre-existing joint disease (RA in common bcz of skin and joint deformity) </a:t>
            </a:r>
          </a:p>
          <a:p>
            <a:r>
              <a:rPr lang="en-US"/>
              <a:t>Diabetes Mellitus</a:t>
            </a:r>
          </a:p>
          <a:p>
            <a:r>
              <a:rPr lang="en-US"/>
              <a:t>Immunosuppression</a:t>
            </a:r>
          </a:p>
          <a:p>
            <a:r>
              <a:rPr lang="en-US"/>
              <a:t>Intravenous drug abuse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CAUSES: </a:t>
            </a:r>
          </a:p>
          <a:p>
            <a:pPr marL="0" indent="0">
              <a:buNone/>
            </a:pPr>
            <a:r>
              <a:rPr lang="en-US"/>
              <a:t>               Hematogenous spread from either skin or Respiratory tract infection. </a:t>
            </a:r>
          </a:p>
          <a:p>
            <a:pPr marL="0" indent="0">
              <a:buNone/>
            </a:pPr>
            <a:r>
              <a:rPr lang="en-US"/>
              <a:t>     Direct infection from Puncture wounds or aspiration is uncommon. </a:t>
            </a:r>
          </a:p>
        </p:txBody>
      </p:sp>
    </p:spTree>
    <p:extLst>
      <p:ext uri="{BB962C8B-B14F-4D97-AF65-F5344CB8AC3E}">
        <p14:creationId xmlns:p14="http://schemas.microsoft.com/office/powerpoint/2010/main" val="256862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6BF01F-8EF5-DF4C-9263-A72EB0A93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8FAA0B-BE74-2C41-B1F8-18F704275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 presentation is Acute or subacute monoarthritis and fever.</a:t>
            </a:r>
          </a:p>
          <a:p>
            <a:r>
              <a:rPr lang="en-US"/>
              <a:t>Joint is hot,  red ,swollen with pain on rest and movement. </a:t>
            </a:r>
          </a:p>
          <a:p>
            <a:r>
              <a:rPr lang="en-US"/>
              <a:t>Knee and hip commonly affected, but other joints can be affected.  </a:t>
            </a:r>
          </a:p>
          <a:p>
            <a:r>
              <a:rPr lang="en-US"/>
              <a:t>In Pre-exit arthritis, multiple joints involved. </a:t>
            </a:r>
          </a:p>
        </p:txBody>
      </p:sp>
    </p:spTree>
    <p:extLst>
      <p:ext uri="{BB962C8B-B14F-4D97-AF65-F5344CB8AC3E}">
        <p14:creationId xmlns:p14="http://schemas.microsoft.com/office/powerpoint/2010/main" val="300969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70F8B3-8064-0B4D-8EE1-24AECACC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CAUSATIVE ORGANISM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20F8DD-5B39-4443-ACDD-80C27AD61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ADULTS with DM &amp; RA                </a:t>
            </a:r>
            <a:r>
              <a:rPr lang="en-US" b="1" i="1" dirty="0"/>
              <a:t>staph </a:t>
            </a:r>
            <a:r>
              <a:rPr lang="en-US" b="1" i="1" dirty="0" err="1"/>
              <a:t>aureus</a:t>
            </a:r>
            <a:endParaRPr lang="en-US" b="1" i="1" dirty="0"/>
          </a:p>
          <a:p>
            <a:r>
              <a:rPr lang="en-US" dirty="0"/>
              <a:t>Young, sexually active                 </a:t>
            </a:r>
            <a:r>
              <a:rPr lang="en-US" b="1" i="1" dirty="0"/>
              <a:t>Gonorrhea </a:t>
            </a:r>
            <a:r>
              <a:rPr lang="en-US" dirty="0"/>
              <a:t> </a:t>
            </a:r>
            <a:r>
              <a:rPr lang="en-US" dirty="0" err="1"/>
              <a:t>upto</a:t>
            </a:r>
            <a:r>
              <a:rPr lang="en-US" dirty="0"/>
              <a:t> 3% in untreated. </a:t>
            </a:r>
          </a:p>
          <a:p>
            <a:r>
              <a:rPr lang="en-US" dirty="0"/>
              <a:t>Elderly and IV drug Abusers      </a:t>
            </a:r>
            <a:r>
              <a:rPr lang="en-US" b="1" i="1" dirty="0"/>
              <a:t>Gram –</a:t>
            </a:r>
            <a:r>
              <a:rPr lang="en-US" b="1" i="1" dirty="0" err="1"/>
              <a:t>ve</a:t>
            </a:r>
            <a:r>
              <a:rPr lang="en-US" b="1" i="1" dirty="0"/>
              <a:t> bacilli or Group B, C, G strep</a:t>
            </a:r>
          </a:p>
          <a:p>
            <a:r>
              <a:rPr lang="en-US" b="1" i="1" dirty="0"/>
              <a:t> </a:t>
            </a:r>
            <a:r>
              <a:rPr lang="en-US" dirty="0"/>
              <a:t>seldom present</a:t>
            </a:r>
            <a:r>
              <a:rPr lang="en-US" b="1" i="1" dirty="0"/>
              <a:t>                          Group A strep</a:t>
            </a:r>
            <a:r>
              <a:rPr lang="en-US" b="1" i="1" dirty="0" smtClean="0"/>
              <a:t>,                                              </a:t>
            </a:r>
            <a:r>
              <a:rPr lang="en-US" b="1" i="1" dirty="0" err="1"/>
              <a:t>pneumococci,hemophilus</a:t>
            </a:r>
            <a:r>
              <a:rPr lang="en-US" b="1" i="1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9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99E685-2A98-E142-B294-3DD78E5A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AA9BC9-4FD4-B644-8EF4-FADD3B495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JOINT ASPIRATION : </a:t>
            </a:r>
            <a:r>
              <a:rPr lang="en-US"/>
              <a:t>synovial fluid culture and gram staining</a:t>
            </a:r>
          </a:p>
          <a:p>
            <a:r>
              <a:rPr lang="en-US"/>
              <a:t> gram staining +ve in 50%</a:t>
            </a:r>
          </a:p>
          <a:p>
            <a:r>
              <a:rPr lang="en-US"/>
              <a:t>Cultures  in    90%</a:t>
            </a:r>
          </a:p>
          <a:p>
            <a:r>
              <a:rPr lang="en-US"/>
              <a:t>In gonococcal arthritis cultures +ve in 30% cases</a:t>
            </a:r>
          </a:p>
          <a:p>
            <a:r>
              <a:rPr lang="en-US"/>
              <a:t>Important to obtain concurrent cultures from genital tract +ve in 70-90%</a:t>
            </a:r>
          </a:p>
          <a:p>
            <a:r>
              <a:rPr lang="en-US" b="1"/>
              <a:t>Non Specific :</a:t>
            </a:r>
            <a:r>
              <a:rPr lang="en-US"/>
              <a:t> Leucocytosis ,raises ESR and CRP</a:t>
            </a:r>
          </a:p>
          <a:p>
            <a:r>
              <a:rPr lang="en-US"/>
              <a:t>May be absent in elderly, immunocompromised or early disease. </a:t>
            </a:r>
          </a:p>
        </p:txBody>
      </p:sp>
    </p:spTree>
    <p:extLst>
      <p:ext uri="{BB962C8B-B14F-4D97-AF65-F5344CB8AC3E}">
        <p14:creationId xmlns:p14="http://schemas.microsoft.com/office/powerpoint/2010/main" val="365637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26F42C-82DF-E548-825A-21161510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71564"/>
          </a:xfrm>
        </p:spPr>
        <p:txBody>
          <a:bodyPr/>
          <a:lstStyle/>
          <a:p>
            <a:r>
              <a:rPr lang="en-US" b="1"/>
              <a:t>MANAGEMENT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16B42E2-341D-784F-907D-0D24F4211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703" y="928687"/>
            <a:ext cx="5125641" cy="5804297"/>
          </a:xfrm>
        </p:spPr>
      </p:pic>
    </p:spTree>
    <p:extLst>
      <p:ext uri="{BB962C8B-B14F-4D97-AF65-F5344CB8AC3E}">
        <p14:creationId xmlns:p14="http://schemas.microsoft.com/office/powerpoint/2010/main" val="179452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CEC768-CD67-514A-90EA-F3E789274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2234"/>
            <a:ext cx="10515600" cy="5444729"/>
          </a:xfrm>
        </p:spPr>
        <p:txBody>
          <a:bodyPr/>
          <a:lstStyle/>
          <a:p>
            <a:r>
              <a:rPr lang="en-US"/>
              <a:t>Arthritis may be a feature of </a:t>
            </a:r>
            <a:r>
              <a:rPr lang="en-US" b="1" i="1"/>
              <a:t>Lyme disease </a:t>
            </a:r>
            <a:r>
              <a:rPr lang="en-US"/>
              <a:t>caused by </a:t>
            </a:r>
            <a:r>
              <a:rPr lang="en-US" b="1" i="1"/>
              <a:t>Borellia </a:t>
            </a:r>
            <a:r>
              <a:rPr lang="en-US"/>
              <a:t> species but presents late and affects large joints. </a:t>
            </a:r>
          </a:p>
          <a:p>
            <a:endParaRPr lang="en-US"/>
          </a:p>
          <a:p>
            <a:r>
              <a:rPr lang="en-US" b="1" i="1"/>
              <a:t>Brucellosis </a:t>
            </a:r>
            <a:r>
              <a:rPr lang="en-US"/>
              <a:t>can also present with arthritis, osteomyelitis, bursitis and psoas abscess. 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428598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</Words>
  <Application>Microsoft Office PowerPoint</Application>
  <PresentationFormat>Custom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BONE AND JOINT INFECTIONS</vt:lpstr>
      <vt:lpstr>TYPES</vt:lpstr>
      <vt:lpstr>SEPTIC ARTHRITIS</vt:lpstr>
      <vt:lpstr>RISK FACTORS AND CAUSES</vt:lpstr>
      <vt:lpstr>CLINICAL FEATURES</vt:lpstr>
      <vt:lpstr>CAUSATIVE ORGANISM</vt:lpstr>
      <vt:lpstr>INVESTIGATIONS</vt:lpstr>
      <vt:lpstr>MANAGEMENT</vt:lpstr>
      <vt:lpstr>PowerPoint Presentation</vt:lpstr>
      <vt:lpstr>VIRAL ARTHRITIS</vt:lpstr>
      <vt:lpstr>PowerPoint Presentation</vt:lpstr>
      <vt:lpstr>PowerPoint Presentation</vt:lpstr>
      <vt:lpstr>Osteomyelitis</vt:lpstr>
      <vt:lpstr>PowerPoint Presentation</vt:lpstr>
      <vt:lpstr>Clinical features and presentation</vt:lpstr>
      <vt:lpstr>Management</vt:lpstr>
      <vt:lpstr>Tuberculosis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 AND JOINT INFECTIONS</dc:title>
  <dc:creator>Sumbaljami Sumbal</dc:creator>
  <cp:lastModifiedBy>comp</cp:lastModifiedBy>
  <cp:revision>7</cp:revision>
  <dcterms:created xsi:type="dcterms:W3CDTF">2020-04-27T09:40:42Z</dcterms:created>
  <dcterms:modified xsi:type="dcterms:W3CDTF">2020-05-03T15:54:05Z</dcterms:modified>
</cp:coreProperties>
</file>