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831" r:id="rId5"/>
  </p:sldMasterIdLst>
  <p:notesMasterIdLst>
    <p:notesMasterId r:id="rId39"/>
  </p:notesMasterIdLst>
  <p:handoutMasterIdLst>
    <p:handoutMasterId r:id="rId40"/>
  </p:handoutMasterIdLst>
  <p:sldIdLst>
    <p:sldId id="257" r:id="rId6"/>
    <p:sldId id="336" r:id="rId7"/>
    <p:sldId id="340" r:id="rId8"/>
    <p:sldId id="400" r:id="rId9"/>
    <p:sldId id="390" r:id="rId10"/>
    <p:sldId id="355" r:id="rId11"/>
    <p:sldId id="398" r:id="rId12"/>
    <p:sldId id="356" r:id="rId13"/>
    <p:sldId id="399" r:id="rId14"/>
    <p:sldId id="362" r:id="rId15"/>
    <p:sldId id="363" r:id="rId16"/>
    <p:sldId id="364" r:id="rId17"/>
    <p:sldId id="392" r:id="rId18"/>
    <p:sldId id="393" r:id="rId19"/>
    <p:sldId id="366" r:id="rId20"/>
    <p:sldId id="367" r:id="rId21"/>
    <p:sldId id="368" r:id="rId22"/>
    <p:sldId id="401" r:id="rId23"/>
    <p:sldId id="369" r:id="rId24"/>
    <p:sldId id="370" r:id="rId25"/>
    <p:sldId id="371" r:id="rId26"/>
    <p:sldId id="402" r:id="rId27"/>
    <p:sldId id="373" r:id="rId28"/>
    <p:sldId id="403" r:id="rId29"/>
    <p:sldId id="377" r:id="rId30"/>
    <p:sldId id="378" r:id="rId31"/>
    <p:sldId id="395" r:id="rId32"/>
    <p:sldId id="396" r:id="rId33"/>
    <p:sldId id="380" r:id="rId34"/>
    <p:sldId id="381" r:id="rId35"/>
    <p:sldId id="382" r:id="rId36"/>
    <p:sldId id="383" r:id="rId37"/>
    <p:sldId id="397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4332A7-130E-4DEF-BD37-95E373571284}">
          <p14:sldIdLst>
            <p14:sldId id="257"/>
            <p14:sldId id="336"/>
          </p14:sldIdLst>
        </p14:section>
        <p14:section name="Untitled Section" id="{98CCCCCB-8A03-4C64-A872-6832EC6781CF}">
          <p14:sldIdLst>
            <p14:sldId id="340"/>
            <p14:sldId id="400"/>
            <p14:sldId id="390"/>
            <p14:sldId id="355"/>
            <p14:sldId id="398"/>
            <p14:sldId id="356"/>
            <p14:sldId id="399"/>
            <p14:sldId id="362"/>
            <p14:sldId id="363"/>
            <p14:sldId id="364"/>
            <p14:sldId id="392"/>
            <p14:sldId id="393"/>
            <p14:sldId id="366"/>
            <p14:sldId id="367"/>
            <p14:sldId id="368"/>
            <p14:sldId id="401"/>
            <p14:sldId id="369"/>
            <p14:sldId id="370"/>
            <p14:sldId id="371"/>
            <p14:sldId id="402"/>
            <p14:sldId id="373"/>
            <p14:sldId id="403"/>
            <p14:sldId id="377"/>
            <p14:sldId id="378"/>
            <p14:sldId id="395"/>
            <p14:sldId id="396"/>
            <p14:sldId id="380"/>
            <p14:sldId id="381"/>
            <p14:sldId id="382"/>
            <p14:sldId id="383"/>
            <p14:sldId id="3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3FF"/>
    <a:srgbClr val="6666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551" autoAdjust="0"/>
  </p:normalViewPr>
  <p:slideViewPr>
    <p:cSldViewPr>
      <p:cViewPr>
        <p:scale>
          <a:sx n="81" d="100"/>
          <a:sy n="81" d="100"/>
        </p:scale>
        <p:origin x="-8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0"/>
              <a:t>number of working hours/week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Sheet1!$E$5</c:f>
              <c:strCache>
                <c:ptCount val="1"/>
              </c:strCache>
            </c:strRef>
          </c:tx>
          <c:invertIfNegative val="0"/>
          <c:val>
            <c:numRef>
              <c:f>Sheet1!$E$6:$E$17</c:f>
              <c:numCache>
                <c:formatCode>General</c:formatCode>
                <c:ptCount val="12"/>
                <c:pt idx="0">
                  <c:v>20</c:v>
                </c:pt>
                <c:pt idx="1">
                  <c:v>10</c:v>
                </c:pt>
                <c:pt idx="2">
                  <c:v>60</c:v>
                </c:pt>
                <c:pt idx="3">
                  <c:v>50</c:v>
                </c:pt>
                <c:pt idx="4">
                  <c:v>5</c:v>
                </c:pt>
                <c:pt idx="5">
                  <c:v>15</c:v>
                </c:pt>
                <c:pt idx="6">
                  <c:v>12</c:v>
                </c:pt>
                <c:pt idx="7">
                  <c:v>40</c:v>
                </c:pt>
                <c:pt idx="8">
                  <c:v>40</c:v>
                </c:pt>
                <c:pt idx="9">
                  <c:v>30</c:v>
                </c:pt>
                <c:pt idx="10">
                  <c:v>80</c:v>
                </c:pt>
                <c:pt idx="1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355904"/>
        <c:axId val="79357440"/>
      </c:barChart>
      <c:catAx>
        <c:axId val="79355904"/>
        <c:scaling>
          <c:orientation val="minMax"/>
        </c:scaling>
        <c:delete val="0"/>
        <c:axPos val="b"/>
        <c:majorTickMark val="none"/>
        <c:minorTickMark val="none"/>
        <c:tickLblPos val="nextTo"/>
        <c:crossAx val="79357440"/>
        <c:crosses val="autoZero"/>
        <c:auto val="1"/>
        <c:lblAlgn val="ctr"/>
        <c:lblOffset val="100"/>
        <c:noMultiLvlLbl val="0"/>
      </c:catAx>
      <c:valAx>
        <c:axId val="793574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9355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0"/>
              <a:t>number of working hours/week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Sheet1!$D$5</c:f>
              <c:strCache>
                <c:ptCount val="1"/>
                <c:pt idx="0">
                  <c:v>no. of working hours</c:v>
                </c:pt>
              </c:strCache>
            </c:strRef>
          </c:tx>
          <c:invertIfNegative val="0"/>
          <c:val>
            <c:numRef>
              <c:f>Sheet1!$D$6:$D$17</c:f>
              <c:numCache>
                <c:formatCode>General</c:formatCode>
                <c:ptCount val="12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393920"/>
        <c:axId val="79395456"/>
      </c:barChart>
      <c:catAx>
        <c:axId val="79393920"/>
        <c:scaling>
          <c:orientation val="minMax"/>
        </c:scaling>
        <c:delete val="0"/>
        <c:axPos val="b"/>
        <c:majorTickMark val="none"/>
        <c:minorTickMark val="none"/>
        <c:tickLblPos val="nextTo"/>
        <c:crossAx val="79395456"/>
        <c:crosses val="autoZero"/>
        <c:auto val="1"/>
        <c:lblAlgn val="ctr"/>
        <c:lblOffset val="100"/>
        <c:noMultiLvlLbl val="0"/>
      </c:catAx>
      <c:valAx>
        <c:axId val="793954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9393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C6451CE-ACC9-402E-AAE0-E9F14E2F8D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9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DE0E7CF-9BE5-40B8-B98C-758BCAEAAA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70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D62FC-5F14-4AD0-A3CD-72BDA3809D2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0E7CF-9BE5-40B8-B98C-758BCAEAAA5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ED1C-A1CE-4CF5-A50A-47526539B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2E4D-9435-47AD-85D2-2A4A42C6C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DAE4-140E-4B2D-8185-C65EAB6F1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CE62C3B-A504-45F4-ABD7-9EEDFDE96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1"/>
          <p:cNvSpPr txBox="1">
            <a:spLocks/>
          </p:cNvSpPr>
          <p:nvPr/>
        </p:nvSpPr>
        <p:spPr>
          <a:xfrm>
            <a:off x="5486400" y="6492875"/>
            <a:ext cx="1600200" cy="365125"/>
          </a:xfrm>
          <a:prstGeom prst="rect">
            <a:avLst/>
          </a:prstGeom>
        </p:spPr>
        <p:txBody>
          <a:bodyPr anchor="b"/>
          <a:lstStyle>
            <a:lvl1pPr algn="l">
              <a:buFontTx/>
              <a:buNone/>
              <a:defRPr smtClean="0"/>
            </a:lvl1pPr>
          </a:lstStyle>
          <a:p>
            <a:pPr>
              <a:defRPr/>
            </a:pPr>
            <a:r>
              <a:rPr lang="en-US" sz="1200" dirty="0">
                <a:latin typeface="+mn-lt"/>
              </a:rPr>
              <a:t>Copyright 2009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>
            <a:lvl1pPr algn="l"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588375" y="6492875"/>
            <a:ext cx="555625" cy="365125"/>
          </a:xfrm>
        </p:spPr>
        <p:txBody>
          <a:bodyPr/>
          <a:lstStyle>
            <a:lvl1pPr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AF899FA8-901F-4E15-9B59-F5BBBB8152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215C3E-F31F-4CDA-A58B-651D7720E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21CCCF-12D4-4FC4-B0D6-31FA364B0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1C90BE-6C5C-40CF-85C0-AEFE08B5E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02EC00-9116-4345-BF5A-16092C0BE3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5BBF3-6971-4322-BBD9-093A3984A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732352-217B-4F7B-9C0C-BFA25FE93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9B48-0EDC-43D2-83D5-8C6A7F584A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85F21A2-8E85-4E65-A152-4F23BBA8C6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14BD7-3FEA-4DBD-969D-1DC3FC7F9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9EC4D-21BB-4F0A-B96B-AC0E471B8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F3A7-DA90-43A2-84D8-2E574A07CE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96502-E5A6-44F1-B80D-024EC248F4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646E-678C-4699-B0BE-F6668E539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014C-6A3A-4DA0-87F4-9D1D4A9511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10940-F17B-4AB0-AEA4-5867E530B2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AC1AD-91CE-4E24-AFE2-B299BFBA87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BD5B5-46AB-4C91-8E1D-83CC84697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4C76F3A-6F0B-4D2B-9112-AD405A4B84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FBE03D-AA4A-430C-B260-63B046152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11" r:id="rId7"/>
    <p:sldLayoutId id="2147483920" r:id="rId8"/>
    <p:sldLayoutId id="2147483921" r:id="rId9"/>
    <p:sldLayoutId id="2147483912" r:id="rId10"/>
    <p:sldLayoutId id="214748391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7772400" cy="1349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Chapter </a:t>
            </a:r>
            <a:r>
              <a:rPr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9:</a:t>
            </a:r>
            <a: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/>
            </a:r>
            <a:b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</a:br>
            <a:r>
              <a:rPr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Project Human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</a:br>
            <a:r>
              <a:rPr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Resource Management</a:t>
            </a:r>
            <a:endParaRPr>
              <a:effectLst>
                <a:outerShdw blurRad="38100" dist="38100" dir="2700000" algn="tl">
                  <a:srgbClr val="FFFFFF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048000"/>
            <a:ext cx="28956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304800" y="5791200"/>
            <a:ext cx="47926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Note: See the text itself for full citations.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3657600"/>
            <a:ext cx="57912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Information Technology Project Management, Sixth Edition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staffing management plan </a:t>
            </a:r>
            <a:r>
              <a:rPr lang="en-US" dirty="0" smtClean="0"/>
              <a:t>describes when and how people will be added to and taken off the project team</a:t>
            </a:r>
          </a:p>
          <a:p>
            <a:pPr lvl="1" eaLnBrk="1" hangingPunct="1"/>
            <a:r>
              <a:rPr lang="en-US" dirty="0" smtClean="0"/>
              <a:t>Number of people from each type needed every month</a:t>
            </a:r>
          </a:p>
          <a:p>
            <a:pPr lvl="1" eaLnBrk="1" hangingPunct="1"/>
            <a:r>
              <a:rPr lang="en-US" dirty="0" smtClean="0"/>
              <a:t>How those people would be acquired, trained, and rewarded</a:t>
            </a:r>
          </a:p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resource histogram </a:t>
            </a:r>
            <a:r>
              <a:rPr lang="en-US" dirty="0" smtClean="0"/>
              <a:t>is a column chart that shows the number of resources assigned to a project over time 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Staffing Management Plans and Resource Histograms</a:t>
            </a:r>
          </a:p>
        </p:txBody>
      </p:sp>
      <p:sp>
        <p:nvSpPr>
          <p:cNvPr id="41989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162C83-842F-42A7-8BEE-995092F1E962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>Figure 9-7. Sample Resource Histogram</a:t>
            </a:r>
          </a:p>
        </p:txBody>
      </p:sp>
      <p:sp>
        <p:nvSpPr>
          <p:cNvPr id="43013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25AFEE-B6E9-475E-9DAD-E79339C07C23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6085" name="Picture 6" descr="86921_09_F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36638"/>
            <a:ext cx="75438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05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Acquiring qualified people for teams is crucial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project manager who is the smartest person on the team has done a poor job of recruiting!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It’s important to assign the appropriate type and number of people to work on projects at the appropriate times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Acquiring project team includes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Resource assignment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Resource loading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Resource leveling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3058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Acquiring the Project Team</a:t>
            </a:r>
            <a:endParaRPr lang="en-US" sz="4800" dirty="0" smtClean="0"/>
          </a:p>
        </p:txBody>
      </p:sp>
      <p:sp>
        <p:nvSpPr>
          <p:cNvPr id="45061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4ED4BE-8B2F-48DF-8E09-8552B2DB0669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Assigning particular personnel to their projects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Good hiring procedures are important, as are incentives for recruiting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Some companies give their employees one dollar for every hour a new person they helped hire 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Some organizations allow people to work from home as an incentive</a:t>
            </a:r>
          </a:p>
          <a:p>
            <a:pPr eaLnBrk="1" hangingPunct="1"/>
            <a:r>
              <a:rPr lang="en-US" sz="2400" dirty="0" smtClean="0"/>
              <a:t>Enrollment in U.S. computer science and engineering programs has dropped almost in half since 2000, and one-third of U.S. workers will be over the age of 50 by 2010</a:t>
            </a:r>
          </a:p>
          <a:p>
            <a:pPr eaLnBrk="1" hangingPunct="1"/>
            <a:r>
              <a:rPr lang="en-US" sz="2400" dirty="0" smtClean="0"/>
              <a:t>CIO’s researchers suggest that organizations rethink hiring practices and incentives to hire IT talent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Resource Assignment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898F70-7B00-4D01-AC35-5D3883EE7237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Best practices can be applied to include the best places for people to work</a:t>
            </a:r>
          </a:p>
          <a:p>
            <a:pPr lvl="1" eaLnBrk="1" hangingPunct="1"/>
            <a:r>
              <a:rPr lang="en-US" smtClean="0"/>
              <a:t>For example, Fortune Magazine lists the “100 Best Companies to Work For” in the United States every year, with Google taking the honors in 2007 and 2008</a:t>
            </a:r>
          </a:p>
          <a:p>
            <a:pPr lvl="1" eaLnBrk="1" hangingPunct="1"/>
            <a:r>
              <a:rPr lang="en-US" smtClean="0"/>
              <a:t>Working Mothers Magazine lists the best companies in the U.S. for women based on benefits for working families</a:t>
            </a:r>
          </a:p>
          <a:p>
            <a:pPr lvl="1" eaLnBrk="1" hangingPunct="1"/>
            <a:r>
              <a:rPr lang="en-US" smtClean="0"/>
              <a:t>The Timesonline (www.timesonline.co.uk) provides the Sunday Times list of the 100 Best Companies to Work For, a key benchmark against which UK companies can judge their Best Practice performance as employers</a:t>
            </a:r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Best Practice</a:t>
            </a: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A71E23-30BE-47BC-98D8-BF34D3C1A8CE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Resource loading</a:t>
            </a:r>
            <a:r>
              <a:rPr lang="en-US" smtClean="0"/>
              <a:t> refers to the amount of individual resources an existing schedule requires during specific time periods</a:t>
            </a:r>
          </a:p>
          <a:p>
            <a:pPr eaLnBrk="1" hangingPunct="1"/>
            <a:r>
              <a:rPr lang="en-US" smtClean="0"/>
              <a:t>Helps project managers develop a general understanding of the demands a project will make on the organization’s resources and individual people’s schedules</a:t>
            </a:r>
          </a:p>
          <a:p>
            <a:pPr eaLnBrk="1" hangingPunct="1"/>
            <a:r>
              <a:rPr lang="en-US" b="1" smtClean="0"/>
              <a:t>Overallocation</a:t>
            </a:r>
            <a:r>
              <a:rPr lang="en-US" smtClean="0"/>
              <a:t> means that more resources than are available are assigned to perform work at a given time</a:t>
            </a:r>
          </a:p>
          <a:p>
            <a:pPr eaLnBrk="1" hangingPunct="1"/>
            <a:endParaRPr lang="en-US" smtClean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Resource Loading</a:t>
            </a:r>
          </a:p>
        </p:txBody>
      </p:sp>
      <p:sp>
        <p:nvSpPr>
          <p:cNvPr id="48133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F80F2F-D80D-4D31-BE10-37CB64B85DF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>Figure 9-8. Sample Histogram Showing an Overallocated Individual</a:t>
            </a:r>
            <a:endParaRPr lang="en-US" dirty="0" smtClean="0"/>
          </a:p>
        </p:txBody>
      </p:sp>
      <p:sp>
        <p:nvSpPr>
          <p:cNvPr id="4915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BAE36C-428F-4CC2-B793-FB1AAEFA5D15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6786563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Resource leveling</a:t>
            </a:r>
            <a:r>
              <a:rPr lang="en-US" smtClean="0"/>
              <a:t> is a technique for resolving resource conflicts by delaying tasks</a:t>
            </a:r>
          </a:p>
          <a:p>
            <a:pPr eaLnBrk="1" hangingPunct="1"/>
            <a:r>
              <a:rPr lang="en-US" smtClean="0"/>
              <a:t>The main purpose of resource leveling is to create a smoother distribution of resource usage and reduce overallocation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Resource Leveling</a:t>
            </a:r>
          </a:p>
        </p:txBody>
      </p:sp>
      <p:sp>
        <p:nvSpPr>
          <p:cNvPr id="50181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D5D241-71CE-4D8B-8E8D-973CF1F00EAD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Leveling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Without resource leveling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With resource leveling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Technology Project Management, Sixth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99FA8-901F-4E15-9B59-F5BBBB81527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2"/>
          </p:nvPr>
        </p:nvGraphicFramePr>
        <p:xfrm>
          <a:off x="457200" y="1444625"/>
          <a:ext cx="40401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Figure 9-9. Resource Leveling Example</a:t>
            </a:r>
            <a:endParaRPr lang="en-US" sz="4800" dirty="0" smtClean="0"/>
          </a:p>
        </p:txBody>
      </p:sp>
      <p:sp>
        <p:nvSpPr>
          <p:cNvPr id="51205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6A71CF-1DB9-489E-96D1-E91BA1B37830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4277" name="Picture 6" descr="86921_09_F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869950"/>
            <a:ext cx="6629400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458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Many corporate executives have said, “People are our most important asset”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People determine the success and failure of organizations and projects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It is important to understand global IT workforce issues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The Importance of Human Resource Management</a:t>
            </a:r>
          </a:p>
        </p:txBody>
      </p:sp>
      <p:sp>
        <p:nvSpPr>
          <p:cNvPr id="11269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E505B0-D739-43D1-8077-CCF59213F2B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resources are used on a more constant basis, they require less management</a:t>
            </a:r>
          </a:p>
          <a:p>
            <a:pPr eaLnBrk="1" hangingPunct="1"/>
            <a:r>
              <a:rPr lang="en-US" dirty="0" smtClean="0"/>
              <a:t>It may enable project managers to use a just-in-time inventory type of policy for using subcontractors or other expensive resources</a:t>
            </a:r>
          </a:p>
          <a:p>
            <a:pPr lvl="1" eaLnBrk="1" hangingPunct="1"/>
            <a:r>
              <a:rPr lang="en-US" dirty="0" smtClean="0"/>
              <a:t>Use 4 consultants - full time – 4 months</a:t>
            </a:r>
          </a:p>
          <a:p>
            <a:pPr eaLnBrk="1" hangingPunct="1"/>
            <a:r>
              <a:rPr lang="en-US" dirty="0" smtClean="0"/>
              <a:t>It results in fewer problems for project personnel and accounting department</a:t>
            </a:r>
          </a:p>
          <a:p>
            <a:pPr eaLnBrk="1" hangingPunct="1"/>
            <a:r>
              <a:rPr lang="en-US" dirty="0" smtClean="0"/>
              <a:t>It often improves morale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Benefits of Resource Leveling</a:t>
            </a:r>
          </a:p>
        </p:txBody>
      </p:sp>
      <p:sp>
        <p:nvSpPr>
          <p:cNvPr id="52229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F78814-4EFA-41ED-BFDF-4C01B1079B7D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main goal of </a:t>
            </a:r>
            <a:r>
              <a:rPr lang="en-US" b="1" dirty="0" smtClean="0"/>
              <a:t>team development</a:t>
            </a:r>
            <a:r>
              <a:rPr lang="en-US" dirty="0" smtClean="0"/>
              <a:t> is to help people </a:t>
            </a:r>
            <a:r>
              <a:rPr lang="en-US" dirty="0" smtClean="0">
                <a:solidFill>
                  <a:srgbClr val="0070C0"/>
                </a:solidFill>
              </a:rPr>
              <a:t>work together more effectively </a:t>
            </a:r>
            <a:r>
              <a:rPr lang="en-US" dirty="0" smtClean="0"/>
              <a:t>to improve project performance </a:t>
            </a:r>
          </a:p>
          <a:p>
            <a:pPr eaLnBrk="1" hangingPunct="1"/>
            <a:r>
              <a:rPr lang="en-US" dirty="0" smtClean="0"/>
              <a:t>It takes </a:t>
            </a:r>
            <a:r>
              <a:rPr lang="en-US" dirty="0" smtClean="0">
                <a:solidFill>
                  <a:srgbClr val="0070C0"/>
                </a:solidFill>
              </a:rPr>
              <a:t>teamwork</a:t>
            </a:r>
            <a:r>
              <a:rPr lang="en-US" dirty="0" smtClean="0"/>
              <a:t> to successfully complete most projects</a:t>
            </a:r>
          </a:p>
          <a:p>
            <a:pPr eaLnBrk="1" hangingPunct="1"/>
            <a:r>
              <a:rPr lang="en-US" dirty="0" smtClean="0"/>
              <a:t>Five stages to develop a team</a:t>
            </a:r>
          </a:p>
          <a:p>
            <a:pPr lvl="1" eaLnBrk="1" hangingPunct="1"/>
            <a:r>
              <a:rPr lang="en-US" dirty="0" smtClean="0"/>
              <a:t>Forming, Storming, </a:t>
            </a:r>
            <a:r>
              <a:rPr lang="en-US" dirty="0" err="1" smtClean="0"/>
              <a:t>Norming</a:t>
            </a:r>
            <a:r>
              <a:rPr lang="en-US" dirty="0" smtClean="0"/>
              <a:t>, Performing, and Adjourning</a:t>
            </a:r>
          </a:p>
          <a:p>
            <a:pPr eaLnBrk="1" hangingPunct="1"/>
            <a:r>
              <a:rPr lang="en-US" dirty="0" smtClean="0"/>
              <a:t>Tools and Techniques for team development</a:t>
            </a:r>
          </a:p>
          <a:p>
            <a:pPr lvl="1" eaLnBrk="1" hangingPunct="1"/>
            <a:r>
              <a:rPr lang="en-US" dirty="0" smtClean="0"/>
              <a:t>Training</a:t>
            </a:r>
          </a:p>
          <a:p>
            <a:pPr lvl="1" eaLnBrk="1" hangingPunct="1"/>
            <a:r>
              <a:rPr lang="en-US" dirty="0" smtClean="0"/>
              <a:t>Team-building activities</a:t>
            </a:r>
          </a:p>
          <a:p>
            <a:pPr lvl="1" eaLnBrk="1" hangingPunct="1"/>
            <a:r>
              <a:rPr lang="en-US" dirty="0" smtClean="0"/>
              <a:t>Reward and recognition systems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Developing the Project Team</a:t>
            </a:r>
          </a:p>
        </p:txBody>
      </p:sp>
      <p:sp>
        <p:nvSpPr>
          <p:cNvPr id="53253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C3305E-82E7-49DD-9D91-A5CAE43C0C67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Forming:</a:t>
            </a:r>
            <a:r>
              <a:rPr lang="en-US" dirty="0" smtClean="0"/>
              <a:t> introduction of team members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Storming: </a:t>
            </a:r>
            <a:r>
              <a:rPr lang="en-US" dirty="0" smtClean="0"/>
              <a:t>team members have different opinions of how the team should operate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Norming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team members have agreed to a common working method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Performing:</a:t>
            </a:r>
            <a:r>
              <a:rPr lang="en-US" dirty="0" smtClean="0"/>
              <a:t> team members have emphasized on reaching project goals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Adjourning: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breakup of the team after successfully reach the goals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Team-building Stages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Technology Project Management, Sixth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899FA8-901F-4E15-9B59-F5BBBB81527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Training can help people understand themselves, each other, and how to work better in teams</a:t>
            </a:r>
          </a:p>
          <a:p>
            <a:pPr eaLnBrk="1" hangingPunct="1"/>
            <a:r>
              <a:rPr lang="en-US" dirty="0" smtClean="0"/>
              <a:t>Project manager recommend that people take specific training courses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Training</a:t>
            </a:r>
          </a:p>
        </p:txBody>
      </p:sp>
      <p:sp>
        <p:nvSpPr>
          <p:cNvPr id="55301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13B353-26E7-41C6-9BEC-076AA73CB01C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Physical activities</a:t>
            </a:r>
          </a:p>
          <a:p>
            <a:pPr lvl="1" eaLnBrk="1" hangingPunct="1"/>
            <a:r>
              <a:rPr lang="en-US" dirty="0" smtClean="0"/>
              <a:t>Rappelling off towers, Running and marching</a:t>
            </a:r>
          </a:p>
          <a:p>
            <a:pPr lvl="1" eaLnBrk="1" hangingPunct="1"/>
            <a:r>
              <a:rPr lang="en-US" dirty="0" smtClean="0"/>
              <a:t>Going through obstacles, Climb mountains and rocks</a:t>
            </a:r>
          </a:p>
          <a:p>
            <a:pPr eaLnBrk="1" hangingPunct="1"/>
            <a:r>
              <a:rPr lang="en-US" dirty="0" smtClean="0"/>
              <a:t>Psychological preference activities</a:t>
            </a:r>
          </a:p>
          <a:p>
            <a:pPr eaLnBrk="1" hangingPunct="1"/>
            <a:r>
              <a:rPr lang="en-US" dirty="0" smtClean="0"/>
              <a:t>Tools for determining personality preferences</a:t>
            </a:r>
          </a:p>
          <a:p>
            <a:pPr lvl="1" eaLnBrk="1" hangingPunct="1"/>
            <a:r>
              <a:rPr lang="en-US" dirty="0" smtClean="0"/>
              <a:t>Myers-bigger type indicator (MBTI)</a:t>
            </a:r>
          </a:p>
          <a:p>
            <a:pPr lvl="1" eaLnBrk="1" hangingPunct="1"/>
            <a:r>
              <a:rPr lang="en-US" dirty="0" smtClean="0"/>
              <a:t>Social style profile</a:t>
            </a:r>
          </a:p>
          <a:p>
            <a:pPr lvl="1" eaLnBrk="1" hangingPunct="1"/>
            <a:r>
              <a:rPr lang="en-US" dirty="0" smtClean="0"/>
              <a:t>DISC profiles</a:t>
            </a:r>
          </a:p>
          <a:p>
            <a:pPr eaLnBrk="1" hangingPunct="1"/>
            <a:r>
              <a:rPr lang="en-US" dirty="0" smtClean="0"/>
              <a:t>Project manager can benefit from these tools by adjusting their management styles for each individual</a:t>
            </a:r>
          </a:p>
          <a:p>
            <a:pPr lvl="1" eaLnBrk="1" hangingPunct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600" dirty="0" smtClean="0"/>
              <a:t/>
            </a:r>
            <a:br>
              <a:rPr lang="en-US" sz="4600" dirty="0" smtClean="0"/>
            </a:br>
            <a:r>
              <a:rPr lang="en-US" sz="4600" dirty="0" smtClean="0"/>
              <a:t>Team-building activities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Technology Project Management, Sixth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899FA8-901F-4E15-9B59-F5BBBB81527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People are perceived as behaving primarily in one of four zones, based on their assertiveness and responsiveness:</a:t>
            </a:r>
          </a:p>
          <a:p>
            <a:pPr lvl="1" eaLnBrk="1" hangingPunct="1"/>
            <a:r>
              <a:rPr lang="en-US" dirty="0" smtClean="0"/>
              <a:t>Drivers (strive for actions, severe, tough, pushy, practical)</a:t>
            </a:r>
          </a:p>
          <a:p>
            <a:pPr lvl="1" eaLnBrk="1" hangingPunct="1"/>
            <a:r>
              <a:rPr lang="en-US" dirty="0" err="1" smtClean="0"/>
              <a:t>Expressives</a:t>
            </a:r>
            <a:r>
              <a:rPr lang="en-US" dirty="0" smtClean="0"/>
              <a:t> (use intuition to look for fresh perspective)</a:t>
            </a:r>
          </a:p>
          <a:p>
            <a:pPr lvl="1" eaLnBrk="1" hangingPunct="1"/>
            <a:r>
              <a:rPr lang="en-US" dirty="0" err="1" smtClean="0"/>
              <a:t>Analyticals</a:t>
            </a:r>
            <a:r>
              <a:rPr lang="en-US" dirty="0" smtClean="0"/>
              <a:t> (use analysis, strong thinker)</a:t>
            </a:r>
          </a:p>
          <a:p>
            <a:pPr lvl="1" eaLnBrk="1" hangingPunct="1"/>
            <a:r>
              <a:rPr lang="en-US" dirty="0" err="1" smtClean="0"/>
              <a:t>Amiables</a:t>
            </a:r>
            <a:r>
              <a:rPr lang="en-US" dirty="0" smtClean="0"/>
              <a:t> (friendly, social)</a:t>
            </a:r>
          </a:p>
          <a:p>
            <a:pPr eaLnBrk="1" hangingPunct="1"/>
            <a:r>
              <a:rPr lang="en-US" dirty="0" smtClean="0"/>
              <a:t>People on opposite corners (drivers and </a:t>
            </a:r>
            <a:r>
              <a:rPr lang="en-US" dirty="0" err="1" smtClean="0"/>
              <a:t>amiables</a:t>
            </a:r>
            <a:r>
              <a:rPr lang="en-US" dirty="0" smtClean="0"/>
              <a:t>, </a:t>
            </a:r>
            <a:r>
              <a:rPr lang="en-US" dirty="0" err="1" smtClean="0"/>
              <a:t>analyticals</a:t>
            </a:r>
            <a:r>
              <a:rPr lang="en-US" dirty="0" smtClean="0"/>
              <a:t> and </a:t>
            </a:r>
            <a:r>
              <a:rPr lang="en-US" dirty="0" err="1" smtClean="0"/>
              <a:t>expressives</a:t>
            </a:r>
            <a:r>
              <a:rPr lang="en-US" dirty="0" smtClean="0"/>
              <a:t>) may have difficulties getting along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Social Styles Profile</a:t>
            </a:r>
          </a:p>
        </p:txBody>
      </p:sp>
      <p:sp>
        <p:nvSpPr>
          <p:cNvPr id="57349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698125-07C0-4D89-8768-40004F60CF3C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Figure 9-10. Social Styles</a:t>
            </a:r>
          </a:p>
        </p:txBody>
      </p:sp>
      <p:sp>
        <p:nvSpPr>
          <p:cNvPr id="58373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041CEC-696B-459B-9C0A-4014BC77CF5D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1445" name="Picture 6" descr="86921_09_F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2850"/>
            <a:ext cx="49530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Also uses a four-dimensional model of normal behavior</a:t>
            </a:r>
          </a:p>
          <a:p>
            <a:pPr lvl="1" eaLnBrk="1" hangingPunct="1"/>
            <a:r>
              <a:rPr lang="en-US" smtClean="0"/>
              <a:t>Dominance</a:t>
            </a:r>
          </a:p>
          <a:p>
            <a:pPr lvl="1" eaLnBrk="1" hangingPunct="1"/>
            <a:r>
              <a:rPr lang="en-US" smtClean="0"/>
              <a:t>Influence</a:t>
            </a:r>
          </a:p>
          <a:p>
            <a:pPr lvl="1" eaLnBrk="1" hangingPunct="1"/>
            <a:r>
              <a:rPr lang="en-US" smtClean="0"/>
              <a:t>Steadiness</a:t>
            </a:r>
          </a:p>
          <a:p>
            <a:pPr lvl="1" eaLnBrk="1" hangingPunct="1"/>
            <a:r>
              <a:rPr lang="en-US" smtClean="0"/>
              <a:t>Compliance</a:t>
            </a:r>
          </a:p>
          <a:p>
            <a:pPr eaLnBrk="1" hangingPunct="1"/>
            <a:r>
              <a:rPr lang="en-US" smtClean="0"/>
              <a:t>People in opposite quadrants can have problems understanding each other</a:t>
            </a:r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DISC Profiles</a:t>
            </a:r>
          </a:p>
        </p:txBody>
      </p:sp>
      <p:sp>
        <p:nvSpPr>
          <p:cNvPr id="5939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EA550F-0129-4783-A0DD-6270CA32E6EC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Figure 9-11. The DISC Profile</a:t>
            </a: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9D7D17-F698-433D-84FF-15BF620D73FB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63493" name="Picture 5" descr="86921_09_F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77724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7630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Project managers must lead their teams in performing various project activities</a:t>
            </a:r>
          </a:p>
          <a:p>
            <a:pPr eaLnBrk="1" hangingPunct="1"/>
            <a:r>
              <a:rPr lang="en-US" dirty="0" smtClean="0"/>
              <a:t>After assessing team performance and related information, the project manager must decide:</a:t>
            </a:r>
          </a:p>
          <a:p>
            <a:pPr lvl="1" eaLnBrk="1" hangingPunct="1"/>
            <a:r>
              <a:rPr lang="en-US" dirty="0" smtClean="0"/>
              <a:t>If changes should be requested to the project</a:t>
            </a:r>
          </a:p>
          <a:p>
            <a:pPr lvl="1" eaLnBrk="1" hangingPunct="1"/>
            <a:r>
              <a:rPr lang="en-US" dirty="0" smtClean="0"/>
              <a:t>If corrective or preventive actions should be recommended</a:t>
            </a:r>
          </a:p>
          <a:p>
            <a:pPr lvl="1" eaLnBrk="1" hangingPunct="1"/>
            <a:r>
              <a:rPr lang="en-US" dirty="0" smtClean="0"/>
              <a:t>If updates are needed to the project management plan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Managing the Project Team</a:t>
            </a:r>
          </a:p>
        </p:txBody>
      </p:sp>
      <p:sp>
        <p:nvSpPr>
          <p:cNvPr id="62469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40AD3E-BF02-4E5B-AA76-392AD65F68E4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Includes all processes required to make the most effective use of the </a:t>
            </a:r>
            <a:r>
              <a:rPr lang="en-US" dirty="0" smtClean="0">
                <a:solidFill>
                  <a:srgbClr val="0070C0"/>
                </a:solidFill>
              </a:rPr>
              <a:t>people</a:t>
            </a:r>
            <a:r>
              <a:rPr lang="en-US" dirty="0" smtClean="0"/>
              <a:t> involved with a project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Includes all project stakeholders: sponsors, team members, support staff, customers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020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What is Project HR Management?</a:t>
            </a:r>
          </a:p>
        </p:txBody>
      </p:sp>
      <p:sp>
        <p:nvSpPr>
          <p:cNvPr id="18437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EE1F89-9D0E-4E8E-ADD6-99F4E3ED2D40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Observation and conversation</a:t>
            </a:r>
          </a:p>
          <a:p>
            <a:pPr eaLnBrk="1" hangingPunct="1"/>
            <a:r>
              <a:rPr lang="en-US" dirty="0" smtClean="0"/>
              <a:t>Project performance appraisals (assessment</a:t>
            </a:r>
          </a:p>
          <a:p>
            <a:pPr eaLnBrk="1" hangingPunct="1"/>
            <a:r>
              <a:rPr lang="en-US" dirty="0" smtClean="0"/>
              <a:t>Conflict management</a:t>
            </a:r>
          </a:p>
          <a:p>
            <a:pPr eaLnBrk="1" hangingPunct="1"/>
            <a:r>
              <a:rPr lang="en-US" dirty="0" smtClean="0"/>
              <a:t>Issue logs: monitor and track issues that need to be resolved for the project team to work effectively</a:t>
            </a:r>
          </a:p>
          <a:p>
            <a:pPr eaLnBrk="1" hangingPunct="1"/>
            <a:r>
              <a:rPr lang="en-US" dirty="0" smtClean="0"/>
              <a:t>Interpersonal skills: leadership, communications, influencing, and decision-making skills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Tools and Techniques for Managing Project Teams</a:t>
            </a:r>
          </a:p>
        </p:txBody>
      </p:sp>
      <p:sp>
        <p:nvSpPr>
          <p:cNvPr id="63493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71990C-5AC9-4AF6-AEC4-F1575B7917DF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534400" cy="4191000"/>
          </a:xfrm>
        </p:spPr>
        <p:txBody>
          <a:bodyPr/>
          <a:lstStyle/>
          <a:p>
            <a:pPr eaLnBrk="1" hangingPunct="1"/>
            <a:r>
              <a:rPr lang="en-US" dirty="0" smtClean="0"/>
              <a:t>Be patient and kind with your team</a:t>
            </a:r>
          </a:p>
          <a:p>
            <a:pPr eaLnBrk="1" hangingPunct="1"/>
            <a:r>
              <a:rPr lang="en-US" dirty="0" smtClean="0"/>
              <a:t>Fix the problem instead of blaming people </a:t>
            </a:r>
          </a:p>
          <a:p>
            <a:pPr eaLnBrk="1" hangingPunct="1"/>
            <a:r>
              <a:rPr lang="en-US" dirty="0" smtClean="0"/>
              <a:t>Establish regular, effective meetings</a:t>
            </a:r>
          </a:p>
          <a:p>
            <a:pPr eaLnBrk="1" hangingPunct="1"/>
            <a:r>
              <a:rPr lang="en-US" dirty="0" smtClean="0"/>
              <a:t>Allow time for teams to go through the basic team-building stages </a:t>
            </a:r>
          </a:p>
          <a:p>
            <a:pPr eaLnBrk="1" hangingPunct="1"/>
            <a:r>
              <a:rPr lang="en-US" dirty="0" smtClean="0"/>
              <a:t>Limit the size of work teams to three to seven members</a:t>
            </a:r>
          </a:p>
          <a:p>
            <a:pPr eaLnBrk="1" hangingPunct="1"/>
            <a:r>
              <a:rPr lang="en-US" dirty="0" smtClean="0"/>
              <a:t>Acknowledge individual and group accomplishments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General Advice on </a:t>
            </a:r>
            <a:r>
              <a:rPr lang="en-US" dirty="0" err="1" smtClean="0"/>
              <a:t>ManagingTeams</a:t>
            </a:r>
            <a:endParaRPr lang="en-US" dirty="0" smtClean="0"/>
          </a:p>
        </p:txBody>
      </p:sp>
      <p:sp>
        <p:nvSpPr>
          <p:cNvPr id="64517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822136-21EE-4AEB-B74E-2D2F91D0B702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Plan some social activities to help project team members and other stakeholders get to know each other better </a:t>
            </a:r>
          </a:p>
          <a:p>
            <a:pPr eaLnBrk="1" hangingPunct="1"/>
            <a:r>
              <a:rPr lang="en-US" dirty="0" smtClean="0"/>
              <a:t>Stress team identity(create traditions that team members enjoy)</a:t>
            </a:r>
          </a:p>
          <a:p>
            <a:pPr eaLnBrk="1" hangingPunct="1"/>
            <a:r>
              <a:rPr lang="en-US" dirty="0" smtClean="0"/>
              <a:t>Support team members and encourage them to help each other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General Advice on Teams (continued)</a:t>
            </a:r>
          </a:p>
        </p:txBody>
      </p:sp>
      <p:sp>
        <p:nvSpPr>
          <p:cNvPr id="66565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978F-CA10-444C-8015-F447FBE4BBE3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4572000"/>
          </a:xfrm>
        </p:spPr>
        <p:txBody>
          <a:bodyPr/>
          <a:lstStyle/>
          <a:p>
            <a:pPr marL="825500" lvl="1" indent="-514350" eaLnBrk="1" hangingPunct="1">
              <a:buFont typeface="+mj-lt"/>
              <a:buAutoNum type="arabicPeriod"/>
              <a:defRPr/>
            </a:pPr>
            <a:r>
              <a:rPr lang="en-US" sz="4000" dirty="0" smtClean="0"/>
              <a:t>Absence of trust</a:t>
            </a:r>
          </a:p>
          <a:p>
            <a:pPr marL="825500" lvl="1" indent="-514350" eaLnBrk="1" hangingPunct="1">
              <a:buFont typeface="+mj-lt"/>
              <a:buAutoNum type="arabicPeriod"/>
              <a:defRPr/>
            </a:pPr>
            <a:r>
              <a:rPr lang="en-US" sz="4000" dirty="0" smtClean="0"/>
              <a:t>Fear of conflict</a:t>
            </a:r>
          </a:p>
          <a:p>
            <a:pPr marL="825500" lvl="1" indent="-514350" eaLnBrk="1" hangingPunct="1">
              <a:buFont typeface="+mj-lt"/>
              <a:buAutoNum type="arabicPeriod"/>
              <a:defRPr/>
            </a:pPr>
            <a:r>
              <a:rPr lang="en-US" sz="4000" dirty="0" smtClean="0"/>
              <a:t>Lack of commitment</a:t>
            </a:r>
          </a:p>
          <a:p>
            <a:pPr marL="825500" lvl="1" indent="-514350" eaLnBrk="1" hangingPunct="1">
              <a:buFont typeface="+mj-lt"/>
              <a:buAutoNum type="arabicPeriod"/>
              <a:defRPr/>
            </a:pPr>
            <a:r>
              <a:rPr lang="en-US" sz="4000" dirty="0" smtClean="0"/>
              <a:t>Avoidance of accountability</a:t>
            </a:r>
          </a:p>
          <a:p>
            <a:pPr marL="825500" lvl="1" indent="-514350" eaLnBrk="1" hangingPunct="1">
              <a:buFont typeface="+mj-lt"/>
              <a:buAutoNum type="arabicPeriod"/>
              <a:defRPr/>
            </a:pPr>
            <a:r>
              <a:rPr lang="en-US" sz="4000" dirty="0" smtClean="0"/>
              <a:t>Inattention to results</a:t>
            </a:r>
            <a:endParaRPr lang="en-US" sz="44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Five malfunctions of a Team</a:t>
            </a: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FC6A80-7D07-4655-A285-E3A54663329C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Developing the human resource plan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identifying and documenting project roles, responsibilities, and reporting relationships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Acquiring the project team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getting the needed personnel assigned to and working on the project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Developing the project team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building individual and group skills to enhance project 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Managing the project team</a:t>
            </a:r>
            <a:r>
              <a:rPr lang="en-US" dirty="0" smtClean="0"/>
              <a:t>: tracking team member performance, motivating team members, providing timely feedback, resolving issues and conflicts, and coordinating changes to help enhance project performance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of HR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Technology Project Management, Sixth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899FA8-901F-4E15-9B59-F5BBBB81527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Figure 9-1. Project Human Resource Management Summary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5E007A-AD2F-42DC-B5AD-E881FC6FBE24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2533" name="Picture 5" descr="86921_09_F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01775"/>
            <a:ext cx="784860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186738" cy="4791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Involves identifying and documenting project roles, responsibilities, and reporting relationships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Contents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Organizational charts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Work definition and assignment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Staffing management plan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Resource histograms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7038"/>
            <a:ext cx="8305800" cy="868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Developing the HR Plan</a:t>
            </a:r>
          </a:p>
        </p:txBody>
      </p:sp>
      <p:sp>
        <p:nvSpPr>
          <p:cNvPr id="34821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42B922-9932-4CA3-ABE4-AF2D5310D89C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manager should first decide what types of people and skills the project needs</a:t>
            </a:r>
          </a:p>
          <a:p>
            <a:r>
              <a:rPr lang="en-US" dirty="0" smtClean="0"/>
              <a:t>IT project has a diverse group of people</a:t>
            </a:r>
          </a:p>
          <a:p>
            <a:r>
              <a:rPr lang="en-US" dirty="0" smtClean="0"/>
              <a:t>It is difficult to manage such diversity</a:t>
            </a:r>
          </a:p>
          <a:p>
            <a:r>
              <a:rPr lang="en-US" dirty="0" smtClean="0"/>
              <a:t>Project manager should create an organizational chart that organizes people in the project according to their roles, responsibilities, and skills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organizational chart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Technology Project Management, Sixth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899FA8-901F-4E15-9B59-F5BBBB81527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>Figure 9-3. Sample Organizational Chart for a Large IT Project</a:t>
            </a:r>
          </a:p>
        </p:txBody>
      </p:sp>
      <p:sp>
        <p:nvSpPr>
          <p:cNvPr id="35845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Information Technology Project Management, Sixth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DD9D9F-5988-42AD-BB86-0C1DEBB0104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8917" name="Picture 6" descr="86921_09_F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98600"/>
            <a:ext cx="74676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Finalizing the project requirements (project scope)</a:t>
            </a:r>
          </a:p>
          <a:p>
            <a:r>
              <a:rPr lang="en-US" dirty="0" smtClean="0"/>
              <a:t>Defining how the work will be accomplished (technical approach)</a:t>
            </a:r>
          </a:p>
          <a:p>
            <a:r>
              <a:rPr lang="en-US" dirty="0" smtClean="0"/>
              <a:t>Breaking down the work into manageable elements (WBS)</a:t>
            </a:r>
          </a:p>
          <a:p>
            <a:r>
              <a:rPr lang="en-US" dirty="0" smtClean="0"/>
              <a:t>Assigning work responsibilities, assign work to people/units (OBS)</a:t>
            </a:r>
          </a:p>
          <a:p>
            <a:pPr lvl="1"/>
            <a:r>
              <a:rPr lang="en-US" dirty="0" smtClean="0"/>
              <a:t>Organization Breakdown Structure (OBS): is a specific type of organizational chart that shows which organizational units are responsible for which work items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definition and assignment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Technology Project Management, Sixth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899FA8-901F-4E15-9B59-F5BBBB81527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944B0614FD274282D50988648BCCFA" ma:contentTypeVersion="0" ma:contentTypeDescription="Create a new document." ma:contentTypeScope="" ma:versionID="00626fe7b641c3a5d42f1a215ef41d1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6E0AF58-8554-484B-87DF-CFAB6EE76981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AC175C2-8FAE-4FEB-9068-03E37F6F87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A41505-DA1B-424B-B7AD-ACC5EB04EA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3337</TotalTime>
  <Words>1631</Words>
  <Application>Microsoft Office PowerPoint</Application>
  <PresentationFormat>On-screen Show (4:3)</PresentationFormat>
  <Paragraphs>221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Custom Design</vt:lpstr>
      <vt:lpstr>Theme1</vt:lpstr>
      <vt:lpstr>Chapter 9: Project Human Resource Management</vt:lpstr>
      <vt:lpstr>The Importance of Human Resource Management</vt:lpstr>
      <vt:lpstr>What is Project HR Management?</vt:lpstr>
      <vt:lpstr>Processes of HR management</vt:lpstr>
      <vt:lpstr>Figure 9-1. Project Human Resource Management Summary</vt:lpstr>
      <vt:lpstr>Developing the HR Plan</vt:lpstr>
      <vt:lpstr>Project organizational chart</vt:lpstr>
      <vt:lpstr>Figure 9-3. Sample Organizational Chart for a Large IT Project</vt:lpstr>
      <vt:lpstr>Work definition and assignment</vt:lpstr>
      <vt:lpstr>Staffing Management Plans and Resource Histograms</vt:lpstr>
      <vt:lpstr>Figure 9-7. Sample Resource Histogram</vt:lpstr>
      <vt:lpstr>Acquiring the Project Team</vt:lpstr>
      <vt:lpstr>Resource Assignment</vt:lpstr>
      <vt:lpstr>Best Practice</vt:lpstr>
      <vt:lpstr>Resource Loading</vt:lpstr>
      <vt:lpstr>Figure 9-8. Sample Histogram Showing an Overallocated Individual</vt:lpstr>
      <vt:lpstr>Resource Leveling</vt:lpstr>
      <vt:lpstr>Resource Leveling</vt:lpstr>
      <vt:lpstr>Figure 9-9. Resource Leveling Example</vt:lpstr>
      <vt:lpstr>Benefits of Resource Leveling</vt:lpstr>
      <vt:lpstr>Developing the Project Team</vt:lpstr>
      <vt:lpstr>Team-building Stages</vt:lpstr>
      <vt:lpstr>Training</vt:lpstr>
      <vt:lpstr> Team-building activities  </vt:lpstr>
      <vt:lpstr>Social Styles Profile</vt:lpstr>
      <vt:lpstr>Figure 9-10. Social Styles</vt:lpstr>
      <vt:lpstr>DISC Profiles</vt:lpstr>
      <vt:lpstr>Figure 9-11. The DISC Profile</vt:lpstr>
      <vt:lpstr>Managing the Project Team</vt:lpstr>
      <vt:lpstr>Tools and Techniques for Managing Project Teams</vt:lpstr>
      <vt:lpstr>General Advice on ManagingTeams</vt:lpstr>
      <vt:lpstr>General Advice on Teams (continued)</vt:lpstr>
      <vt:lpstr>Five malfunctions of a Team</vt:lpstr>
    </vt:vector>
  </TitlesOfParts>
  <Company>Augsburg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Cengage</dc:creator>
  <cp:lastModifiedBy>WAQAS</cp:lastModifiedBy>
  <cp:revision>166</cp:revision>
  <dcterms:created xsi:type="dcterms:W3CDTF">2001-07-05T23:10:12Z</dcterms:created>
  <dcterms:modified xsi:type="dcterms:W3CDTF">2018-04-11T06:45:04Z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0x0101003D944B0614FD274282D50988648BCCFA</vt:lpwstr>
  </property>
</Properties>
</file>