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notesMasterIdLst>
    <p:notesMasterId r:id="rId66"/>
  </p:notesMasterIdLst>
  <p:sldIdLst>
    <p:sldId id="256" r:id="rId2"/>
    <p:sldId id="363" r:id="rId3"/>
    <p:sldId id="364" r:id="rId4"/>
    <p:sldId id="263" r:id="rId5"/>
    <p:sldId id="264" r:id="rId6"/>
    <p:sldId id="265" r:id="rId7"/>
    <p:sldId id="266" r:id="rId8"/>
    <p:sldId id="267" r:id="rId9"/>
    <p:sldId id="273" r:id="rId10"/>
    <p:sldId id="269" r:id="rId11"/>
    <p:sldId id="270" r:id="rId12"/>
    <p:sldId id="271" r:id="rId13"/>
    <p:sldId id="272" r:id="rId14"/>
    <p:sldId id="274" r:id="rId15"/>
    <p:sldId id="323" r:id="rId16"/>
    <p:sldId id="275" r:id="rId17"/>
    <p:sldId id="276" r:id="rId18"/>
    <p:sldId id="321" r:id="rId19"/>
    <p:sldId id="322" r:id="rId20"/>
    <p:sldId id="277" r:id="rId21"/>
    <p:sldId id="278" r:id="rId22"/>
    <p:sldId id="279" r:id="rId23"/>
    <p:sldId id="324" r:id="rId24"/>
    <p:sldId id="280" r:id="rId25"/>
    <p:sldId id="282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312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18" r:id="rId49"/>
    <p:sldId id="305" r:id="rId50"/>
    <p:sldId id="306" r:id="rId51"/>
    <p:sldId id="313" r:id="rId52"/>
    <p:sldId id="307" r:id="rId53"/>
    <p:sldId id="308" r:id="rId54"/>
    <p:sldId id="309" r:id="rId55"/>
    <p:sldId id="310" r:id="rId56"/>
    <p:sldId id="311" r:id="rId57"/>
    <p:sldId id="283" r:id="rId58"/>
    <p:sldId id="320" r:id="rId59"/>
    <p:sldId id="319" r:id="rId60"/>
    <p:sldId id="314" r:id="rId61"/>
    <p:sldId id="316" r:id="rId62"/>
    <p:sldId id="315" r:id="rId63"/>
    <p:sldId id="325" r:id="rId64"/>
    <p:sldId id="281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86A1A-F1C8-2446-8D54-3B2C6A04622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B852C-3626-4F4F-AAF2-2E5AED5DE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95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DSM-IV had a list of culture-bound syndromes.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852C-3626-4F4F-AAF2-2E5AED5DE9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88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probably a good idea to separate</a:t>
            </a:r>
            <a:r>
              <a:rPr lang="en-US" baseline="0" dirty="0"/>
              <a:t> PTSD, for example, from the other anxiety disorders.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852C-3626-4F4F-AAF2-2E5AED5DE90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55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person can have panic attacks in many different mental disorders</a:t>
            </a:r>
            <a:r>
              <a:rPr lang="en-US" baseline="0" dirty="0"/>
              <a:t> besides anxiety disorders.</a:t>
            </a:r>
          </a:p>
          <a:p>
            <a:r>
              <a:rPr lang="en-US" baseline="0" dirty="0"/>
              <a:t>For example, you could diagnose a person with Bipolar disorder with panic attacks, currently depressed.</a:t>
            </a:r>
          </a:p>
          <a:p>
            <a:r>
              <a:rPr lang="en-US" baseline="0" dirty="0"/>
              <a:t>The addition of Hoarding Disorder will make it more likely these people can receive treatment.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852C-3626-4F4F-AAF2-2E5AED5DE90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18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children will meet the criteria for PTSD than before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852C-3626-4F4F-AAF2-2E5AED5DE90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91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emphasis should be on the effect of the symptom on the patient, not on whether the symptom is medical or psychological.</a:t>
            </a:r>
          </a:p>
          <a:p>
            <a:r>
              <a:rPr lang="en-US" dirty="0"/>
              <a:t>Yes, you have a somatic symptom, but is it affecting you more than it should?</a:t>
            </a:r>
          </a:p>
          <a:p>
            <a:r>
              <a:rPr lang="en-US" dirty="0" err="1"/>
              <a:t>Eg</a:t>
            </a:r>
            <a:r>
              <a:rPr lang="en-US" dirty="0"/>
              <a:t>. fibromyalgia. Instead of debating whether a condition is medical or psychological, focus on how the problem affects the patient.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852C-3626-4F4F-AAF2-2E5AED5DE90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62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now good evidence that BED is a valid and clinically useful diagnosis.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852C-3626-4F4F-AAF2-2E5AED5DE90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50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c</a:t>
            </a:r>
            <a:r>
              <a:rPr lang="en-US" dirty="0"/>
              <a:t>onduct disorder specifier may help identify future psychopaths and provide them with treatment.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852C-3626-4F4F-AAF2-2E5AED5DE90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9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term dependence is often misunderstood and has negative connotations, but it is the normal pattern of withdrawal that</a:t>
            </a:r>
            <a:r>
              <a:rPr lang="en-US" baseline="0" dirty="0"/>
              <a:t> can occur from the proper use of medications.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852C-3626-4F4F-AAF2-2E5AED5DE90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62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Sex Addiction is not in the DSM-5,</a:t>
            </a:r>
            <a:r>
              <a:rPr lang="en-US" baseline="0" dirty="0"/>
              <a:t> even as a condition for further study.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852C-3626-4F4F-AAF2-2E5AED5DE90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64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</a:t>
            </a:r>
            <a:r>
              <a:rPr lang="en-US" baseline="0" dirty="0"/>
              <a:t> think of dementia as occurring in older people, but neurocognitive problems can occur in young or older people, e.g., due to traumatic brain injury.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852C-3626-4F4F-AAF2-2E5AED5DE90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73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GAF (</a:t>
            </a:r>
            <a:r>
              <a:rPr lang="en-US" dirty="0" err="1"/>
              <a:t>Globa</a:t>
            </a:r>
            <a:r>
              <a:rPr lang="en-US" dirty="0"/>
              <a:t> Assessment of Functioning) was fairly useless and had poor reliability and validity.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852C-3626-4F4F-AAF2-2E5AED5DE90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25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mental disorder is a disturbance </a:t>
            </a:r>
          </a:p>
          <a:p>
            <a:r>
              <a:rPr lang="en-US" dirty="0"/>
              <a:t>That reflects a dysfunction</a:t>
            </a:r>
          </a:p>
          <a:p>
            <a:r>
              <a:rPr lang="en-US" dirty="0"/>
              <a:t>In psychological or biological or developmental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852C-3626-4F4F-AAF2-2E5AED5DE9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33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no need to make a diagnosis unless it interferes with the patient’s functioning.</a:t>
            </a:r>
          </a:p>
          <a:p>
            <a:r>
              <a:rPr lang="en-US" dirty="0"/>
              <a:t>Some patients</a:t>
            </a:r>
            <a:r>
              <a:rPr lang="en-US" baseline="0" dirty="0"/>
              <a:t> may not want treatment for their mental disorder.</a:t>
            </a:r>
          </a:p>
          <a:p>
            <a:r>
              <a:rPr lang="en-US" baseline="0" dirty="0" err="1"/>
              <a:t>Eg</a:t>
            </a:r>
            <a:r>
              <a:rPr lang="en-US" baseline="0" dirty="0"/>
              <a:t>. A patient who has hallucinations may choose to live with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852C-3626-4F4F-AAF2-2E5AED5DE9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59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lab tests for some sleep disorders.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852C-3626-4F4F-AAF2-2E5AED5DE9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85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Begin the diagnostic process by looking at adaptive functioning. Then add in the information provided by IQ scores.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852C-3626-4F4F-AAF2-2E5AED5DE90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90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was poor reliability in distinguishing bizarre from non-bizarre delusions.</a:t>
            </a:r>
            <a:r>
              <a:rPr lang="en-US" baseline="0" dirty="0"/>
              <a:t> </a:t>
            </a:r>
          </a:p>
          <a:p>
            <a:r>
              <a:rPr lang="en-US" dirty="0"/>
              <a:t>DSM-IV said only one Criterion A symptom is required if delusions are bizarre or if</a:t>
            </a:r>
            <a:r>
              <a:rPr lang="en-US" baseline="0" dirty="0"/>
              <a:t> hallucinations consist of a voice keeping a running commentary on the person’s behavior or two or more voices conversing with each other.</a:t>
            </a:r>
          </a:p>
          <a:p>
            <a:r>
              <a:rPr lang="en-US" baseline="0" dirty="0"/>
              <a:t>Subtypes: Paranoid, Disorganized, Catatonic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852C-3626-4F4F-AAF2-2E5AED5DE90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92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Eg</a:t>
            </a:r>
            <a:r>
              <a:rPr lang="en-US" dirty="0"/>
              <a:t>. Patients with major depression can have catatonia.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852C-3626-4F4F-AAF2-2E5AED5DE90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0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Increased</a:t>
            </a:r>
            <a:r>
              <a:rPr lang="en-US" baseline="0" dirty="0"/>
              <a:t> energy is a major symptom of mania.</a:t>
            </a:r>
          </a:p>
          <a:p>
            <a:r>
              <a:rPr lang="en-US" baseline="0" dirty="0"/>
              <a:t>This loosens the criteria some for clients with sub-threshold mixed states.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852C-3626-4F4F-AAF2-2E5AED5DE90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08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change allows such people to receive treatment for depression. In DSM-IV they could not be diagnosed.</a:t>
            </a:r>
          </a:p>
          <a:p>
            <a:r>
              <a:rPr lang="en-US" dirty="0"/>
              <a:t>In DSM-IV bereavement is a V-code and required more than an</a:t>
            </a:r>
            <a:r>
              <a:rPr lang="en-US" baseline="0" dirty="0"/>
              <a:t> two-month time frame before MDE could be diagnosed. This time period was arbitrary.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852C-3626-4F4F-AAF2-2E5AED5DE90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85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232C945-3D4A-6146-854C-1B5CAAF0CFE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2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3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928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069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97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488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674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828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70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0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741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52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47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81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2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871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9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32C945-3D4A-6146-854C-1B5CAAF0C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7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ychiatry.org/practice/dsm/dsm5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 Overview of the DSM-5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2813324"/>
          </a:xfrm>
        </p:spPr>
        <p:txBody>
          <a:bodyPr>
            <a:normAutofit/>
          </a:bodyPr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/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FOR </a:t>
            </a:r>
            <a:r>
              <a:rPr lang="en-US" sz="1800" dirty="0" smtClean="0">
                <a:solidFill>
                  <a:schemeClr val="tx1"/>
                </a:solidFill>
              </a:rPr>
              <a:t>BS (</a:t>
            </a:r>
            <a:r>
              <a:rPr lang="en-US" sz="1800" dirty="0" err="1" smtClean="0">
                <a:solidFill>
                  <a:schemeClr val="tx1"/>
                </a:solidFill>
              </a:rPr>
              <a:t>Hons</a:t>
            </a:r>
            <a:r>
              <a:rPr lang="en-US" sz="1800" dirty="0" smtClean="0">
                <a:solidFill>
                  <a:schemeClr val="tx1"/>
                </a:solidFill>
              </a:rPr>
              <a:t>.) </a:t>
            </a:r>
            <a:r>
              <a:rPr lang="en-US" sz="1800" dirty="0">
                <a:solidFill>
                  <a:schemeClr val="tx1"/>
                </a:solidFill>
              </a:rPr>
              <a:t>&amp; MSc PSYCHOLOGY 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C.I: </a:t>
            </a:r>
            <a:r>
              <a:rPr lang="en-US" sz="1800" dirty="0" smtClean="0"/>
              <a:t>Dr</a:t>
            </a:r>
            <a:r>
              <a:rPr lang="en-US" sz="1800" dirty="0" smtClean="0">
                <a:solidFill>
                  <a:schemeClr val="tx1"/>
                </a:solidFill>
              </a:rPr>
              <a:t>. </a:t>
            </a:r>
            <a:r>
              <a:rPr lang="en-US" sz="1800" dirty="0" err="1">
                <a:solidFill>
                  <a:schemeClr val="tx1"/>
                </a:solidFill>
              </a:rPr>
              <a:t>Sumaya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Batool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33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Clusters of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Internalizing group</a:t>
            </a:r>
          </a:p>
          <a:p>
            <a:pPr marL="457200" lvl="1" indent="0">
              <a:buNone/>
            </a:pPr>
            <a:r>
              <a:rPr lang="en-US" dirty="0"/>
              <a:t>Disorders with prominent anxiety, depressive, and somatic symptoms</a:t>
            </a:r>
          </a:p>
          <a:p>
            <a:r>
              <a:rPr lang="en-US" dirty="0"/>
              <a:t>Externalizing group</a:t>
            </a:r>
          </a:p>
          <a:p>
            <a:pPr marL="457200" lvl="1" indent="0">
              <a:buNone/>
            </a:pPr>
            <a:r>
              <a:rPr lang="en-US" dirty="0"/>
              <a:t>Disorders with prominent impulsive, disruptive conduct, and substance use symptoms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3200" dirty="0"/>
              <a:t>Disorders within these clusters are adjacent in the DSM-5.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55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Disorders are organized on developmental and lifespan considerations. </a:t>
            </a:r>
          </a:p>
          <a:p>
            <a:r>
              <a:rPr lang="en-US" dirty="0"/>
              <a:t>DSM-5 begins with diagnoses that manifest early in life, then adolescence and young adulthood, then adulthood and later life.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35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Culture shapes the experience and expression of the symptoms, signs, and behaviors that are criteria for diagnosis. </a:t>
            </a:r>
          </a:p>
          <a:p>
            <a:r>
              <a:rPr lang="en-US" dirty="0"/>
              <a:t>Section III contains a Cultural Formulation.</a:t>
            </a:r>
          </a:p>
          <a:p>
            <a:r>
              <a:rPr lang="en-US" dirty="0"/>
              <a:t>The Appendix contains a Glossary of Cultural Concepts of Distress.</a:t>
            </a:r>
          </a:p>
          <a:p>
            <a:r>
              <a:rPr lang="en-US" dirty="0"/>
              <a:t>More information on culture and diagnosis is online at </a:t>
            </a:r>
            <a:r>
              <a:rPr lang="en-US" dirty="0" err="1"/>
              <a:t>www.psychiatry.org</a:t>
            </a:r>
            <a:r>
              <a:rPr lang="en-US" dirty="0"/>
              <a:t>/dsm5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93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Issues,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DSM-5 replaces the construct of the culture-bound syndrome in DSM-IV with 3 concepts:</a:t>
            </a:r>
          </a:p>
          <a:p>
            <a:pPr lvl="1"/>
            <a:r>
              <a:rPr lang="en-US" dirty="0"/>
              <a:t>Cultural syndrome: a cluster of invariant symptoms in a specific cultural group</a:t>
            </a:r>
          </a:p>
          <a:p>
            <a:pPr lvl="1"/>
            <a:r>
              <a:rPr lang="en-US" dirty="0"/>
              <a:t>Cultural idiom of distress: a way of talking about suffering among people in a cultural group</a:t>
            </a:r>
          </a:p>
          <a:p>
            <a:pPr lvl="1"/>
            <a:r>
              <a:rPr lang="en-US" dirty="0"/>
              <a:t>Cultural explanation or perceived cause for symptoms, illness, or distress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69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DSM-5 is Non-Axial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DSM-IV axes I, II, and III have been combined.</a:t>
            </a:r>
          </a:p>
          <a:p>
            <a:r>
              <a:rPr lang="en-US" dirty="0"/>
              <a:t>Continue to list relevant medical conditions.</a:t>
            </a:r>
          </a:p>
          <a:p>
            <a:r>
              <a:rPr lang="en-US" dirty="0"/>
              <a:t>The GAF in DSM-IV has been eliminated. Instead, use the World Health Organization Disability Assessment Schedule (WHODAS).</a:t>
            </a:r>
          </a:p>
          <a:p>
            <a:r>
              <a:rPr lang="en-US" dirty="0"/>
              <a:t>The WHODAS-2.0 is on page 747 of the DSM-5 and is also available online.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21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Chart Entry Example of a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depressive disorder, recurrent, severe; borderline personality disorder; COPD</a:t>
            </a:r>
          </a:p>
          <a:p>
            <a:r>
              <a:rPr lang="en-US" dirty="0"/>
              <a:t>Anxiety; Insomnia</a:t>
            </a:r>
          </a:p>
          <a:p>
            <a:r>
              <a:rPr lang="en-US" dirty="0"/>
              <a:t>Recent divorce; financial insecurity</a:t>
            </a:r>
          </a:p>
          <a:p>
            <a:r>
              <a:rPr lang="en-US" dirty="0"/>
              <a:t>Function seriously impaired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03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 I: Basics: Use of the Manual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Clinical Case Formulation</a:t>
            </a:r>
          </a:p>
          <a:p>
            <a:pPr lvl="1"/>
            <a:r>
              <a:rPr lang="en-US" dirty="0"/>
              <a:t>Making diagnoses requires clinical judgment, not just checking off the symptoms in the criteria.</a:t>
            </a:r>
          </a:p>
          <a:p>
            <a:pPr lvl="1"/>
            <a:r>
              <a:rPr lang="en-US" dirty="0"/>
              <a:t>The client’s cultural and social context must be considered.</a:t>
            </a:r>
          </a:p>
          <a:p>
            <a:pPr lvl="1"/>
            <a:r>
              <a:rPr lang="en-US" dirty="0"/>
              <a:t>The DSM-5 does not include all possible mental disorders.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76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a Mental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A mental disorder is a syndrome characterized by clinically significant disturbance in an individual’s cognition, emotion regulation, or behavior that reflects a dysfunction in the psychological, biological, or developmental processes underlying mental functioning.</a:t>
            </a:r>
          </a:p>
          <a:p>
            <a:pPr marL="0" indent="0">
              <a:buNone/>
            </a:pPr>
            <a:r>
              <a:rPr lang="en-US" dirty="0"/>
              <a:t>	There is usually significant distress or disability in social or occupational activities.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98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diagnosis of a mental disorder should have clinical utility; it should help clinicians to determine prognosis and treatment plans.</a:t>
            </a:r>
          </a:p>
          <a:p>
            <a:endParaRPr lang="en-US" dirty="0"/>
          </a:p>
          <a:p>
            <a:r>
              <a:rPr lang="en-US" dirty="0"/>
              <a:t>The diagnosis of a mental disorder is not equivalent to a need for treatment.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37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Until etiological or pathophysiological mechanisms are identified to validate specific disorders, the most important standard for the disorder criteria will be their clinical utility.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44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62879" y="1997276"/>
            <a:ext cx="3566160" cy="832503"/>
          </a:xfrm>
        </p:spPr>
        <p:txBody>
          <a:bodyPr/>
          <a:lstStyle/>
          <a:p>
            <a:r>
              <a:rPr lang="en-US" dirty="0"/>
              <a:t>Improving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9259" y="2911772"/>
            <a:ext cx="3566160" cy="3484562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DSM I (1952) &amp; DSM II (1968) – very brief manuals, guided by psychoanalysis, gross categories (e.g., neurosis, psychosis), lack of reliability, no research base</a:t>
            </a:r>
          </a:p>
          <a:p>
            <a:r>
              <a:rPr lang="en-US" sz="2000" b="1" dirty="0">
                <a:solidFill>
                  <a:srgbClr val="000000"/>
                </a:solidFill>
              </a:rPr>
              <a:t>DSM III (1980), DSM IV (1994), DSM IV TR (2000) – field trials to improve reliability, better research base, </a:t>
            </a:r>
            <a:r>
              <a:rPr lang="en-US" sz="2000" b="1" dirty="0" err="1">
                <a:solidFill>
                  <a:srgbClr val="000000"/>
                </a:solidFill>
              </a:rPr>
              <a:t>multiaxial</a:t>
            </a:r>
            <a:r>
              <a:rPr lang="en-US" sz="2000" b="1" dirty="0">
                <a:solidFill>
                  <a:srgbClr val="000000"/>
                </a:solidFill>
              </a:rPr>
              <a:t> classification</a:t>
            </a:r>
          </a:p>
          <a:p>
            <a:endParaRPr lang="en-US" sz="32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9" name="Picture 8" descr="dsm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05" y="2394224"/>
            <a:ext cx="4505529" cy="369267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96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etiology of most mental disorders is unknown.</a:t>
            </a:r>
          </a:p>
          <a:p>
            <a:r>
              <a:rPr lang="en-US" dirty="0"/>
              <a:t>The pathological physiological mechanisms for most mental disorders are unknown.</a:t>
            </a:r>
          </a:p>
          <a:p>
            <a:r>
              <a:rPr lang="en-US" dirty="0"/>
              <a:t>Until such factors are identified, it will be difficult to fully validate specific disorders.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3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absence of clear biological markers for mental disorders, it has not been possible to completely separate normal and pathological symptom expressions contained in diagnostic criteria.</a:t>
            </a:r>
          </a:p>
          <a:p>
            <a:r>
              <a:rPr lang="en-US" dirty="0"/>
              <a:t>Therefore, a generic diagnostic criterion is “the disturbance causes clinically significant distress or impairment . . . .”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41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Diagnoses are made on the basis of </a:t>
            </a:r>
          </a:p>
          <a:p>
            <a:pPr lvl="1"/>
            <a:r>
              <a:rPr lang="en-US" dirty="0"/>
              <a:t>The clinical interview</a:t>
            </a:r>
          </a:p>
          <a:p>
            <a:pPr lvl="1"/>
            <a:r>
              <a:rPr lang="en-US" dirty="0"/>
              <a:t>DSM-5 text descriptions</a:t>
            </a:r>
          </a:p>
          <a:p>
            <a:pPr lvl="1"/>
            <a:r>
              <a:rPr lang="en-US" dirty="0"/>
              <a:t>DSM-5 criteria</a:t>
            </a:r>
          </a:p>
          <a:p>
            <a:pPr lvl="1"/>
            <a:r>
              <a:rPr lang="en-US" dirty="0"/>
              <a:t>Clinician judgment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29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Making a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Administer cross-cutting assessments</a:t>
            </a:r>
          </a:p>
          <a:p>
            <a:r>
              <a:rPr lang="en-US" dirty="0"/>
              <a:t>Administer WHODAS 2.0</a:t>
            </a:r>
          </a:p>
          <a:p>
            <a:r>
              <a:rPr lang="en-US" dirty="0"/>
              <a:t>Conduct clinical interview</a:t>
            </a:r>
          </a:p>
          <a:p>
            <a:r>
              <a:rPr lang="en-US" dirty="0"/>
              <a:t>Determine whether a diagnostic threshold is met</a:t>
            </a:r>
          </a:p>
          <a:p>
            <a:r>
              <a:rPr lang="en-US" dirty="0"/>
              <a:t>Consider subtypes and/or </a:t>
            </a:r>
            <a:r>
              <a:rPr lang="en-US" dirty="0" err="1"/>
              <a:t>specifiers</a:t>
            </a:r>
            <a:endParaRPr lang="en-US" dirty="0"/>
          </a:p>
          <a:p>
            <a:r>
              <a:rPr lang="en-US" dirty="0"/>
              <a:t>Consider contextual information, disorder text, distress, clinician judgment</a:t>
            </a:r>
          </a:p>
          <a:p>
            <a:r>
              <a:rPr lang="en-US" dirty="0"/>
              <a:t>Apply codes and develop a treatment plan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65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 I: Basics: Cautionary Statement for Forensic Use of DSM-5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diagnosis of a mental disorder does not imply that the person meets legal criteria for the presence of a mental disorder or a specific legal standard for competence, criminal responsibility, disability, etc.</a:t>
            </a:r>
          </a:p>
          <a:p>
            <a:r>
              <a:rPr lang="en-US" dirty="0"/>
              <a:t>Having a diagnosis does not imply that the person is (or was) unable to control his or her behavior at a particular time.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37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Section II: Diagnostic Criteria and Codes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Highlights of Specific Disorder Revisions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13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Neurodevelopmental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Autism Spectrum Disorder (ASD) replaces DSM-IV’s Autistic Disorder, Asperger’s Disorder, Pervasive Developmental Disorder, etc.</a:t>
            </a:r>
          </a:p>
          <a:p>
            <a:r>
              <a:rPr lang="en-US" dirty="0"/>
              <a:t>Rationale: Clinicians had applied the criteria for these disorders inconsistently and incorrectly. There was not enough data to justify continuing to separate these disorders.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37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Specifiers</a:t>
            </a:r>
            <a:r>
              <a:rPr lang="en-US" dirty="0"/>
              <a:t> can be used to describe variants of Autism Spectrum Disorder.</a:t>
            </a:r>
          </a:p>
          <a:p>
            <a:r>
              <a:rPr lang="en-US" dirty="0"/>
              <a:t>For example, the former diagnosis of Asperger’s Disorder can now be diagnosed as Autism Spectrum Disorder, without intellectual impairment and without structural language impairment.</a:t>
            </a:r>
          </a:p>
          <a:p>
            <a:r>
              <a:rPr lang="en-US" dirty="0"/>
              <a:t>Or Asperger’s could be diagnosed as Autism Spectrum Disorder, mild.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50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Intellectual Disability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term “Intellectual Disability” replaces “Mental Retardation.”</a:t>
            </a:r>
          </a:p>
          <a:p>
            <a:endParaRPr lang="en-US" dirty="0"/>
          </a:p>
          <a:p>
            <a:r>
              <a:rPr lang="en-US" dirty="0"/>
              <a:t>DSM-5 places greater emphasis on adaptive functioning deficits rather than IQ scores alone.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60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Attention-Deficit/Hyperactivity Disorder</a:t>
            </a:r>
          </a:p>
          <a:p>
            <a:pPr lvl="1"/>
            <a:r>
              <a:rPr lang="en-US" dirty="0"/>
              <a:t>Age of onset was raised from 7 years to 12 years.</a:t>
            </a:r>
          </a:p>
          <a:p>
            <a:pPr lvl="1"/>
            <a:r>
              <a:rPr lang="en-US" dirty="0"/>
              <a:t>The symptom threshold for adults was reduced to five symptoms.</a:t>
            </a:r>
          </a:p>
          <a:p>
            <a:r>
              <a:rPr lang="en-US" dirty="0"/>
              <a:t>Specific Learning Disorder</a:t>
            </a:r>
          </a:p>
          <a:p>
            <a:pPr lvl="1"/>
            <a:r>
              <a:rPr lang="en-US" dirty="0"/>
              <a:t>Now presented as a single disorder, with </a:t>
            </a:r>
            <a:r>
              <a:rPr lang="en-US" dirty="0" err="1"/>
              <a:t>specifiers</a:t>
            </a:r>
            <a:r>
              <a:rPr lang="en-US" dirty="0"/>
              <a:t> for deficits in reading, writing, and mathematics.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01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52442" cy="1143000"/>
          </a:xfrm>
        </p:spPr>
        <p:txBody>
          <a:bodyPr/>
          <a:lstStyle/>
          <a:p>
            <a:r>
              <a:rPr lang="en-US" dirty="0">
                <a:solidFill>
                  <a:srgbClr val="003300"/>
                </a:solidFill>
              </a:rPr>
              <a:t>History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534400" cy="4889500"/>
          </a:xfrm>
        </p:spPr>
        <p:txBody>
          <a:bodyPr/>
          <a:lstStyle/>
          <a:p>
            <a:r>
              <a:rPr lang="en-US" b="1" dirty="0">
                <a:latin typeface="Times New Roman" charset="0"/>
                <a:cs typeface="Times New Roman" charset="0"/>
              </a:rPr>
              <a:t>Each DSM has tried to resolve problems in previous versions.</a:t>
            </a:r>
          </a:p>
          <a:p>
            <a:r>
              <a:rPr lang="en-US" b="1" dirty="0">
                <a:latin typeface="Times New Roman" charset="0"/>
                <a:cs typeface="Times New Roman" charset="0"/>
              </a:rPr>
              <a:t>Problems in DSM-IV-TR</a:t>
            </a:r>
          </a:p>
          <a:p>
            <a:pPr lvl="1"/>
            <a:r>
              <a:rPr lang="en-US" dirty="0">
                <a:latin typeface="Times New Roman" charset="0"/>
                <a:cs typeface="Times New Roman" charset="0"/>
              </a:rPr>
              <a:t>Not very user friendly.</a:t>
            </a:r>
          </a:p>
          <a:p>
            <a:pPr lvl="1"/>
            <a:r>
              <a:rPr lang="en-US" dirty="0">
                <a:latin typeface="Times New Roman" charset="0"/>
                <a:cs typeface="Times New Roman" charset="0"/>
              </a:rPr>
              <a:t>9 categories for diagnostic uncertainty. </a:t>
            </a:r>
          </a:p>
          <a:p>
            <a:pPr lvl="1"/>
            <a:r>
              <a:rPr lang="en-US" dirty="0">
                <a:latin typeface="Times New Roman" charset="0"/>
                <a:cs typeface="Times New Roman" charset="0"/>
              </a:rPr>
              <a:t>NOS predominated.</a:t>
            </a:r>
          </a:p>
          <a:p>
            <a:pPr lvl="1"/>
            <a:r>
              <a:rPr lang="en-US" dirty="0">
                <a:latin typeface="Times New Roman" charset="0"/>
                <a:cs typeface="Times New Roman" charset="0"/>
              </a:rPr>
              <a:t>Insufficient on culture.</a:t>
            </a:r>
          </a:p>
          <a:p>
            <a:pPr marL="350838" lvl="1" indent="0">
              <a:buNone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CDDBD7B-ECD4-294C-B18B-68CCE235D9CB}" type="slidenum">
              <a:rPr lang="en-US">
                <a:solidFill>
                  <a:srgbClr val="898989"/>
                </a:solidFill>
              </a:rPr>
              <a:pPr/>
              <a:t>3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73025" y="6496050"/>
            <a:ext cx="3429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latin typeface="Bodoni MT Condensed" charset="0"/>
              </a:rPr>
              <a:t>DZ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91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Schizophrenia Spectrum and Other Psychotic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Schizophrenia</a:t>
            </a:r>
          </a:p>
          <a:p>
            <a:pPr lvl="1"/>
            <a:r>
              <a:rPr lang="en-US" dirty="0"/>
              <a:t>Elimination of special treatment of bizarre delusions and special hallucinations in Criterion A.</a:t>
            </a:r>
          </a:p>
          <a:p>
            <a:pPr lvl="1"/>
            <a:r>
              <a:rPr lang="en-US" dirty="0"/>
              <a:t>At least one of two required symptoms to meet Criterion A must be delusions, hallucinations, or disorganized speech.</a:t>
            </a:r>
          </a:p>
          <a:p>
            <a:pPr lvl="1"/>
            <a:r>
              <a:rPr lang="en-US" dirty="0"/>
              <a:t>Specific subtypes were deleted due to poor reliability and validity.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8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Schizoaffective Disorder</a:t>
            </a:r>
          </a:p>
          <a:p>
            <a:pPr lvl="1"/>
            <a:r>
              <a:rPr lang="en-US" dirty="0"/>
              <a:t>Now based on the lifetime (rather than the episodic) duration of the illness.</a:t>
            </a:r>
          </a:p>
          <a:p>
            <a:r>
              <a:rPr lang="en-US" dirty="0"/>
              <a:t>Catatonia</a:t>
            </a:r>
          </a:p>
          <a:p>
            <a:pPr lvl="1"/>
            <a:r>
              <a:rPr lang="en-US" dirty="0"/>
              <a:t>Now exists as a specifier for many mental disorders.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64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Bipolar and Related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Mania and Hypomania</a:t>
            </a:r>
          </a:p>
          <a:p>
            <a:pPr lvl="1"/>
            <a:r>
              <a:rPr lang="en-US" dirty="0"/>
              <a:t>Criterion A now includes increased energy/activity as a required symptom.</a:t>
            </a:r>
          </a:p>
          <a:p>
            <a:pPr lvl="1"/>
            <a:r>
              <a:rPr lang="en-US" dirty="0"/>
              <a:t>“Mixed episode” is replaced with a “with mixed features” specifier. </a:t>
            </a:r>
          </a:p>
          <a:p>
            <a:pPr lvl="1"/>
            <a:r>
              <a:rPr lang="en-US" dirty="0"/>
              <a:t>“With anxious distress” was added as a specifier for bipolar and depressive disorders.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806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Depressive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bereavement exclusion was eliminated from major depressive episode (MDE).</a:t>
            </a:r>
          </a:p>
          <a:p>
            <a:pPr lvl="1"/>
            <a:r>
              <a:rPr lang="en-US" dirty="0"/>
              <a:t>In some people, a major loss can lead to a MDE.</a:t>
            </a:r>
          </a:p>
          <a:p>
            <a:r>
              <a:rPr lang="en-US" dirty="0"/>
              <a:t>Disruptive Mood </a:t>
            </a:r>
            <a:r>
              <a:rPr lang="en-US" dirty="0" err="1"/>
              <a:t>Dysregulation</a:t>
            </a:r>
            <a:r>
              <a:rPr lang="en-US" dirty="0"/>
              <a:t> Disorder (DMDD) was added.</a:t>
            </a:r>
          </a:p>
          <a:p>
            <a:pPr lvl="1"/>
            <a:r>
              <a:rPr lang="en-US" dirty="0"/>
              <a:t>For children with extreme behavioral </a:t>
            </a:r>
            <a:r>
              <a:rPr lang="en-US" dirty="0" err="1"/>
              <a:t>dyscontrol</a:t>
            </a:r>
            <a:r>
              <a:rPr lang="en-US" dirty="0"/>
              <a:t> but persistent rather than episodic irritability.</a:t>
            </a:r>
          </a:p>
          <a:p>
            <a:pPr lvl="1"/>
            <a:r>
              <a:rPr lang="en-US" dirty="0"/>
              <a:t>This should decrease the number of children diagnosed with bipolar disorder.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244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Dysthymic Disorder was renamed Persistent Depressive Disorder.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693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Anxiety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DSM-5 has four chapters to cover the anxiety disorders covered by two chapters in DSM-IV.</a:t>
            </a:r>
          </a:p>
          <a:p>
            <a:pPr lvl="1"/>
            <a:r>
              <a:rPr lang="en-US" dirty="0"/>
              <a:t>Anxiety Disorders</a:t>
            </a:r>
          </a:p>
          <a:p>
            <a:pPr lvl="1"/>
            <a:r>
              <a:rPr lang="en-US" dirty="0"/>
              <a:t>Obsessive-Compulsive &amp; Related Disorders</a:t>
            </a:r>
          </a:p>
          <a:p>
            <a:pPr lvl="1"/>
            <a:r>
              <a:rPr lang="en-US" dirty="0"/>
              <a:t>Trauma- &amp; Stressor-Related Disorders</a:t>
            </a:r>
          </a:p>
          <a:p>
            <a:pPr lvl="1"/>
            <a:r>
              <a:rPr lang="en-US" dirty="0"/>
              <a:t>Dissociative Disorders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476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Anxiety Disorders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Anxiety Disorders</a:t>
            </a:r>
          </a:p>
          <a:p>
            <a:pPr lvl="1"/>
            <a:r>
              <a:rPr lang="en-US" dirty="0"/>
              <a:t>Panic attacks was added as a specifier for any mental disorder.</a:t>
            </a:r>
          </a:p>
          <a:p>
            <a:pPr lvl="1"/>
            <a:r>
              <a:rPr lang="en-US" dirty="0"/>
              <a:t>Panic attacks can occur in many mental disorders.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553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Obsessive-Compulsive &amp; Related Disorders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Hoarding Disorder was added.</a:t>
            </a:r>
          </a:p>
          <a:p>
            <a:r>
              <a:rPr lang="en-US" dirty="0"/>
              <a:t>Excoriation (Skin-Picking) Disorder was added.</a:t>
            </a:r>
          </a:p>
          <a:p>
            <a:endParaRPr lang="en-US" dirty="0"/>
          </a:p>
          <a:p>
            <a:r>
              <a:rPr lang="en-US" dirty="0"/>
              <a:t>Body </a:t>
            </a:r>
            <a:r>
              <a:rPr lang="en-US" dirty="0" err="1"/>
              <a:t>Dysmorphic</a:t>
            </a:r>
            <a:r>
              <a:rPr lang="en-US" dirty="0"/>
              <a:t> Disorder (BDD) was moved from the chapter on somatic disorders to the chapter on OCD &amp; Related disorders.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sz="2800" dirty="0"/>
              <a:t>A “delusional” specifier was added for both OCD and BDD.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725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Trauma- &amp; Stressor-Related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Posttraumatic Stress Disorder</a:t>
            </a:r>
          </a:p>
          <a:p>
            <a:pPr lvl="1"/>
            <a:r>
              <a:rPr lang="en-US" dirty="0"/>
              <a:t>The stressor criterion (A) is now more explicit.</a:t>
            </a:r>
          </a:p>
          <a:p>
            <a:pPr lvl="1"/>
            <a:r>
              <a:rPr lang="en-US" dirty="0"/>
              <a:t>Criterion A2 (subjective reaction) is eliminated.</a:t>
            </a:r>
          </a:p>
          <a:p>
            <a:pPr lvl="1"/>
            <a:r>
              <a:rPr lang="en-US" dirty="0"/>
              <a:t>The symptom clusters were enlarged from 3 to 4.</a:t>
            </a:r>
          </a:p>
          <a:p>
            <a:pPr lvl="1"/>
            <a:r>
              <a:rPr lang="en-US" dirty="0"/>
              <a:t>Separate criteria were added for children age 6 and younger.</a:t>
            </a:r>
          </a:p>
          <a:p>
            <a:pPr lvl="1"/>
            <a:r>
              <a:rPr lang="en-US" dirty="0"/>
              <a:t>Reactive attachment disorder was separated into RAD and disinhibited social engagement disorder.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782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Dissociative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was added to support Criterion D (exclusion based on cultural or religious practices). </a:t>
            </a:r>
          </a:p>
          <a:p>
            <a:pPr lvl="1"/>
            <a:r>
              <a:rPr lang="en-US" dirty="0"/>
              <a:t>This is to emphasize that possession states do not necessarily indicate the presence of Dissociative Identity Disorder if the possession state is recognized in the client’s culture or subculture.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4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DSM-5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Section I:  Basics</a:t>
            </a:r>
          </a:p>
          <a:p>
            <a:r>
              <a:rPr lang="en-US" dirty="0"/>
              <a:t>Section II: Diagnostic Criteria and Codes</a:t>
            </a:r>
          </a:p>
          <a:p>
            <a:r>
              <a:rPr lang="en-US" dirty="0"/>
              <a:t>Section III: Emerging Measures and Models</a:t>
            </a:r>
          </a:p>
          <a:p>
            <a:r>
              <a:rPr lang="en-US" dirty="0"/>
              <a:t>Appendix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42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Dissociative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Dissociative fugue was removed as an independent disorder but was added as a specifier for any dissociative disorder.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075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Somatic Symptom and Related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emphasis is placed on disproportionate thoughts, feelings, and behaviors that accompany symptoms, rather than on whether the symptoms are medically unexplained.</a:t>
            </a:r>
          </a:p>
          <a:p>
            <a:r>
              <a:rPr lang="en-US" dirty="0"/>
              <a:t>Somatic Symptom Disorder replaces somatoform disorder, hypochondriasis, and the pain disorders.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69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Feeding and Eating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Binge Eating Disorder (BED) is new.</a:t>
            </a:r>
          </a:p>
          <a:p>
            <a:endParaRPr lang="en-US" dirty="0"/>
          </a:p>
          <a:p>
            <a:r>
              <a:rPr lang="en-US" dirty="0"/>
              <a:t>The diagnosis of Anorexia Nervosa no longer requires amenorrhea as a diagnostic criterion.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157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Sleep-</a:t>
            </a:r>
            <a:r>
              <a:rPr lang="en-US"/>
              <a:t>Wake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Primary Insomnia renamed Insomnia Disorder.</a:t>
            </a:r>
          </a:p>
          <a:p>
            <a:endParaRPr lang="en-US" dirty="0"/>
          </a:p>
          <a:p>
            <a:r>
              <a:rPr lang="en-US" dirty="0"/>
              <a:t>Rapid Eye Movement Sleep Behavior Disorder and Restless Legs Syndrome elevated to the main body of the manual.</a:t>
            </a:r>
          </a:p>
          <a:p>
            <a:endParaRPr lang="en-US" dirty="0"/>
          </a:p>
          <a:p>
            <a:r>
              <a:rPr lang="en-US" dirty="0"/>
              <a:t>Subtypes expanded for Circadian Rhythm Sleep Disorders.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43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792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Sexual Dysfunctions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Vaginismus</a:t>
            </a:r>
            <a:r>
              <a:rPr lang="en-US" dirty="0"/>
              <a:t> and Dyspareunia are merged into </a:t>
            </a:r>
            <a:r>
              <a:rPr lang="en-US" dirty="0" err="1"/>
              <a:t>Genito</a:t>
            </a:r>
            <a:r>
              <a:rPr lang="en-US" dirty="0"/>
              <a:t>-Pelvic Pain/Penetration Disorder.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841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 </a:t>
            </a:r>
            <a:r>
              <a:rPr lang="en-US" dirty="0" err="1"/>
              <a:t>Dysphoria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Newly added as a separate diagnostic class (and chapter) in DSM-5.</a:t>
            </a:r>
          </a:p>
          <a:p>
            <a:r>
              <a:rPr lang="en-US" dirty="0"/>
              <a:t>Replaces Gender Identity Disorder.</a:t>
            </a:r>
          </a:p>
          <a:p>
            <a:r>
              <a:rPr lang="en-US" dirty="0"/>
              <a:t>Focuses on the </a:t>
            </a:r>
            <a:r>
              <a:rPr lang="en-US" dirty="0" err="1"/>
              <a:t>dysphoria</a:t>
            </a:r>
            <a:r>
              <a:rPr lang="en-US" dirty="0"/>
              <a:t>.</a:t>
            </a:r>
          </a:p>
          <a:p>
            <a:r>
              <a:rPr lang="en-US" dirty="0"/>
              <a:t>Should be less stigmatizing than GID.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259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Disruptive, Impulse-Control, and Conduct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 Disorder</a:t>
            </a:r>
          </a:p>
          <a:p>
            <a:pPr marL="457200" lvl="1" indent="0">
              <a:buNone/>
            </a:pPr>
            <a:r>
              <a:rPr lang="en-US" dirty="0"/>
              <a:t>Added a specifier “with limited prosocial emotions.”</a:t>
            </a:r>
          </a:p>
          <a:p>
            <a:r>
              <a:rPr lang="en-US" dirty="0"/>
              <a:t>Intermittent Explosive Disorder</a:t>
            </a:r>
          </a:p>
          <a:p>
            <a:pPr marL="457200" lvl="1" indent="0">
              <a:buNone/>
            </a:pPr>
            <a:r>
              <a:rPr lang="en-US" dirty="0"/>
              <a:t>Provides more specific criteria to define outbursts.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Trichotillomania was moved from the Impulse-Control Disorder chapter in DSM-IV to the Obsessive-Compulsive and Related Disorders chapter in DSM-5.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612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Substance-Related and Addictive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Substance Use Disorder (SUD)</a:t>
            </a:r>
          </a:p>
          <a:p>
            <a:pPr lvl="1"/>
            <a:r>
              <a:rPr lang="en-US" dirty="0"/>
              <a:t>Substance abuse and substance dependence are combined into a single disorder.</a:t>
            </a:r>
          </a:p>
          <a:p>
            <a:pPr lvl="1"/>
            <a:r>
              <a:rPr lang="en-US" dirty="0"/>
              <a:t>Severity can be rated as mild, moderate, or severe. </a:t>
            </a:r>
          </a:p>
          <a:p>
            <a:pPr lvl="1"/>
            <a:r>
              <a:rPr lang="en-US" dirty="0"/>
              <a:t>Craving was added as a new criterion for SUD.</a:t>
            </a:r>
          </a:p>
          <a:p>
            <a:pPr lvl="1"/>
            <a:r>
              <a:rPr lang="en-US" dirty="0"/>
              <a:t>Legal consequences was removed as a criterion.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810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Substance Use Disorders, cont.</a:t>
            </a:r>
          </a:p>
          <a:p>
            <a:pPr lvl="1"/>
            <a:r>
              <a:rPr lang="en-US" dirty="0"/>
              <a:t>Cannabis withdrawal is a new disorder.</a:t>
            </a:r>
          </a:p>
          <a:p>
            <a:pPr lvl="1"/>
            <a:r>
              <a:rPr lang="en-US" dirty="0"/>
              <a:t>Caffeine withdrawal is a new disorder.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977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Non-Substance-Related Disorders</a:t>
            </a:r>
          </a:p>
          <a:p>
            <a:pPr lvl="1"/>
            <a:r>
              <a:rPr lang="en-US" dirty="0"/>
              <a:t>Gambling Disorder</a:t>
            </a:r>
          </a:p>
          <a:p>
            <a:pPr lvl="2"/>
            <a:r>
              <a:rPr lang="en-US" dirty="0"/>
              <a:t>“Pathological Gambling” in DSM-IV was renamed “Gambling Disorder” and moved from the Impulse Control Disorders chapter to the chapter in DSM-5 called Substance-Related and Addictive Disorders.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Internet Gaming Disorder is included in Chapter 3 as a “condition for further study.”</a:t>
            </a:r>
          </a:p>
          <a:p>
            <a:pPr lvl="2"/>
            <a:r>
              <a:rPr lang="en-US" dirty="0"/>
              <a:t>No other behavioral addictions are mentioned.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81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Use of the Manual</a:t>
            </a:r>
          </a:p>
          <a:p>
            <a:r>
              <a:rPr lang="en-US" dirty="0"/>
              <a:t>Cautionary Statement for Forensic Use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536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Neurocognitive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word dementia was eliminated; the new term is Major Neurocognitive Disorder.</a:t>
            </a:r>
          </a:p>
          <a:p>
            <a:pPr lvl="1"/>
            <a:r>
              <a:rPr lang="en-US" dirty="0"/>
              <a:t>The word “Dementia” was linked to old age diseases and clinicians tended to be pessimistic about its prognosis.</a:t>
            </a:r>
          </a:p>
          <a:p>
            <a:r>
              <a:rPr lang="en-US" dirty="0"/>
              <a:t>Mild Neurocognitive Disorder is new. </a:t>
            </a:r>
          </a:p>
          <a:p>
            <a:pPr lvl="1"/>
            <a:r>
              <a:rPr lang="en-US" dirty="0"/>
              <a:t>This condition exists and treatment can help.</a:t>
            </a:r>
          </a:p>
          <a:p>
            <a:pPr lvl="1"/>
            <a:r>
              <a:rPr lang="en-US" dirty="0"/>
              <a:t>Neurocognitive decline is not inevitable.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563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Adjustment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chapter “Adjustment Disorders” in DSM-IV was incorporated into the chapter on Trauma- and Stressor-Related Disorders in DSM-5.</a:t>
            </a:r>
          </a:p>
          <a:p>
            <a:r>
              <a:rPr lang="en-US" dirty="0"/>
              <a:t>Criterion B-1 was rephrased as “marked distress that is out of proportion to the severity or intensity of the stressor.”</a:t>
            </a:r>
          </a:p>
          <a:p>
            <a:pPr lvl="1"/>
            <a:r>
              <a:rPr lang="en-US" dirty="0"/>
              <a:t>Symptoms are in response to an identifiable stressor.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018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Personality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10 PDs in DSM-IV remain intact in DSM-5.</a:t>
            </a:r>
          </a:p>
          <a:p>
            <a:r>
              <a:rPr lang="en-US" dirty="0"/>
              <a:t>Note that “Axis II” in DSM-IV no longer exists.</a:t>
            </a:r>
          </a:p>
          <a:p>
            <a:r>
              <a:rPr lang="en-US" dirty="0"/>
              <a:t>Section III of the DSM-5 contains an alternate, trait-based approach to assessing personality. It helps with the diagnosis of people who meet the core criteria for a PD but do not meet the criteria for a specific type of PD.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716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Model for PDs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PDs are characterized by impairments in personality </a:t>
            </a:r>
            <a:r>
              <a:rPr lang="en-US" i="1" dirty="0"/>
              <a:t>functioning</a:t>
            </a:r>
            <a:r>
              <a:rPr lang="en-US" dirty="0"/>
              <a:t> and pathological personality </a:t>
            </a:r>
            <a:r>
              <a:rPr lang="en-US" i="1" dirty="0"/>
              <a:t>traits</a:t>
            </a:r>
            <a:r>
              <a:rPr lang="en-US" dirty="0"/>
              <a:t>.</a:t>
            </a:r>
          </a:p>
          <a:p>
            <a:r>
              <a:rPr lang="en-US" dirty="0"/>
              <a:t>General Criteria for Personality Disorder</a:t>
            </a:r>
          </a:p>
          <a:p>
            <a:r>
              <a:rPr lang="en-US" dirty="0"/>
              <a:t>Specific Personality Disorders</a:t>
            </a:r>
          </a:p>
          <a:p>
            <a:pPr marL="742950" lvl="2" indent="-342900"/>
            <a:r>
              <a:rPr lang="en-US" dirty="0"/>
              <a:t>Antisocial, Avoidant, Borderline, Narcissistic, Obsessive-Compulsive, and Schizotypal.</a:t>
            </a:r>
          </a:p>
          <a:p>
            <a:pPr marL="0" indent="0">
              <a:buNone/>
            </a:pPr>
            <a:r>
              <a:rPr lang="en-US" dirty="0"/>
              <a:t>	Personality Disorder-Trait Specified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sz="2400" dirty="0"/>
              <a:t>For those with a PD but not one of the 6 types above.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919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Model for PDs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Proposed Diagnostic Criteria</a:t>
            </a:r>
          </a:p>
          <a:p>
            <a:pPr lvl="1"/>
            <a:r>
              <a:rPr lang="en-US" dirty="0"/>
              <a:t>Impairment in personality </a:t>
            </a:r>
            <a:r>
              <a:rPr lang="en-US" i="1" dirty="0"/>
              <a:t>functioning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Identity</a:t>
            </a:r>
          </a:p>
          <a:p>
            <a:pPr lvl="2"/>
            <a:r>
              <a:rPr lang="en-US" dirty="0"/>
              <a:t>Self-direction</a:t>
            </a:r>
          </a:p>
          <a:p>
            <a:pPr lvl="2"/>
            <a:r>
              <a:rPr lang="en-US" dirty="0"/>
              <a:t>Empathy</a:t>
            </a:r>
          </a:p>
          <a:p>
            <a:pPr lvl="2"/>
            <a:r>
              <a:rPr lang="en-US" dirty="0"/>
              <a:t>Intimacy</a:t>
            </a:r>
          </a:p>
          <a:p>
            <a:pPr lvl="1"/>
            <a:r>
              <a:rPr lang="en-US" dirty="0"/>
              <a:t>Pathological personality </a:t>
            </a:r>
            <a:r>
              <a:rPr lang="en-US" i="1" dirty="0"/>
              <a:t>trait</a:t>
            </a:r>
            <a:r>
              <a:rPr lang="en-US" dirty="0"/>
              <a:t> domains.</a:t>
            </a:r>
          </a:p>
          <a:p>
            <a:pPr lvl="2"/>
            <a:r>
              <a:rPr lang="en-US" dirty="0"/>
              <a:t>Negative affectivity; detachment; antagonism; </a:t>
            </a:r>
            <a:r>
              <a:rPr lang="en-US" dirty="0" err="1"/>
              <a:t>disinhibition</a:t>
            </a:r>
            <a:r>
              <a:rPr lang="en-US" dirty="0"/>
              <a:t>; psychoticism.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275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Paraphilic</a:t>
            </a:r>
            <a:r>
              <a:rPr lang="en-US" dirty="0"/>
              <a:t>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Emphasizes </a:t>
            </a:r>
            <a:r>
              <a:rPr lang="en-US" dirty="0" err="1"/>
              <a:t>paraphilic</a:t>
            </a:r>
            <a:r>
              <a:rPr lang="en-US" dirty="0"/>
              <a:t> </a:t>
            </a:r>
            <a:r>
              <a:rPr lang="en-US" i="1" dirty="0"/>
              <a:t>disorders</a:t>
            </a:r>
            <a:r>
              <a:rPr lang="en-US" dirty="0"/>
              <a:t> rather than </a:t>
            </a:r>
            <a:r>
              <a:rPr lang="en-US" dirty="0" err="1"/>
              <a:t>paraphilias</a:t>
            </a:r>
            <a:r>
              <a:rPr lang="en-US" dirty="0"/>
              <a:t>.</a:t>
            </a:r>
          </a:p>
          <a:p>
            <a:r>
              <a:rPr lang="en-US" dirty="0" err="1"/>
              <a:t>Paraphilias</a:t>
            </a:r>
            <a:r>
              <a:rPr lang="en-US" dirty="0"/>
              <a:t> that do not involve non-consenting victims are not necessarily indicative of a mental disorder.</a:t>
            </a:r>
          </a:p>
          <a:p>
            <a:r>
              <a:rPr lang="en-US" dirty="0"/>
              <a:t>To have a </a:t>
            </a:r>
            <a:r>
              <a:rPr lang="en-US" dirty="0" err="1"/>
              <a:t>paraphilic</a:t>
            </a:r>
            <a:r>
              <a:rPr lang="en-US" dirty="0"/>
              <a:t> disorder requires distress, impairment, or abuse of a non-consenting victim.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03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Conditions That May Be A Focus of Clinical 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list of “V-Code” and other conditions was expanded to 134 separate conditions.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Relational Problems</a:t>
            </a:r>
          </a:p>
          <a:p>
            <a:pPr lvl="1"/>
            <a:r>
              <a:rPr lang="en-US" dirty="0"/>
              <a:t>Abuse and Neglect</a:t>
            </a:r>
          </a:p>
          <a:p>
            <a:pPr lvl="1"/>
            <a:r>
              <a:rPr lang="en-US" dirty="0"/>
              <a:t>Educational and Occupational Problems</a:t>
            </a:r>
          </a:p>
          <a:p>
            <a:pPr lvl="1"/>
            <a:r>
              <a:rPr lang="en-US" dirty="0"/>
              <a:t>Phase of Life Problem</a:t>
            </a:r>
          </a:p>
          <a:p>
            <a:pPr lvl="1"/>
            <a:r>
              <a:rPr lang="en-US" dirty="0"/>
              <a:t>Malingering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704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 III: Emerging Measures and Models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Optional Assessment Measures</a:t>
            </a:r>
          </a:p>
          <a:p>
            <a:pPr lvl="1"/>
            <a:r>
              <a:rPr lang="en-US" dirty="0"/>
              <a:t>Level 1 Cross-Cutting Symptom Measure</a:t>
            </a:r>
          </a:p>
          <a:p>
            <a:pPr lvl="2"/>
            <a:r>
              <a:rPr lang="en-US" dirty="0"/>
              <a:t>To measure depression, anger, mania, anxiety, etc.</a:t>
            </a:r>
          </a:p>
          <a:p>
            <a:pPr lvl="2"/>
            <a:r>
              <a:rPr lang="en-US" dirty="0"/>
              <a:t>To screen for important symptoms; self-administered by patient; brief (1-3 questions per symptom domain).</a:t>
            </a:r>
          </a:p>
          <a:p>
            <a:pPr lvl="1"/>
            <a:r>
              <a:rPr lang="en-US" dirty="0"/>
              <a:t>Level 2 Cross-Cutting Symptom Measure</a:t>
            </a:r>
          </a:p>
          <a:p>
            <a:pPr lvl="2"/>
            <a:r>
              <a:rPr lang="en-US" dirty="0"/>
              <a:t>To be done when a Level 1 item is endorsed at the level of “mild” or greater.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942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Measures,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Diagnosis-Specific Severity Measures</a:t>
            </a:r>
          </a:p>
          <a:p>
            <a:pPr lvl="1"/>
            <a:r>
              <a:rPr lang="en-US" dirty="0"/>
              <a:t>To document the severity of a specific disorder.</a:t>
            </a:r>
          </a:p>
          <a:p>
            <a:pPr lvl="1"/>
            <a:r>
              <a:rPr lang="en-US" dirty="0"/>
              <a:t>Some are clinician-rated, some are patient-rated.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328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Measures,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/>
              <a:t>WHO Disability Assessment Schedule 2.0</a:t>
            </a:r>
          </a:p>
          <a:p>
            <a:pPr marL="742950" lvl="2" indent="-342900"/>
            <a:r>
              <a:rPr lang="en-US" dirty="0"/>
              <a:t>Replaces the GAF Scale in DSM-IV</a:t>
            </a:r>
          </a:p>
          <a:p>
            <a:pPr marL="742950" lvl="2" indent="-342900"/>
            <a:r>
              <a:rPr lang="en-US" dirty="0"/>
              <a:t>Is recommended but not required. </a:t>
            </a:r>
          </a:p>
          <a:p>
            <a:pPr marL="742950" lvl="2" indent="-342900"/>
            <a:r>
              <a:rPr lang="en-US" dirty="0"/>
              <a:t>Has 36 self-administered questions.</a:t>
            </a:r>
          </a:p>
          <a:p>
            <a:endParaRPr lang="en-US" dirty="0"/>
          </a:p>
          <a:p>
            <a:r>
              <a:rPr lang="en-US" dirty="0"/>
              <a:t>Cultural Formulation</a:t>
            </a:r>
          </a:p>
          <a:p>
            <a:pPr lvl="1"/>
            <a:r>
              <a:rPr lang="en-US" dirty="0"/>
              <a:t>Outline for Cultural Formulation</a:t>
            </a:r>
          </a:p>
          <a:p>
            <a:pPr lvl="1"/>
            <a:r>
              <a:rPr lang="en-US" dirty="0"/>
              <a:t>Cultural Formulation Interview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13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I: Basics: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DSM-5 has better reliability than DSM-IV.</a:t>
            </a:r>
          </a:p>
          <a:p>
            <a:r>
              <a:rPr lang="en-US" dirty="0"/>
              <a:t>Research to validate diagnoses continues.</a:t>
            </a:r>
          </a:p>
          <a:p>
            <a:r>
              <a:rPr lang="en-US" dirty="0"/>
              <a:t>The boundaries between many disorder categories are fluid over the life course.</a:t>
            </a:r>
          </a:p>
          <a:p>
            <a:r>
              <a:rPr lang="en-US" dirty="0"/>
              <a:t>Symptoms assigned to one disorder may occur in many other disorders.</a:t>
            </a:r>
          </a:p>
          <a:p>
            <a:r>
              <a:rPr lang="en-US" dirty="0"/>
              <a:t>DSM-5 accommodates dimensional approaches to mental disorders.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949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for Further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Attenuated Psychosis Syndrome</a:t>
            </a:r>
          </a:p>
          <a:p>
            <a:r>
              <a:rPr lang="en-US" dirty="0"/>
              <a:t>Persistent Complex Bereavement Disorder</a:t>
            </a:r>
          </a:p>
          <a:p>
            <a:r>
              <a:rPr lang="en-US" dirty="0"/>
              <a:t>Caffeine Use Disorder</a:t>
            </a:r>
          </a:p>
          <a:p>
            <a:r>
              <a:rPr lang="en-US" dirty="0"/>
              <a:t>Internet Gaming Disorder</a:t>
            </a:r>
          </a:p>
          <a:p>
            <a:r>
              <a:rPr lang="en-US" dirty="0"/>
              <a:t>Suicidal Behavior Disorder</a:t>
            </a:r>
          </a:p>
          <a:p>
            <a:r>
              <a:rPr lang="en-US" dirty="0" err="1"/>
              <a:t>Nonsuicidal</a:t>
            </a:r>
            <a:r>
              <a:rPr lang="en-US" dirty="0"/>
              <a:t> Self-Injury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418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Suicidal Behavior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suicide attempt within the past 24 months.</a:t>
            </a:r>
          </a:p>
          <a:p>
            <a:r>
              <a:rPr lang="en-US" dirty="0"/>
              <a:t>The act is not non-suicidal self-injury.</a:t>
            </a:r>
          </a:p>
          <a:p>
            <a:r>
              <a:rPr lang="en-US" dirty="0"/>
              <a:t>Suicidal ideation does not qualify.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33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Non-suicidal Self-Injury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last year the person has, on 5 or more days, engaged in intentional self-inflicted damage to the surface of his or her body . . . with the expectation that the injury will lead to only minor or moderate physical harm (i.e. there is no suicidal intent).</a:t>
            </a:r>
          </a:p>
          <a:p>
            <a:r>
              <a:rPr lang="en-US" dirty="0"/>
              <a:t>Five additional criteria.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828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http://www.dsm5.org</a:t>
            </a: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http://www.psychiatry.org/practice/dsm/dsm5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www.psychiatry.org</a:t>
            </a:r>
            <a:r>
              <a:rPr lang="en-US" dirty="0"/>
              <a:t>/dsm5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16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American Psychiatric Association (2013). </a:t>
            </a:r>
            <a:r>
              <a:rPr lang="en-US" sz="2400" i="1" dirty="0"/>
              <a:t>Diagnostic and statistical manual of mental disorders</a:t>
            </a:r>
            <a:r>
              <a:rPr lang="en-US" sz="2400" dirty="0"/>
              <a:t>, fifth edition. Arlington, VA: American Psychiatric Association.</a:t>
            </a:r>
          </a:p>
          <a:p>
            <a:pPr marL="0" indent="0">
              <a:buNone/>
            </a:pPr>
            <a:r>
              <a:rPr lang="en-US" sz="2400" dirty="0"/>
              <a:t>	Jones, K. D. (2013, March). </a:t>
            </a:r>
            <a:r>
              <a:rPr lang="en-US" sz="2400" i="1" dirty="0"/>
              <a:t>Understanding the DSM-5 and the ICD</a:t>
            </a:r>
            <a:r>
              <a:rPr lang="en-US" sz="2400" dirty="0"/>
              <a:t>. Workshop sponsored by the American Psychological Association.</a:t>
            </a:r>
          </a:p>
          <a:p>
            <a:pPr marL="0" indent="0">
              <a:buNone/>
            </a:pPr>
            <a:r>
              <a:rPr lang="en-US" sz="2400" dirty="0"/>
              <a:t>	Nock, M. K. (2013, October). </a:t>
            </a:r>
            <a:r>
              <a:rPr lang="en-US" sz="2400" i="1" dirty="0"/>
              <a:t>Teaching about psychopathology: Implications of DSM-5</a:t>
            </a:r>
            <a:r>
              <a:rPr lang="en-US" sz="2400" dirty="0"/>
              <a:t>. Workshop sponsored by Harvard University and Macmillan Higher Education.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Thienhaus</a:t>
            </a:r>
            <a:r>
              <a:rPr lang="en-US" sz="2400" dirty="0"/>
              <a:t>, O. J. (2013, October). </a:t>
            </a:r>
            <a:r>
              <a:rPr lang="en-US" sz="2400" i="1" dirty="0"/>
              <a:t>DSM-5: What You Need To Know To Transition From DSM-IV</a:t>
            </a:r>
            <a:r>
              <a:rPr lang="en-US" sz="2400" dirty="0"/>
              <a:t>. Workshop sponsored by the American Psychiatric Association and the Arizona Psychiatric Society. Flagstaff, AZ.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64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DSM-5 provides explicit diagnostic criteria for each mental disorder, supplemented by dimensional measures when appropriate.</a:t>
            </a:r>
          </a:p>
          <a:p>
            <a:r>
              <a:rPr lang="en-US" dirty="0"/>
              <a:t>Many mental disorders are on a spectrum with related disorders that have shared symptoms.</a:t>
            </a:r>
          </a:p>
          <a:p>
            <a:r>
              <a:rPr lang="en-US" dirty="0"/>
              <a:t>The boundaries between disorders are porous.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00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Disorder categories in earlier DSMs were overly narrow, resulting in the widespread use of Not Otherwise Specified (NOS) diagnoses. </a:t>
            </a:r>
          </a:p>
          <a:p>
            <a:r>
              <a:rPr lang="en-US" dirty="0"/>
              <a:t>DSM-5 removes the NOS diagnosis. It adds</a:t>
            </a:r>
          </a:p>
          <a:p>
            <a:pPr marL="457200" lvl="1" indent="0">
              <a:buNone/>
            </a:pPr>
            <a:r>
              <a:rPr lang="en-US" sz="3200" dirty="0"/>
              <a:t>Other Specified Disorder (criteria vary by disorder)</a:t>
            </a:r>
          </a:p>
          <a:p>
            <a:pPr marL="457200" lvl="1" indent="0">
              <a:buNone/>
            </a:pPr>
            <a:r>
              <a:rPr lang="en-US" sz="3200" dirty="0"/>
              <a:t>Unspecified Disorder (for use when there is insufficient information to be more specific)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80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example, suppose a client has significant depressive symptoms but does not meet all the criteria for a major depressive episode.</a:t>
            </a:r>
          </a:p>
          <a:p>
            <a:r>
              <a:rPr lang="en-US" dirty="0"/>
              <a:t>The diagnosis would be “Other specified depressive disorder, depressive episode with insufficient symptoms.”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C945-3D4A-6146-854C-1B5CAAF0CF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030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606</TotalTime>
  <Words>3206</Words>
  <Application>Microsoft Office PowerPoint</Application>
  <PresentationFormat>On-screen Show (4:3)</PresentationFormat>
  <Paragraphs>493</Paragraphs>
  <Slides>64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MS PGothic</vt:lpstr>
      <vt:lpstr>Arial</vt:lpstr>
      <vt:lpstr>Bodoni MT Condensed</vt:lpstr>
      <vt:lpstr>Calibri</vt:lpstr>
      <vt:lpstr>Garamond</vt:lpstr>
      <vt:lpstr>Times New Roman</vt:lpstr>
      <vt:lpstr>Organic</vt:lpstr>
      <vt:lpstr>An Overview of the DSM-5</vt:lpstr>
      <vt:lpstr>History</vt:lpstr>
      <vt:lpstr>History</vt:lpstr>
      <vt:lpstr>DSM-5 Structure</vt:lpstr>
      <vt:lpstr>Section I: Basics</vt:lpstr>
      <vt:lpstr>Section I: Basics: Introduction</vt:lpstr>
      <vt:lpstr> </vt:lpstr>
      <vt:lpstr>  </vt:lpstr>
      <vt:lpstr>  </vt:lpstr>
      <vt:lpstr>Two Clusters of Disorders</vt:lpstr>
      <vt:lpstr>Organization of Disorders</vt:lpstr>
      <vt:lpstr>Cultural Issues</vt:lpstr>
      <vt:lpstr>Cultural Issues, cont.</vt:lpstr>
      <vt:lpstr>DSM-5 is Non-Axial</vt:lpstr>
      <vt:lpstr>Chart Entry Example of a Diagnosis</vt:lpstr>
      <vt:lpstr>Section I: Basics: Use of the Manual</vt:lpstr>
      <vt:lpstr>Definition of a Mental Disorder</vt:lpstr>
      <vt:lpstr> </vt:lpstr>
      <vt:lpstr> </vt:lpstr>
      <vt:lpstr> </vt:lpstr>
      <vt:lpstr> </vt:lpstr>
      <vt:lpstr> </vt:lpstr>
      <vt:lpstr>Steps in Making a Diagnosis</vt:lpstr>
      <vt:lpstr>Section I: Basics: Cautionary Statement for Forensic Use of DSM-5</vt:lpstr>
      <vt:lpstr> Section II: Diagnostic Criteria and Codes </vt:lpstr>
      <vt:lpstr>Neurodevelopmental Disorders</vt:lpstr>
      <vt:lpstr> </vt:lpstr>
      <vt:lpstr>Intellectual Disability</vt:lpstr>
      <vt:lpstr> </vt:lpstr>
      <vt:lpstr>Schizophrenia Spectrum and Other Psychotic Disorders</vt:lpstr>
      <vt:lpstr> </vt:lpstr>
      <vt:lpstr>Bipolar and Related Disorders</vt:lpstr>
      <vt:lpstr>Depressive Disorders</vt:lpstr>
      <vt:lpstr> </vt:lpstr>
      <vt:lpstr>Anxiety Disorders</vt:lpstr>
      <vt:lpstr>Anxiety Disorders </vt:lpstr>
      <vt:lpstr>Obsessive-Compulsive &amp; Related Disorders </vt:lpstr>
      <vt:lpstr>Trauma- &amp; Stressor-Related Disorders</vt:lpstr>
      <vt:lpstr>Dissociative Disorders</vt:lpstr>
      <vt:lpstr>Dissociative Disorders</vt:lpstr>
      <vt:lpstr>Somatic Symptom and Related Disorders</vt:lpstr>
      <vt:lpstr>Feeding and Eating Disorders</vt:lpstr>
      <vt:lpstr>Sleep-Wake Disorders</vt:lpstr>
      <vt:lpstr>Sexual Dysfunctions</vt:lpstr>
      <vt:lpstr>Gender Dysphoria</vt:lpstr>
      <vt:lpstr>Disruptive, Impulse-Control, and Conduct Disorders</vt:lpstr>
      <vt:lpstr>Substance-Related and Addictive Disorders</vt:lpstr>
      <vt:lpstr> </vt:lpstr>
      <vt:lpstr> </vt:lpstr>
      <vt:lpstr>Neurocognitive Disorders</vt:lpstr>
      <vt:lpstr>Adjustment Disorders</vt:lpstr>
      <vt:lpstr>Personality Disorders</vt:lpstr>
      <vt:lpstr>Alternate Model for PDs</vt:lpstr>
      <vt:lpstr>Alternate Model for PDs</vt:lpstr>
      <vt:lpstr>Paraphilic Disorders</vt:lpstr>
      <vt:lpstr>Other Conditions That May Be A Focus of Clinical Attention</vt:lpstr>
      <vt:lpstr>Section III: Emerging Measures and Models </vt:lpstr>
      <vt:lpstr>Emerging Measures, cont.</vt:lpstr>
      <vt:lpstr>Emerging Measures, cont.</vt:lpstr>
      <vt:lpstr>Conditions for Further Study</vt:lpstr>
      <vt:lpstr>Suicidal Behavior Disorder</vt:lpstr>
      <vt:lpstr>Non-suicidal Self-Injury</vt:lpstr>
      <vt:lpstr>For More Information</vt:lpstr>
      <vt:lpstr>References</vt:lpstr>
    </vt:vector>
  </TitlesOfParts>
  <Company>Northern Arizona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the DSM-5</dc:title>
  <dc:creator>TIM THOMASON</dc:creator>
  <cp:lastModifiedBy>Base Line</cp:lastModifiedBy>
  <cp:revision>48</cp:revision>
  <dcterms:created xsi:type="dcterms:W3CDTF">2013-11-12T21:20:40Z</dcterms:created>
  <dcterms:modified xsi:type="dcterms:W3CDTF">2020-04-30T03:44:14Z</dcterms:modified>
</cp:coreProperties>
</file>