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7" r:id="rId4"/>
    <p:sldId id="261" r:id="rId5"/>
    <p:sldId id="262" r:id="rId6"/>
    <p:sldId id="276" r:id="rId7"/>
    <p:sldId id="257" r:id="rId8"/>
    <p:sldId id="269" r:id="rId9"/>
    <p:sldId id="258" r:id="rId10"/>
    <p:sldId id="270" r:id="rId11"/>
    <p:sldId id="259" r:id="rId12"/>
    <p:sldId id="271" r:id="rId13"/>
    <p:sldId id="272" r:id="rId14"/>
    <p:sldId id="273" r:id="rId15"/>
    <p:sldId id="274" r:id="rId16"/>
    <p:sldId id="275" r:id="rId17"/>
    <p:sldId id="260" r:id="rId18"/>
    <p:sldId id="265" r:id="rId19"/>
    <p:sldId id="266" r:id="rId20"/>
    <p:sldId id="263" r:id="rId21"/>
    <p:sldId id="268" r:id="rId22"/>
    <p:sldId id="26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6F3EC-BE07-464B-82FB-BB5402B1D1D6}" v="196" dt="2020-06-21T12:54:5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576E2-305B-4CEA-BAF9-4AEE32857FC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4251-0BCD-4A48-8ED9-B558B5E98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6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Field Defects of Visual Pathway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418"/>
            <a:ext cx="6400800" cy="213238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Calibri"/>
              </a:rPr>
              <a:t>By</a:t>
            </a:r>
          </a:p>
          <a:p>
            <a:endParaRPr lang="en-US" sz="4000" b="1" dirty="0">
              <a:solidFill>
                <a:srgbClr val="FFC000"/>
              </a:solidFill>
              <a:cs typeface="Calibri"/>
            </a:endParaRPr>
          </a:p>
          <a:p>
            <a:r>
              <a:rPr lang="en-US" sz="4000" b="1" dirty="0">
                <a:solidFill>
                  <a:srgbClr val="FFC000"/>
                </a:solidFill>
                <a:cs typeface="Calibri"/>
              </a:rPr>
              <a:t>Dr. Suhail Mushtaq </a:t>
            </a:r>
            <a:r>
              <a:rPr lang="en-US" sz="4000" b="1" dirty="0" err="1">
                <a:solidFill>
                  <a:srgbClr val="FFC000"/>
                </a:solidFill>
                <a:cs typeface="Calibri"/>
              </a:rPr>
              <a:t>Boobak</a:t>
            </a:r>
            <a:endParaRPr lang="en-US" sz="4000" b="1" dirty="0">
              <a:solidFill>
                <a:srgbClr val="FFC000"/>
              </a:solidFill>
              <a:cs typeface="Calibri"/>
            </a:endParaRPr>
          </a:p>
          <a:p>
            <a:r>
              <a:rPr lang="en-US" sz="4000" b="1" dirty="0">
                <a:solidFill>
                  <a:schemeClr val="tx1"/>
                </a:solidFill>
                <a:cs typeface="Calibri"/>
              </a:rPr>
              <a:t>MBBS, DOMS, MCPS, ICO (UK), FCPS, FRCS (UK)</a:t>
            </a:r>
          </a:p>
          <a:p>
            <a:r>
              <a:rPr lang="en-US" sz="4000" b="1" dirty="0">
                <a:solidFill>
                  <a:srgbClr val="FFC000"/>
                </a:solidFill>
                <a:cs typeface="Calibri"/>
              </a:rPr>
              <a:t>Associate Professor Ophthalmology</a:t>
            </a:r>
          </a:p>
          <a:p>
            <a:r>
              <a:rPr lang="en-US" sz="4000" b="1" dirty="0">
                <a:solidFill>
                  <a:schemeClr val="tx1"/>
                </a:solidFill>
                <a:cs typeface="Calibri"/>
              </a:rPr>
              <a:t>Sargodha Medical College, University of Sargodha</a:t>
            </a:r>
          </a:p>
          <a:p>
            <a:endParaRPr lang="en-US" sz="4000" b="1" dirty="0">
              <a:solidFill>
                <a:srgbClr val="FFC000"/>
              </a:solidFill>
              <a:cs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Arcuate</a:t>
            </a:r>
            <a:r>
              <a:rPr lang="en-US" sz="3600" b="1" dirty="0">
                <a:solidFill>
                  <a:srgbClr val="FF0000"/>
                </a:solidFill>
              </a:rPr>
              <a:t> - shaped </a:t>
            </a:r>
            <a:r>
              <a:rPr lang="en-US" sz="3600" b="1" dirty="0" err="1">
                <a:solidFill>
                  <a:srgbClr val="FF0000"/>
                </a:solidFill>
              </a:rPr>
              <a:t>scotomas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900" dirty="0"/>
              <a:t>Develop as a result of coalescence of </a:t>
            </a:r>
            <a:r>
              <a:rPr lang="en-US" sz="3900" dirty="0" err="1"/>
              <a:t>paracentral</a:t>
            </a:r>
            <a:r>
              <a:rPr lang="en-US" sz="3900" dirty="0"/>
              <a:t> </a:t>
            </a:r>
            <a:r>
              <a:rPr lang="en-US" sz="3900" dirty="0" err="1"/>
              <a:t>scotomas</a:t>
            </a:r>
            <a:r>
              <a:rPr lang="en-US" sz="3900" dirty="0"/>
              <a:t>.</a:t>
            </a:r>
          </a:p>
          <a:p>
            <a:pPr>
              <a:buNone/>
            </a:pPr>
            <a:r>
              <a:rPr lang="en-US" sz="3900" b="1" dirty="0">
                <a:solidFill>
                  <a:srgbClr val="FF0000"/>
                </a:solidFill>
              </a:rPr>
              <a:t>Ring </a:t>
            </a:r>
            <a:r>
              <a:rPr lang="en-US" sz="3900" b="1" dirty="0" err="1">
                <a:solidFill>
                  <a:srgbClr val="FF0000"/>
                </a:solidFill>
              </a:rPr>
              <a:t>scotoma</a:t>
            </a:r>
            <a:r>
              <a:rPr lang="en-US" sz="3900" b="1" dirty="0">
                <a:solidFill>
                  <a:srgbClr val="FF0000"/>
                </a:solidFill>
              </a:rPr>
              <a:t> (Double </a:t>
            </a:r>
            <a:r>
              <a:rPr lang="en-US" sz="3900" b="1" dirty="0" err="1">
                <a:solidFill>
                  <a:srgbClr val="FF0000"/>
                </a:solidFill>
              </a:rPr>
              <a:t>arcuate</a:t>
            </a:r>
            <a:r>
              <a:rPr lang="en-US" sz="3900" b="1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sz="3600" dirty="0" err="1"/>
              <a:t>Develps</a:t>
            </a:r>
            <a:r>
              <a:rPr lang="en-US" sz="3600" dirty="0"/>
              <a:t> when </a:t>
            </a:r>
            <a:r>
              <a:rPr lang="en-US" sz="3600" dirty="0" err="1"/>
              <a:t>arcuate</a:t>
            </a:r>
            <a:r>
              <a:rPr lang="en-US" sz="3600" dirty="0"/>
              <a:t> defects of upper and lower halves of the visual field join.</a:t>
            </a:r>
          </a:p>
          <a:p>
            <a:pPr>
              <a:buNone/>
            </a:pPr>
            <a:r>
              <a:rPr lang="en-US" sz="3900" b="1" dirty="0">
                <a:solidFill>
                  <a:srgbClr val="FF0000"/>
                </a:solidFill>
              </a:rPr>
              <a:t>End-stage</a:t>
            </a:r>
          </a:p>
          <a:p>
            <a:pPr>
              <a:buNone/>
            </a:pPr>
            <a:r>
              <a:rPr lang="en-US" sz="3600" dirty="0"/>
              <a:t>Only the small island of central vision and temporal island.  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. Suhail\Pictures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. Suhail\Pictures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. Suhail\Pictures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. Suhail\Pictures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. Suhail\Pictures\P101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Visual field defects of </a:t>
            </a:r>
            <a:r>
              <a:rPr lang="en-US" sz="3600" b="1" dirty="0" err="1">
                <a:solidFill>
                  <a:srgbClr val="FF0000"/>
                </a:solidFill>
              </a:rPr>
              <a:t>Chiasmal</a:t>
            </a:r>
            <a:r>
              <a:rPr lang="en-US" sz="3600" b="1" dirty="0">
                <a:solidFill>
                  <a:srgbClr val="FF0000"/>
                </a:solidFill>
              </a:rPr>
              <a:t> lesions</a:t>
            </a:r>
            <a:endParaRPr lang="en-US" sz="3600" b="1" dirty="0"/>
          </a:p>
          <a:p>
            <a:pPr>
              <a:buNone/>
            </a:pPr>
            <a:r>
              <a:rPr lang="en-US" sz="3600" dirty="0" err="1"/>
              <a:t>Bitemporal</a:t>
            </a:r>
            <a:r>
              <a:rPr lang="en-US" sz="3600" dirty="0"/>
              <a:t> visual field defects</a:t>
            </a: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Visual field defects of optic tract lesions</a:t>
            </a:r>
          </a:p>
          <a:p>
            <a:pPr>
              <a:buNone/>
            </a:pPr>
            <a:r>
              <a:rPr lang="en-US" sz="3600" dirty="0"/>
              <a:t>Homonymous </a:t>
            </a:r>
            <a:r>
              <a:rPr lang="en-US" sz="3600" dirty="0" err="1"/>
              <a:t>hemianopia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5000" b="1" dirty="0">
                <a:solidFill>
                  <a:srgbClr val="FF0000"/>
                </a:solidFill>
              </a:rPr>
              <a:t>Visual field</a:t>
            </a:r>
            <a:r>
              <a:rPr lang="en-US" sz="5000" b="1" dirty="0"/>
              <a:t>– </a:t>
            </a:r>
            <a:r>
              <a:rPr lang="en-US" sz="5000" dirty="0"/>
              <a:t>Island of vision surrounded by a sea of darkness.</a:t>
            </a:r>
          </a:p>
          <a:p>
            <a:pPr>
              <a:buNone/>
            </a:pPr>
            <a:r>
              <a:rPr lang="en-US" sz="5000" b="1" dirty="0" err="1">
                <a:solidFill>
                  <a:srgbClr val="FF0000"/>
                </a:solidFill>
              </a:rPr>
              <a:t>Perimetry</a:t>
            </a:r>
            <a:r>
              <a:rPr lang="en-US" sz="5000" dirty="0"/>
              <a:t>– Record and evaluation of visual field.</a:t>
            </a:r>
          </a:p>
          <a:p>
            <a:pPr>
              <a:buNone/>
            </a:pPr>
            <a:r>
              <a:rPr lang="en-US" sz="5000" b="1" dirty="0"/>
              <a:t>Kinetic</a:t>
            </a:r>
            <a:r>
              <a:rPr lang="en-US" sz="5000" dirty="0"/>
              <a:t>-</a:t>
            </a:r>
            <a:r>
              <a:rPr lang="en-US" sz="5000" dirty="0" err="1"/>
              <a:t>Goldmann</a:t>
            </a:r>
            <a:r>
              <a:rPr lang="en-US" sz="5000" dirty="0"/>
              <a:t> perimeter</a:t>
            </a:r>
          </a:p>
          <a:p>
            <a:pPr>
              <a:buNone/>
            </a:pPr>
            <a:r>
              <a:rPr lang="en-US" sz="5000" b="1" dirty="0"/>
              <a:t>Static</a:t>
            </a:r>
            <a:r>
              <a:rPr lang="en-US" sz="5000" dirty="0"/>
              <a:t>– Humphrey perimeter</a:t>
            </a:r>
            <a:endParaRPr lang="en-US" sz="5000" b="1" dirty="0"/>
          </a:p>
          <a:p>
            <a:pPr>
              <a:buNone/>
            </a:pPr>
            <a:r>
              <a:rPr lang="en-US" sz="5000" b="1" dirty="0" err="1">
                <a:solidFill>
                  <a:srgbClr val="FF0000"/>
                </a:solidFill>
              </a:rPr>
              <a:t>Scotoma</a:t>
            </a:r>
            <a:r>
              <a:rPr lang="en-US" sz="5000" b="1" dirty="0"/>
              <a:t>– </a:t>
            </a:r>
            <a:r>
              <a:rPr lang="en-US" sz="5000" dirty="0"/>
              <a:t>An area of visual loss surrounded by vision.</a:t>
            </a:r>
            <a:endParaRPr lang="en-US" sz="5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5000" dirty="0"/>
              <a:t> </a:t>
            </a:r>
          </a:p>
          <a:p>
            <a:pPr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Visual field defects of optic radiations</a:t>
            </a:r>
          </a:p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Temporal radiations</a:t>
            </a:r>
          </a:p>
          <a:p>
            <a:pPr>
              <a:buNone/>
            </a:pPr>
            <a:r>
              <a:rPr lang="en-US" sz="3600" dirty="0" err="1"/>
              <a:t>Contralateral</a:t>
            </a:r>
            <a:r>
              <a:rPr lang="en-US" sz="3600" dirty="0"/>
              <a:t> homonymous superior </a:t>
            </a:r>
            <a:r>
              <a:rPr lang="en-US" sz="3600" dirty="0" err="1"/>
              <a:t>quadrantanopia</a:t>
            </a:r>
            <a:r>
              <a:rPr lang="en-US" sz="3600" dirty="0"/>
              <a:t> (pie in the sky)</a:t>
            </a:r>
          </a:p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Anterior parietal radiations</a:t>
            </a:r>
          </a:p>
          <a:p>
            <a:pPr>
              <a:buNone/>
            </a:pPr>
            <a:r>
              <a:rPr lang="en-US" sz="3600" dirty="0" err="1"/>
              <a:t>Contralateral</a:t>
            </a:r>
            <a:r>
              <a:rPr lang="en-US" sz="3600" dirty="0"/>
              <a:t> homonymous inferior </a:t>
            </a:r>
            <a:r>
              <a:rPr lang="en-US" sz="3600" dirty="0" err="1"/>
              <a:t>quadrantanopia</a:t>
            </a:r>
            <a:r>
              <a:rPr lang="en-US" sz="3600" dirty="0"/>
              <a:t> (pie on the floor)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Main radiations</a:t>
            </a:r>
          </a:p>
          <a:p>
            <a:pPr>
              <a:buNone/>
            </a:pPr>
            <a:r>
              <a:rPr lang="en-US" sz="3600" dirty="0"/>
              <a:t>Complete homonymous </a:t>
            </a:r>
            <a:r>
              <a:rPr lang="en-US" sz="3600" dirty="0" err="1"/>
              <a:t>hemianopia</a:t>
            </a:r>
            <a:endParaRPr lang="en-US" sz="3600" dirty="0"/>
          </a:p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Striate cortex</a:t>
            </a:r>
          </a:p>
          <a:p>
            <a:pPr>
              <a:buNone/>
            </a:pPr>
            <a:r>
              <a:rPr lang="en-US" sz="3600" u="sng" dirty="0"/>
              <a:t>Anterior part</a:t>
            </a:r>
            <a:r>
              <a:rPr lang="en-US" sz="3600" dirty="0"/>
              <a:t>--- Macular sparing homonymous  </a:t>
            </a:r>
            <a:r>
              <a:rPr lang="en-US" sz="3600" dirty="0" err="1"/>
              <a:t>hemianopia</a:t>
            </a:r>
            <a:r>
              <a:rPr lang="en-US" sz="3600" dirty="0"/>
              <a:t> </a:t>
            </a:r>
          </a:p>
          <a:p>
            <a:pPr>
              <a:buNone/>
            </a:pPr>
            <a:r>
              <a:rPr lang="en-US" sz="3600" u="sng" dirty="0"/>
              <a:t>Posterior part</a:t>
            </a:r>
            <a:r>
              <a:rPr lang="en-US" sz="3600" dirty="0"/>
              <a:t>--- Homonymous macular defects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New folder\P101000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6294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7200">
                <a:solidFill>
                  <a:srgbClr val="FF0000"/>
                </a:solidFill>
              </a:rPr>
              <a:t>          Thanks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New folder\P101000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172" y="1600200"/>
            <a:ext cx="64416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Visual field defects in optic neuropathies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Central </a:t>
            </a:r>
            <a:r>
              <a:rPr lang="en-US" sz="3600" b="1" dirty="0" err="1">
                <a:solidFill>
                  <a:srgbClr val="FF0000"/>
                </a:solidFill>
              </a:rPr>
              <a:t>scotoma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dirty="0"/>
              <a:t>Optic neuritis</a:t>
            </a:r>
          </a:p>
          <a:p>
            <a:r>
              <a:rPr lang="en-US" dirty="0"/>
              <a:t>Toxic and nutritional </a:t>
            </a:r>
          </a:p>
          <a:p>
            <a:r>
              <a:rPr lang="en-US" dirty="0"/>
              <a:t>Compression</a:t>
            </a: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Enlarged blind spot</a:t>
            </a:r>
          </a:p>
          <a:p>
            <a:r>
              <a:rPr lang="en-US" dirty="0" err="1"/>
              <a:t>Papilloedema</a:t>
            </a:r>
            <a:endParaRPr lang="en-US" dirty="0"/>
          </a:p>
          <a:p>
            <a:r>
              <a:rPr lang="en-US" dirty="0"/>
              <a:t>Congenital </a:t>
            </a:r>
            <a:r>
              <a:rPr lang="en-US" dirty="0" err="1"/>
              <a:t>anamalies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 Nerve </a:t>
            </a:r>
            <a:r>
              <a:rPr lang="en-US" sz="3600" b="1" dirty="0" err="1">
                <a:solidFill>
                  <a:srgbClr val="FF0000"/>
                </a:solidFill>
              </a:rPr>
              <a:t>fibre</a:t>
            </a:r>
            <a:r>
              <a:rPr lang="en-US" sz="3600" b="1" dirty="0">
                <a:solidFill>
                  <a:srgbClr val="FF0000"/>
                </a:solidFill>
              </a:rPr>
              <a:t> bundle &amp; altitudinal defects</a:t>
            </a:r>
          </a:p>
          <a:p>
            <a:r>
              <a:rPr lang="en-US" sz="3600" dirty="0"/>
              <a:t>Anterior ischemic optic neuropathy</a:t>
            </a:r>
          </a:p>
          <a:p>
            <a:r>
              <a:rPr lang="en-US" sz="3600" dirty="0"/>
              <a:t>Glaucoma</a:t>
            </a:r>
          </a:p>
          <a:p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New folder\P101000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472" y="1600200"/>
            <a:ext cx="442505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Visual Field Defects of Glaucoma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Earliest</a:t>
            </a:r>
          </a:p>
          <a:p>
            <a:r>
              <a:rPr lang="en-US" sz="3600" dirty="0"/>
              <a:t>Increased variability of responses in certain areas.</a:t>
            </a:r>
          </a:p>
          <a:p>
            <a:r>
              <a:rPr lang="en-US" sz="3600" dirty="0"/>
              <a:t>Slight asymmetry of visual fields between the two eyes.</a:t>
            </a:r>
          </a:p>
          <a:p>
            <a:pPr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Paracentral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scotoma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/>
              <a:t>Small ,steep depressions in the </a:t>
            </a:r>
            <a:r>
              <a:rPr lang="en-US" sz="3600" dirty="0" err="1"/>
              <a:t>paracentral</a:t>
            </a:r>
            <a:r>
              <a:rPr lang="en-US" sz="3600" dirty="0"/>
              <a:t> area.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Nasal (</a:t>
            </a:r>
            <a:r>
              <a:rPr lang="en-US" sz="3600" b="1" dirty="0" err="1">
                <a:solidFill>
                  <a:srgbClr val="FF0000"/>
                </a:solidFill>
              </a:rPr>
              <a:t>Roenne</a:t>
            </a:r>
            <a:r>
              <a:rPr lang="en-US" sz="3600" b="1" dirty="0">
                <a:solidFill>
                  <a:srgbClr val="FF0000"/>
                </a:solidFill>
              </a:rPr>
              <a:t>) step</a:t>
            </a:r>
          </a:p>
          <a:p>
            <a:pPr>
              <a:buNone/>
            </a:pPr>
            <a:r>
              <a:rPr lang="en-US" sz="3600" dirty="0"/>
              <a:t>Represents the a difference in sensitivity above and below the horizontal midline in the nasal field.</a:t>
            </a: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Temporal wedge</a:t>
            </a:r>
          </a:p>
          <a:p>
            <a:pPr>
              <a:buNone/>
            </a:pPr>
            <a:r>
              <a:rPr lang="en-US" sz="3600" dirty="0"/>
              <a:t>Less common but similar implications as in nasal step.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260</Words>
  <Application>Microsoft Office PowerPoint</Application>
  <PresentationFormat>On-screen Show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Field Defects of Visual Pathway</vt:lpstr>
      <vt:lpstr>PowerPoint Presentation</vt:lpstr>
      <vt:lpstr>PowerPoint Presentation</vt:lpstr>
      <vt:lpstr>Visual field defects in optic neuropathies</vt:lpstr>
      <vt:lpstr>PowerPoint Presentation</vt:lpstr>
      <vt:lpstr>PowerPoint Presentation</vt:lpstr>
      <vt:lpstr> Visual Field Defects of Glaucoma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defects of visual pathway</dc:title>
  <dc:creator>Dr. Suhail</dc:creator>
  <cp:lastModifiedBy>Dr.Suhail</cp:lastModifiedBy>
  <cp:revision>97</cp:revision>
  <dcterms:created xsi:type="dcterms:W3CDTF">2010-03-27T04:27:50Z</dcterms:created>
  <dcterms:modified xsi:type="dcterms:W3CDTF">2020-06-21T12:56:05Z</dcterms:modified>
</cp:coreProperties>
</file>