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31"/>
  </p:notesMasterIdLst>
  <p:handoutMasterIdLst>
    <p:handoutMasterId r:id="rId32"/>
  </p:handoutMasterIdLst>
  <p:sldIdLst>
    <p:sldId id="257" r:id="rId2"/>
    <p:sldId id="351" r:id="rId3"/>
    <p:sldId id="364" r:id="rId4"/>
    <p:sldId id="365" r:id="rId5"/>
    <p:sldId id="260" r:id="rId6"/>
    <p:sldId id="350" r:id="rId7"/>
    <p:sldId id="261" r:id="rId8"/>
    <p:sldId id="343" r:id="rId9"/>
    <p:sldId id="345" r:id="rId10"/>
    <p:sldId id="349" r:id="rId11"/>
    <p:sldId id="262" r:id="rId12"/>
    <p:sldId id="263" r:id="rId13"/>
    <p:sldId id="329" r:id="rId14"/>
    <p:sldId id="264" r:id="rId15"/>
    <p:sldId id="332" r:id="rId16"/>
    <p:sldId id="322" r:id="rId17"/>
    <p:sldId id="335" r:id="rId18"/>
    <p:sldId id="336" r:id="rId19"/>
    <p:sldId id="331" r:id="rId20"/>
    <p:sldId id="269" r:id="rId21"/>
    <p:sldId id="270" r:id="rId22"/>
    <p:sldId id="283" r:id="rId23"/>
    <p:sldId id="374" r:id="rId24"/>
    <p:sldId id="375" r:id="rId25"/>
    <p:sldId id="376" r:id="rId26"/>
    <p:sldId id="289" r:id="rId27"/>
    <p:sldId id="290" r:id="rId28"/>
    <p:sldId id="291" r:id="rId29"/>
    <p:sldId id="292" r:id="rId30"/>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72890" autoAdjust="0"/>
  </p:normalViewPr>
  <p:slideViewPr>
    <p:cSldViewPr>
      <p:cViewPr>
        <p:scale>
          <a:sx n="58" d="100"/>
          <a:sy n="58" d="100"/>
        </p:scale>
        <p:origin x="-168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7429CED2-8ED3-497C-A9EA-E2A8E90C8811}" type="datetimeFigureOut">
              <a:rPr lang="en-US" smtClean="0"/>
              <a:t>12/1/2020</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EA957A7F-85E7-4801-8D2C-0176303D5BBF}" type="slidenum">
              <a:rPr lang="en-US" smtClean="0"/>
              <a:t>‹#›</a:t>
            </a:fld>
            <a:endParaRPr lang="en-US"/>
          </a:p>
        </p:txBody>
      </p:sp>
    </p:spTree>
    <p:extLst>
      <p:ext uri="{BB962C8B-B14F-4D97-AF65-F5344CB8AC3E}">
        <p14:creationId xmlns:p14="http://schemas.microsoft.com/office/powerpoint/2010/main" val="2768053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FD213364-8F40-432B-B04C-ABB9752E5D87}" type="datetimeFigureOut">
              <a:rPr lang="en-US" smtClean="0"/>
              <a:t>12/1/2020</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06C58A5E-61AC-4A97-9DB6-4051F5BD5CC6}" type="slidenum">
              <a:rPr lang="en-US" smtClean="0"/>
              <a:t>‹#›</a:t>
            </a:fld>
            <a:endParaRPr lang="en-US"/>
          </a:p>
        </p:txBody>
      </p:sp>
    </p:spTree>
    <p:extLst>
      <p:ext uri="{BB962C8B-B14F-4D97-AF65-F5344CB8AC3E}">
        <p14:creationId xmlns:p14="http://schemas.microsoft.com/office/powerpoint/2010/main" val="354743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objectives of this chapter</a:t>
            </a:r>
            <a:r>
              <a:rPr lang="en-US" baseline="0" dirty="0"/>
              <a:t> are:</a:t>
            </a:r>
          </a:p>
          <a:p>
            <a:pPr lvl="1">
              <a:buFont typeface="Arial" pitchFamily="34" charset="0"/>
              <a:buChar char="•"/>
            </a:pPr>
            <a:r>
              <a:rPr lang="en-US" sz="1300" dirty="0"/>
              <a:t> </a:t>
            </a:r>
            <a:r>
              <a:rPr lang="en-US" dirty="0"/>
              <a:t>Understand</a:t>
            </a:r>
            <a:r>
              <a:rPr lang="en-US" baseline="0" dirty="0"/>
              <a:t> the language of statistics</a:t>
            </a:r>
          </a:p>
          <a:p>
            <a:pPr lvl="1">
              <a:buFont typeface="Arial" pitchFamily="34" charset="0"/>
              <a:buChar char="•"/>
            </a:pPr>
            <a:r>
              <a:rPr lang="en-US" baseline="0" dirty="0"/>
              <a:t> Understand the basic types of data</a:t>
            </a:r>
          </a:p>
          <a:p>
            <a:pPr lvl="1">
              <a:buFont typeface="Arial" pitchFamily="34" charset="0"/>
              <a:buChar char="•"/>
            </a:pPr>
            <a:r>
              <a:rPr lang="en-US" baseline="0" dirty="0"/>
              <a:t> Conduct basic statistical analyses in Excel</a:t>
            </a:r>
          </a:p>
          <a:p>
            <a:pPr lvl="1">
              <a:buFont typeface="Arial" pitchFamily="34" charset="0"/>
              <a:buChar char="•"/>
            </a:pPr>
            <a:r>
              <a:rPr lang="en-US" baseline="0" dirty="0"/>
              <a:t> Generate descriptive statistics and other analyses using the Analysis ToolPak</a:t>
            </a:r>
            <a:endParaRPr lang="en-US" dirty="0"/>
          </a:p>
          <a:p>
            <a:pPr lvl="1">
              <a:buFont typeface="Arial" pitchFamily="34" charset="0"/>
              <a:buChar char="•"/>
            </a:pPr>
            <a:endParaRPr lang="en-US" sz="1300" baseline="0" dirty="0"/>
          </a:p>
          <a:p>
            <a:pPr lvl="0">
              <a:buFont typeface="Arial" pitchFamily="34" charset="0"/>
              <a:buNone/>
            </a:pPr>
            <a:r>
              <a:rPr lang="en-US" baseline="0" dirty="0"/>
              <a:t>The objectives continue on the next slide.</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a:t>
            </a:fld>
            <a:endParaRPr lang="en-US" dirty="0"/>
          </a:p>
        </p:txBody>
      </p:sp>
    </p:spTree>
    <p:extLst>
      <p:ext uri="{BB962C8B-B14F-4D97-AF65-F5344CB8AC3E}">
        <p14:creationId xmlns:p14="http://schemas.microsoft.com/office/powerpoint/2010/main" val="2815389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Analysis ToolPak is an</a:t>
            </a:r>
            <a:r>
              <a:rPr lang="en-US" baseline="0" dirty="0"/>
              <a:t> add-in that enables you to access a variety of statistical analyses. Installed from the Backstage view, using Options, it appears on the Data tab as Data Analysis.</a:t>
            </a:r>
          </a:p>
          <a:p>
            <a:endParaRPr lang="en-US" baseline="0" dirty="0"/>
          </a:p>
          <a:p>
            <a:r>
              <a:rPr lang="en-US" baseline="0" dirty="0"/>
              <a:t>First we will look at the descriptive statistics that the Analysis ToolPak generates, as shown on the next slide.</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3</a:t>
            </a:fld>
            <a:endParaRPr lang="en-US" dirty="0"/>
          </a:p>
        </p:txBody>
      </p:sp>
    </p:spTree>
    <p:extLst>
      <p:ext uri="{BB962C8B-B14F-4D97-AF65-F5344CB8AC3E}">
        <p14:creationId xmlns:p14="http://schemas.microsoft.com/office/powerpoint/2010/main" val="1455996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Analysis</a:t>
            </a:r>
            <a:r>
              <a:rPr lang="en-US" baseline="0" dirty="0"/>
              <a:t> ToolPak, you can create a histogram, which is a statistical graph that summarizes the distribution of data and how the data fits into the bins. In this example, the bins relate to the number of purchases that individual customers made over a period of time. Looking at the histogram, you can see that many people have purchased up to 50 products, but for some reason, the number drops off dramatically as you go into the 60 products bin. Notice that the More cell reports a rebound of people purchasing more than 60 products. </a:t>
            </a:r>
          </a:p>
          <a:p>
            <a:endParaRPr lang="en-US" baseline="0" dirty="0"/>
          </a:p>
          <a:p>
            <a:r>
              <a:rPr lang="en-US" baseline="0" dirty="0"/>
              <a:t>The next slide discusses the Analysis ToolPak moving average feature.</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4</a:t>
            </a:fld>
            <a:endParaRPr lang="en-US" dirty="0"/>
          </a:p>
        </p:txBody>
      </p:sp>
    </p:spTree>
    <p:extLst>
      <p:ext uri="{BB962C8B-B14F-4D97-AF65-F5344CB8AC3E}">
        <p14:creationId xmlns:p14="http://schemas.microsoft.com/office/powerpoint/2010/main" val="2367016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19FF41-5B11-418B-AF6F-F62861477D96}" type="slidenum">
              <a:rPr lang="en-US"/>
              <a:pPr/>
              <a:t>13</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xfrm>
            <a:off x="931334" y="4409758"/>
            <a:ext cx="5122333" cy="4177665"/>
          </a:xfrm>
        </p:spPr>
        <p:txBody>
          <a:bodyPr/>
          <a:lstStyle/>
          <a:p>
            <a:endParaRPr lang="en-US"/>
          </a:p>
        </p:txBody>
      </p:sp>
    </p:spTree>
    <p:extLst>
      <p:ext uri="{BB962C8B-B14F-4D97-AF65-F5344CB8AC3E}">
        <p14:creationId xmlns:p14="http://schemas.microsoft.com/office/powerpoint/2010/main" val="1656773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FA91FB-DF9D-454F-9DA8-7F5177024BB7}" type="slidenum">
              <a:rPr lang="en-US"/>
              <a:pPr/>
              <a:t>16</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xfrm>
            <a:off x="931334" y="4409758"/>
            <a:ext cx="5122333" cy="4177665"/>
          </a:xfrm>
        </p:spPr>
        <p:txBody>
          <a:bodyPr/>
          <a:lstStyle/>
          <a:p>
            <a:endParaRPr lang="en-US"/>
          </a:p>
        </p:txBody>
      </p:sp>
    </p:spTree>
    <p:extLst>
      <p:ext uri="{BB962C8B-B14F-4D97-AF65-F5344CB8AC3E}">
        <p14:creationId xmlns:p14="http://schemas.microsoft.com/office/powerpoint/2010/main" val="776240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5AC3DA-7490-4014-B05A-C267CBFD23B5}" type="slidenum">
              <a:rPr lang="en-US"/>
              <a:pPr/>
              <a:t>19</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31334" y="4409758"/>
            <a:ext cx="5122333" cy="4177665"/>
          </a:xfrm>
        </p:spPr>
        <p:txBody>
          <a:bodyPr/>
          <a:lstStyle/>
          <a:p>
            <a:endParaRPr lang="en-US"/>
          </a:p>
        </p:txBody>
      </p:sp>
    </p:spTree>
    <p:extLst>
      <p:ext uri="{BB962C8B-B14F-4D97-AF65-F5344CB8AC3E}">
        <p14:creationId xmlns:p14="http://schemas.microsoft.com/office/powerpoint/2010/main" val="4191227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Regression analysis predicts future values by analyzing relationships between two or more variables, such as age and gender</a:t>
            </a:r>
            <a:r>
              <a:rPr lang="en-US" baseline="0" dirty="0"/>
              <a:t> compared with sales, as shown here. Available in the Analysis ToolPak, the Regression feature produces three values that you can effectively use to determine the relationships. The R Square value is a conservative estimate of the independent variables’ ability to predict the value of the dependent variable. In this case, age and gender account for 65.7% of the sales revenue generated by a customer.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Intercept coefficient, found in cell F26, is the value at which a regression line will cross the y-axis. It is used in the formula to predict the sales amount based on age and gender found in cell G6. The Gender coefficient and the Age coefficients are also used in the regression formula, shown above the figure. In this case, the prediction is that women in the 60-year-old range will spend $207.97 at the spa.</a:t>
            </a:r>
            <a:endParaRPr lang="en-US" dirty="0"/>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23</a:t>
            </a:fld>
            <a:endParaRPr lang="en-US" dirty="0"/>
          </a:p>
        </p:txBody>
      </p:sp>
    </p:spTree>
    <p:extLst>
      <p:ext uri="{BB962C8B-B14F-4D97-AF65-F5344CB8AC3E}">
        <p14:creationId xmlns:p14="http://schemas.microsoft.com/office/powerpoint/2010/main" val="2932989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Regression analysis predicts future values by analyzing relationships between two or more variables, such as age and gender</a:t>
            </a:r>
            <a:r>
              <a:rPr lang="en-US" baseline="0" dirty="0"/>
              <a:t> compared with sales, as shown here. Available in the Analysis ToolPak, the Regression feature produces three values that you can effectively use to determine the relationships. The R Square value is a conservative estimate of the independent variables’ ability to predict the value of the dependent variable. In this case, age and gender account for 65.7% of the sales revenue generated by a customer.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Intercept coefficient, found in cell F26, is the value at which a regression line will cross the y-axis. It is used in the formula to predict the sales amount based on age and gender found in cell G6. The Gender coefficient and the Age coefficients are also used in the regression formula, shown above the figure. In this case, the prediction is that women in the 60-year-old range will spend $207.97 at the spa.</a:t>
            </a:r>
            <a:endParaRPr lang="en-US" dirty="0"/>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24</a:t>
            </a:fld>
            <a:endParaRPr lang="en-US" dirty="0"/>
          </a:p>
        </p:txBody>
      </p:sp>
    </p:spTree>
    <p:extLst>
      <p:ext uri="{BB962C8B-B14F-4D97-AF65-F5344CB8AC3E}">
        <p14:creationId xmlns:p14="http://schemas.microsoft.com/office/powerpoint/2010/main" val="2910092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Regression analysis predicts future values by analyzing relationships between two or more variables, such as age and gender</a:t>
            </a:r>
            <a:r>
              <a:rPr lang="en-US" baseline="0" dirty="0"/>
              <a:t> compared with sales, as shown here. Available in the Analysis ToolPak, the Regression feature produces three values that you can effectively use to determine the relationships. The R Square value is a conservative estimate of the independent variables’ ability to predict the value of the dependent variable. In this case, age and gender account for 65.7% of the sales revenue generated by a customer.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Intercept coefficient, found in cell F26, is the value at which a regression line will cross the y-axis. It is used in the formula to predict the sales amount based on age and gender found in cell G6. The Gender coefficient and the Age coefficients are also used in the regression formula, shown above the figure. In this case, the prediction is that women in the 60-year-old range will spend $207.97 at the spa.</a:t>
            </a:r>
            <a:endParaRPr lang="en-US" dirty="0"/>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25</a:t>
            </a:fld>
            <a:endParaRPr lang="en-US" dirty="0"/>
          </a:p>
        </p:txBody>
      </p:sp>
    </p:spTree>
    <p:extLst>
      <p:ext uri="{BB962C8B-B14F-4D97-AF65-F5344CB8AC3E}">
        <p14:creationId xmlns:p14="http://schemas.microsoft.com/office/powerpoint/2010/main" val="2111645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12/1/2020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748073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12/1/2020</a:t>
            </a:fld>
            <a:endParaRPr lang="en-US"/>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619463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12/1/2020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2292948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amp;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lide Number Placeholder 3"/>
          <p:cNvSpPr>
            <a:spLocks noGrp="1"/>
          </p:cNvSpPr>
          <p:nvPr>
            <p:ph type="sldNum" sz="quarter" idx="11"/>
          </p:nvPr>
        </p:nvSpPr>
        <p:spPr>
          <a:xfrm>
            <a:off x="8458200" y="6492875"/>
            <a:ext cx="685800" cy="365125"/>
          </a:xfrm>
        </p:spPr>
        <p:txBody>
          <a:bodyPr/>
          <a:lstStyle/>
          <a:p>
            <a:fld id="{97F33F24-5111-4524-9375-24241E4B6E0C}" type="slidenum">
              <a:rPr lang="en-US" smtClean="0"/>
              <a:pPr/>
              <a:t>‹#›</a:t>
            </a:fld>
            <a:endParaRPr lang="en-US" dirty="0"/>
          </a:p>
        </p:txBody>
      </p:sp>
      <p:sp>
        <p:nvSpPr>
          <p:cNvPr id="5" name="Rounded Rectangle 4"/>
          <p:cNvSpPr/>
          <p:nvPr userDrawn="1"/>
        </p:nvSpPr>
        <p:spPr>
          <a:xfrm>
            <a:off x="457200" y="345375"/>
            <a:ext cx="822960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itle 1"/>
          <p:cNvSpPr>
            <a:spLocks noGrp="1"/>
          </p:cNvSpPr>
          <p:nvPr>
            <p:ph type="title"/>
          </p:nvPr>
        </p:nvSpPr>
        <p:spPr>
          <a:xfrm>
            <a:off x="457200" y="274638"/>
            <a:ext cx="8229600" cy="1143000"/>
          </a:xfr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dirty="0"/>
              <a:t>Click to edit Master title style</a:t>
            </a:r>
          </a:p>
        </p:txBody>
      </p:sp>
      <p:sp>
        <p:nvSpPr>
          <p:cNvPr id="9" name="Text Placeholder 8"/>
          <p:cNvSpPr>
            <a:spLocks noGrp="1"/>
          </p:cNvSpPr>
          <p:nvPr>
            <p:ph type="body" sz="quarter" idx="12"/>
          </p:nvPr>
        </p:nvSpPr>
        <p:spPr>
          <a:xfrm>
            <a:off x="533400" y="1676400"/>
            <a:ext cx="8077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3"/>
          </p:nvPr>
        </p:nvSpPr>
        <p:spPr>
          <a:xfrm>
            <a:off x="1828800" y="6492875"/>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r>
              <a:rPr lang="en-US" b="1"/>
              <a:t>Copyright © 2014 Pearson Education, Inc. Publishing as Prentice Hall.  </a:t>
            </a:r>
            <a:endParaRPr lang="en-US" dirty="0"/>
          </a:p>
        </p:txBody>
      </p:sp>
    </p:spTree>
    <p:extLst>
      <p:ext uri="{BB962C8B-B14F-4D97-AF65-F5344CB8AC3E}">
        <p14:creationId xmlns:p14="http://schemas.microsoft.com/office/powerpoint/2010/main" val="654952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12/1/2020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2919144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12/1/2020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997032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12/1/2020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1357438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12/1/2020</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2555502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12/1/2020</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493966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12/1/2020</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4282446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12/1/2020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1666575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12/1/2020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3404728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latinLnBrk="0" hangingPunct="1"/>
            <a:fld id="{C699CB88-5E1A-4FAC-892A-60949ACB1F6F}" type="datetimeFigureOut">
              <a:rPr lang="en-US" smtClean="0"/>
              <a:pPr eaLnBrk="1" latinLnBrk="0" hangingPunct="1"/>
              <a:t>12/1/2020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0"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412219609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1447800"/>
            <a:ext cx="8229600" cy="1600200"/>
          </a:xfrm>
        </p:spPr>
        <p:txBody>
          <a:bodyPr/>
          <a:lstStyle/>
          <a:p>
            <a:pPr>
              <a:defRPr/>
            </a:pPr>
            <a:r>
              <a:rPr lang="en-US" dirty="0">
                <a:ea typeface="+mj-ea"/>
                <a:cs typeface="+mj-cs"/>
              </a:rPr>
              <a:t/>
            </a:r>
            <a:br>
              <a:rPr lang="en-US" dirty="0">
                <a:ea typeface="+mj-ea"/>
                <a:cs typeface="+mj-cs"/>
              </a:rPr>
            </a:br>
            <a:r>
              <a:rPr lang="en-US" b="1" dirty="0" smtClean="0">
                <a:cs typeface="Arial" pitchFamily="34" charset="0"/>
              </a:rPr>
              <a:t>Regression </a:t>
            </a:r>
            <a:r>
              <a:rPr lang="en-US" b="1" dirty="0">
                <a:cs typeface="Arial" pitchFamily="34" charset="0"/>
              </a:rPr>
              <a:t>Analysis</a:t>
            </a:r>
            <a:endParaRPr lang="en-US" dirty="0">
              <a:ea typeface="+mj-ea"/>
              <a:cs typeface="+mj-cs"/>
            </a:endParaRPr>
          </a:p>
        </p:txBody>
      </p:sp>
      <p:sp>
        <p:nvSpPr>
          <p:cNvPr id="28676" name="Slide Number Placeholder 10"/>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9-</a:t>
            </a:r>
            <a:fld id="{E519BBBE-CE7E-462F-8331-303FA6218A1E}" type="slidenum">
              <a:rPr lang="en-US">
                <a:ea typeface="ＭＳ Ｐゴシック" pitchFamily="-72" charset="-128"/>
                <a:cs typeface="ＭＳ Ｐゴシック" pitchFamily="-72" charset="-128"/>
              </a:rPr>
              <a:pPr fontAlgn="base">
                <a:spcBef>
                  <a:spcPct val="0"/>
                </a:spcBef>
                <a:spcAft>
                  <a:spcPct val="0"/>
                </a:spcAft>
                <a:defRPr/>
              </a:pPr>
              <a:t>1</a:t>
            </a:fld>
            <a:endParaRPr lang="en-US">
              <a:ea typeface="ＭＳ Ｐゴシック" pitchFamily="-72" charset="-128"/>
              <a:cs typeface="ＭＳ Ｐゴシック" pitchFamily="-72" charset="-128"/>
            </a:endParaRPr>
          </a:p>
        </p:txBody>
      </p:sp>
    </p:spTree>
    <p:extLst>
      <p:ext uri="{BB962C8B-B14F-4D97-AF65-F5344CB8AC3E}">
        <p14:creationId xmlns:p14="http://schemas.microsoft.com/office/powerpoint/2010/main" val="3650810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352675" y="6246813"/>
            <a:ext cx="1231900" cy="519112"/>
          </a:xfrm>
          <a:prstGeom prst="rect">
            <a:avLst/>
          </a:prstGeom>
          <a:solidFill>
            <a:srgbClr val="CCFFFF"/>
          </a:solidFill>
          <a:ln>
            <a:noFill/>
          </a:ln>
          <a:effectLst/>
          <a:extLst>
            <a:ext uri="{91240B29-F687-4F45-9708-019B960494DF}">
              <a14:hiddenLine xmlns:a14="http://schemas.microsoft.com/office/drawing/2010/main" w="127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t>r = +.3</a:t>
            </a:r>
          </a:p>
        </p:txBody>
      </p:sp>
      <p:sp>
        <p:nvSpPr>
          <p:cNvPr id="13315" name="Text Box 3"/>
          <p:cNvSpPr txBox="1">
            <a:spLocks noChangeArrowheads="1"/>
          </p:cNvSpPr>
          <p:nvPr/>
        </p:nvSpPr>
        <p:spPr bwMode="auto">
          <a:xfrm>
            <a:off x="5629275" y="6246813"/>
            <a:ext cx="1133475" cy="519112"/>
          </a:xfrm>
          <a:prstGeom prst="rect">
            <a:avLst/>
          </a:prstGeom>
          <a:solidFill>
            <a:srgbClr val="CCFFFF"/>
          </a:solidFill>
          <a:ln>
            <a:noFill/>
          </a:ln>
          <a:effectLst/>
          <a:extLst>
            <a:ext uri="{91240B29-F687-4F45-9708-019B960494DF}">
              <a14:hiddenLine xmlns:a14="http://schemas.microsoft.com/office/drawing/2010/main" w="127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t>r = +1</a:t>
            </a:r>
          </a:p>
        </p:txBody>
      </p:sp>
      <p:sp>
        <p:nvSpPr>
          <p:cNvPr id="13316" name="Rectangle 4"/>
          <p:cNvSpPr>
            <a:spLocks noGrp="1" noChangeArrowheads="1"/>
          </p:cNvSpPr>
          <p:nvPr>
            <p:ph type="title"/>
          </p:nvPr>
        </p:nvSpPr>
        <p:spPr>
          <a:xfrm>
            <a:off x="990600" y="304800"/>
            <a:ext cx="7793038" cy="990600"/>
          </a:xfrm>
        </p:spPr>
        <p:txBody>
          <a:bodyPr>
            <a:normAutofit/>
          </a:bodyPr>
          <a:lstStyle/>
          <a:p>
            <a:pPr>
              <a:lnSpc>
                <a:spcPct val="80000"/>
              </a:lnSpc>
            </a:pPr>
            <a:r>
              <a:rPr lang="en-US" altLang="en-US"/>
              <a:t>Examples of Approximate </a:t>
            </a:r>
            <a:br>
              <a:rPr lang="en-US" altLang="en-US"/>
            </a:br>
            <a:r>
              <a:rPr lang="en-US" altLang="en-US"/>
              <a:t>r  Values</a:t>
            </a:r>
          </a:p>
        </p:txBody>
      </p:sp>
      <p:sp>
        <p:nvSpPr>
          <p:cNvPr id="13317" name="Line 5"/>
          <p:cNvSpPr>
            <a:spLocks noChangeShapeType="1"/>
          </p:cNvSpPr>
          <p:nvPr/>
        </p:nvSpPr>
        <p:spPr bwMode="auto">
          <a:xfrm flipH="1">
            <a:off x="304800" y="2286000"/>
            <a:ext cx="0" cy="152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Line 6"/>
          <p:cNvSpPr>
            <a:spLocks noChangeShapeType="1"/>
          </p:cNvSpPr>
          <p:nvPr/>
        </p:nvSpPr>
        <p:spPr bwMode="auto">
          <a:xfrm flipH="1" flipV="1">
            <a:off x="320675" y="2438400"/>
            <a:ext cx="2574925" cy="914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9" name="Oval 7"/>
          <p:cNvSpPr>
            <a:spLocks noChangeArrowheads="1"/>
          </p:cNvSpPr>
          <p:nvPr/>
        </p:nvSpPr>
        <p:spPr bwMode="auto">
          <a:xfrm rot="7282380" flipH="1">
            <a:off x="2438400" y="3124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0" name="Oval 8"/>
          <p:cNvSpPr>
            <a:spLocks noChangeArrowheads="1"/>
          </p:cNvSpPr>
          <p:nvPr/>
        </p:nvSpPr>
        <p:spPr bwMode="auto">
          <a:xfrm rot="7282380" flipH="1">
            <a:off x="1828800" y="2895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1" name="Oval 9"/>
          <p:cNvSpPr>
            <a:spLocks noChangeArrowheads="1"/>
          </p:cNvSpPr>
          <p:nvPr/>
        </p:nvSpPr>
        <p:spPr bwMode="auto">
          <a:xfrm rot="7282380" flipH="1">
            <a:off x="1371600" y="2743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2" name="Oval 10"/>
          <p:cNvSpPr>
            <a:spLocks noChangeArrowheads="1"/>
          </p:cNvSpPr>
          <p:nvPr/>
        </p:nvSpPr>
        <p:spPr bwMode="auto">
          <a:xfrm rot="7282380" flipH="1">
            <a:off x="381000" y="2362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3" name="Oval 11"/>
          <p:cNvSpPr>
            <a:spLocks noChangeArrowheads="1"/>
          </p:cNvSpPr>
          <p:nvPr/>
        </p:nvSpPr>
        <p:spPr bwMode="auto">
          <a:xfrm rot="7282380" flipH="1">
            <a:off x="762000" y="2514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4" name="Oval 12"/>
          <p:cNvSpPr>
            <a:spLocks noChangeArrowheads="1"/>
          </p:cNvSpPr>
          <p:nvPr/>
        </p:nvSpPr>
        <p:spPr bwMode="auto">
          <a:xfrm rot="7282380" flipH="1">
            <a:off x="1143000" y="2667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eaLnBrk="0" hangingPunct="0"/>
            <a:endParaRPr lang="en-US" altLang="en-US" sz="2400">
              <a:latin typeface="Times New Roman" pitchFamily="18" charset="0"/>
            </a:endParaRPr>
          </a:p>
        </p:txBody>
      </p:sp>
      <p:sp>
        <p:nvSpPr>
          <p:cNvPr id="13325" name="Text Box 13"/>
          <p:cNvSpPr txBox="1">
            <a:spLocks noChangeArrowheads="1"/>
          </p:cNvSpPr>
          <p:nvPr/>
        </p:nvSpPr>
        <p:spPr bwMode="auto">
          <a:xfrm>
            <a:off x="128588" y="1751013"/>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a:t>y</a:t>
            </a:r>
          </a:p>
        </p:txBody>
      </p:sp>
      <p:sp>
        <p:nvSpPr>
          <p:cNvPr id="13326" name="Line 14"/>
          <p:cNvSpPr>
            <a:spLocks noChangeShapeType="1"/>
          </p:cNvSpPr>
          <p:nvPr/>
        </p:nvSpPr>
        <p:spPr bwMode="auto">
          <a:xfrm>
            <a:off x="304800" y="3810000"/>
            <a:ext cx="2286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7" name="Oval 15"/>
          <p:cNvSpPr>
            <a:spLocks noChangeArrowheads="1"/>
          </p:cNvSpPr>
          <p:nvPr/>
        </p:nvSpPr>
        <p:spPr bwMode="auto">
          <a:xfrm rot="7282380" flipH="1">
            <a:off x="2057400" y="2971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8" name="Text Box 16"/>
          <p:cNvSpPr txBox="1">
            <a:spLocks noChangeArrowheads="1"/>
          </p:cNvSpPr>
          <p:nvPr/>
        </p:nvSpPr>
        <p:spPr bwMode="auto">
          <a:xfrm>
            <a:off x="2566988" y="3579813"/>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a:t>x</a:t>
            </a:r>
          </a:p>
        </p:txBody>
      </p:sp>
      <p:sp>
        <p:nvSpPr>
          <p:cNvPr id="13329" name="Line 17"/>
          <p:cNvSpPr>
            <a:spLocks noChangeShapeType="1"/>
          </p:cNvSpPr>
          <p:nvPr/>
        </p:nvSpPr>
        <p:spPr bwMode="auto">
          <a:xfrm flipH="1">
            <a:off x="3352800" y="2362200"/>
            <a:ext cx="0" cy="14478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0" name="Line 18"/>
          <p:cNvSpPr>
            <a:spLocks noChangeShapeType="1"/>
          </p:cNvSpPr>
          <p:nvPr/>
        </p:nvSpPr>
        <p:spPr bwMode="auto">
          <a:xfrm flipH="1" flipV="1">
            <a:off x="3362325" y="2506663"/>
            <a:ext cx="2574925" cy="873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1" name="Oval 19"/>
          <p:cNvSpPr>
            <a:spLocks noChangeArrowheads="1"/>
          </p:cNvSpPr>
          <p:nvPr/>
        </p:nvSpPr>
        <p:spPr bwMode="auto">
          <a:xfrm rot="-7282380">
            <a:off x="5480050" y="3497263"/>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2" name="Oval 20"/>
          <p:cNvSpPr>
            <a:spLocks noChangeArrowheads="1"/>
          </p:cNvSpPr>
          <p:nvPr/>
        </p:nvSpPr>
        <p:spPr bwMode="auto">
          <a:xfrm rot="-7282380">
            <a:off x="5403850" y="3116263"/>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3" name="Oval 21"/>
          <p:cNvSpPr>
            <a:spLocks noChangeArrowheads="1"/>
          </p:cNvSpPr>
          <p:nvPr/>
        </p:nvSpPr>
        <p:spPr bwMode="auto">
          <a:xfrm rot="-7282380">
            <a:off x="3575050" y="2125663"/>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4" name="Oval 22"/>
          <p:cNvSpPr>
            <a:spLocks noChangeArrowheads="1"/>
          </p:cNvSpPr>
          <p:nvPr/>
        </p:nvSpPr>
        <p:spPr bwMode="auto">
          <a:xfrm rot="-7282380">
            <a:off x="3727450" y="2506663"/>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5" name="Oval 23"/>
          <p:cNvSpPr>
            <a:spLocks noChangeArrowheads="1"/>
          </p:cNvSpPr>
          <p:nvPr/>
        </p:nvSpPr>
        <p:spPr bwMode="auto">
          <a:xfrm rot="-7282380">
            <a:off x="5099050" y="3344863"/>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6" name="Oval 24"/>
          <p:cNvSpPr>
            <a:spLocks noChangeArrowheads="1"/>
          </p:cNvSpPr>
          <p:nvPr/>
        </p:nvSpPr>
        <p:spPr bwMode="auto">
          <a:xfrm rot="-7282380">
            <a:off x="3422650" y="2811463"/>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7" name="Oval 25"/>
          <p:cNvSpPr>
            <a:spLocks noChangeArrowheads="1"/>
          </p:cNvSpPr>
          <p:nvPr/>
        </p:nvSpPr>
        <p:spPr bwMode="auto">
          <a:xfrm rot="-7282380">
            <a:off x="4718050" y="3116263"/>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8" name="Oval 26"/>
          <p:cNvSpPr>
            <a:spLocks noChangeArrowheads="1"/>
          </p:cNvSpPr>
          <p:nvPr/>
        </p:nvSpPr>
        <p:spPr bwMode="auto">
          <a:xfrm rot="-7282380">
            <a:off x="4184650" y="2506663"/>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9" name="Oval 27"/>
          <p:cNvSpPr>
            <a:spLocks noChangeArrowheads="1"/>
          </p:cNvSpPr>
          <p:nvPr/>
        </p:nvSpPr>
        <p:spPr bwMode="auto">
          <a:xfrm rot="-7282380">
            <a:off x="4413250" y="2354263"/>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0" name="Oval 28"/>
          <p:cNvSpPr>
            <a:spLocks noChangeArrowheads="1"/>
          </p:cNvSpPr>
          <p:nvPr/>
        </p:nvSpPr>
        <p:spPr bwMode="auto">
          <a:xfrm rot="-7282380">
            <a:off x="5251450" y="2887663"/>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1" name="Oval 29"/>
          <p:cNvSpPr>
            <a:spLocks noChangeArrowheads="1"/>
          </p:cNvSpPr>
          <p:nvPr/>
        </p:nvSpPr>
        <p:spPr bwMode="auto">
          <a:xfrm rot="-7282380">
            <a:off x="3803650" y="2811463"/>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2" name="Oval 30"/>
          <p:cNvSpPr>
            <a:spLocks noChangeArrowheads="1"/>
          </p:cNvSpPr>
          <p:nvPr/>
        </p:nvSpPr>
        <p:spPr bwMode="auto">
          <a:xfrm rot="-7282380">
            <a:off x="5022850" y="2659063"/>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0" hangingPunct="0"/>
            <a:endParaRPr lang="en-US" altLang="en-US" sz="2400">
              <a:latin typeface="Times New Roman" pitchFamily="18" charset="0"/>
            </a:endParaRPr>
          </a:p>
        </p:txBody>
      </p:sp>
      <p:sp>
        <p:nvSpPr>
          <p:cNvPr id="13343" name="Oval 31"/>
          <p:cNvSpPr>
            <a:spLocks noChangeArrowheads="1"/>
          </p:cNvSpPr>
          <p:nvPr/>
        </p:nvSpPr>
        <p:spPr bwMode="auto">
          <a:xfrm rot="-7282380">
            <a:off x="4108450" y="2811463"/>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4" name="Oval 32"/>
          <p:cNvSpPr>
            <a:spLocks noChangeArrowheads="1"/>
          </p:cNvSpPr>
          <p:nvPr/>
        </p:nvSpPr>
        <p:spPr bwMode="auto">
          <a:xfrm rot="-7282380">
            <a:off x="4489450" y="2887663"/>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5" name="Oval 33"/>
          <p:cNvSpPr>
            <a:spLocks noChangeArrowheads="1"/>
          </p:cNvSpPr>
          <p:nvPr/>
        </p:nvSpPr>
        <p:spPr bwMode="auto">
          <a:xfrm rot="-7282380">
            <a:off x="4260850" y="3116263"/>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6" name="Text Box 34"/>
          <p:cNvSpPr txBox="1">
            <a:spLocks noChangeArrowheads="1"/>
          </p:cNvSpPr>
          <p:nvPr/>
        </p:nvSpPr>
        <p:spPr bwMode="auto">
          <a:xfrm>
            <a:off x="3170238" y="174307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a:t>y</a:t>
            </a:r>
          </a:p>
        </p:txBody>
      </p:sp>
      <p:sp>
        <p:nvSpPr>
          <p:cNvPr id="13347" name="Line 35"/>
          <p:cNvSpPr>
            <a:spLocks noChangeShapeType="1"/>
          </p:cNvSpPr>
          <p:nvPr/>
        </p:nvSpPr>
        <p:spPr bwMode="auto">
          <a:xfrm>
            <a:off x="3352800" y="3810000"/>
            <a:ext cx="23622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8" name="Text Box 36"/>
          <p:cNvSpPr txBox="1">
            <a:spLocks noChangeArrowheads="1"/>
          </p:cNvSpPr>
          <p:nvPr/>
        </p:nvSpPr>
        <p:spPr bwMode="auto">
          <a:xfrm>
            <a:off x="5608638" y="364807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a:t>x</a:t>
            </a:r>
          </a:p>
        </p:txBody>
      </p:sp>
      <p:sp>
        <p:nvSpPr>
          <p:cNvPr id="13349" name="Line 37"/>
          <p:cNvSpPr>
            <a:spLocks noChangeShapeType="1"/>
          </p:cNvSpPr>
          <p:nvPr/>
        </p:nvSpPr>
        <p:spPr bwMode="auto">
          <a:xfrm flipH="1">
            <a:off x="6324600" y="2209800"/>
            <a:ext cx="0" cy="1600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0" name="Oval 38"/>
          <p:cNvSpPr>
            <a:spLocks noChangeArrowheads="1"/>
          </p:cNvSpPr>
          <p:nvPr/>
        </p:nvSpPr>
        <p:spPr bwMode="auto">
          <a:xfrm rot="-7282380">
            <a:off x="6653213" y="3124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1" name="Oval 39"/>
          <p:cNvSpPr>
            <a:spLocks noChangeArrowheads="1"/>
          </p:cNvSpPr>
          <p:nvPr/>
        </p:nvSpPr>
        <p:spPr bwMode="auto">
          <a:xfrm rot="-7282380">
            <a:off x="8482013" y="2438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2" name="Oval 40"/>
          <p:cNvSpPr>
            <a:spLocks noChangeArrowheads="1"/>
          </p:cNvSpPr>
          <p:nvPr/>
        </p:nvSpPr>
        <p:spPr bwMode="auto">
          <a:xfrm rot="-7282380">
            <a:off x="8634413" y="2743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3" name="Oval 41"/>
          <p:cNvSpPr>
            <a:spLocks noChangeArrowheads="1"/>
          </p:cNvSpPr>
          <p:nvPr/>
        </p:nvSpPr>
        <p:spPr bwMode="auto">
          <a:xfrm rot="-7282380">
            <a:off x="7720013" y="3048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4" name="Oval 42"/>
          <p:cNvSpPr>
            <a:spLocks noChangeArrowheads="1"/>
          </p:cNvSpPr>
          <p:nvPr/>
        </p:nvSpPr>
        <p:spPr bwMode="auto">
          <a:xfrm rot="-7282380">
            <a:off x="7796213" y="2438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5" name="Oval 43"/>
          <p:cNvSpPr>
            <a:spLocks noChangeArrowheads="1"/>
          </p:cNvSpPr>
          <p:nvPr/>
        </p:nvSpPr>
        <p:spPr bwMode="auto">
          <a:xfrm rot="-7282380">
            <a:off x="7315200" y="2362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6" name="Oval 44"/>
          <p:cNvSpPr>
            <a:spLocks noChangeArrowheads="1"/>
          </p:cNvSpPr>
          <p:nvPr/>
        </p:nvSpPr>
        <p:spPr bwMode="auto">
          <a:xfrm rot="-7282380">
            <a:off x="6500813" y="2514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7" name="Oval 45"/>
          <p:cNvSpPr>
            <a:spLocks noChangeArrowheads="1"/>
          </p:cNvSpPr>
          <p:nvPr/>
        </p:nvSpPr>
        <p:spPr bwMode="auto">
          <a:xfrm rot="-7282380">
            <a:off x="6805613" y="2667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8" name="Oval 46"/>
          <p:cNvSpPr>
            <a:spLocks noChangeArrowheads="1"/>
          </p:cNvSpPr>
          <p:nvPr/>
        </p:nvSpPr>
        <p:spPr bwMode="auto">
          <a:xfrm rot="-7282380">
            <a:off x="7110413" y="2854325"/>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0" hangingPunct="0"/>
            <a:endParaRPr lang="en-US" altLang="en-US" sz="2400">
              <a:latin typeface="Times New Roman" pitchFamily="18" charset="0"/>
            </a:endParaRPr>
          </a:p>
        </p:txBody>
      </p:sp>
      <p:sp>
        <p:nvSpPr>
          <p:cNvPr id="13359" name="Oval 47"/>
          <p:cNvSpPr>
            <a:spLocks noChangeArrowheads="1"/>
          </p:cNvSpPr>
          <p:nvPr/>
        </p:nvSpPr>
        <p:spPr bwMode="auto">
          <a:xfrm rot="-7282380">
            <a:off x="7491413" y="2819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60" name="Oval 48"/>
          <p:cNvSpPr>
            <a:spLocks noChangeArrowheads="1"/>
          </p:cNvSpPr>
          <p:nvPr/>
        </p:nvSpPr>
        <p:spPr bwMode="auto">
          <a:xfrm rot="-7282380">
            <a:off x="7262813" y="3124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61" name="Text Box 49"/>
          <p:cNvSpPr txBox="1">
            <a:spLocks noChangeArrowheads="1"/>
          </p:cNvSpPr>
          <p:nvPr/>
        </p:nvSpPr>
        <p:spPr bwMode="auto">
          <a:xfrm>
            <a:off x="6172200" y="1674813"/>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a:t>y</a:t>
            </a:r>
          </a:p>
        </p:txBody>
      </p:sp>
      <p:sp>
        <p:nvSpPr>
          <p:cNvPr id="13362" name="Line 50"/>
          <p:cNvSpPr>
            <a:spLocks noChangeShapeType="1"/>
          </p:cNvSpPr>
          <p:nvPr/>
        </p:nvSpPr>
        <p:spPr bwMode="auto">
          <a:xfrm>
            <a:off x="6348413" y="3810000"/>
            <a:ext cx="2286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63" name="Oval 51"/>
          <p:cNvSpPr>
            <a:spLocks noChangeArrowheads="1"/>
          </p:cNvSpPr>
          <p:nvPr/>
        </p:nvSpPr>
        <p:spPr bwMode="auto">
          <a:xfrm rot="-7282380">
            <a:off x="8229600" y="2971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64" name="Text Box 52"/>
          <p:cNvSpPr txBox="1">
            <a:spLocks noChangeArrowheads="1"/>
          </p:cNvSpPr>
          <p:nvPr/>
        </p:nvSpPr>
        <p:spPr bwMode="auto">
          <a:xfrm>
            <a:off x="8610600" y="3579813"/>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a:t>x</a:t>
            </a:r>
          </a:p>
        </p:txBody>
      </p:sp>
      <p:sp>
        <p:nvSpPr>
          <p:cNvPr id="13365" name="Line 53"/>
          <p:cNvSpPr>
            <a:spLocks noChangeShapeType="1"/>
          </p:cNvSpPr>
          <p:nvPr/>
        </p:nvSpPr>
        <p:spPr bwMode="auto">
          <a:xfrm flipH="1">
            <a:off x="1676400" y="4800600"/>
            <a:ext cx="0" cy="14478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66" name="Line 54"/>
          <p:cNvSpPr>
            <a:spLocks noChangeShapeType="1"/>
          </p:cNvSpPr>
          <p:nvPr/>
        </p:nvSpPr>
        <p:spPr bwMode="auto">
          <a:xfrm flipV="1">
            <a:off x="1692275" y="4953000"/>
            <a:ext cx="2574925" cy="873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67" name="Oval 55"/>
          <p:cNvSpPr>
            <a:spLocks noChangeArrowheads="1"/>
          </p:cNvSpPr>
          <p:nvPr/>
        </p:nvSpPr>
        <p:spPr bwMode="auto">
          <a:xfrm rot="-7282380">
            <a:off x="1752600" y="5943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68" name="Oval 56"/>
          <p:cNvSpPr>
            <a:spLocks noChangeArrowheads="1"/>
          </p:cNvSpPr>
          <p:nvPr/>
        </p:nvSpPr>
        <p:spPr bwMode="auto">
          <a:xfrm rot="-7282380">
            <a:off x="1905000" y="5562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69" name="Oval 57"/>
          <p:cNvSpPr>
            <a:spLocks noChangeArrowheads="1"/>
          </p:cNvSpPr>
          <p:nvPr/>
        </p:nvSpPr>
        <p:spPr bwMode="auto">
          <a:xfrm rot="-7282380">
            <a:off x="3657600" y="4572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0" name="Oval 58"/>
          <p:cNvSpPr>
            <a:spLocks noChangeArrowheads="1"/>
          </p:cNvSpPr>
          <p:nvPr/>
        </p:nvSpPr>
        <p:spPr bwMode="auto">
          <a:xfrm rot="-7282380">
            <a:off x="3810000" y="4953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1" name="Oval 59"/>
          <p:cNvSpPr>
            <a:spLocks noChangeArrowheads="1"/>
          </p:cNvSpPr>
          <p:nvPr/>
        </p:nvSpPr>
        <p:spPr bwMode="auto">
          <a:xfrm rot="-7282380">
            <a:off x="2209800" y="5791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2" name="Oval 60"/>
          <p:cNvSpPr>
            <a:spLocks noChangeArrowheads="1"/>
          </p:cNvSpPr>
          <p:nvPr/>
        </p:nvSpPr>
        <p:spPr bwMode="auto">
          <a:xfrm rot="-7282380">
            <a:off x="3962400" y="5257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3" name="Oval 61"/>
          <p:cNvSpPr>
            <a:spLocks noChangeArrowheads="1"/>
          </p:cNvSpPr>
          <p:nvPr/>
        </p:nvSpPr>
        <p:spPr bwMode="auto">
          <a:xfrm rot="-7282380">
            <a:off x="3200400" y="5791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4" name="Oval 62"/>
          <p:cNvSpPr>
            <a:spLocks noChangeArrowheads="1"/>
          </p:cNvSpPr>
          <p:nvPr/>
        </p:nvSpPr>
        <p:spPr bwMode="auto">
          <a:xfrm rot="-7282380">
            <a:off x="3276600" y="4572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5" name="Oval 63"/>
          <p:cNvSpPr>
            <a:spLocks noChangeArrowheads="1"/>
          </p:cNvSpPr>
          <p:nvPr/>
        </p:nvSpPr>
        <p:spPr bwMode="auto">
          <a:xfrm rot="-7282380">
            <a:off x="2590800" y="4648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6" name="Oval 64"/>
          <p:cNvSpPr>
            <a:spLocks noChangeArrowheads="1"/>
          </p:cNvSpPr>
          <p:nvPr/>
        </p:nvSpPr>
        <p:spPr bwMode="auto">
          <a:xfrm rot="-7282380">
            <a:off x="1752600" y="5181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7" name="Oval 65"/>
          <p:cNvSpPr>
            <a:spLocks noChangeArrowheads="1"/>
          </p:cNvSpPr>
          <p:nvPr/>
        </p:nvSpPr>
        <p:spPr bwMode="auto">
          <a:xfrm rot="-7282380">
            <a:off x="2133600" y="4876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8" name="Oval 66"/>
          <p:cNvSpPr>
            <a:spLocks noChangeArrowheads="1"/>
          </p:cNvSpPr>
          <p:nvPr/>
        </p:nvSpPr>
        <p:spPr bwMode="auto">
          <a:xfrm rot="-7282380">
            <a:off x="2438400" y="5368925"/>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0" hangingPunct="0"/>
            <a:endParaRPr lang="en-US" altLang="en-US" sz="2400">
              <a:latin typeface="Times New Roman" pitchFamily="18" charset="0"/>
            </a:endParaRPr>
          </a:p>
        </p:txBody>
      </p:sp>
      <p:sp>
        <p:nvSpPr>
          <p:cNvPr id="13379" name="Oval 67"/>
          <p:cNvSpPr>
            <a:spLocks noChangeArrowheads="1"/>
          </p:cNvSpPr>
          <p:nvPr/>
        </p:nvSpPr>
        <p:spPr bwMode="auto">
          <a:xfrm rot="-7282380">
            <a:off x="3429000" y="5486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0" name="Oval 68"/>
          <p:cNvSpPr>
            <a:spLocks noChangeArrowheads="1"/>
          </p:cNvSpPr>
          <p:nvPr/>
        </p:nvSpPr>
        <p:spPr bwMode="auto">
          <a:xfrm rot="-7282380">
            <a:off x="2895600" y="5486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1" name="Oval 69"/>
          <p:cNvSpPr>
            <a:spLocks noChangeArrowheads="1"/>
          </p:cNvSpPr>
          <p:nvPr/>
        </p:nvSpPr>
        <p:spPr bwMode="auto">
          <a:xfrm rot="-7282380">
            <a:off x="2743200" y="5943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2" name="Text Box 70"/>
          <p:cNvSpPr txBox="1">
            <a:spLocks noChangeArrowheads="1"/>
          </p:cNvSpPr>
          <p:nvPr/>
        </p:nvSpPr>
        <p:spPr bwMode="auto">
          <a:xfrm>
            <a:off x="1219200" y="4494213"/>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a:t>y</a:t>
            </a:r>
          </a:p>
        </p:txBody>
      </p:sp>
      <p:sp>
        <p:nvSpPr>
          <p:cNvPr id="13383" name="Line 71"/>
          <p:cNvSpPr>
            <a:spLocks noChangeShapeType="1"/>
          </p:cNvSpPr>
          <p:nvPr/>
        </p:nvSpPr>
        <p:spPr bwMode="auto">
          <a:xfrm>
            <a:off x="1676400" y="6248400"/>
            <a:ext cx="2286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4" name="Oval 72"/>
          <p:cNvSpPr>
            <a:spLocks noChangeArrowheads="1"/>
          </p:cNvSpPr>
          <p:nvPr/>
        </p:nvSpPr>
        <p:spPr bwMode="auto">
          <a:xfrm rot="-7282380">
            <a:off x="3733800" y="5638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5" name="Text Box 73"/>
          <p:cNvSpPr txBox="1">
            <a:spLocks noChangeArrowheads="1"/>
          </p:cNvSpPr>
          <p:nvPr/>
        </p:nvSpPr>
        <p:spPr bwMode="auto">
          <a:xfrm>
            <a:off x="3938588" y="6094413"/>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a:t>x</a:t>
            </a:r>
          </a:p>
        </p:txBody>
      </p:sp>
      <p:sp>
        <p:nvSpPr>
          <p:cNvPr id="13386" name="Line 74"/>
          <p:cNvSpPr>
            <a:spLocks noChangeShapeType="1"/>
          </p:cNvSpPr>
          <p:nvPr/>
        </p:nvSpPr>
        <p:spPr bwMode="auto">
          <a:xfrm>
            <a:off x="4953000" y="4800600"/>
            <a:ext cx="0" cy="14478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7" name="Line 75"/>
          <p:cNvSpPr>
            <a:spLocks noChangeShapeType="1"/>
          </p:cNvSpPr>
          <p:nvPr/>
        </p:nvSpPr>
        <p:spPr bwMode="auto">
          <a:xfrm flipV="1">
            <a:off x="5105400" y="5105400"/>
            <a:ext cx="2667000"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8" name="Text Box 76"/>
          <p:cNvSpPr txBox="1">
            <a:spLocks noChangeArrowheads="1"/>
          </p:cNvSpPr>
          <p:nvPr/>
        </p:nvSpPr>
        <p:spPr bwMode="auto">
          <a:xfrm>
            <a:off x="4624388" y="4570413"/>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a:t>y</a:t>
            </a:r>
          </a:p>
        </p:txBody>
      </p:sp>
      <p:sp>
        <p:nvSpPr>
          <p:cNvPr id="13389" name="Line 77"/>
          <p:cNvSpPr>
            <a:spLocks noChangeShapeType="1"/>
          </p:cNvSpPr>
          <p:nvPr/>
        </p:nvSpPr>
        <p:spPr bwMode="auto">
          <a:xfrm>
            <a:off x="4953000" y="6248400"/>
            <a:ext cx="2286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90" name="Oval 78"/>
          <p:cNvSpPr>
            <a:spLocks noChangeArrowheads="1"/>
          </p:cNvSpPr>
          <p:nvPr/>
        </p:nvSpPr>
        <p:spPr bwMode="auto">
          <a:xfrm rot="-7282380">
            <a:off x="5257800" y="5638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91" name="Text Box 79"/>
          <p:cNvSpPr txBox="1">
            <a:spLocks noChangeArrowheads="1"/>
          </p:cNvSpPr>
          <p:nvPr/>
        </p:nvSpPr>
        <p:spPr bwMode="auto">
          <a:xfrm>
            <a:off x="7215188" y="6094413"/>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a:t>x</a:t>
            </a:r>
          </a:p>
        </p:txBody>
      </p:sp>
      <p:sp>
        <p:nvSpPr>
          <p:cNvPr id="13392" name="Line 80"/>
          <p:cNvSpPr>
            <a:spLocks noChangeShapeType="1"/>
          </p:cNvSpPr>
          <p:nvPr/>
        </p:nvSpPr>
        <p:spPr bwMode="auto">
          <a:xfrm>
            <a:off x="6400800" y="2895600"/>
            <a:ext cx="2286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93" name="Text Box 81"/>
          <p:cNvSpPr txBox="1">
            <a:spLocks noChangeArrowheads="1"/>
          </p:cNvSpPr>
          <p:nvPr/>
        </p:nvSpPr>
        <p:spPr bwMode="auto">
          <a:xfrm>
            <a:off x="984250" y="3876675"/>
            <a:ext cx="1044575" cy="519113"/>
          </a:xfrm>
          <a:prstGeom prst="rect">
            <a:avLst/>
          </a:prstGeom>
          <a:solidFill>
            <a:srgbClr val="CCFFFF"/>
          </a:solidFill>
          <a:ln>
            <a:noFill/>
          </a:ln>
          <a:effectLst/>
          <a:extLst>
            <a:ext uri="{91240B29-F687-4F45-9708-019B960494DF}">
              <a14:hiddenLine xmlns:a14="http://schemas.microsoft.com/office/drawing/2010/main" w="127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t>r = -1</a:t>
            </a:r>
          </a:p>
        </p:txBody>
      </p:sp>
      <p:sp>
        <p:nvSpPr>
          <p:cNvPr id="13394" name="Text Box 82"/>
          <p:cNvSpPr txBox="1">
            <a:spLocks noChangeArrowheads="1"/>
          </p:cNvSpPr>
          <p:nvPr/>
        </p:nvSpPr>
        <p:spPr bwMode="auto">
          <a:xfrm>
            <a:off x="4038600" y="3886200"/>
            <a:ext cx="1143000" cy="519113"/>
          </a:xfrm>
          <a:prstGeom prst="rect">
            <a:avLst/>
          </a:prstGeom>
          <a:solidFill>
            <a:srgbClr val="CCFFFF"/>
          </a:solidFill>
          <a:ln>
            <a:noFill/>
          </a:ln>
          <a:effectLst/>
          <a:extLst>
            <a:ext uri="{91240B29-F687-4F45-9708-019B960494DF}">
              <a14:hiddenLine xmlns:a14="http://schemas.microsoft.com/office/drawing/2010/main" w="127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t>r = -.6</a:t>
            </a:r>
          </a:p>
        </p:txBody>
      </p:sp>
      <p:sp>
        <p:nvSpPr>
          <p:cNvPr id="13395" name="Text Box 83"/>
          <p:cNvSpPr txBox="1">
            <a:spLocks noChangeArrowheads="1"/>
          </p:cNvSpPr>
          <p:nvPr/>
        </p:nvSpPr>
        <p:spPr bwMode="auto">
          <a:xfrm>
            <a:off x="7162800" y="3886200"/>
            <a:ext cx="925513" cy="519113"/>
          </a:xfrm>
          <a:prstGeom prst="rect">
            <a:avLst/>
          </a:prstGeom>
          <a:solidFill>
            <a:srgbClr val="CCFFFF"/>
          </a:solidFill>
          <a:ln>
            <a:noFill/>
          </a:ln>
          <a:effectLst/>
          <a:extLst>
            <a:ext uri="{91240B29-F687-4F45-9708-019B960494DF}">
              <a14:hiddenLine xmlns:a14="http://schemas.microsoft.com/office/drawing/2010/main" w="127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t>r = 0</a:t>
            </a:r>
          </a:p>
        </p:txBody>
      </p:sp>
      <p:sp>
        <p:nvSpPr>
          <p:cNvPr id="13396" name="Oval 84"/>
          <p:cNvSpPr>
            <a:spLocks noChangeArrowheads="1"/>
          </p:cNvSpPr>
          <p:nvPr/>
        </p:nvSpPr>
        <p:spPr bwMode="auto">
          <a:xfrm rot="-7282380">
            <a:off x="5562600" y="5562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97" name="Oval 85"/>
          <p:cNvSpPr>
            <a:spLocks noChangeArrowheads="1"/>
          </p:cNvSpPr>
          <p:nvPr/>
        </p:nvSpPr>
        <p:spPr bwMode="auto">
          <a:xfrm rot="-7282380">
            <a:off x="5867400" y="5486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98" name="Oval 86"/>
          <p:cNvSpPr>
            <a:spLocks noChangeArrowheads="1"/>
          </p:cNvSpPr>
          <p:nvPr/>
        </p:nvSpPr>
        <p:spPr bwMode="auto">
          <a:xfrm rot="-7282380">
            <a:off x="6172200" y="5410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99" name="Oval 87"/>
          <p:cNvSpPr>
            <a:spLocks noChangeArrowheads="1"/>
          </p:cNvSpPr>
          <p:nvPr/>
        </p:nvSpPr>
        <p:spPr bwMode="auto">
          <a:xfrm rot="-7282380">
            <a:off x="6629400" y="5257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00" name="Oval 88"/>
          <p:cNvSpPr>
            <a:spLocks noChangeArrowheads="1"/>
          </p:cNvSpPr>
          <p:nvPr/>
        </p:nvSpPr>
        <p:spPr bwMode="auto">
          <a:xfrm rot="-7282380">
            <a:off x="6934200" y="5181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01" name="Oval 89"/>
          <p:cNvSpPr>
            <a:spLocks noChangeArrowheads="1"/>
          </p:cNvSpPr>
          <p:nvPr/>
        </p:nvSpPr>
        <p:spPr bwMode="auto">
          <a:xfrm rot="-7282380">
            <a:off x="7467600" y="5029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02" name="Oval 90"/>
          <p:cNvSpPr>
            <a:spLocks noChangeArrowheads="1"/>
          </p:cNvSpPr>
          <p:nvPr/>
        </p:nvSpPr>
        <p:spPr bwMode="auto">
          <a:xfrm rot="-7282380">
            <a:off x="3200400" y="5029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03" name="Oval 91"/>
          <p:cNvSpPr>
            <a:spLocks noChangeArrowheads="1"/>
          </p:cNvSpPr>
          <p:nvPr/>
        </p:nvSpPr>
        <p:spPr bwMode="auto">
          <a:xfrm rot="-7282380">
            <a:off x="2971800" y="4495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04" name="Oval 92"/>
          <p:cNvSpPr>
            <a:spLocks noChangeArrowheads="1"/>
          </p:cNvSpPr>
          <p:nvPr/>
        </p:nvSpPr>
        <p:spPr bwMode="auto">
          <a:xfrm rot="-7282380">
            <a:off x="2514600" y="5029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591914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44562"/>
          </a:xfrm>
        </p:spPr>
        <p:txBody>
          <a:bodyPr/>
          <a:lstStyle/>
          <a:p>
            <a:pPr eaLnBrk="1" fontAlgn="auto" hangingPunct="1">
              <a:spcAft>
                <a:spcPts val="0"/>
              </a:spcAft>
              <a:defRPr/>
            </a:pPr>
            <a:r>
              <a:rPr lang="en-US" sz="3200" dirty="0">
                <a:ea typeface="+mj-ea"/>
                <a:cs typeface="+mj-cs"/>
              </a:rPr>
              <a:t>Simple Linear Regression</a:t>
            </a:r>
          </a:p>
        </p:txBody>
      </p:sp>
      <p:sp>
        <p:nvSpPr>
          <p:cNvPr id="33793" name="Content Placeholder 1"/>
          <p:cNvSpPr>
            <a:spLocks noGrp="1"/>
          </p:cNvSpPr>
          <p:nvPr>
            <p:ph idx="1"/>
          </p:nvPr>
        </p:nvSpPr>
        <p:spPr>
          <a:xfrm>
            <a:off x="474663" y="1219200"/>
            <a:ext cx="8229600" cy="4525963"/>
          </a:xfrm>
        </p:spPr>
        <p:txBody>
          <a:bodyPr/>
          <a:lstStyle/>
          <a:p>
            <a:pPr eaLnBrk="1" hangingPunct="1">
              <a:buFont typeface="Wingdings 3" pitchFamily="-72" charset="2"/>
              <a:buNone/>
            </a:pPr>
            <a:r>
              <a:rPr lang="en-US" u="sng"/>
              <a:t>Example 9.1  </a:t>
            </a:r>
          </a:p>
          <a:p>
            <a:pPr eaLnBrk="1" hangingPunct="1">
              <a:buFont typeface="Wingdings 3" pitchFamily="-72" charset="2"/>
              <a:buNone/>
            </a:pPr>
            <a:r>
              <a:rPr lang="en-US" i="1" u="sng"/>
              <a:t>Home Market Value </a:t>
            </a:r>
            <a:r>
              <a:rPr lang="en-US" u="sng"/>
              <a:t>Data</a:t>
            </a:r>
          </a:p>
          <a:p>
            <a:pPr eaLnBrk="1" hangingPunct="1"/>
            <a:endParaRPr lang="en-US"/>
          </a:p>
        </p:txBody>
      </p:sp>
      <p:sp>
        <p:nvSpPr>
          <p:cNvPr id="33797" name="Slide Number Placeholder 1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9-</a:t>
            </a:r>
            <a:fld id="{D009CA07-B0BB-48F5-9BFA-3E731E8AFA81}" type="slidenum">
              <a:rPr lang="en-US">
                <a:ea typeface="ＭＳ Ｐゴシック" pitchFamily="-72" charset="-128"/>
                <a:cs typeface="ＭＳ Ｐゴシック" pitchFamily="-72" charset="-128"/>
              </a:rPr>
              <a:pPr fontAlgn="base">
                <a:spcBef>
                  <a:spcPct val="0"/>
                </a:spcBef>
                <a:spcAft>
                  <a:spcPct val="0"/>
                </a:spcAft>
                <a:defRPr/>
              </a:pPr>
              <a:t>11</a:t>
            </a:fld>
            <a:endParaRPr lang="en-US">
              <a:ea typeface="ＭＳ Ｐゴシック" pitchFamily="-72" charset="-128"/>
              <a:cs typeface="ＭＳ Ｐゴシック" pitchFamily="-72" charset="-128"/>
            </a:endParaRPr>
          </a:p>
        </p:txBody>
      </p:sp>
      <p:sp>
        <p:nvSpPr>
          <p:cNvPr id="33795" name="TextBox 5"/>
          <p:cNvSpPr txBox="1">
            <a:spLocks noChangeArrowheads="1"/>
          </p:cNvSpPr>
          <p:nvPr/>
        </p:nvSpPr>
        <p:spPr bwMode="auto">
          <a:xfrm>
            <a:off x="7956550" y="3267075"/>
            <a:ext cx="758825" cy="246063"/>
          </a:xfrm>
          <a:prstGeom prst="rect">
            <a:avLst/>
          </a:prstGeom>
          <a:noFill/>
          <a:ln w="9525">
            <a:noFill/>
            <a:miter lim="800000"/>
            <a:headEnd/>
            <a:tailEnd/>
          </a:ln>
        </p:spPr>
        <p:txBody>
          <a:bodyPr wrap="none">
            <a:prstTxWarp prst="textNoShape">
              <a:avLst/>
            </a:prstTxWarp>
            <a:spAutoFit/>
          </a:bodyPr>
          <a:lstStyle/>
          <a:p>
            <a:r>
              <a:rPr lang="en-US" sz="1000"/>
              <a:t>Figure 9.2</a:t>
            </a:r>
          </a:p>
        </p:txBody>
      </p:sp>
      <p:pic>
        <p:nvPicPr>
          <p:cNvPr id="33798" name="Picture 2"/>
          <p:cNvPicPr>
            <a:picLocks noChangeAspect="1" noChangeArrowheads="1"/>
          </p:cNvPicPr>
          <p:nvPr/>
        </p:nvPicPr>
        <p:blipFill>
          <a:blip r:embed="rId2"/>
          <a:srcRect/>
          <a:stretch>
            <a:fillRect/>
          </a:stretch>
        </p:blipFill>
        <p:spPr bwMode="auto">
          <a:xfrm>
            <a:off x="5372100" y="1295400"/>
            <a:ext cx="3343275" cy="1971675"/>
          </a:xfrm>
          <a:prstGeom prst="rect">
            <a:avLst/>
          </a:prstGeom>
          <a:noFill/>
          <a:ln w="9525">
            <a:noFill/>
            <a:miter lim="800000"/>
            <a:headEnd/>
            <a:tailEnd/>
          </a:ln>
        </p:spPr>
      </p:pic>
      <p:sp>
        <p:nvSpPr>
          <p:cNvPr id="33799" name="TextBox 7"/>
          <p:cNvSpPr txBox="1">
            <a:spLocks noChangeArrowheads="1"/>
          </p:cNvSpPr>
          <p:nvPr/>
        </p:nvSpPr>
        <p:spPr bwMode="auto">
          <a:xfrm>
            <a:off x="7945438" y="5919788"/>
            <a:ext cx="758825" cy="246062"/>
          </a:xfrm>
          <a:prstGeom prst="rect">
            <a:avLst/>
          </a:prstGeom>
          <a:noFill/>
          <a:ln w="9525">
            <a:noFill/>
            <a:miter lim="800000"/>
            <a:headEnd/>
            <a:tailEnd/>
          </a:ln>
        </p:spPr>
        <p:txBody>
          <a:bodyPr wrap="none">
            <a:prstTxWarp prst="textNoShape">
              <a:avLst/>
            </a:prstTxWarp>
            <a:spAutoFit/>
          </a:bodyPr>
          <a:lstStyle/>
          <a:p>
            <a:r>
              <a:rPr lang="en-US" sz="1000"/>
              <a:t>Figure 9.3</a:t>
            </a:r>
          </a:p>
        </p:txBody>
      </p:sp>
      <p:pic>
        <p:nvPicPr>
          <p:cNvPr id="33800" name="Picture 2"/>
          <p:cNvPicPr>
            <a:picLocks noChangeAspect="1" noChangeArrowheads="1"/>
          </p:cNvPicPr>
          <p:nvPr/>
        </p:nvPicPr>
        <p:blipFill>
          <a:blip r:embed="rId3"/>
          <a:srcRect/>
          <a:stretch>
            <a:fillRect/>
          </a:stretch>
        </p:blipFill>
        <p:spPr bwMode="auto">
          <a:xfrm>
            <a:off x="4965700" y="3636963"/>
            <a:ext cx="3759200" cy="2287587"/>
          </a:xfrm>
          <a:prstGeom prst="rect">
            <a:avLst/>
          </a:prstGeom>
          <a:noFill/>
          <a:ln w="9525">
            <a:noFill/>
            <a:miter lim="800000"/>
            <a:headEnd/>
            <a:tailEnd/>
          </a:ln>
        </p:spPr>
      </p:pic>
      <p:sp>
        <p:nvSpPr>
          <p:cNvPr id="33801" name="TextBox 2"/>
          <p:cNvSpPr txBox="1">
            <a:spLocks noChangeArrowheads="1"/>
          </p:cNvSpPr>
          <p:nvPr/>
        </p:nvSpPr>
        <p:spPr bwMode="auto">
          <a:xfrm>
            <a:off x="615950" y="2297113"/>
            <a:ext cx="4108450" cy="3724275"/>
          </a:xfrm>
          <a:prstGeom prst="rect">
            <a:avLst/>
          </a:prstGeom>
          <a:noFill/>
          <a:ln w="9525">
            <a:noFill/>
            <a:miter lim="800000"/>
            <a:headEnd/>
            <a:tailEnd/>
          </a:ln>
        </p:spPr>
        <p:txBody>
          <a:bodyPr>
            <a:prstTxWarp prst="textNoShape">
              <a:avLst/>
            </a:prstTxWarp>
            <a:spAutoFit/>
          </a:bodyPr>
          <a:lstStyle/>
          <a:p>
            <a:r>
              <a:rPr lang="en-US" sz="2700"/>
              <a:t>Size of a house is typically related to its market value.</a:t>
            </a:r>
          </a:p>
          <a:p>
            <a:pPr>
              <a:spcBef>
                <a:spcPts val="1200"/>
              </a:spcBef>
            </a:pPr>
            <a:r>
              <a:rPr lang="en-US" sz="2700" i="1"/>
              <a:t>X</a:t>
            </a:r>
            <a:r>
              <a:rPr lang="en-US" sz="2700"/>
              <a:t> = square footage</a:t>
            </a:r>
          </a:p>
          <a:p>
            <a:r>
              <a:rPr lang="en-US" sz="2700" i="1"/>
              <a:t>Y</a:t>
            </a:r>
            <a:r>
              <a:rPr lang="en-US" sz="2700"/>
              <a:t> = market value ($)</a:t>
            </a:r>
          </a:p>
          <a:p>
            <a:pPr>
              <a:spcBef>
                <a:spcPts val="1200"/>
              </a:spcBef>
            </a:pPr>
            <a:r>
              <a:rPr lang="en-US" sz="2700"/>
              <a:t>The scatter plot of the full data set (42 homes) indicates a linear trend.</a:t>
            </a:r>
          </a:p>
        </p:txBody>
      </p:sp>
    </p:spTree>
    <p:extLst>
      <p:ext uri="{BB962C8B-B14F-4D97-AF65-F5344CB8AC3E}">
        <p14:creationId xmlns:p14="http://schemas.microsoft.com/office/powerpoint/2010/main" val="1059295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4714"/>
            <a:ext cx="8041440" cy="1442674"/>
          </a:xfrm>
        </p:spPr>
        <p:txBody>
          <a:bodyPr/>
          <a:lstStyle/>
          <a:p>
            <a:pPr eaLnBrk="1" fontAlgn="auto" hangingPunct="1">
              <a:spcAft>
                <a:spcPts val="0"/>
              </a:spcAft>
              <a:defRPr/>
            </a:pPr>
            <a:r>
              <a:rPr lang="en-US" sz="3200" dirty="0">
                <a:ea typeface="+mj-ea"/>
                <a:cs typeface="+mj-cs"/>
              </a:rPr>
              <a:t>Simple Linear Regression</a:t>
            </a:r>
          </a:p>
        </p:txBody>
      </p:sp>
      <p:sp>
        <p:nvSpPr>
          <p:cNvPr id="2" name="Content Placeholder 1"/>
          <p:cNvSpPr>
            <a:spLocks noGrp="1"/>
          </p:cNvSpPr>
          <p:nvPr>
            <p:ph idx="1"/>
          </p:nvPr>
        </p:nvSpPr>
        <p:spPr>
          <a:xfrm>
            <a:off x="457200" y="1289050"/>
            <a:ext cx="8229600" cy="4525963"/>
          </a:xfrm>
        </p:spPr>
        <p:txBody>
          <a:bodyPr>
            <a:normAutofit/>
          </a:bodyPr>
          <a:lstStyle/>
          <a:p>
            <a:pPr marL="365760" indent="-256032" eaLnBrk="1" fontAlgn="auto" hangingPunct="1">
              <a:spcAft>
                <a:spcPts val="0"/>
              </a:spcAft>
              <a:buFont typeface="Wingdings 3"/>
              <a:buNone/>
              <a:defRPr/>
            </a:pPr>
            <a:r>
              <a:rPr lang="en-US" u="sng" dirty="0">
                <a:ea typeface="+mn-ea"/>
                <a:cs typeface="+mn-cs"/>
              </a:rPr>
              <a:t>Finding the Best-Fitting Regression Line</a:t>
            </a:r>
          </a:p>
          <a:p>
            <a:pPr marL="365760" indent="-256032" eaLnBrk="1" fontAlgn="auto" hangingPunct="1">
              <a:spcAft>
                <a:spcPts val="0"/>
              </a:spcAft>
              <a:buFont typeface="Wingdings 3"/>
              <a:buChar char=""/>
              <a:defRPr/>
            </a:pPr>
            <a:r>
              <a:rPr lang="en-US" dirty="0">
                <a:ea typeface="+mn-ea"/>
                <a:cs typeface="+mn-cs"/>
              </a:rPr>
              <a:t>Two possible lines are shown below.</a:t>
            </a:r>
          </a:p>
          <a:p>
            <a:pPr marL="365760" indent="-256032" eaLnBrk="1" fontAlgn="auto" hangingPunct="1">
              <a:spcAft>
                <a:spcPts val="0"/>
              </a:spcAft>
              <a:buFont typeface="Wingdings 3"/>
              <a:buChar char=""/>
              <a:defRPr/>
            </a:pPr>
            <a:r>
              <a:rPr lang="en-US" dirty="0">
                <a:ea typeface="+mn-ea"/>
                <a:cs typeface="+mn-cs"/>
              </a:rPr>
              <a:t>Line A is clearly a better fit to the data.</a:t>
            </a:r>
          </a:p>
          <a:p>
            <a:pPr marL="365760" indent="-256032" eaLnBrk="1" fontAlgn="auto" hangingPunct="1">
              <a:spcAft>
                <a:spcPts val="0"/>
              </a:spcAft>
              <a:buFont typeface="Wingdings 3"/>
              <a:buChar char=""/>
              <a:defRPr/>
            </a:pPr>
            <a:r>
              <a:rPr lang="en-US" dirty="0">
                <a:ea typeface="+mn-ea"/>
                <a:cs typeface="+mn-cs"/>
              </a:rPr>
              <a:t>We want to determine the best regression line.</a:t>
            </a:r>
          </a:p>
          <a:p>
            <a:pPr marL="109728" indent="0" eaLnBrk="1" fontAlgn="auto" hangingPunct="1">
              <a:spcAft>
                <a:spcPts val="0"/>
              </a:spcAft>
              <a:buFont typeface="Wingdings 3"/>
              <a:buNone/>
              <a:defRPr/>
            </a:pPr>
            <a:r>
              <a:rPr lang="en-US" i="1" dirty="0">
                <a:ea typeface="+mn-ea"/>
                <a:cs typeface="+mn-cs"/>
              </a:rPr>
              <a:t>  Y</a:t>
            </a:r>
            <a:r>
              <a:rPr lang="en-US" dirty="0">
                <a:ea typeface="+mn-ea"/>
                <a:cs typeface="+mn-cs"/>
              </a:rPr>
              <a:t> = </a:t>
            </a:r>
            <a:r>
              <a:rPr lang="en-US" i="1" dirty="0">
                <a:ea typeface="+mn-ea"/>
                <a:cs typeface="+mn-cs"/>
              </a:rPr>
              <a:t>b</a:t>
            </a:r>
            <a:r>
              <a:rPr lang="en-US" baseline="-25000" dirty="0">
                <a:ea typeface="+mn-ea"/>
                <a:cs typeface="+mn-cs"/>
              </a:rPr>
              <a:t>0</a:t>
            </a:r>
            <a:r>
              <a:rPr lang="en-US" dirty="0">
                <a:ea typeface="+mn-ea"/>
                <a:cs typeface="+mn-cs"/>
              </a:rPr>
              <a:t> + </a:t>
            </a:r>
            <a:r>
              <a:rPr lang="en-US" i="1" dirty="0">
                <a:ea typeface="+mn-ea"/>
                <a:cs typeface="+mn-cs"/>
              </a:rPr>
              <a:t>b</a:t>
            </a:r>
            <a:r>
              <a:rPr lang="en-US" baseline="-25000" dirty="0">
                <a:ea typeface="+mn-ea"/>
                <a:cs typeface="+mn-cs"/>
              </a:rPr>
              <a:t>1</a:t>
            </a:r>
            <a:r>
              <a:rPr lang="en-US" i="1" dirty="0">
                <a:ea typeface="+mn-ea"/>
                <a:cs typeface="+mn-cs"/>
              </a:rPr>
              <a:t>X</a:t>
            </a:r>
          </a:p>
          <a:p>
            <a:pPr marL="109728" indent="0" eaLnBrk="1" fontAlgn="auto" hangingPunct="1">
              <a:spcBef>
                <a:spcPts val="0"/>
              </a:spcBef>
              <a:spcAft>
                <a:spcPts val="0"/>
              </a:spcAft>
              <a:buFont typeface="Wingdings 3"/>
              <a:buNone/>
              <a:defRPr/>
            </a:pPr>
            <a:r>
              <a:rPr lang="en-US" i="1" dirty="0">
                <a:ea typeface="+mn-ea"/>
                <a:cs typeface="+mn-cs"/>
              </a:rPr>
              <a:t>  where </a:t>
            </a:r>
          </a:p>
          <a:p>
            <a:pPr marL="109728" indent="0" eaLnBrk="1" fontAlgn="auto" hangingPunct="1">
              <a:spcBef>
                <a:spcPts val="0"/>
              </a:spcBef>
              <a:spcAft>
                <a:spcPts val="0"/>
              </a:spcAft>
              <a:buFont typeface="Wingdings 3"/>
              <a:buNone/>
              <a:defRPr/>
            </a:pPr>
            <a:r>
              <a:rPr lang="en-US" dirty="0">
                <a:ea typeface="+mn-ea"/>
                <a:cs typeface="+mn-cs"/>
              </a:rPr>
              <a:t>  </a:t>
            </a:r>
            <a:r>
              <a:rPr lang="en-US" i="1" dirty="0">
                <a:ea typeface="+mn-ea"/>
                <a:cs typeface="+mn-cs"/>
              </a:rPr>
              <a:t>b</a:t>
            </a:r>
            <a:r>
              <a:rPr lang="en-US" baseline="-25000" dirty="0">
                <a:ea typeface="+mn-ea"/>
                <a:cs typeface="+mn-cs"/>
              </a:rPr>
              <a:t>0</a:t>
            </a:r>
            <a:r>
              <a:rPr lang="en-US" dirty="0">
                <a:ea typeface="+mn-ea"/>
                <a:cs typeface="+mn-cs"/>
              </a:rPr>
              <a:t> is the intercept</a:t>
            </a:r>
          </a:p>
          <a:p>
            <a:pPr marL="109728" indent="0" eaLnBrk="1" fontAlgn="auto" hangingPunct="1">
              <a:spcBef>
                <a:spcPts val="0"/>
              </a:spcBef>
              <a:spcAft>
                <a:spcPts val="0"/>
              </a:spcAft>
              <a:buFont typeface="Wingdings 3"/>
              <a:buNone/>
              <a:defRPr/>
            </a:pPr>
            <a:r>
              <a:rPr lang="en-US" dirty="0">
                <a:ea typeface="+mn-ea"/>
                <a:cs typeface="+mn-cs"/>
              </a:rPr>
              <a:t>  </a:t>
            </a:r>
            <a:r>
              <a:rPr lang="en-US" i="1" dirty="0">
                <a:ea typeface="+mn-ea"/>
                <a:cs typeface="+mn-cs"/>
              </a:rPr>
              <a:t>b</a:t>
            </a:r>
            <a:r>
              <a:rPr lang="en-US" baseline="-25000" dirty="0">
                <a:ea typeface="+mn-ea"/>
                <a:cs typeface="+mn-cs"/>
              </a:rPr>
              <a:t>1</a:t>
            </a:r>
            <a:r>
              <a:rPr lang="en-US" dirty="0">
                <a:ea typeface="+mn-ea"/>
                <a:cs typeface="+mn-cs"/>
              </a:rPr>
              <a:t> is the slope</a:t>
            </a:r>
          </a:p>
        </p:txBody>
      </p:sp>
      <p:sp>
        <p:nvSpPr>
          <p:cNvPr id="34821" name="Slide Number Placeholder 1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9-</a:t>
            </a:r>
            <a:fld id="{7AC5C24B-364B-4625-9811-1144256DEDB5}" type="slidenum">
              <a:rPr lang="en-US">
                <a:ea typeface="ＭＳ Ｐゴシック" pitchFamily="-72" charset="-128"/>
                <a:cs typeface="ＭＳ Ｐゴシック" pitchFamily="-72" charset="-128"/>
              </a:rPr>
              <a:pPr fontAlgn="base">
                <a:spcBef>
                  <a:spcPct val="0"/>
                </a:spcBef>
                <a:spcAft>
                  <a:spcPct val="0"/>
                </a:spcAft>
                <a:defRPr/>
              </a:pPr>
              <a:t>12</a:t>
            </a:fld>
            <a:endParaRPr lang="en-US">
              <a:ea typeface="ＭＳ Ｐゴシック" pitchFamily="-72" charset="-128"/>
              <a:cs typeface="ＭＳ Ｐゴシック" pitchFamily="-72" charset="-128"/>
            </a:endParaRPr>
          </a:p>
        </p:txBody>
      </p:sp>
      <p:sp>
        <p:nvSpPr>
          <p:cNvPr id="34819" name="TextBox 5"/>
          <p:cNvSpPr txBox="1">
            <a:spLocks noChangeArrowheads="1"/>
          </p:cNvSpPr>
          <p:nvPr/>
        </p:nvSpPr>
        <p:spPr bwMode="auto">
          <a:xfrm>
            <a:off x="8032750" y="6018213"/>
            <a:ext cx="758825" cy="246062"/>
          </a:xfrm>
          <a:prstGeom prst="rect">
            <a:avLst/>
          </a:prstGeom>
          <a:noFill/>
          <a:ln w="9525">
            <a:noFill/>
            <a:miter lim="800000"/>
            <a:headEnd/>
            <a:tailEnd/>
          </a:ln>
        </p:spPr>
        <p:txBody>
          <a:bodyPr wrap="none">
            <a:prstTxWarp prst="textNoShape">
              <a:avLst/>
            </a:prstTxWarp>
            <a:spAutoFit/>
          </a:bodyPr>
          <a:lstStyle/>
          <a:p>
            <a:r>
              <a:rPr lang="en-US" sz="1000"/>
              <a:t>Figure 9.4</a:t>
            </a:r>
          </a:p>
        </p:txBody>
      </p:sp>
      <p:pic>
        <p:nvPicPr>
          <p:cNvPr id="34822" name="Picture 2"/>
          <p:cNvPicPr>
            <a:picLocks noChangeAspect="1" noChangeArrowheads="1"/>
          </p:cNvPicPr>
          <p:nvPr/>
        </p:nvPicPr>
        <p:blipFill>
          <a:blip r:embed="rId2"/>
          <a:srcRect/>
          <a:stretch>
            <a:fillRect/>
          </a:stretch>
        </p:blipFill>
        <p:spPr bwMode="auto">
          <a:xfrm>
            <a:off x="4114800" y="3179763"/>
            <a:ext cx="4676775" cy="2838450"/>
          </a:xfrm>
          <a:prstGeom prst="rect">
            <a:avLst/>
          </a:prstGeom>
          <a:noFill/>
          <a:ln w="9525">
            <a:noFill/>
            <a:miter lim="800000"/>
            <a:headEnd/>
            <a:tailEnd/>
          </a:ln>
        </p:spPr>
      </p:pic>
      <p:sp>
        <p:nvSpPr>
          <p:cNvPr id="34823" name="TextBox 2"/>
          <p:cNvSpPr txBox="1">
            <a:spLocks noChangeArrowheads="1"/>
          </p:cNvSpPr>
          <p:nvPr/>
        </p:nvSpPr>
        <p:spPr bwMode="auto">
          <a:xfrm>
            <a:off x="852488" y="3048000"/>
            <a:ext cx="293687" cy="369888"/>
          </a:xfrm>
          <a:prstGeom prst="rect">
            <a:avLst/>
          </a:prstGeom>
          <a:noFill/>
          <a:ln w="9525">
            <a:noFill/>
            <a:miter lim="800000"/>
            <a:headEnd/>
            <a:tailEnd/>
          </a:ln>
        </p:spPr>
        <p:txBody>
          <a:bodyPr wrap="none">
            <a:prstTxWarp prst="textNoShape">
              <a:avLst/>
            </a:prstTxWarp>
            <a:spAutoFit/>
          </a:bodyPr>
          <a:lstStyle/>
          <a:p>
            <a:r>
              <a:rPr lang="en-US" sz="1800"/>
              <a:t>^</a:t>
            </a:r>
          </a:p>
        </p:txBody>
      </p:sp>
    </p:spTree>
    <p:extLst>
      <p:ext uri="{BB962C8B-B14F-4D97-AF65-F5344CB8AC3E}">
        <p14:creationId xmlns:p14="http://schemas.microsoft.com/office/powerpoint/2010/main" val="2096776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43000" y="-37070"/>
            <a:ext cx="6629400" cy="914400"/>
          </a:xfrm>
        </p:spPr>
        <p:txBody>
          <a:bodyPr/>
          <a:lstStyle/>
          <a:p>
            <a:r>
              <a:rPr lang="en-US" dirty="0"/>
              <a:t>Least Squares Line</a:t>
            </a:r>
          </a:p>
        </p:txBody>
      </p:sp>
      <p:sp>
        <p:nvSpPr>
          <p:cNvPr id="37892" name="Text Box 4"/>
          <p:cNvSpPr txBox="1">
            <a:spLocks noChangeArrowheads="1"/>
          </p:cNvSpPr>
          <p:nvPr/>
        </p:nvSpPr>
        <p:spPr bwMode="auto">
          <a:xfrm>
            <a:off x="533400" y="914400"/>
            <a:ext cx="80772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20000"/>
              </a:spcBef>
              <a:buClr>
                <a:schemeClr val="accent1"/>
              </a:buClr>
              <a:buSzPct val="80000"/>
              <a:buFont typeface="Wingdings" pitchFamily="2" charset="2"/>
              <a:buNone/>
            </a:pPr>
            <a:r>
              <a:rPr lang="en-US" sz="2600" dirty="0"/>
              <a:t>The most widely used criterion for measuring the goodness of fit of a line   </a:t>
            </a:r>
          </a:p>
        </p:txBody>
      </p:sp>
      <p:sp>
        <p:nvSpPr>
          <p:cNvPr id="37894" name="Text Box 6"/>
          <p:cNvSpPr txBox="1">
            <a:spLocks noChangeArrowheads="1"/>
          </p:cNvSpPr>
          <p:nvPr/>
        </p:nvSpPr>
        <p:spPr bwMode="auto">
          <a:xfrm>
            <a:off x="449262" y="2101850"/>
            <a:ext cx="8245475"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20000"/>
              </a:spcBef>
              <a:buClr>
                <a:schemeClr val="accent1"/>
              </a:buClr>
              <a:buSzPct val="80000"/>
              <a:buFont typeface="Wingdings" pitchFamily="2" charset="2"/>
              <a:buNone/>
            </a:pPr>
            <a:r>
              <a:rPr lang="en-US" sz="2600" dirty="0">
                <a:sym typeface="Symbol" pitchFamily="18" charset="2"/>
              </a:rPr>
              <a:t>The line that gives the best fit to the data is the one that minimizes this sum;  it is called the </a:t>
            </a:r>
            <a:r>
              <a:rPr lang="en-US" sz="2600" b="1" dirty="0">
                <a:sym typeface="Symbol" pitchFamily="18" charset="2"/>
              </a:rPr>
              <a:t>least squares line</a:t>
            </a:r>
            <a:r>
              <a:rPr lang="en-US" sz="2600" dirty="0">
                <a:sym typeface="Symbol" pitchFamily="18" charset="2"/>
              </a:rPr>
              <a:t> or </a:t>
            </a:r>
            <a:r>
              <a:rPr lang="en-US" sz="2600" b="1" dirty="0">
                <a:sym typeface="Symbol" pitchFamily="18" charset="2"/>
              </a:rPr>
              <a:t>sample regression line</a:t>
            </a:r>
            <a:r>
              <a:rPr lang="en-US" sz="2600" dirty="0">
                <a:sym typeface="Symbol" pitchFamily="18" charset="2"/>
              </a:rPr>
              <a:t>.</a:t>
            </a:r>
            <a:endParaRPr lang="en-US" sz="2600" dirty="0"/>
          </a:p>
        </p:txBody>
      </p:sp>
      <p:pic>
        <p:nvPicPr>
          <p:cNvPr id="10" name="Picture 6"/>
          <p:cNvPicPr>
            <a:picLocks noChangeAspect="1" noChangeArrowheads="1"/>
          </p:cNvPicPr>
          <p:nvPr/>
        </p:nvPicPr>
        <p:blipFill>
          <a:blip r:embed="rId3"/>
          <a:srcRect/>
          <a:stretch>
            <a:fillRect/>
          </a:stretch>
        </p:blipFill>
        <p:spPr bwMode="auto">
          <a:xfrm>
            <a:off x="5588086" y="3733800"/>
            <a:ext cx="3057525" cy="1768012"/>
          </a:xfrm>
          <a:prstGeom prst="rect">
            <a:avLst/>
          </a:prstGeom>
          <a:noFill/>
          <a:ln w="9525">
            <a:noFill/>
            <a:miter lim="800000"/>
            <a:headEnd/>
            <a:tailEnd/>
          </a:ln>
        </p:spPr>
      </p:pic>
      <p:sp>
        <p:nvSpPr>
          <p:cNvPr id="2" name="Rectangle 1"/>
          <p:cNvSpPr/>
          <p:nvPr/>
        </p:nvSpPr>
        <p:spPr>
          <a:xfrm>
            <a:off x="449262" y="3571936"/>
            <a:ext cx="4960938" cy="1938992"/>
          </a:xfrm>
          <a:prstGeom prst="rect">
            <a:avLst/>
          </a:prstGeom>
        </p:spPr>
        <p:txBody>
          <a:bodyPr wrap="square">
            <a:spAutoFit/>
          </a:bodyPr>
          <a:lstStyle/>
          <a:p>
            <a:r>
              <a:rPr lang="en-US" sz="2400" dirty="0"/>
              <a:t>The slope of a regression line represents the rate of change in </a:t>
            </a:r>
            <a:r>
              <a:rPr lang="en-US" sz="2400" i="1" dirty="0"/>
              <a:t>y</a:t>
            </a:r>
            <a:r>
              <a:rPr lang="en-US" sz="2400" dirty="0"/>
              <a:t> as </a:t>
            </a:r>
            <a:r>
              <a:rPr lang="en-US" sz="2400" i="1" dirty="0"/>
              <a:t>x</a:t>
            </a:r>
            <a:r>
              <a:rPr lang="en-US" sz="2400" dirty="0"/>
              <a:t> changes. Because </a:t>
            </a:r>
            <a:r>
              <a:rPr lang="en-US" sz="2400" i="1" dirty="0"/>
              <a:t>y</a:t>
            </a:r>
            <a:r>
              <a:rPr lang="en-US" sz="2400" dirty="0"/>
              <a:t> is dependent on</a:t>
            </a:r>
            <a:r>
              <a:rPr lang="en-US" sz="2400" i="1" dirty="0"/>
              <a:t> x</a:t>
            </a:r>
            <a:r>
              <a:rPr lang="en-US" sz="2400" dirty="0"/>
              <a:t>, the slope describes the predicted values of </a:t>
            </a:r>
            <a:r>
              <a:rPr lang="en-US" sz="2400" i="1" dirty="0"/>
              <a:t>y</a:t>
            </a:r>
            <a:r>
              <a:rPr lang="en-US" sz="2400" dirty="0"/>
              <a:t> given </a:t>
            </a:r>
            <a:r>
              <a:rPr lang="en-US" sz="2400" i="1" dirty="0"/>
              <a:t>x</a:t>
            </a:r>
            <a:r>
              <a:rPr lang="en-US" sz="2400" dirty="0"/>
              <a:t>.</a:t>
            </a:r>
          </a:p>
        </p:txBody>
      </p:sp>
    </p:spTree>
    <p:extLst>
      <p:ext uri="{BB962C8B-B14F-4D97-AF65-F5344CB8AC3E}">
        <p14:creationId xmlns:p14="http://schemas.microsoft.com/office/powerpoint/2010/main" val="2030015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894"/>
                                        </p:tgtEl>
                                        <p:attrNameLst>
                                          <p:attrName>style.visibility</p:attrName>
                                        </p:attrNameLst>
                                      </p:cBhvr>
                                      <p:to>
                                        <p:strVal val="visible"/>
                                      </p:to>
                                    </p:set>
                                    <p:animEffect transition="in" filter="fade">
                                      <p:cBhvr>
                                        <p:cTn id="7" dur="200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581131" y="0"/>
            <a:ext cx="8041440" cy="1442674"/>
          </a:xfrm>
        </p:spPr>
        <p:txBody>
          <a:bodyPr/>
          <a:lstStyle/>
          <a:p>
            <a:pPr eaLnBrk="1" fontAlgn="auto" hangingPunct="1">
              <a:spcAft>
                <a:spcPts val="0"/>
              </a:spcAft>
              <a:defRPr/>
            </a:pPr>
            <a:r>
              <a:rPr lang="en-US" sz="3200" dirty="0">
                <a:ea typeface="+mj-ea"/>
                <a:cs typeface="+mj-cs"/>
              </a:rPr>
              <a:t>Simple Linear Regression</a:t>
            </a:r>
          </a:p>
        </p:txBody>
      </p:sp>
      <p:sp>
        <p:nvSpPr>
          <p:cNvPr id="35841" name="Content Placeholder 1"/>
          <p:cNvSpPr>
            <a:spLocks noGrp="1"/>
          </p:cNvSpPr>
          <p:nvPr>
            <p:ph idx="1"/>
          </p:nvPr>
        </p:nvSpPr>
        <p:spPr>
          <a:xfrm>
            <a:off x="457200" y="1189038"/>
            <a:ext cx="8229600" cy="4525962"/>
          </a:xfrm>
        </p:spPr>
        <p:txBody>
          <a:bodyPr/>
          <a:lstStyle/>
          <a:p>
            <a:pPr eaLnBrk="1" hangingPunct="1">
              <a:buFont typeface="Wingdings 3" pitchFamily="-72" charset="2"/>
              <a:buNone/>
            </a:pPr>
            <a:r>
              <a:rPr lang="en-US" u="sng" dirty="0"/>
              <a:t>Using Excel to Find the Best Regression Line</a:t>
            </a:r>
          </a:p>
          <a:p>
            <a:pPr eaLnBrk="1" hangingPunct="1"/>
            <a:r>
              <a:rPr lang="en-US" dirty="0"/>
              <a:t>Market value = 32673 + 35.036(square feet)</a:t>
            </a:r>
          </a:p>
          <a:p>
            <a:pPr eaLnBrk="1" hangingPunct="1"/>
            <a:endParaRPr lang="en-US" dirty="0"/>
          </a:p>
        </p:txBody>
      </p:sp>
      <p:sp>
        <p:nvSpPr>
          <p:cNvPr id="35845" name="Slide Number Placeholder 1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9-</a:t>
            </a:r>
            <a:fld id="{9BB0FF75-2BE6-45EE-8621-D7CC8C8E0D99}" type="slidenum">
              <a:rPr lang="en-US">
                <a:ea typeface="ＭＳ Ｐゴシック" pitchFamily="-72" charset="-128"/>
                <a:cs typeface="ＭＳ Ｐゴシック" pitchFamily="-72" charset="-128"/>
              </a:rPr>
              <a:pPr fontAlgn="base">
                <a:spcBef>
                  <a:spcPct val="0"/>
                </a:spcBef>
                <a:spcAft>
                  <a:spcPct val="0"/>
                </a:spcAft>
                <a:defRPr/>
              </a:pPr>
              <a:t>14</a:t>
            </a:fld>
            <a:endParaRPr lang="en-US">
              <a:ea typeface="ＭＳ Ｐゴシック" pitchFamily="-72" charset="-128"/>
              <a:cs typeface="ＭＳ Ｐゴシック" pitchFamily="-72" charset="-128"/>
            </a:endParaRPr>
          </a:p>
        </p:txBody>
      </p:sp>
      <p:sp>
        <p:nvSpPr>
          <p:cNvPr id="35843" name="TextBox 5"/>
          <p:cNvSpPr txBox="1">
            <a:spLocks noChangeArrowheads="1"/>
          </p:cNvSpPr>
          <p:nvPr/>
        </p:nvSpPr>
        <p:spPr bwMode="auto">
          <a:xfrm>
            <a:off x="5048250" y="5822950"/>
            <a:ext cx="758825" cy="246063"/>
          </a:xfrm>
          <a:prstGeom prst="rect">
            <a:avLst/>
          </a:prstGeom>
          <a:noFill/>
          <a:ln w="9525">
            <a:noFill/>
            <a:miter lim="800000"/>
            <a:headEnd/>
            <a:tailEnd/>
          </a:ln>
        </p:spPr>
        <p:txBody>
          <a:bodyPr wrap="none">
            <a:prstTxWarp prst="textNoShape">
              <a:avLst/>
            </a:prstTxWarp>
            <a:spAutoFit/>
          </a:bodyPr>
          <a:lstStyle/>
          <a:p>
            <a:r>
              <a:rPr lang="en-US" sz="1000"/>
              <a:t>Figure 9.5</a:t>
            </a:r>
          </a:p>
        </p:txBody>
      </p:sp>
      <p:pic>
        <p:nvPicPr>
          <p:cNvPr id="35846" name="Picture 2"/>
          <p:cNvPicPr>
            <a:picLocks noChangeAspect="1" noChangeArrowheads="1"/>
          </p:cNvPicPr>
          <p:nvPr/>
        </p:nvPicPr>
        <p:blipFill>
          <a:blip r:embed="rId2"/>
          <a:srcRect/>
          <a:stretch>
            <a:fillRect/>
          </a:stretch>
        </p:blipFill>
        <p:spPr bwMode="auto">
          <a:xfrm>
            <a:off x="612775" y="2651125"/>
            <a:ext cx="5183188" cy="3171825"/>
          </a:xfrm>
          <a:prstGeom prst="rect">
            <a:avLst/>
          </a:prstGeom>
          <a:noFill/>
          <a:ln w="9525">
            <a:noFill/>
            <a:miter lim="800000"/>
            <a:headEnd/>
            <a:tailEnd/>
          </a:ln>
        </p:spPr>
      </p:pic>
      <p:sp>
        <p:nvSpPr>
          <p:cNvPr id="35847" name="TextBox 2"/>
          <p:cNvSpPr txBox="1">
            <a:spLocks noChangeArrowheads="1"/>
          </p:cNvSpPr>
          <p:nvPr/>
        </p:nvSpPr>
        <p:spPr bwMode="auto">
          <a:xfrm>
            <a:off x="5867400" y="2673350"/>
            <a:ext cx="2786063" cy="2754313"/>
          </a:xfrm>
          <a:prstGeom prst="rect">
            <a:avLst/>
          </a:prstGeom>
          <a:solidFill>
            <a:schemeClr val="bg2"/>
          </a:solidFill>
          <a:ln w="12700">
            <a:solidFill>
              <a:schemeClr val="tx1"/>
            </a:solidFill>
            <a:miter lim="800000"/>
            <a:headEnd/>
            <a:tailEnd/>
          </a:ln>
        </p:spPr>
        <p:txBody>
          <a:bodyPr>
            <a:prstTxWarp prst="textNoShape">
              <a:avLst/>
            </a:prstTxWarp>
            <a:spAutoFit/>
          </a:bodyPr>
          <a:lstStyle/>
          <a:p>
            <a:r>
              <a:rPr lang="en-US" sz="2100"/>
              <a:t>The regression model explains variation in market value  due to size of the home.  </a:t>
            </a:r>
          </a:p>
          <a:p>
            <a:pPr>
              <a:spcBef>
                <a:spcPts val="600"/>
              </a:spcBef>
            </a:pPr>
            <a:r>
              <a:rPr lang="en-US" sz="2100"/>
              <a:t>It provides better estimates of market value than simply using the average.</a:t>
            </a:r>
          </a:p>
        </p:txBody>
      </p:sp>
    </p:spTree>
    <p:extLst>
      <p:ext uri="{BB962C8B-B14F-4D97-AF65-F5344CB8AC3E}">
        <p14:creationId xmlns:p14="http://schemas.microsoft.com/office/powerpoint/2010/main" val="3212675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89" t="22974" r="20889" b="9121"/>
          <a:stretch/>
        </p:blipFill>
        <p:spPr bwMode="auto">
          <a:xfrm>
            <a:off x="152400" y="963828"/>
            <a:ext cx="8662716" cy="4293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1558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Linear Relations</a:t>
            </a:r>
          </a:p>
        </p:txBody>
      </p:sp>
      <p:sp>
        <p:nvSpPr>
          <p:cNvPr id="9219" name="Rectangle 3"/>
          <p:cNvSpPr>
            <a:spLocks noGrp="1" noChangeArrowheads="1"/>
          </p:cNvSpPr>
          <p:nvPr>
            <p:ph idx="1"/>
          </p:nvPr>
        </p:nvSpPr>
        <p:spPr>
          <a:xfrm>
            <a:off x="152400" y="1676400"/>
            <a:ext cx="8534400" cy="4449763"/>
          </a:xfrm>
        </p:spPr>
        <p:txBody>
          <a:bodyPr>
            <a:normAutofit/>
          </a:bodyPr>
          <a:lstStyle/>
          <a:p>
            <a:pPr>
              <a:lnSpc>
                <a:spcPct val="90000"/>
              </a:lnSpc>
              <a:spcBef>
                <a:spcPct val="0"/>
              </a:spcBef>
              <a:spcAft>
                <a:spcPct val="60000"/>
              </a:spcAft>
              <a:buFont typeface="Arial" panose="020B0604020202020204" pitchFamily="34" charset="0"/>
              <a:buChar char="•"/>
            </a:pPr>
            <a:r>
              <a:rPr lang="en-US" sz="2400" dirty="0"/>
              <a:t>We know </a:t>
            </a:r>
            <a:r>
              <a:rPr lang="en-US" dirty="0"/>
              <a:t>from algebra lines </a:t>
            </a:r>
            <a:r>
              <a:rPr lang="en-US" sz="2400" dirty="0"/>
              <a:t>come in the form y = mx + b, where m is the slope and b is the y-intercept.</a:t>
            </a:r>
          </a:p>
          <a:p>
            <a:pPr>
              <a:lnSpc>
                <a:spcPct val="90000"/>
              </a:lnSpc>
              <a:spcBef>
                <a:spcPct val="0"/>
              </a:spcBef>
              <a:spcAft>
                <a:spcPct val="60000"/>
              </a:spcAft>
              <a:buFont typeface="Arial" panose="020B0604020202020204" pitchFamily="34" charset="0"/>
              <a:buChar char="•"/>
            </a:pPr>
            <a:r>
              <a:rPr lang="en-US" sz="2400" dirty="0"/>
              <a:t>In statistics, we use </a:t>
            </a:r>
            <a:r>
              <a:rPr lang="en-US" sz="2400" dirty="0">
                <a:solidFill>
                  <a:schemeClr val="accent2"/>
                </a:solidFill>
              </a:rPr>
              <a:t>y = a + </a:t>
            </a:r>
            <a:r>
              <a:rPr lang="en-US" sz="2400" dirty="0" err="1">
                <a:solidFill>
                  <a:schemeClr val="accent2"/>
                </a:solidFill>
              </a:rPr>
              <a:t>bx</a:t>
            </a:r>
            <a:r>
              <a:rPr lang="en-US" sz="2400" dirty="0"/>
              <a:t> for the equation of a straight line. Now </a:t>
            </a:r>
            <a:r>
              <a:rPr lang="en-US" sz="2400" dirty="0">
                <a:solidFill>
                  <a:srgbClr val="FF0000"/>
                </a:solidFill>
              </a:rPr>
              <a:t>a is the intercept </a:t>
            </a:r>
            <a:r>
              <a:rPr lang="en-US" sz="2400" dirty="0"/>
              <a:t>and </a:t>
            </a:r>
            <a:r>
              <a:rPr lang="en-US" sz="2400" dirty="0">
                <a:solidFill>
                  <a:srgbClr val="FF0000"/>
                </a:solidFill>
              </a:rPr>
              <a:t>b is the slope</a:t>
            </a:r>
            <a:r>
              <a:rPr lang="en-US" sz="2400" dirty="0"/>
              <a:t>.</a:t>
            </a:r>
          </a:p>
          <a:p>
            <a:pPr>
              <a:lnSpc>
                <a:spcPct val="90000"/>
              </a:lnSpc>
              <a:spcBef>
                <a:spcPct val="0"/>
              </a:spcBef>
              <a:spcAft>
                <a:spcPct val="60000"/>
              </a:spcAft>
              <a:buFont typeface="Arial" panose="020B0604020202020204" pitchFamily="34" charset="0"/>
              <a:buChar char="•"/>
            </a:pPr>
            <a:r>
              <a:rPr lang="en-US" sz="2400" dirty="0"/>
              <a:t>The </a:t>
            </a:r>
            <a:r>
              <a:rPr lang="en-US" sz="2400" b="1" dirty="0"/>
              <a:t>slope</a:t>
            </a:r>
            <a:r>
              <a:rPr lang="en-US" sz="2400" dirty="0"/>
              <a:t> (</a:t>
            </a:r>
            <a:r>
              <a:rPr lang="en-US" sz="2400" dirty="0">
                <a:solidFill>
                  <a:schemeClr val="accent2"/>
                </a:solidFill>
              </a:rPr>
              <a:t>b</a:t>
            </a:r>
            <a:r>
              <a:rPr lang="en-US" sz="2400" dirty="0"/>
              <a:t>) of the line, is the amount by which y increases when x increase by 1 unit.</a:t>
            </a:r>
          </a:p>
          <a:p>
            <a:pPr lvl="1">
              <a:lnSpc>
                <a:spcPct val="90000"/>
              </a:lnSpc>
              <a:spcBef>
                <a:spcPct val="0"/>
              </a:spcBef>
              <a:spcAft>
                <a:spcPct val="60000"/>
              </a:spcAft>
              <a:buFont typeface="Arial" panose="020B0604020202020204" pitchFamily="34" charset="0"/>
              <a:buChar char="•"/>
            </a:pPr>
            <a:r>
              <a:rPr lang="en-US" sz="2000" dirty="0"/>
              <a:t>This interpretation is very important. </a:t>
            </a:r>
          </a:p>
          <a:p>
            <a:pPr>
              <a:lnSpc>
                <a:spcPct val="90000"/>
              </a:lnSpc>
              <a:spcBef>
                <a:spcPct val="0"/>
              </a:spcBef>
              <a:spcAft>
                <a:spcPct val="60000"/>
              </a:spcAft>
              <a:buFont typeface="Arial" panose="020B0604020202020204" pitchFamily="34" charset="0"/>
              <a:buChar char="•"/>
            </a:pPr>
            <a:r>
              <a:rPr lang="en-US" sz="2400" dirty="0"/>
              <a:t>The </a:t>
            </a:r>
            <a:r>
              <a:rPr lang="en-US" sz="2400" b="1" dirty="0"/>
              <a:t>intercept</a:t>
            </a:r>
            <a:r>
              <a:rPr lang="en-US" sz="2400" dirty="0"/>
              <a:t> (</a:t>
            </a:r>
            <a:r>
              <a:rPr lang="en-US" sz="2400" dirty="0">
                <a:solidFill>
                  <a:schemeClr val="accent2"/>
                </a:solidFill>
              </a:rPr>
              <a:t>a</a:t>
            </a:r>
            <a:r>
              <a:rPr lang="en-US" sz="2400" dirty="0"/>
              <a:t>), sometimes called the vertical intercept, is the height of the line when x = 0.</a:t>
            </a:r>
          </a:p>
          <a:p>
            <a:pPr marL="0" indent="0">
              <a:lnSpc>
                <a:spcPct val="90000"/>
              </a:lnSpc>
            </a:pPr>
            <a:endParaRPr lang="en-US" sz="2400" dirty="0"/>
          </a:p>
        </p:txBody>
      </p:sp>
    </p:spTree>
    <p:extLst>
      <p:ext uri="{BB962C8B-B14F-4D97-AF65-F5344CB8AC3E}">
        <p14:creationId xmlns:p14="http://schemas.microsoft.com/office/powerpoint/2010/main" val="40575723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2000"/>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2000"/>
                                        <p:tgtEl>
                                          <p:spTgt spid="921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219">
                                            <p:txEl>
                                              <p:pRg st="3" end="3"/>
                                            </p:txEl>
                                          </p:spTgt>
                                        </p:tgtEl>
                                        <p:attrNameLst>
                                          <p:attrName>style.visibility</p:attrName>
                                        </p:attrNameLst>
                                      </p:cBhvr>
                                      <p:to>
                                        <p:strVal val="visible"/>
                                      </p:to>
                                    </p:set>
                                    <p:animEffect transition="in" filter="fade">
                                      <p:cBhvr>
                                        <p:cTn id="20" dur="2000"/>
                                        <p:tgtEl>
                                          <p:spTgt spid="9219">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animEffect transition="in" filter="fade">
                                      <p:cBhvr>
                                        <p:cTn id="25" dur="20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76200"/>
            <a:ext cx="8041440" cy="1442674"/>
          </a:xfrm>
        </p:spPr>
        <p:txBody>
          <a:bodyPr/>
          <a:lstStyle/>
          <a:p>
            <a:pPr eaLnBrk="1" fontAlgn="auto" hangingPunct="1">
              <a:spcAft>
                <a:spcPts val="0"/>
              </a:spcAft>
              <a:defRPr/>
            </a:pPr>
            <a:r>
              <a:rPr lang="en-US" sz="3200" dirty="0">
                <a:ea typeface="+mj-ea"/>
                <a:cs typeface="+mj-cs"/>
              </a:rPr>
              <a:t>Simple Linear Regression</a:t>
            </a:r>
          </a:p>
        </p:txBody>
      </p:sp>
      <p:sp>
        <p:nvSpPr>
          <p:cNvPr id="2" name="Content Placeholder 1"/>
          <p:cNvSpPr>
            <a:spLocks noGrp="1"/>
          </p:cNvSpPr>
          <p:nvPr>
            <p:ph idx="1"/>
          </p:nvPr>
        </p:nvSpPr>
        <p:spPr>
          <a:xfrm>
            <a:off x="457200" y="1371600"/>
            <a:ext cx="8229600" cy="4800600"/>
          </a:xfrm>
        </p:spPr>
        <p:txBody>
          <a:bodyPr>
            <a:normAutofit/>
          </a:bodyPr>
          <a:lstStyle/>
          <a:p>
            <a:pPr marL="365760" indent="-256032" eaLnBrk="1" fontAlgn="auto" hangingPunct="1">
              <a:spcAft>
                <a:spcPts val="0"/>
              </a:spcAft>
              <a:buFont typeface="Wingdings 3"/>
              <a:buNone/>
              <a:defRPr/>
            </a:pPr>
            <a:r>
              <a:rPr lang="en-US" u="sng" dirty="0">
                <a:ea typeface="+mn-ea"/>
                <a:cs typeface="+mn-cs"/>
              </a:rPr>
              <a:t>Using Excel Functions to Find Least-Squares Coefficients</a:t>
            </a:r>
          </a:p>
          <a:p>
            <a:pPr marL="365760" indent="-256032" eaLnBrk="1" fontAlgn="auto" hangingPunct="1">
              <a:spcBef>
                <a:spcPts val="1800"/>
              </a:spcBef>
              <a:spcAft>
                <a:spcPts val="0"/>
              </a:spcAft>
              <a:buFont typeface="Wingdings 3"/>
              <a:buChar char=""/>
              <a:defRPr/>
            </a:pPr>
            <a:r>
              <a:rPr lang="en-US" dirty="0">
                <a:ea typeface="+mn-ea"/>
                <a:cs typeface="+mn-cs"/>
              </a:rPr>
              <a:t>Slope = 35.036</a:t>
            </a:r>
          </a:p>
          <a:p>
            <a:pPr marL="109728" indent="0" eaLnBrk="1" fontAlgn="auto" hangingPunct="1">
              <a:spcAft>
                <a:spcPts val="0"/>
              </a:spcAft>
              <a:buFont typeface="Wingdings 3"/>
              <a:buNone/>
              <a:defRPr/>
            </a:pPr>
            <a:r>
              <a:rPr lang="en-US" dirty="0">
                <a:ea typeface="+mn-ea"/>
                <a:cs typeface="+mn-cs"/>
              </a:rPr>
              <a:t>   =SLOPE(C4:C45, B4:B45)</a:t>
            </a:r>
          </a:p>
          <a:p>
            <a:pPr marL="365760" indent="-256032" eaLnBrk="1" fontAlgn="auto" hangingPunct="1">
              <a:spcBef>
                <a:spcPts val="1300"/>
              </a:spcBef>
              <a:spcAft>
                <a:spcPts val="0"/>
              </a:spcAft>
              <a:buFont typeface="Wingdings 3"/>
              <a:buChar char=""/>
              <a:defRPr/>
            </a:pPr>
            <a:r>
              <a:rPr lang="en-US" dirty="0">
                <a:ea typeface="+mn-ea"/>
                <a:cs typeface="+mn-cs"/>
              </a:rPr>
              <a:t>Intercept = 32,673</a:t>
            </a:r>
          </a:p>
          <a:p>
            <a:pPr marL="109728" indent="0" eaLnBrk="1" fontAlgn="auto" hangingPunct="1">
              <a:spcAft>
                <a:spcPts val="0"/>
              </a:spcAft>
              <a:buFont typeface="Wingdings 3"/>
              <a:buNone/>
              <a:defRPr/>
            </a:pPr>
            <a:r>
              <a:rPr lang="en-US" dirty="0">
                <a:ea typeface="+mn-ea"/>
                <a:cs typeface="+mn-cs"/>
              </a:rPr>
              <a:t>   =INTERCEPT(C4:C45, B4:B45)</a:t>
            </a:r>
          </a:p>
          <a:p>
            <a:pPr marL="365760" indent="-256032" eaLnBrk="1" fontAlgn="auto" hangingPunct="1">
              <a:spcBef>
                <a:spcPts val="1600"/>
              </a:spcBef>
              <a:spcAft>
                <a:spcPts val="0"/>
              </a:spcAft>
              <a:buFont typeface="Wingdings 3"/>
              <a:buChar char=""/>
              <a:defRPr/>
            </a:pPr>
            <a:r>
              <a:rPr lang="en-US" dirty="0">
                <a:ea typeface="+mn-ea"/>
                <a:cs typeface="+mn-cs"/>
              </a:rPr>
              <a:t>Estimate </a:t>
            </a:r>
            <a:r>
              <a:rPr lang="en-US" i="1" dirty="0">
                <a:ea typeface="+mn-ea"/>
                <a:cs typeface="+mn-cs"/>
              </a:rPr>
              <a:t>Y</a:t>
            </a:r>
            <a:r>
              <a:rPr lang="en-US" dirty="0">
                <a:ea typeface="+mn-ea"/>
                <a:cs typeface="+mn-cs"/>
              </a:rPr>
              <a:t> when </a:t>
            </a:r>
            <a:r>
              <a:rPr lang="en-US" i="1" dirty="0">
                <a:ea typeface="+mn-ea"/>
                <a:cs typeface="+mn-cs"/>
              </a:rPr>
              <a:t>X </a:t>
            </a:r>
            <a:r>
              <a:rPr lang="en-US" dirty="0">
                <a:ea typeface="+mn-ea"/>
                <a:cs typeface="+mn-cs"/>
              </a:rPr>
              <a:t>= 1800 square feet</a:t>
            </a:r>
          </a:p>
          <a:p>
            <a:pPr marL="109728" indent="0" eaLnBrk="1" fontAlgn="auto" hangingPunct="1">
              <a:spcBef>
                <a:spcPts val="600"/>
              </a:spcBef>
              <a:spcAft>
                <a:spcPts val="0"/>
              </a:spcAft>
              <a:buFont typeface="Wingdings 3"/>
              <a:buNone/>
              <a:defRPr/>
            </a:pPr>
            <a:r>
              <a:rPr lang="en-US" dirty="0">
                <a:ea typeface="+mn-ea"/>
                <a:cs typeface="+mn-cs"/>
                <a:sym typeface="Wingdings" pitchFamily="2" charset="2"/>
              </a:rPr>
              <a:t>   </a:t>
            </a:r>
            <a:r>
              <a:rPr lang="en-US" i="1" dirty="0">
                <a:ea typeface="+mn-ea"/>
                <a:cs typeface="+mn-cs"/>
                <a:sym typeface="Wingdings" pitchFamily="2" charset="2"/>
              </a:rPr>
              <a:t>Y</a:t>
            </a:r>
            <a:r>
              <a:rPr lang="en-US" dirty="0">
                <a:ea typeface="+mn-ea"/>
                <a:cs typeface="+mn-cs"/>
                <a:sym typeface="Wingdings" pitchFamily="2" charset="2"/>
              </a:rPr>
              <a:t> = 32,673 + 35.036(1800) = $95,737.80</a:t>
            </a:r>
            <a:endParaRPr lang="en-US" dirty="0">
              <a:ea typeface="+mn-ea"/>
              <a:cs typeface="+mn-cs"/>
            </a:endParaRPr>
          </a:p>
          <a:p>
            <a:pPr marL="365760" indent="-256032" eaLnBrk="1" fontAlgn="auto" hangingPunct="1">
              <a:spcAft>
                <a:spcPts val="0"/>
              </a:spcAft>
              <a:buFont typeface="Wingdings 3"/>
              <a:buChar char=""/>
              <a:defRPr/>
            </a:pPr>
            <a:endParaRPr lang="en-US" dirty="0">
              <a:ea typeface="+mn-ea"/>
              <a:cs typeface="+mn-cs"/>
            </a:endParaRPr>
          </a:p>
        </p:txBody>
      </p:sp>
      <p:sp>
        <p:nvSpPr>
          <p:cNvPr id="38916" name="Slide Number Placeholder 1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9-</a:t>
            </a:r>
            <a:fld id="{17003FA9-304B-47B5-8F5F-6D00EE1503C8}" type="slidenum">
              <a:rPr lang="en-US">
                <a:ea typeface="ＭＳ Ｐゴシック" pitchFamily="-72" charset="-128"/>
                <a:cs typeface="ＭＳ Ｐゴシック" pitchFamily="-72" charset="-128"/>
              </a:rPr>
              <a:pPr fontAlgn="base">
                <a:spcBef>
                  <a:spcPct val="0"/>
                </a:spcBef>
                <a:spcAft>
                  <a:spcPct val="0"/>
                </a:spcAft>
                <a:defRPr/>
              </a:pPr>
              <a:t>17</a:t>
            </a:fld>
            <a:endParaRPr lang="en-US">
              <a:ea typeface="ＭＳ Ｐゴシック" pitchFamily="-72" charset="-128"/>
              <a:cs typeface="ＭＳ Ｐゴシック" pitchFamily="-72" charset="-128"/>
            </a:endParaRPr>
          </a:p>
        </p:txBody>
      </p:sp>
      <p:sp>
        <p:nvSpPr>
          <p:cNvPr id="38917" name="TextBox 7"/>
          <p:cNvSpPr txBox="1">
            <a:spLocks noChangeArrowheads="1"/>
          </p:cNvSpPr>
          <p:nvPr/>
        </p:nvSpPr>
        <p:spPr bwMode="auto">
          <a:xfrm>
            <a:off x="7620000" y="3851275"/>
            <a:ext cx="755650" cy="244475"/>
          </a:xfrm>
          <a:prstGeom prst="rect">
            <a:avLst/>
          </a:prstGeom>
          <a:noFill/>
          <a:ln w="9525">
            <a:noFill/>
            <a:miter lim="800000"/>
            <a:headEnd/>
            <a:tailEnd/>
          </a:ln>
        </p:spPr>
        <p:txBody>
          <a:bodyPr wrap="none">
            <a:prstTxWarp prst="textNoShape">
              <a:avLst/>
            </a:prstTxWarp>
            <a:spAutoFit/>
          </a:bodyPr>
          <a:lstStyle/>
          <a:p>
            <a:r>
              <a:rPr lang="en-US" sz="1000"/>
              <a:t>Figure 9.2</a:t>
            </a:r>
          </a:p>
        </p:txBody>
      </p:sp>
      <p:pic>
        <p:nvPicPr>
          <p:cNvPr id="38918" name="Picture 2"/>
          <p:cNvPicPr>
            <a:picLocks noChangeAspect="1" noChangeArrowheads="1"/>
          </p:cNvPicPr>
          <p:nvPr/>
        </p:nvPicPr>
        <p:blipFill>
          <a:blip r:embed="rId2"/>
          <a:srcRect/>
          <a:stretch>
            <a:fillRect/>
          </a:stretch>
        </p:blipFill>
        <p:spPr bwMode="auto">
          <a:xfrm>
            <a:off x="5337175" y="2057400"/>
            <a:ext cx="3041650" cy="1793875"/>
          </a:xfrm>
          <a:prstGeom prst="rect">
            <a:avLst/>
          </a:prstGeom>
          <a:noFill/>
          <a:ln w="9525">
            <a:noFill/>
            <a:miter lim="800000"/>
            <a:headEnd/>
            <a:tailEnd/>
          </a:ln>
        </p:spPr>
      </p:pic>
    </p:spTree>
    <p:extLst>
      <p:ext uri="{BB962C8B-B14F-4D97-AF65-F5344CB8AC3E}">
        <p14:creationId xmlns:p14="http://schemas.microsoft.com/office/powerpoint/2010/main" val="2380326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990600"/>
          </a:xfrm>
        </p:spPr>
        <p:txBody>
          <a:bodyPr/>
          <a:lstStyle/>
          <a:p>
            <a:pPr eaLnBrk="1" fontAlgn="auto" hangingPunct="1">
              <a:spcAft>
                <a:spcPts val="0"/>
              </a:spcAft>
              <a:defRPr/>
            </a:pPr>
            <a:r>
              <a:rPr lang="en-US" sz="3200" dirty="0">
                <a:ea typeface="+mj-ea"/>
                <a:cs typeface="+mj-cs"/>
              </a:rPr>
              <a:t>Simple Linear Regression</a:t>
            </a:r>
          </a:p>
        </p:txBody>
      </p:sp>
      <p:sp>
        <p:nvSpPr>
          <p:cNvPr id="2" name="Content Placeholder 1"/>
          <p:cNvSpPr>
            <a:spLocks noGrp="1"/>
          </p:cNvSpPr>
          <p:nvPr>
            <p:ph idx="1"/>
          </p:nvPr>
        </p:nvSpPr>
        <p:spPr>
          <a:xfrm>
            <a:off x="457200" y="1219200"/>
            <a:ext cx="3886200" cy="4525963"/>
          </a:xfrm>
        </p:spPr>
        <p:txBody>
          <a:bodyPr>
            <a:normAutofit/>
          </a:bodyPr>
          <a:lstStyle/>
          <a:p>
            <a:pPr marL="109728" indent="0" eaLnBrk="1" fontAlgn="auto" hangingPunct="1">
              <a:spcAft>
                <a:spcPts val="0"/>
              </a:spcAft>
              <a:buFont typeface="Wingdings 3"/>
              <a:buNone/>
              <a:defRPr/>
            </a:pPr>
            <a:r>
              <a:rPr lang="en-US" u="sng" dirty="0">
                <a:ea typeface="+mn-ea"/>
                <a:cs typeface="+mn-cs"/>
              </a:rPr>
              <a:t>Excel </a:t>
            </a:r>
            <a:r>
              <a:rPr lang="en-US" i="1" u="sng" dirty="0">
                <a:ea typeface="+mn-ea"/>
                <a:cs typeface="+mn-cs"/>
              </a:rPr>
              <a:t>Regression</a:t>
            </a:r>
            <a:r>
              <a:rPr lang="en-US" u="sng" dirty="0">
                <a:ea typeface="+mn-ea"/>
                <a:cs typeface="+mn-cs"/>
              </a:rPr>
              <a:t> tool</a:t>
            </a:r>
          </a:p>
          <a:p>
            <a:pPr marL="109728" indent="0" eaLnBrk="1" fontAlgn="auto" hangingPunct="1">
              <a:spcBef>
                <a:spcPts val="0"/>
              </a:spcBef>
              <a:spcAft>
                <a:spcPts val="0"/>
              </a:spcAft>
              <a:buFont typeface="Wingdings 3"/>
              <a:buNone/>
              <a:defRPr/>
            </a:pPr>
            <a:r>
              <a:rPr lang="en-US" i="1" dirty="0">
                <a:ea typeface="+mn-ea"/>
                <a:cs typeface="+mn-cs"/>
              </a:rPr>
              <a:t>Data</a:t>
            </a:r>
          </a:p>
          <a:p>
            <a:pPr marL="109728" indent="0" eaLnBrk="1" fontAlgn="auto" hangingPunct="1">
              <a:spcBef>
                <a:spcPts val="0"/>
              </a:spcBef>
              <a:spcAft>
                <a:spcPts val="0"/>
              </a:spcAft>
              <a:buFont typeface="Wingdings 3"/>
              <a:buNone/>
              <a:defRPr/>
            </a:pPr>
            <a:r>
              <a:rPr lang="en-US" i="1" dirty="0">
                <a:ea typeface="+mn-ea"/>
                <a:cs typeface="+mn-cs"/>
              </a:rPr>
              <a:t>Data Analysis</a:t>
            </a:r>
          </a:p>
          <a:p>
            <a:pPr marL="109728" indent="0" eaLnBrk="1" fontAlgn="auto" hangingPunct="1">
              <a:spcBef>
                <a:spcPts val="0"/>
              </a:spcBef>
              <a:spcAft>
                <a:spcPts val="0"/>
              </a:spcAft>
              <a:buFont typeface="Wingdings 3"/>
              <a:buNone/>
              <a:defRPr/>
            </a:pPr>
            <a:r>
              <a:rPr lang="en-US" i="1" dirty="0">
                <a:ea typeface="+mn-ea"/>
                <a:cs typeface="+mn-cs"/>
              </a:rPr>
              <a:t>Regression</a:t>
            </a:r>
          </a:p>
          <a:p>
            <a:pPr marL="109728" indent="0" eaLnBrk="1" fontAlgn="auto" hangingPunct="1">
              <a:spcBef>
                <a:spcPts val="0"/>
              </a:spcBef>
              <a:spcAft>
                <a:spcPts val="0"/>
              </a:spcAft>
              <a:buFont typeface="Wingdings 3"/>
              <a:buNone/>
              <a:defRPr/>
            </a:pPr>
            <a:r>
              <a:rPr lang="en-US" i="1" dirty="0">
                <a:ea typeface="+mn-ea"/>
                <a:cs typeface="+mn-cs"/>
              </a:rPr>
              <a:t>    Input Y Range </a:t>
            </a:r>
          </a:p>
          <a:p>
            <a:pPr marL="109728" indent="0" eaLnBrk="1" fontAlgn="auto" hangingPunct="1">
              <a:spcBef>
                <a:spcPts val="0"/>
              </a:spcBef>
              <a:spcAft>
                <a:spcPts val="0"/>
              </a:spcAft>
              <a:buFont typeface="Wingdings 3"/>
              <a:buNone/>
              <a:defRPr/>
            </a:pPr>
            <a:r>
              <a:rPr lang="en-US" i="1" dirty="0">
                <a:ea typeface="+mn-ea"/>
                <a:cs typeface="+mn-cs"/>
              </a:rPr>
              <a:t>    Input X Range</a:t>
            </a:r>
          </a:p>
          <a:p>
            <a:pPr marL="109728" indent="0" eaLnBrk="1" fontAlgn="auto" hangingPunct="1">
              <a:spcBef>
                <a:spcPts val="0"/>
              </a:spcBef>
              <a:spcAft>
                <a:spcPts val="0"/>
              </a:spcAft>
              <a:buFont typeface="Wingdings 3"/>
              <a:buNone/>
              <a:defRPr/>
            </a:pPr>
            <a:r>
              <a:rPr lang="en-US" i="1" dirty="0">
                <a:ea typeface="+mn-ea"/>
                <a:cs typeface="+mn-cs"/>
              </a:rPr>
              <a:t>    Labels</a:t>
            </a:r>
          </a:p>
          <a:p>
            <a:pPr marL="109728" indent="0" eaLnBrk="1" fontAlgn="auto" hangingPunct="1">
              <a:spcBef>
                <a:spcPts val="0"/>
              </a:spcBef>
              <a:spcAft>
                <a:spcPts val="0"/>
              </a:spcAft>
              <a:buFont typeface="Wingdings 3"/>
              <a:buNone/>
              <a:defRPr/>
            </a:pPr>
            <a:endParaRPr lang="en-US" i="1" dirty="0">
              <a:ea typeface="+mn-ea"/>
              <a:cs typeface="+mn-cs"/>
            </a:endParaRPr>
          </a:p>
          <a:p>
            <a:pPr marL="109728" indent="0" eaLnBrk="1" fontAlgn="auto" hangingPunct="1">
              <a:spcBef>
                <a:spcPts val="0"/>
              </a:spcBef>
              <a:spcAft>
                <a:spcPts val="0"/>
              </a:spcAft>
              <a:buFont typeface="Wingdings 3"/>
              <a:buNone/>
              <a:defRPr/>
            </a:pPr>
            <a:r>
              <a:rPr lang="en-US" dirty="0">
                <a:ea typeface="+mn-ea"/>
                <a:cs typeface="+mn-cs"/>
              </a:rPr>
              <a:t>Excel outputs a table with many useful regression statistics.</a:t>
            </a:r>
          </a:p>
        </p:txBody>
      </p:sp>
      <p:sp>
        <p:nvSpPr>
          <p:cNvPr id="39941" name="Slide Number Placeholder 1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9-</a:t>
            </a:r>
            <a:fld id="{2C87A16C-45BD-471D-A828-257F6123B6EF}" type="slidenum">
              <a:rPr lang="en-US">
                <a:ea typeface="ＭＳ Ｐゴシック" pitchFamily="-72" charset="-128"/>
                <a:cs typeface="ＭＳ Ｐゴシック" pitchFamily="-72" charset="-128"/>
              </a:rPr>
              <a:pPr fontAlgn="base">
                <a:spcBef>
                  <a:spcPct val="0"/>
                </a:spcBef>
                <a:spcAft>
                  <a:spcPct val="0"/>
                </a:spcAft>
                <a:defRPr/>
              </a:pPr>
              <a:t>18</a:t>
            </a:fld>
            <a:endParaRPr lang="en-US">
              <a:ea typeface="ＭＳ Ｐゴシック" pitchFamily="-72" charset="-128"/>
              <a:cs typeface="ＭＳ Ｐゴシック" pitchFamily="-72" charset="-128"/>
            </a:endParaRPr>
          </a:p>
        </p:txBody>
      </p:sp>
      <p:sp>
        <p:nvSpPr>
          <p:cNvPr id="39939" name="TextBox 5"/>
          <p:cNvSpPr txBox="1">
            <a:spLocks noChangeArrowheads="1"/>
          </p:cNvSpPr>
          <p:nvPr/>
        </p:nvSpPr>
        <p:spPr bwMode="auto">
          <a:xfrm>
            <a:off x="7772400" y="5092700"/>
            <a:ext cx="758825" cy="246063"/>
          </a:xfrm>
          <a:prstGeom prst="rect">
            <a:avLst/>
          </a:prstGeom>
          <a:noFill/>
          <a:ln w="9525">
            <a:noFill/>
            <a:miter lim="800000"/>
            <a:headEnd/>
            <a:tailEnd/>
          </a:ln>
        </p:spPr>
        <p:txBody>
          <a:bodyPr wrap="none">
            <a:prstTxWarp prst="textNoShape">
              <a:avLst/>
            </a:prstTxWarp>
            <a:spAutoFit/>
          </a:bodyPr>
          <a:lstStyle/>
          <a:p>
            <a:r>
              <a:rPr lang="en-US" sz="1000"/>
              <a:t>Figure 9.7</a:t>
            </a:r>
          </a:p>
        </p:txBody>
      </p:sp>
      <p:pic>
        <p:nvPicPr>
          <p:cNvPr id="39942" name="Picture 2"/>
          <p:cNvPicPr>
            <a:picLocks noChangeAspect="1" noChangeArrowheads="1"/>
          </p:cNvPicPr>
          <p:nvPr/>
        </p:nvPicPr>
        <p:blipFill>
          <a:blip r:embed="rId2"/>
          <a:srcRect/>
          <a:stretch>
            <a:fillRect/>
          </a:stretch>
        </p:blipFill>
        <p:spPr bwMode="auto">
          <a:xfrm>
            <a:off x="4343400" y="1363663"/>
            <a:ext cx="4210050" cy="3733800"/>
          </a:xfrm>
          <a:prstGeom prst="rect">
            <a:avLst/>
          </a:prstGeom>
          <a:noFill/>
          <a:ln w="9525">
            <a:noFill/>
            <a:miter lim="800000"/>
            <a:headEnd/>
            <a:tailEnd/>
          </a:ln>
        </p:spPr>
      </p:pic>
    </p:spTree>
    <p:extLst>
      <p:ext uri="{BB962C8B-B14F-4D97-AF65-F5344CB8AC3E}">
        <p14:creationId xmlns:p14="http://schemas.microsoft.com/office/powerpoint/2010/main" val="1080718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Three Important Questions </a:t>
            </a:r>
          </a:p>
        </p:txBody>
      </p:sp>
      <p:sp>
        <p:nvSpPr>
          <p:cNvPr id="22531" name="Rectangle 3"/>
          <p:cNvSpPr>
            <a:spLocks noGrp="1" noChangeArrowheads="1"/>
          </p:cNvSpPr>
          <p:nvPr>
            <p:ph idx="1"/>
          </p:nvPr>
        </p:nvSpPr>
        <p:spPr>
          <a:xfrm>
            <a:off x="457200" y="1600200"/>
            <a:ext cx="8229600" cy="4144963"/>
          </a:xfrm>
        </p:spPr>
        <p:txBody>
          <a:bodyPr>
            <a:normAutofit/>
          </a:bodyPr>
          <a:lstStyle/>
          <a:p>
            <a:pPr marL="0" indent="0">
              <a:lnSpc>
                <a:spcPct val="90000"/>
              </a:lnSpc>
              <a:spcBef>
                <a:spcPct val="0"/>
              </a:spcBef>
              <a:spcAft>
                <a:spcPct val="35000"/>
              </a:spcAft>
              <a:buNone/>
            </a:pPr>
            <a:r>
              <a:rPr lang="en-US" sz="2400" dirty="0"/>
              <a:t>To examine how useful or </a:t>
            </a:r>
            <a:r>
              <a:rPr lang="en-US" sz="2600" dirty="0"/>
              <a:t>effective the line summarizing the relationship between x and y, we consider the following three questions.</a:t>
            </a:r>
          </a:p>
          <a:p>
            <a:pPr marL="1109663" lvl="1" indent="-533400">
              <a:lnSpc>
                <a:spcPct val="90000"/>
              </a:lnSpc>
              <a:spcBef>
                <a:spcPct val="0"/>
              </a:spcBef>
              <a:spcAft>
                <a:spcPct val="35000"/>
              </a:spcAft>
              <a:buFontTx/>
              <a:buAutoNum type="arabicPeriod"/>
            </a:pPr>
            <a:r>
              <a:rPr lang="en-US" sz="2200" dirty="0"/>
              <a:t>Is a line an appropriate way to summarize the relationship between the two variables?</a:t>
            </a:r>
          </a:p>
          <a:p>
            <a:pPr marL="1109663" lvl="1" indent="-533400">
              <a:lnSpc>
                <a:spcPct val="90000"/>
              </a:lnSpc>
              <a:spcBef>
                <a:spcPct val="0"/>
              </a:spcBef>
              <a:spcAft>
                <a:spcPct val="35000"/>
              </a:spcAft>
              <a:buFont typeface="Wingdings" pitchFamily="2" charset="2"/>
              <a:buAutoNum type="arabicPeriod"/>
            </a:pPr>
            <a:r>
              <a:rPr lang="en-US" sz="2200" dirty="0"/>
              <a:t>Are there any unusual aspects of the data set that we need to consider before proceeding to use the regression line to make predictions?</a:t>
            </a:r>
          </a:p>
          <a:p>
            <a:pPr marL="1109663" lvl="1" indent="-533400">
              <a:lnSpc>
                <a:spcPct val="90000"/>
              </a:lnSpc>
              <a:spcBef>
                <a:spcPct val="0"/>
              </a:spcBef>
              <a:spcAft>
                <a:spcPct val="35000"/>
              </a:spcAft>
              <a:buFont typeface="Wingdings" pitchFamily="2" charset="2"/>
              <a:buAutoNum type="arabicPeriod"/>
            </a:pPr>
            <a:r>
              <a:rPr lang="en-US" sz="2200" dirty="0"/>
              <a:t>If we decide that it is reasonable to use the regression line as a basis for prediction, how accurate can we expect predictions based on the regression line to be?</a:t>
            </a:r>
          </a:p>
          <a:p>
            <a:pPr marL="609600" indent="-609600">
              <a:lnSpc>
                <a:spcPct val="90000"/>
              </a:lnSpc>
              <a:spcBef>
                <a:spcPct val="0"/>
              </a:spcBef>
              <a:spcAft>
                <a:spcPct val="35000"/>
              </a:spcAft>
            </a:pPr>
            <a:endParaRPr lang="en-US" sz="2400" dirty="0"/>
          </a:p>
        </p:txBody>
      </p:sp>
    </p:spTree>
    <p:extLst>
      <p:ext uri="{BB962C8B-B14F-4D97-AF65-F5344CB8AC3E}">
        <p14:creationId xmlns:p14="http://schemas.microsoft.com/office/powerpoint/2010/main" val="19215209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2000"/>
                                        <p:tgtEl>
                                          <p:spTgt spid="2253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31">
                                            <p:txEl>
                                              <p:pRg st="1" end="1"/>
                                            </p:txEl>
                                          </p:spTgt>
                                        </p:tgtEl>
                                        <p:attrNameLst>
                                          <p:attrName>style.visibility</p:attrName>
                                        </p:attrNameLst>
                                      </p:cBhvr>
                                      <p:to>
                                        <p:strVal val="visible"/>
                                      </p:to>
                                    </p:set>
                                    <p:animEffect transition="in" filter="fade">
                                      <p:cBhvr>
                                        <p:cTn id="10" dur="2000"/>
                                        <p:tgtEl>
                                          <p:spTgt spid="2253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animEffect transition="in" filter="fade">
                                      <p:cBhvr>
                                        <p:cTn id="13" dur="2000"/>
                                        <p:tgtEl>
                                          <p:spTgt spid="2253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531">
                                            <p:txEl>
                                              <p:pRg st="3" end="3"/>
                                            </p:txEl>
                                          </p:spTgt>
                                        </p:tgtEl>
                                        <p:attrNameLst>
                                          <p:attrName>style.visibility</p:attrName>
                                        </p:attrNameLst>
                                      </p:cBhvr>
                                      <p:to>
                                        <p:strVal val="visible"/>
                                      </p:to>
                                    </p:set>
                                    <p:animEffect transition="in" filter="fade">
                                      <p:cBhvr>
                                        <p:cTn id="16" dur="20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97F33F24-5111-4524-9375-24241E4B6E0C}" type="slidenum">
              <a:rPr lang="en-US" smtClean="0"/>
              <a:pPr/>
              <a:t>2</a:t>
            </a:fld>
            <a:endParaRPr lang="en-US" dirty="0"/>
          </a:p>
        </p:txBody>
      </p:sp>
      <p:sp>
        <p:nvSpPr>
          <p:cNvPr id="4" name="Title 3"/>
          <p:cNvSpPr>
            <a:spLocks noGrp="1"/>
          </p:cNvSpPr>
          <p:nvPr>
            <p:ph type="title"/>
          </p:nvPr>
        </p:nvSpPr>
        <p:spPr/>
        <p:txBody>
          <a:bodyPr/>
          <a:lstStyle/>
          <a:p>
            <a:r>
              <a:rPr lang="en-US" dirty="0"/>
              <a:t>Objectives</a:t>
            </a:r>
          </a:p>
        </p:txBody>
      </p:sp>
      <p:sp>
        <p:nvSpPr>
          <p:cNvPr id="8" name="Content Placeholder 7"/>
          <p:cNvSpPr>
            <a:spLocks noGrp="1"/>
          </p:cNvSpPr>
          <p:nvPr>
            <p:ph type="body" sz="quarter" idx="12"/>
          </p:nvPr>
        </p:nvSpPr>
        <p:spPr>
          <a:xfrm>
            <a:off x="533400" y="1401716"/>
            <a:ext cx="8077200" cy="4572000"/>
          </a:xfrm>
        </p:spPr>
        <p:txBody>
          <a:bodyPr>
            <a:normAutofit/>
          </a:bodyPr>
          <a:lstStyle/>
          <a:p>
            <a:pPr>
              <a:spcAft>
                <a:spcPts val="1200"/>
              </a:spcAft>
            </a:pPr>
            <a:r>
              <a:rPr lang="en-US" sz="3600" b="1" dirty="0"/>
              <a:t>Understand the basic types of data</a:t>
            </a:r>
          </a:p>
          <a:p>
            <a:pPr>
              <a:spcAft>
                <a:spcPts val="1200"/>
              </a:spcAft>
            </a:pPr>
            <a:r>
              <a:rPr lang="en-US" sz="3600" b="1" dirty="0"/>
              <a:t>Conduct basic statistical analyses in Excel</a:t>
            </a:r>
          </a:p>
          <a:p>
            <a:pPr>
              <a:spcAft>
                <a:spcPts val="1200"/>
              </a:spcAft>
            </a:pPr>
            <a:r>
              <a:rPr lang="en-US" sz="3600" b="1" dirty="0"/>
              <a:t>Generate descriptive statistics and other analyses using the Analysis </a:t>
            </a:r>
            <a:r>
              <a:rPr lang="en-US" sz="3600" b="1" dirty="0" err="1"/>
              <a:t>ToolPak</a:t>
            </a:r>
            <a:endParaRPr lang="en-US" sz="3600" b="1" dirty="0"/>
          </a:p>
          <a:p>
            <a:pPr>
              <a:spcAft>
                <a:spcPts val="1200"/>
              </a:spcAft>
            </a:pPr>
            <a:r>
              <a:rPr lang="en-US" sz="3600" b="1" dirty="0"/>
              <a:t>Use regression analysis to predict future values</a:t>
            </a:r>
          </a:p>
          <a:p>
            <a:pPr>
              <a:spcAft>
                <a:spcPts val="1200"/>
              </a:spcAft>
            </a:pPr>
            <a:endParaRPr lang="en-US" sz="3600" b="1" dirty="0"/>
          </a:p>
          <a:p>
            <a:pPr>
              <a:buNone/>
            </a:pPr>
            <a:endParaRPr lang="en-US" dirty="0"/>
          </a:p>
        </p:txBody>
      </p:sp>
      <p:sp>
        <p:nvSpPr>
          <p:cNvPr id="2" name="Footer Placeholder 1"/>
          <p:cNvSpPr>
            <a:spLocks noGrp="1"/>
          </p:cNvSpPr>
          <p:nvPr>
            <p:ph type="ftr" sz="quarter" idx="3"/>
          </p:nvPr>
        </p:nvSpPr>
        <p:spPr>
          <a:xfrm>
            <a:off x="1905000" y="6492875"/>
            <a:ext cx="5486400" cy="365125"/>
          </a:xfrm>
        </p:spPr>
        <p:txBody>
          <a:bodyPr/>
          <a:lstStyle/>
          <a:p>
            <a:r>
              <a:rPr lang="en-US" b="1"/>
              <a:t>Copyright © 2014 Pearson Education, Inc. Publishing as Prentice Hall.  </a:t>
            </a:r>
            <a:endParaRPr lang="en-US" dirty="0"/>
          </a:p>
        </p:txBody>
      </p:sp>
    </p:spTree>
    <p:extLst>
      <p:ext uri="{BB962C8B-B14F-4D97-AF65-F5344CB8AC3E}">
        <p14:creationId xmlns:p14="http://schemas.microsoft.com/office/powerpoint/2010/main" val="2685259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3200" dirty="0">
                <a:ea typeface="+mj-ea"/>
                <a:cs typeface="+mj-cs"/>
              </a:rPr>
              <a:t>Simple Linear Regression</a:t>
            </a:r>
          </a:p>
        </p:txBody>
      </p:sp>
      <p:sp>
        <p:nvSpPr>
          <p:cNvPr id="2" name="Content Placeholder 1"/>
          <p:cNvSpPr>
            <a:spLocks noGrp="1"/>
          </p:cNvSpPr>
          <p:nvPr>
            <p:ph idx="1"/>
          </p:nvPr>
        </p:nvSpPr>
        <p:spPr>
          <a:xfrm>
            <a:off x="533400" y="1371600"/>
            <a:ext cx="8229600" cy="4691063"/>
          </a:xfrm>
        </p:spPr>
        <p:txBody>
          <a:bodyPr>
            <a:normAutofit/>
          </a:bodyPr>
          <a:lstStyle/>
          <a:p>
            <a:pPr marL="365760" indent="-256032" eaLnBrk="1" fontAlgn="auto" hangingPunct="1">
              <a:spcAft>
                <a:spcPts val="0"/>
              </a:spcAft>
              <a:buFont typeface="Wingdings 3"/>
              <a:buNone/>
              <a:defRPr/>
            </a:pPr>
            <a:r>
              <a:rPr lang="en-US" u="sng" dirty="0">
                <a:ea typeface="+mn-ea"/>
                <a:cs typeface="+mn-cs"/>
              </a:rPr>
              <a:t>Regression Statistics in Excel’s Output</a:t>
            </a:r>
          </a:p>
          <a:p>
            <a:pPr marL="365760" indent="-256032" eaLnBrk="1" fontAlgn="auto" hangingPunct="1">
              <a:spcAft>
                <a:spcPts val="0"/>
              </a:spcAft>
              <a:buFont typeface="Wingdings 3"/>
              <a:buChar char=""/>
              <a:defRPr/>
            </a:pPr>
            <a:r>
              <a:rPr lang="en-US" u="sng" dirty="0">
                <a:ea typeface="+mn-ea"/>
                <a:cs typeface="+mn-cs"/>
              </a:rPr>
              <a:t>Multiple R</a:t>
            </a:r>
            <a:r>
              <a:rPr lang="en-US" dirty="0">
                <a:ea typeface="+mn-ea"/>
                <a:cs typeface="+mn-cs"/>
              </a:rPr>
              <a:t> </a:t>
            </a:r>
          </a:p>
          <a:p>
            <a:pPr marL="109728" indent="0">
              <a:spcBef>
                <a:spcPts val="0"/>
              </a:spcBef>
              <a:buNone/>
              <a:defRPr/>
            </a:pPr>
            <a:r>
              <a:rPr lang="en-US" dirty="0">
                <a:ea typeface="+mn-ea"/>
                <a:cs typeface="+mn-cs"/>
              </a:rPr>
              <a:t> </a:t>
            </a:r>
            <a:r>
              <a:rPr lang="en-US" dirty="0"/>
              <a:t>is the correlation between actual and predicted values of the dependent variable</a:t>
            </a:r>
            <a:r>
              <a:rPr lang="en-US" dirty="0">
                <a:ea typeface="+mn-ea"/>
                <a:cs typeface="+mn-cs"/>
              </a:rPr>
              <a:t>   (</a:t>
            </a:r>
            <a:r>
              <a:rPr lang="en-US" i="1" dirty="0">
                <a:ea typeface="+mn-ea"/>
                <a:cs typeface="+mn-cs"/>
              </a:rPr>
              <a:t>r</a:t>
            </a:r>
            <a:r>
              <a:rPr lang="en-US" dirty="0">
                <a:ea typeface="+mn-ea"/>
                <a:cs typeface="+mn-cs"/>
              </a:rPr>
              <a:t> varies from -1 to +1 (</a:t>
            </a:r>
            <a:r>
              <a:rPr lang="en-US" i="1" dirty="0">
                <a:ea typeface="+mn-ea"/>
                <a:cs typeface="+mn-cs"/>
              </a:rPr>
              <a:t>r</a:t>
            </a:r>
            <a:r>
              <a:rPr lang="en-US" dirty="0">
                <a:ea typeface="+mn-ea"/>
                <a:cs typeface="+mn-cs"/>
              </a:rPr>
              <a:t> is negative if slope is negative) )</a:t>
            </a:r>
          </a:p>
          <a:p>
            <a:pPr marL="365760" indent="-256032" eaLnBrk="1" fontAlgn="auto" hangingPunct="1">
              <a:spcAft>
                <a:spcPts val="0"/>
              </a:spcAft>
              <a:buFont typeface="Wingdings 3"/>
              <a:buChar char=""/>
              <a:defRPr/>
            </a:pPr>
            <a:r>
              <a:rPr lang="en-US" u="sng" dirty="0">
                <a:solidFill>
                  <a:srgbClr val="FF0000"/>
                </a:solidFill>
                <a:ea typeface="+mn-ea"/>
                <a:cs typeface="+mn-cs"/>
              </a:rPr>
              <a:t>R Square</a:t>
            </a:r>
          </a:p>
          <a:p>
            <a:pPr marL="438912" lvl="1" indent="0">
              <a:buNone/>
              <a:defRPr/>
            </a:pPr>
            <a:r>
              <a:rPr lang="en-US" sz="2300" dirty="0">
                <a:solidFill>
                  <a:srgbClr val="FF0000"/>
                </a:solidFill>
              </a:rPr>
              <a:t>the model’s accuracy in explaining the dependent variable</a:t>
            </a:r>
            <a:endParaRPr lang="en-US" sz="2300" u="sng" dirty="0">
              <a:solidFill>
                <a:srgbClr val="FF0000"/>
              </a:solidFill>
            </a:endParaRPr>
          </a:p>
          <a:p>
            <a:pPr marL="438912" lvl="1" indent="0">
              <a:spcBef>
                <a:spcPts val="0"/>
              </a:spcBef>
              <a:buFont typeface="Wingdings 3"/>
              <a:buNone/>
              <a:defRPr/>
            </a:pPr>
            <a:r>
              <a:rPr lang="en-US" i="1" dirty="0">
                <a:solidFill>
                  <a:srgbClr val="FF0000"/>
                </a:solidFill>
                <a:ea typeface="+mn-ea"/>
                <a:cs typeface="+mn-cs"/>
              </a:rPr>
              <a:t>R</a:t>
            </a:r>
            <a:r>
              <a:rPr lang="en-US" baseline="30000" dirty="0">
                <a:solidFill>
                  <a:srgbClr val="FF0000"/>
                </a:solidFill>
                <a:ea typeface="+mn-ea"/>
                <a:cs typeface="+mn-cs"/>
              </a:rPr>
              <a:t>2</a:t>
            </a:r>
            <a:r>
              <a:rPr lang="en-US" baseline="30000" dirty="0">
                <a:solidFill>
                  <a:srgbClr val="FF0000"/>
                </a:solidFill>
              </a:rPr>
              <a:t> </a:t>
            </a:r>
            <a:r>
              <a:rPr lang="en-US" dirty="0">
                <a:solidFill>
                  <a:srgbClr val="FF0000"/>
                </a:solidFill>
                <a:ea typeface="+mn-ea"/>
                <a:cs typeface="+mn-cs"/>
              </a:rPr>
              <a:t>varies from 0 (no fit) to 1 (perfect fit)</a:t>
            </a:r>
          </a:p>
          <a:p>
            <a:pPr marL="365760" indent="-256032" eaLnBrk="1" fontAlgn="auto" hangingPunct="1">
              <a:spcAft>
                <a:spcPts val="0"/>
              </a:spcAft>
              <a:buFont typeface="Wingdings 3"/>
              <a:buChar char=""/>
              <a:defRPr/>
            </a:pPr>
            <a:r>
              <a:rPr lang="en-US" u="sng" dirty="0">
                <a:solidFill>
                  <a:srgbClr val="FF0000"/>
                </a:solidFill>
                <a:ea typeface="+mn-ea"/>
                <a:cs typeface="+mn-cs"/>
              </a:rPr>
              <a:t>Adjusted R Square</a:t>
            </a:r>
          </a:p>
          <a:p>
            <a:pPr marL="109728" indent="0" eaLnBrk="1" fontAlgn="auto" hangingPunct="1">
              <a:spcAft>
                <a:spcPts val="0"/>
              </a:spcAft>
              <a:buFont typeface="Wingdings 3"/>
              <a:buNone/>
              <a:defRPr/>
            </a:pPr>
            <a:r>
              <a:rPr lang="en-US" dirty="0">
                <a:solidFill>
                  <a:srgbClr val="FF0000"/>
                </a:solidFill>
                <a:ea typeface="+mn-ea"/>
                <a:cs typeface="+mn-cs"/>
              </a:rPr>
              <a:t>   adjusts </a:t>
            </a:r>
            <a:r>
              <a:rPr lang="en-US" i="1" dirty="0">
                <a:solidFill>
                  <a:srgbClr val="FF0000"/>
                </a:solidFill>
                <a:ea typeface="+mn-ea"/>
                <a:cs typeface="+mn-cs"/>
              </a:rPr>
              <a:t>R</a:t>
            </a:r>
            <a:r>
              <a:rPr lang="en-US" baseline="30000" dirty="0">
                <a:solidFill>
                  <a:srgbClr val="FF0000"/>
                </a:solidFill>
                <a:ea typeface="+mn-ea"/>
                <a:cs typeface="+mn-cs"/>
              </a:rPr>
              <a:t>2</a:t>
            </a:r>
            <a:r>
              <a:rPr lang="en-US" dirty="0">
                <a:solidFill>
                  <a:srgbClr val="FF0000"/>
                </a:solidFill>
                <a:ea typeface="+mn-ea"/>
                <a:cs typeface="+mn-cs"/>
              </a:rPr>
              <a:t> for sample size and number of </a:t>
            </a:r>
            <a:r>
              <a:rPr lang="en-US" i="1" dirty="0">
                <a:solidFill>
                  <a:srgbClr val="FF0000"/>
                </a:solidFill>
                <a:ea typeface="+mn-ea"/>
                <a:cs typeface="+mn-cs"/>
              </a:rPr>
              <a:t>X </a:t>
            </a:r>
            <a:r>
              <a:rPr lang="en-US" dirty="0">
                <a:solidFill>
                  <a:srgbClr val="FF0000"/>
                </a:solidFill>
                <a:ea typeface="+mn-ea"/>
                <a:cs typeface="+mn-cs"/>
              </a:rPr>
              <a:t>variables</a:t>
            </a:r>
          </a:p>
          <a:p>
            <a:pPr marL="438912" lvl="1" indent="0">
              <a:buNone/>
              <a:defRPr/>
            </a:pPr>
            <a:r>
              <a:rPr lang="en-US" altLang="en-US" dirty="0">
                <a:solidFill>
                  <a:srgbClr val="FF0000"/>
                </a:solidFill>
              </a:rPr>
              <a:t>As the sample size increases above 20 cases per variable, adjustment is less needed (and vice versa).</a:t>
            </a:r>
          </a:p>
          <a:p>
            <a:pPr marL="365760" indent="-256032" eaLnBrk="1" fontAlgn="auto" hangingPunct="1">
              <a:spcAft>
                <a:spcPts val="0"/>
              </a:spcAft>
              <a:buFont typeface="Wingdings 3"/>
              <a:buChar char=""/>
              <a:defRPr/>
            </a:pPr>
            <a:r>
              <a:rPr lang="en-US" u="sng" dirty="0">
                <a:ea typeface="+mn-ea"/>
                <a:cs typeface="+mn-cs"/>
              </a:rPr>
              <a:t>Standard Error</a:t>
            </a:r>
          </a:p>
          <a:p>
            <a:pPr marL="109728" indent="0" eaLnBrk="1" fontAlgn="auto" hangingPunct="1">
              <a:spcAft>
                <a:spcPts val="0"/>
              </a:spcAft>
              <a:buFont typeface="Wingdings 3"/>
              <a:buNone/>
              <a:defRPr/>
            </a:pPr>
            <a:r>
              <a:rPr lang="en-US" dirty="0">
                <a:ea typeface="+mn-ea"/>
                <a:cs typeface="+mn-cs"/>
              </a:rPr>
              <a:t>   variability between observed &amp; predicted </a:t>
            </a:r>
            <a:r>
              <a:rPr lang="en-US" i="1" dirty="0">
                <a:ea typeface="+mn-ea"/>
                <a:cs typeface="+mn-cs"/>
              </a:rPr>
              <a:t>Y</a:t>
            </a:r>
            <a:r>
              <a:rPr lang="en-US" dirty="0">
                <a:ea typeface="+mn-ea"/>
                <a:cs typeface="+mn-cs"/>
              </a:rPr>
              <a:t> variables </a:t>
            </a:r>
          </a:p>
          <a:p>
            <a:pPr marL="109728" indent="0" eaLnBrk="1" fontAlgn="auto" hangingPunct="1">
              <a:spcAft>
                <a:spcPts val="0"/>
              </a:spcAft>
              <a:buFont typeface="Wingdings 3"/>
              <a:buNone/>
              <a:defRPr/>
            </a:pPr>
            <a:endParaRPr lang="en-US" dirty="0">
              <a:ea typeface="+mn-ea"/>
              <a:cs typeface="+mn-cs"/>
            </a:endParaRPr>
          </a:p>
          <a:p>
            <a:pPr marL="365760" indent="-256032" eaLnBrk="1" fontAlgn="auto" hangingPunct="1">
              <a:spcAft>
                <a:spcPts val="0"/>
              </a:spcAft>
              <a:buFont typeface="Wingdings 3"/>
              <a:buChar char=""/>
              <a:defRPr/>
            </a:pPr>
            <a:endParaRPr lang="en-US" dirty="0">
              <a:ea typeface="+mn-ea"/>
              <a:cs typeface="+mn-cs"/>
            </a:endParaRPr>
          </a:p>
        </p:txBody>
      </p:sp>
      <p:sp>
        <p:nvSpPr>
          <p:cNvPr id="40964" name="Slide Number Placeholder 1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a:ea typeface="ＭＳ Ｐゴシック" pitchFamily="-72" charset="-128"/>
                <a:cs typeface="ＭＳ Ｐゴシック" pitchFamily="-72" charset="-128"/>
              </a:rPr>
              <a:t>9-</a:t>
            </a:r>
            <a:fld id="{98460828-03B5-437D-9D03-F71D3D9E334C}" type="slidenum">
              <a:rPr lang="en-US">
                <a:ea typeface="ＭＳ Ｐゴシック" pitchFamily="-72" charset="-128"/>
                <a:cs typeface="ＭＳ Ｐゴシック" pitchFamily="-72" charset="-128"/>
              </a:rPr>
              <a:pPr fontAlgn="base">
                <a:spcBef>
                  <a:spcPct val="0"/>
                </a:spcBef>
                <a:spcAft>
                  <a:spcPct val="0"/>
                </a:spcAft>
                <a:defRPr/>
              </a:pPr>
              <a:t>20</a:t>
            </a:fld>
            <a:endParaRPr lang="en-US" dirty="0">
              <a:ea typeface="ＭＳ Ｐゴシック" pitchFamily="-72" charset="-128"/>
              <a:cs typeface="ＭＳ Ｐゴシック" pitchFamily="-72" charset="-128"/>
            </a:endParaRPr>
          </a:p>
        </p:txBody>
      </p:sp>
    </p:spTree>
    <p:extLst>
      <p:ext uri="{BB962C8B-B14F-4D97-AF65-F5344CB8AC3E}">
        <p14:creationId xmlns:p14="http://schemas.microsoft.com/office/powerpoint/2010/main" val="4050598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3200" dirty="0">
                <a:ea typeface="+mj-ea"/>
                <a:cs typeface="+mj-cs"/>
              </a:rPr>
              <a:t>Simple Linear Regression</a:t>
            </a:r>
          </a:p>
        </p:txBody>
      </p:sp>
      <p:sp>
        <p:nvSpPr>
          <p:cNvPr id="41985" name="Content Placeholder 1"/>
          <p:cNvSpPr>
            <a:spLocks noGrp="1"/>
          </p:cNvSpPr>
          <p:nvPr>
            <p:ph idx="1"/>
          </p:nvPr>
        </p:nvSpPr>
        <p:spPr>
          <a:xfrm>
            <a:off x="422275" y="1322388"/>
            <a:ext cx="8229600" cy="4525962"/>
          </a:xfrm>
        </p:spPr>
        <p:txBody>
          <a:bodyPr/>
          <a:lstStyle/>
          <a:p>
            <a:pPr eaLnBrk="1" hangingPunct="1">
              <a:buFont typeface="Wingdings 3" pitchFamily="-72" charset="2"/>
              <a:buNone/>
            </a:pPr>
            <a:r>
              <a:rPr lang="en-US" u="sng"/>
              <a:t>Example 9.4  Interpreting Regression Statistics for Simple Linear Regression</a:t>
            </a:r>
            <a:r>
              <a:rPr lang="en-US"/>
              <a:t> (</a:t>
            </a:r>
            <a:r>
              <a:rPr lang="en-US" i="1"/>
              <a:t>Home Market Value</a:t>
            </a:r>
            <a:r>
              <a:rPr lang="en-US"/>
              <a:t>)</a:t>
            </a:r>
          </a:p>
          <a:p>
            <a:pPr eaLnBrk="1" hangingPunct="1"/>
            <a:endParaRPr lang="en-US"/>
          </a:p>
        </p:txBody>
      </p:sp>
      <p:sp>
        <p:nvSpPr>
          <p:cNvPr id="41988" name="Slide Number Placeholder 1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9-</a:t>
            </a:r>
            <a:fld id="{ED753047-E926-4096-A8AB-D853CDC6C14E}" type="slidenum">
              <a:rPr lang="en-US">
                <a:ea typeface="ＭＳ Ｐゴシック" pitchFamily="-72" charset="-128"/>
                <a:cs typeface="ＭＳ Ｐゴシック" pitchFamily="-72" charset="-128"/>
              </a:rPr>
              <a:pPr fontAlgn="base">
                <a:spcBef>
                  <a:spcPct val="0"/>
                </a:spcBef>
                <a:spcAft>
                  <a:spcPct val="0"/>
                </a:spcAft>
                <a:defRPr/>
              </a:pPr>
              <a:t>21</a:t>
            </a:fld>
            <a:endParaRPr lang="en-US">
              <a:ea typeface="ＭＳ Ｐゴシック" pitchFamily="-72" charset="-128"/>
              <a:cs typeface="ＭＳ Ｐゴシック" pitchFamily="-72" charset="-128"/>
            </a:endParaRPr>
          </a:p>
        </p:txBody>
      </p:sp>
      <p:sp>
        <p:nvSpPr>
          <p:cNvPr id="41989" name="TextBox 7"/>
          <p:cNvSpPr txBox="1">
            <a:spLocks noChangeArrowheads="1"/>
          </p:cNvSpPr>
          <p:nvPr/>
        </p:nvSpPr>
        <p:spPr bwMode="auto">
          <a:xfrm>
            <a:off x="7708900" y="5859463"/>
            <a:ext cx="758825" cy="246062"/>
          </a:xfrm>
          <a:prstGeom prst="rect">
            <a:avLst/>
          </a:prstGeom>
          <a:noFill/>
          <a:ln w="9525">
            <a:noFill/>
            <a:miter lim="800000"/>
            <a:headEnd/>
            <a:tailEnd/>
          </a:ln>
        </p:spPr>
        <p:txBody>
          <a:bodyPr wrap="none">
            <a:prstTxWarp prst="textNoShape">
              <a:avLst/>
            </a:prstTxWarp>
            <a:spAutoFit/>
          </a:bodyPr>
          <a:lstStyle/>
          <a:p>
            <a:r>
              <a:rPr lang="en-US" sz="1000"/>
              <a:t>Figure 9.8</a:t>
            </a:r>
          </a:p>
        </p:txBody>
      </p:sp>
      <p:pic>
        <p:nvPicPr>
          <p:cNvPr id="41990" name="Picture 2"/>
          <p:cNvPicPr>
            <a:picLocks noChangeAspect="1" noChangeArrowheads="1"/>
          </p:cNvPicPr>
          <p:nvPr/>
        </p:nvPicPr>
        <p:blipFill>
          <a:blip r:embed="rId2"/>
          <a:srcRect/>
          <a:stretch>
            <a:fillRect/>
          </a:stretch>
        </p:blipFill>
        <p:spPr bwMode="auto">
          <a:xfrm>
            <a:off x="609600" y="2362200"/>
            <a:ext cx="7880350" cy="3497263"/>
          </a:xfrm>
          <a:prstGeom prst="rect">
            <a:avLst/>
          </a:prstGeom>
          <a:noFill/>
          <a:ln w="9525">
            <a:noFill/>
            <a:miter lim="800000"/>
            <a:headEnd/>
            <a:tailEnd/>
          </a:ln>
        </p:spPr>
      </p:pic>
      <p:sp>
        <p:nvSpPr>
          <p:cNvPr id="41991" name="TextBox 2"/>
          <p:cNvSpPr txBox="1">
            <a:spLocks noChangeArrowheads="1"/>
          </p:cNvSpPr>
          <p:nvPr/>
        </p:nvSpPr>
        <p:spPr bwMode="auto">
          <a:xfrm>
            <a:off x="3657600" y="2833688"/>
            <a:ext cx="4572000" cy="1276350"/>
          </a:xfrm>
          <a:prstGeom prst="rect">
            <a:avLst/>
          </a:prstGeom>
          <a:solidFill>
            <a:schemeClr val="bg2"/>
          </a:solidFill>
          <a:ln w="12700">
            <a:solidFill>
              <a:schemeClr val="tx1"/>
            </a:solidFill>
            <a:miter lim="800000"/>
            <a:headEnd/>
            <a:tailEnd/>
          </a:ln>
        </p:spPr>
        <p:txBody>
          <a:bodyPr>
            <a:prstTxWarp prst="textNoShape">
              <a:avLst/>
            </a:prstTxWarp>
            <a:spAutoFit/>
          </a:bodyPr>
          <a:lstStyle/>
          <a:p>
            <a:r>
              <a:rPr lang="en-US" sz="1800"/>
              <a:t>53% of the variation in home market values can be explained by home size.</a:t>
            </a:r>
          </a:p>
          <a:p>
            <a:pPr>
              <a:spcBef>
                <a:spcPts val="600"/>
              </a:spcBef>
            </a:pPr>
            <a:r>
              <a:rPr lang="en-US" sz="1800"/>
              <a:t>The standard error of $7287 is less than standard deviation (not shown) of $10,553.</a:t>
            </a:r>
          </a:p>
        </p:txBody>
      </p:sp>
    </p:spTree>
    <p:extLst>
      <p:ext uri="{BB962C8B-B14F-4D97-AF65-F5344CB8AC3E}">
        <p14:creationId xmlns:p14="http://schemas.microsoft.com/office/powerpoint/2010/main" val="1527010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304800"/>
            <a:ext cx="8041440" cy="1442674"/>
          </a:xfrm>
        </p:spPr>
        <p:txBody>
          <a:bodyPr/>
          <a:lstStyle/>
          <a:p>
            <a:pPr eaLnBrk="1" fontAlgn="auto" hangingPunct="1">
              <a:spcAft>
                <a:spcPts val="0"/>
              </a:spcAft>
              <a:defRPr/>
            </a:pPr>
            <a:r>
              <a:rPr lang="en-US" sz="3200" b="1" dirty="0">
                <a:ea typeface="+mj-ea"/>
                <a:cs typeface="+mj-cs"/>
              </a:rPr>
              <a:t>Multiple Linear Regression</a:t>
            </a:r>
          </a:p>
        </p:txBody>
      </p:sp>
      <p:sp>
        <p:nvSpPr>
          <p:cNvPr id="2" name="Content Placeholder 1"/>
          <p:cNvSpPr>
            <a:spLocks noGrp="1"/>
          </p:cNvSpPr>
          <p:nvPr>
            <p:ph idx="1"/>
          </p:nvPr>
        </p:nvSpPr>
        <p:spPr>
          <a:xfrm>
            <a:off x="565322" y="723900"/>
            <a:ext cx="8229600" cy="990600"/>
          </a:xfrm>
        </p:spPr>
        <p:txBody>
          <a:bodyPr>
            <a:normAutofit/>
          </a:bodyPr>
          <a:lstStyle/>
          <a:p>
            <a:pPr marL="0" indent="0" eaLnBrk="1" fontAlgn="auto" hangingPunct="1">
              <a:spcAft>
                <a:spcPts val="0"/>
              </a:spcAft>
              <a:buFont typeface="Wingdings 3"/>
              <a:buNone/>
              <a:defRPr/>
            </a:pPr>
            <a:r>
              <a:rPr lang="en-US" u="sng" dirty="0">
                <a:ea typeface="+mn-ea"/>
                <a:cs typeface="+mn-cs"/>
              </a:rPr>
              <a:t>Multiple Regression</a:t>
            </a:r>
            <a:r>
              <a:rPr lang="en-US" i="1" dirty="0">
                <a:ea typeface="+mn-ea"/>
                <a:cs typeface="+mn-cs"/>
              </a:rPr>
              <a:t> </a:t>
            </a:r>
            <a:r>
              <a:rPr lang="en-US" dirty="0">
                <a:ea typeface="+mn-ea"/>
                <a:cs typeface="+mn-cs"/>
              </a:rPr>
              <a:t>has more than one independent variable.</a:t>
            </a:r>
          </a:p>
        </p:txBody>
      </p:sp>
      <p:sp>
        <p:nvSpPr>
          <p:cNvPr id="55300" name="Slide Number Placeholder 1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9-</a:t>
            </a:r>
            <a:fld id="{BC42658E-1EBE-41D1-B5E2-2187E97B8486}" type="slidenum">
              <a:rPr lang="en-US">
                <a:ea typeface="ＭＳ Ｐゴシック" pitchFamily="-72" charset="-128"/>
                <a:cs typeface="ＭＳ Ｐゴシック" pitchFamily="-72" charset="-128"/>
              </a:rPr>
              <a:pPr fontAlgn="base">
                <a:spcBef>
                  <a:spcPct val="0"/>
                </a:spcBef>
                <a:spcAft>
                  <a:spcPct val="0"/>
                </a:spcAft>
                <a:defRPr/>
              </a:pPr>
              <a:t>22</a:t>
            </a:fld>
            <a:endParaRPr lang="en-US">
              <a:ea typeface="ＭＳ Ｐゴシック" pitchFamily="-72" charset="-128"/>
              <a:cs typeface="ＭＳ Ｐゴシック" pitchFamily="-72" charset="-128"/>
            </a:endParaRPr>
          </a:p>
        </p:txBody>
      </p:sp>
      <p:sp>
        <p:nvSpPr>
          <p:cNvPr id="6" name="Rectangle 2"/>
          <p:cNvSpPr txBox="1">
            <a:spLocks noChangeArrowheads="1"/>
          </p:cNvSpPr>
          <p:nvPr/>
        </p:nvSpPr>
        <p:spPr>
          <a:xfrm>
            <a:off x="609600" y="1070919"/>
            <a:ext cx="7772400" cy="914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b="1" dirty="0"/>
              <a:t>Simple vs. Multiple Regression</a:t>
            </a:r>
            <a:endParaRPr lang="en-US" altLang="en-US" sz="4400" dirty="0"/>
          </a:p>
        </p:txBody>
      </p:sp>
      <p:sp>
        <p:nvSpPr>
          <p:cNvPr id="7" name="Rectangle 3"/>
          <p:cNvSpPr txBox="1">
            <a:spLocks noChangeArrowheads="1"/>
          </p:cNvSpPr>
          <p:nvPr/>
        </p:nvSpPr>
        <p:spPr>
          <a:xfrm>
            <a:off x="381000" y="1985319"/>
            <a:ext cx="4191000" cy="4114800"/>
          </a:xfrm>
          <a:prstGeom prst="rect">
            <a:avLst/>
          </a:prstGeom>
        </p:spPr>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altLang="en-US" dirty="0"/>
              <a:t>One dependent variable Y predicted from one independent variable X</a:t>
            </a:r>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One regression coefficient</a:t>
            </a:r>
          </a:p>
          <a:p>
            <a:pPr>
              <a:buFont typeface="Arial" panose="020B0604020202020204" pitchFamily="34" charset="0"/>
              <a:buChar char="•"/>
            </a:pPr>
            <a:endParaRPr lang="en-US" altLang="en-US" dirty="0"/>
          </a:p>
          <a:p>
            <a:pPr>
              <a:buFont typeface="Arial" panose="020B0604020202020204" pitchFamily="34" charset="0"/>
              <a:buChar char="•"/>
            </a:pPr>
            <a:r>
              <a:rPr lang="en-US" altLang="en-US" b="1" dirty="0"/>
              <a:t>r</a:t>
            </a:r>
            <a:r>
              <a:rPr lang="en-US" altLang="en-US" b="1" baseline="30000" dirty="0"/>
              <a:t>2</a:t>
            </a:r>
            <a:r>
              <a:rPr lang="en-US" altLang="en-US" dirty="0"/>
              <a:t>: proportion of variation in dependent variable Y predictable from X</a:t>
            </a:r>
          </a:p>
          <a:p>
            <a:endParaRPr lang="en-US" altLang="en-US" dirty="0"/>
          </a:p>
          <a:p>
            <a:endParaRPr lang="en-US" altLang="en-US" dirty="0"/>
          </a:p>
        </p:txBody>
      </p:sp>
      <p:sp>
        <p:nvSpPr>
          <p:cNvPr id="8" name="Rectangle 4"/>
          <p:cNvSpPr txBox="1">
            <a:spLocks noChangeArrowheads="1"/>
          </p:cNvSpPr>
          <p:nvPr/>
        </p:nvSpPr>
        <p:spPr>
          <a:xfrm>
            <a:off x="4572000" y="1828800"/>
            <a:ext cx="4191000" cy="5029200"/>
          </a:xfrm>
          <a:prstGeom prst="rect">
            <a:avLst/>
          </a:prstGeom>
        </p:spPr>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altLang="en-US" dirty="0"/>
              <a:t>One dependent variable Y predicted from a set of independent variables (X1, X2 ….</a:t>
            </a:r>
            <a:r>
              <a:rPr lang="en-US" altLang="en-US" dirty="0" err="1"/>
              <a:t>Xk</a:t>
            </a:r>
            <a:r>
              <a:rPr lang="en-US" altLang="en-US" dirty="0"/>
              <a:t>)</a:t>
            </a:r>
          </a:p>
          <a:p>
            <a:pPr>
              <a:buFont typeface="Arial" panose="020B0604020202020204" pitchFamily="34" charset="0"/>
              <a:buChar char="•"/>
            </a:pPr>
            <a:r>
              <a:rPr lang="en-US" altLang="en-US" dirty="0"/>
              <a:t>One regression coefficient for each independent variable</a:t>
            </a:r>
          </a:p>
          <a:p>
            <a:pPr>
              <a:buFont typeface="Arial" panose="020B0604020202020204" pitchFamily="34" charset="0"/>
              <a:buChar char="•"/>
            </a:pPr>
            <a:r>
              <a:rPr lang="en-US" altLang="en-US" b="1" dirty="0"/>
              <a:t>R</a:t>
            </a:r>
            <a:r>
              <a:rPr lang="en-US" altLang="en-US" b="1" baseline="30000" dirty="0"/>
              <a:t>2</a:t>
            </a:r>
            <a:r>
              <a:rPr lang="en-US" altLang="en-US" dirty="0"/>
              <a:t>: proportion of variation in dependent variable Y predictable by set of independent variables (X’s)</a:t>
            </a:r>
          </a:p>
        </p:txBody>
      </p:sp>
    </p:spTree>
    <p:extLst>
      <p:ext uri="{BB962C8B-B14F-4D97-AF65-F5344CB8AC3E}">
        <p14:creationId xmlns:p14="http://schemas.microsoft.com/office/powerpoint/2010/main" val="1783713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458200" y="6492875"/>
            <a:ext cx="685800" cy="365125"/>
          </a:xfrm>
          <a:prstGeom prst="rect">
            <a:avLst/>
          </a:prstGeom>
        </p:spPr>
        <p:txBody>
          <a:bodyPr/>
          <a:lstStyle/>
          <a:p>
            <a:fld id="{97F33F24-5111-4524-9375-24241E4B6E0C}" type="slidenum">
              <a:rPr lang="en-US" smtClean="0"/>
              <a:pPr/>
              <a:t>23</a:t>
            </a:fld>
            <a:endParaRPr lang="en-US" dirty="0"/>
          </a:p>
        </p:txBody>
      </p:sp>
      <p:sp>
        <p:nvSpPr>
          <p:cNvPr id="3" name="Title 2"/>
          <p:cNvSpPr>
            <a:spLocks noGrp="1"/>
          </p:cNvSpPr>
          <p:nvPr>
            <p:ph type="title"/>
          </p:nvPr>
        </p:nvSpPr>
        <p:spPr>
          <a:xfrm>
            <a:off x="457200" y="381000"/>
            <a:ext cx="8229600" cy="1143000"/>
          </a:xfrm>
        </p:spPr>
        <p:txBody>
          <a:bodyPr>
            <a:normAutofit/>
          </a:bodyPr>
          <a:lstStyle/>
          <a:p>
            <a:r>
              <a:rPr lang="en-US" dirty="0"/>
              <a:t>Multiple Regression Analysis to Predict Future Values  </a:t>
            </a:r>
          </a:p>
        </p:txBody>
      </p:sp>
      <p:sp>
        <p:nvSpPr>
          <p:cNvPr id="4" name="Footer Placeholder 3"/>
          <p:cNvSpPr>
            <a:spLocks noGrp="1"/>
          </p:cNvSpPr>
          <p:nvPr>
            <p:ph type="ftr" sz="quarter" idx="4294967295"/>
          </p:nvPr>
        </p:nvSpPr>
        <p:spPr>
          <a:xfrm>
            <a:off x="1828800" y="6492875"/>
            <a:ext cx="5486400" cy="365125"/>
          </a:xfrm>
          <a:prstGeom prst="rect">
            <a:avLst/>
          </a:prstGeom>
        </p:spPr>
        <p:txBody>
          <a:bodyPr/>
          <a:lstStyle/>
          <a:p>
            <a:r>
              <a:rPr lang="en-US" b="1"/>
              <a:t>Copyright © 2014 Pearson Education, Inc. Publishing as Prentice Hall.  </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4913" y="2772041"/>
            <a:ext cx="7794175" cy="3657600"/>
          </a:xfrm>
          <a:prstGeom prst="rect">
            <a:avLst/>
          </a:prstGeom>
          <a:ln>
            <a:noFill/>
          </a:ln>
        </p:spPr>
      </p:pic>
      <p:sp>
        <p:nvSpPr>
          <p:cNvPr id="8" name="TextBox 7"/>
          <p:cNvSpPr txBox="1"/>
          <p:nvPr/>
        </p:nvSpPr>
        <p:spPr>
          <a:xfrm>
            <a:off x="1779407" y="1628253"/>
            <a:ext cx="5585183" cy="584775"/>
          </a:xfrm>
          <a:prstGeom prst="rect">
            <a:avLst/>
          </a:prstGeom>
          <a:noFill/>
        </p:spPr>
        <p:txBody>
          <a:bodyPr wrap="none" rtlCol="0">
            <a:spAutoFit/>
          </a:bodyPr>
          <a:lstStyle/>
          <a:p>
            <a:r>
              <a:rPr lang="en-US" sz="3200" dirty="0"/>
              <a:t>=(E3*$F$27)+(F3*$F$28)+$F$26</a:t>
            </a:r>
          </a:p>
        </p:txBody>
      </p:sp>
      <p:grpSp>
        <p:nvGrpSpPr>
          <p:cNvPr id="25" name="Group 24"/>
          <p:cNvGrpSpPr/>
          <p:nvPr/>
        </p:nvGrpSpPr>
        <p:grpSpPr>
          <a:xfrm>
            <a:off x="1306876" y="2057401"/>
            <a:ext cx="7537272" cy="631046"/>
            <a:chOff x="1306876" y="2057401"/>
            <a:chExt cx="7537272" cy="631046"/>
          </a:xfrm>
        </p:grpSpPr>
        <p:sp>
          <p:nvSpPr>
            <p:cNvPr id="9" name="TextBox 8"/>
            <p:cNvSpPr txBox="1"/>
            <p:nvPr/>
          </p:nvSpPr>
          <p:spPr>
            <a:xfrm>
              <a:off x="1905000" y="2288337"/>
              <a:ext cx="1734642" cy="400110"/>
            </a:xfrm>
            <a:prstGeom prst="rect">
              <a:avLst/>
            </a:prstGeom>
            <a:noFill/>
          </p:spPr>
          <p:txBody>
            <a:bodyPr wrap="none" rtlCol="0">
              <a:spAutoFit/>
            </a:bodyPr>
            <a:lstStyle/>
            <a:p>
              <a:r>
                <a:rPr lang="en-US" sz="2000" dirty="0"/>
                <a:t>Age coefficient</a:t>
              </a:r>
            </a:p>
          </p:txBody>
        </p:sp>
        <p:sp>
          <p:nvSpPr>
            <p:cNvPr id="10" name="TextBox 9"/>
            <p:cNvSpPr txBox="1"/>
            <p:nvPr/>
          </p:nvSpPr>
          <p:spPr>
            <a:xfrm>
              <a:off x="1306876" y="2288337"/>
              <a:ext cx="580095" cy="400110"/>
            </a:xfrm>
            <a:prstGeom prst="rect">
              <a:avLst/>
            </a:prstGeom>
            <a:noFill/>
          </p:spPr>
          <p:txBody>
            <a:bodyPr wrap="none" rtlCol="0">
              <a:spAutoFit/>
            </a:bodyPr>
            <a:lstStyle/>
            <a:p>
              <a:r>
                <a:rPr lang="en-US" sz="2000" dirty="0"/>
                <a:t>Age</a:t>
              </a:r>
            </a:p>
          </p:txBody>
        </p:sp>
        <p:sp>
          <p:nvSpPr>
            <p:cNvPr id="11" name="TextBox 10"/>
            <p:cNvSpPr txBox="1"/>
            <p:nvPr/>
          </p:nvSpPr>
          <p:spPr>
            <a:xfrm>
              <a:off x="3581400" y="2288337"/>
              <a:ext cx="962123" cy="400110"/>
            </a:xfrm>
            <a:prstGeom prst="rect">
              <a:avLst/>
            </a:prstGeom>
            <a:noFill/>
          </p:spPr>
          <p:txBody>
            <a:bodyPr wrap="none" rtlCol="0">
              <a:spAutoFit/>
            </a:bodyPr>
            <a:lstStyle/>
            <a:p>
              <a:r>
                <a:rPr lang="en-US" sz="2000" dirty="0"/>
                <a:t>Gender</a:t>
              </a:r>
            </a:p>
          </p:txBody>
        </p:sp>
        <p:sp>
          <p:nvSpPr>
            <p:cNvPr id="12" name="TextBox 11"/>
            <p:cNvSpPr txBox="1"/>
            <p:nvPr/>
          </p:nvSpPr>
          <p:spPr>
            <a:xfrm>
              <a:off x="4495800" y="2288337"/>
              <a:ext cx="2116670" cy="400110"/>
            </a:xfrm>
            <a:prstGeom prst="rect">
              <a:avLst/>
            </a:prstGeom>
            <a:noFill/>
          </p:spPr>
          <p:txBody>
            <a:bodyPr wrap="none" rtlCol="0">
              <a:spAutoFit/>
            </a:bodyPr>
            <a:lstStyle/>
            <a:p>
              <a:r>
                <a:rPr lang="en-US" sz="2000" dirty="0"/>
                <a:t>Gender coefficient</a:t>
              </a:r>
            </a:p>
          </p:txBody>
        </p:sp>
        <p:sp>
          <p:nvSpPr>
            <p:cNvPr id="13" name="TextBox 12"/>
            <p:cNvSpPr txBox="1"/>
            <p:nvPr/>
          </p:nvSpPr>
          <p:spPr>
            <a:xfrm>
              <a:off x="6553200" y="2288337"/>
              <a:ext cx="2290948" cy="400110"/>
            </a:xfrm>
            <a:prstGeom prst="rect">
              <a:avLst/>
            </a:prstGeom>
            <a:noFill/>
          </p:spPr>
          <p:txBody>
            <a:bodyPr wrap="none" rtlCol="0">
              <a:spAutoFit/>
            </a:bodyPr>
            <a:lstStyle/>
            <a:p>
              <a:r>
                <a:rPr lang="en-US" sz="2000" dirty="0"/>
                <a:t>Intercept coefficient</a:t>
              </a:r>
            </a:p>
          </p:txBody>
        </p:sp>
        <p:cxnSp>
          <p:nvCxnSpPr>
            <p:cNvPr id="15" name="Straight Arrow Connector 14"/>
            <p:cNvCxnSpPr/>
            <p:nvPr/>
          </p:nvCxnSpPr>
          <p:spPr>
            <a:xfrm flipV="1">
              <a:off x="1779407" y="2057401"/>
              <a:ext cx="582793" cy="3303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0"/>
            </p:cNvCxnSpPr>
            <p:nvPr/>
          </p:nvCxnSpPr>
          <p:spPr>
            <a:xfrm flipV="1">
              <a:off x="2772321" y="2106606"/>
              <a:ext cx="427244" cy="1817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0"/>
            </p:cNvCxnSpPr>
            <p:nvPr/>
          </p:nvCxnSpPr>
          <p:spPr>
            <a:xfrm flipV="1">
              <a:off x="4062462" y="2102739"/>
              <a:ext cx="368396" cy="1855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0"/>
            </p:cNvCxnSpPr>
            <p:nvPr/>
          </p:nvCxnSpPr>
          <p:spPr>
            <a:xfrm flipH="1" flipV="1">
              <a:off x="5399681" y="2100806"/>
              <a:ext cx="154454" cy="1875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0"/>
            </p:cNvCxnSpPr>
            <p:nvPr/>
          </p:nvCxnSpPr>
          <p:spPr>
            <a:xfrm flipH="1" flipV="1">
              <a:off x="7162800" y="2057401"/>
              <a:ext cx="535874" cy="2309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66742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458200" y="6492875"/>
            <a:ext cx="685800" cy="365125"/>
          </a:xfrm>
          <a:prstGeom prst="rect">
            <a:avLst/>
          </a:prstGeom>
        </p:spPr>
        <p:txBody>
          <a:bodyPr/>
          <a:lstStyle/>
          <a:p>
            <a:fld id="{97F33F24-5111-4524-9375-24241E4B6E0C}" type="slidenum">
              <a:rPr lang="en-US" smtClean="0"/>
              <a:pPr/>
              <a:t>24</a:t>
            </a:fld>
            <a:endParaRPr lang="en-US" dirty="0"/>
          </a:p>
        </p:txBody>
      </p:sp>
      <p:sp>
        <p:nvSpPr>
          <p:cNvPr id="3" name="Title 2"/>
          <p:cNvSpPr>
            <a:spLocks noGrp="1"/>
          </p:cNvSpPr>
          <p:nvPr>
            <p:ph type="title"/>
          </p:nvPr>
        </p:nvSpPr>
        <p:spPr>
          <a:xfrm>
            <a:off x="642898" y="-152819"/>
            <a:ext cx="8229600" cy="1143000"/>
          </a:xfrm>
        </p:spPr>
        <p:txBody>
          <a:bodyPr>
            <a:normAutofit/>
          </a:bodyPr>
          <a:lstStyle/>
          <a:p>
            <a:r>
              <a:rPr lang="en-US" sz="2800" dirty="0"/>
              <a:t>Multiple Regression Analysis to Predict Future Values (</a:t>
            </a:r>
            <a:r>
              <a:rPr lang="en-US" sz="2800" dirty="0" err="1"/>
              <a:t>con’t</a:t>
            </a:r>
            <a:r>
              <a:rPr lang="en-US" sz="2800" dirty="0"/>
              <a:t>) </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2191" t="1947"/>
          <a:stretch/>
        </p:blipFill>
        <p:spPr>
          <a:xfrm>
            <a:off x="2416038" y="2057400"/>
            <a:ext cx="6586448" cy="3868020"/>
          </a:xfrm>
          <a:prstGeom prst="rect">
            <a:avLst/>
          </a:prstGeom>
          <a:ln>
            <a:noFill/>
          </a:ln>
        </p:spPr>
      </p:pic>
      <p:sp>
        <p:nvSpPr>
          <p:cNvPr id="8" name="TextBox 7"/>
          <p:cNvSpPr txBox="1"/>
          <p:nvPr/>
        </p:nvSpPr>
        <p:spPr>
          <a:xfrm>
            <a:off x="2239239" y="862697"/>
            <a:ext cx="5585183" cy="584775"/>
          </a:xfrm>
          <a:prstGeom prst="rect">
            <a:avLst/>
          </a:prstGeom>
          <a:noFill/>
        </p:spPr>
        <p:txBody>
          <a:bodyPr wrap="none" rtlCol="0">
            <a:spAutoFit/>
          </a:bodyPr>
          <a:lstStyle/>
          <a:p>
            <a:r>
              <a:rPr lang="en-US" sz="3200" dirty="0"/>
              <a:t>=(E3*$F$27)+(F3*$F$28)+$F$26</a:t>
            </a:r>
          </a:p>
        </p:txBody>
      </p:sp>
      <p:grpSp>
        <p:nvGrpSpPr>
          <p:cNvPr id="25" name="Group 24"/>
          <p:cNvGrpSpPr/>
          <p:nvPr/>
        </p:nvGrpSpPr>
        <p:grpSpPr>
          <a:xfrm>
            <a:off x="1817914" y="1290837"/>
            <a:ext cx="7537272" cy="631046"/>
            <a:chOff x="1306876" y="2057401"/>
            <a:chExt cx="7537272" cy="631046"/>
          </a:xfrm>
        </p:grpSpPr>
        <p:sp>
          <p:nvSpPr>
            <p:cNvPr id="9" name="TextBox 8"/>
            <p:cNvSpPr txBox="1"/>
            <p:nvPr/>
          </p:nvSpPr>
          <p:spPr>
            <a:xfrm>
              <a:off x="1905000" y="2288337"/>
              <a:ext cx="1734642" cy="400110"/>
            </a:xfrm>
            <a:prstGeom prst="rect">
              <a:avLst/>
            </a:prstGeom>
            <a:noFill/>
          </p:spPr>
          <p:txBody>
            <a:bodyPr wrap="none" rtlCol="0">
              <a:spAutoFit/>
            </a:bodyPr>
            <a:lstStyle/>
            <a:p>
              <a:r>
                <a:rPr lang="en-US" sz="2000" dirty="0"/>
                <a:t>Age coefficient</a:t>
              </a:r>
            </a:p>
          </p:txBody>
        </p:sp>
        <p:sp>
          <p:nvSpPr>
            <p:cNvPr id="10" name="TextBox 9"/>
            <p:cNvSpPr txBox="1"/>
            <p:nvPr/>
          </p:nvSpPr>
          <p:spPr>
            <a:xfrm>
              <a:off x="1306876" y="2288337"/>
              <a:ext cx="580095" cy="400110"/>
            </a:xfrm>
            <a:prstGeom prst="rect">
              <a:avLst/>
            </a:prstGeom>
            <a:noFill/>
          </p:spPr>
          <p:txBody>
            <a:bodyPr wrap="none" rtlCol="0">
              <a:spAutoFit/>
            </a:bodyPr>
            <a:lstStyle/>
            <a:p>
              <a:r>
                <a:rPr lang="en-US" sz="2000" dirty="0"/>
                <a:t>Age</a:t>
              </a:r>
            </a:p>
          </p:txBody>
        </p:sp>
        <p:sp>
          <p:nvSpPr>
            <p:cNvPr id="11" name="TextBox 10"/>
            <p:cNvSpPr txBox="1"/>
            <p:nvPr/>
          </p:nvSpPr>
          <p:spPr>
            <a:xfrm>
              <a:off x="3581400" y="2288337"/>
              <a:ext cx="962123" cy="400110"/>
            </a:xfrm>
            <a:prstGeom prst="rect">
              <a:avLst/>
            </a:prstGeom>
            <a:noFill/>
          </p:spPr>
          <p:txBody>
            <a:bodyPr wrap="none" rtlCol="0">
              <a:spAutoFit/>
            </a:bodyPr>
            <a:lstStyle/>
            <a:p>
              <a:r>
                <a:rPr lang="en-US" sz="2000" dirty="0"/>
                <a:t>Gender</a:t>
              </a:r>
            </a:p>
          </p:txBody>
        </p:sp>
        <p:sp>
          <p:nvSpPr>
            <p:cNvPr id="12" name="TextBox 11"/>
            <p:cNvSpPr txBox="1"/>
            <p:nvPr/>
          </p:nvSpPr>
          <p:spPr>
            <a:xfrm>
              <a:off x="4495800" y="2288337"/>
              <a:ext cx="2116670" cy="400110"/>
            </a:xfrm>
            <a:prstGeom prst="rect">
              <a:avLst/>
            </a:prstGeom>
            <a:noFill/>
          </p:spPr>
          <p:txBody>
            <a:bodyPr wrap="none" rtlCol="0">
              <a:spAutoFit/>
            </a:bodyPr>
            <a:lstStyle/>
            <a:p>
              <a:r>
                <a:rPr lang="en-US" sz="2000" dirty="0"/>
                <a:t>Gender coefficient</a:t>
              </a:r>
            </a:p>
          </p:txBody>
        </p:sp>
        <p:sp>
          <p:nvSpPr>
            <p:cNvPr id="13" name="TextBox 12"/>
            <p:cNvSpPr txBox="1"/>
            <p:nvPr/>
          </p:nvSpPr>
          <p:spPr>
            <a:xfrm>
              <a:off x="6553200" y="2288337"/>
              <a:ext cx="2290948" cy="400110"/>
            </a:xfrm>
            <a:prstGeom prst="rect">
              <a:avLst/>
            </a:prstGeom>
            <a:noFill/>
          </p:spPr>
          <p:txBody>
            <a:bodyPr wrap="none" rtlCol="0">
              <a:spAutoFit/>
            </a:bodyPr>
            <a:lstStyle/>
            <a:p>
              <a:r>
                <a:rPr lang="en-US" sz="2000" dirty="0"/>
                <a:t>Intercept coefficient</a:t>
              </a:r>
            </a:p>
          </p:txBody>
        </p:sp>
        <p:cxnSp>
          <p:nvCxnSpPr>
            <p:cNvPr id="15" name="Straight Arrow Connector 14"/>
            <p:cNvCxnSpPr/>
            <p:nvPr/>
          </p:nvCxnSpPr>
          <p:spPr>
            <a:xfrm flipV="1">
              <a:off x="1779407" y="2057401"/>
              <a:ext cx="582793" cy="3303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0"/>
            </p:cNvCxnSpPr>
            <p:nvPr/>
          </p:nvCxnSpPr>
          <p:spPr>
            <a:xfrm flipV="1">
              <a:off x="2772321" y="2106606"/>
              <a:ext cx="427244" cy="1817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0"/>
            </p:cNvCxnSpPr>
            <p:nvPr/>
          </p:nvCxnSpPr>
          <p:spPr>
            <a:xfrm flipV="1">
              <a:off x="4062462" y="2102739"/>
              <a:ext cx="368396" cy="1855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0"/>
            </p:cNvCxnSpPr>
            <p:nvPr/>
          </p:nvCxnSpPr>
          <p:spPr>
            <a:xfrm flipH="1" flipV="1">
              <a:off x="5399681" y="2100806"/>
              <a:ext cx="154454" cy="1875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0"/>
            </p:cNvCxnSpPr>
            <p:nvPr/>
          </p:nvCxnSpPr>
          <p:spPr>
            <a:xfrm flipH="1" flipV="1">
              <a:off x="7162800" y="2057401"/>
              <a:ext cx="535874" cy="2309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84360" y="2273173"/>
            <a:ext cx="2231678" cy="3970318"/>
          </a:xfrm>
          <a:prstGeom prst="rect">
            <a:avLst/>
          </a:prstGeom>
          <a:noFill/>
        </p:spPr>
        <p:txBody>
          <a:bodyPr wrap="square" rtlCol="0">
            <a:spAutoFit/>
          </a:bodyPr>
          <a:lstStyle/>
          <a:p>
            <a:pPr>
              <a:defRPr/>
            </a:pPr>
            <a:r>
              <a:rPr lang="en-US" dirty="0"/>
              <a:t>The R Square value is a conservative estimate of the independent variables’ ability to predict the value of the dependent variable. In this case, age and gender account for 65.7% of the sales revenue generated by a customer. </a:t>
            </a:r>
          </a:p>
          <a:p>
            <a:pPr>
              <a:defRPr/>
            </a:pPr>
            <a:endParaRPr lang="en-US" dirty="0"/>
          </a:p>
        </p:txBody>
      </p:sp>
    </p:spTree>
    <p:extLst>
      <p:ext uri="{BB962C8B-B14F-4D97-AF65-F5344CB8AC3E}">
        <p14:creationId xmlns:p14="http://schemas.microsoft.com/office/powerpoint/2010/main" val="1346671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458200" y="6492875"/>
            <a:ext cx="685800" cy="365125"/>
          </a:xfrm>
          <a:prstGeom prst="rect">
            <a:avLst/>
          </a:prstGeom>
        </p:spPr>
        <p:txBody>
          <a:bodyPr/>
          <a:lstStyle/>
          <a:p>
            <a:fld id="{97F33F24-5111-4524-9375-24241E4B6E0C}" type="slidenum">
              <a:rPr lang="en-US" smtClean="0"/>
              <a:pPr/>
              <a:t>25</a:t>
            </a:fld>
            <a:endParaRPr lang="en-US" dirty="0"/>
          </a:p>
        </p:txBody>
      </p:sp>
      <p:sp>
        <p:nvSpPr>
          <p:cNvPr id="3" name="Title 2"/>
          <p:cNvSpPr>
            <a:spLocks noGrp="1"/>
          </p:cNvSpPr>
          <p:nvPr>
            <p:ph type="title"/>
          </p:nvPr>
        </p:nvSpPr>
        <p:spPr>
          <a:xfrm>
            <a:off x="772886" y="-242454"/>
            <a:ext cx="8229600" cy="1143000"/>
          </a:xfrm>
        </p:spPr>
        <p:txBody>
          <a:bodyPr>
            <a:normAutofit/>
          </a:bodyPr>
          <a:lstStyle/>
          <a:p>
            <a:r>
              <a:rPr lang="en-US" sz="2800" dirty="0"/>
              <a:t>Multiple Regression Analysis to Predict Future Values (</a:t>
            </a:r>
            <a:r>
              <a:rPr lang="en-US" sz="2800" dirty="0" err="1"/>
              <a:t>con’t</a:t>
            </a:r>
            <a:r>
              <a:rPr lang="en-US" sz="2800" dirty="0"/>
              <a:t>) </a:t>
            </a:r>
          </a:p>
        </p:txBody>
      </p:sp>
      <p:sp>
        <p:nvSpPr>
          <p:cNvPr id="4" name="Footer Placeholder 3"/>
          <p:cNvSpPr>
            <a:spLocks noGrp="1"/>
          </p:cNvSpPr>
          <p:nvPr>
            <p:ph type="ftr" sz="quarter" idx="4294967295"/>
          </p:nvPr>
        </p:nvSpPr>
        <p:spPr>
          <a:xfrm>
            <a:off x="1828800" y="6492875"/>
            <a:ext cx="5486400" cy="365125"/>
          </a:xfrm>
          <a:prstGeom prst="rect">
            <a:avLst/>
          </a:prstGeom>
        </p:spPr>
        <p:txBody>
          <a:bodyPr/>
          <a:lstStyle/>
          <a:p>
            <a:r>
              <a:rPr lang="en-US" b="1"/>
              <a:t>Copyright © 2014 Pearson Education, Inc. Publishing as Prentice Hall.  </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2191" t="1947"/>
          <a:stretch/>
        </p:blipFill>
        <p:spPr>
          <a:xfrm>
            <a:off x="2873238" y="2057400"/>
            <a:ext cx="6129248" cy="3599520"/>
          </a:xfrm>
          <a:prstGeom prst="rect">
            <a:avLst/>
          </a:prstGeom>
          <a:ln>
            <a:noFill/>
          </a:ln>
        </p:spPr>
      </p:pic>
      <p:sp>
        <p:nvSpPr>
          <p:cNvPr id="8" name="TextBox 7"/>
          <p:cNvSpPr txBox="1"/>
          <p:nvPr/>
        </p:nvSpPr>
        <p:spPr>
          <a:xfrm>
            <a:off x="2239239" y="862697"/>
            <a:ext cx="5585183" cy="584775"/>
          </a:xfrm>
          <a:prstGeom prst="rect">
            <a:avLst/>
          </a:prstGeom>
          <a:noFill/>
        </p:spPr>
        <p:txBody>
          <a:bodyPr wrap="none" rtlCol="0">
            <a:spAutoFit/>
          </a:bodyPr>
          <a:lstStyle/>
          <a:p>
            <a:r>
              <a:rPr lang="en-US" sz="3200" dirty="0"/>
              <a:t>=(E3*$F$27)+(F3*$F$28)+$F$26</a:t>
            </a:r>
          </a:p>
        </p:txBody>
      </p:sp>
      <p:grpSp>
        <p:nvGrpSpPr>
          <p:cNvPr id="25" name="Group 24"/>
          <p:cNvGrpSpPr/>
          <p:nvPr/>
        </p:nvGrpSpPr>
        <p:grpSpPr>
          <a:xfrm>
            <a:off x="1817914" y="1290837"/>
            <a:ext cx="7537272" cy="631046"/>
            <a:chOff x="1306876" y="2057401"/>
            <a:chExt cx="7537272" cy="631046"/>
          </a:xfrm>
        </p:grpSpPr>
        <p:sp>
          <p:nvSpPr>
            <p:cNvPr id="9" name="TextBox 8"/>
            <p:cNvSpPr txBox="1"/>
            <p:nvPr/>
          </p:nvSpPr>
          <p:spPr>
            <a:xfrm>
              <a:off x="1905000" y="2288337"/>
              <a:ext cx="1734642" cy="400110"/>
            </a:xfrm>
            <a:prstGeom prst="rect">
              <a:avLst/>
            </a:prstGeom>
            <a:noFill/>
          </p:spPr>
          <p:txBody>
            <a:bodyPr wrap="none" rtlCol="0">
              <a:spAutoFit/>
            </a:bodyPr>
            <a:lstStyle/>
            <a:p>
              <a:r>
                <a:rPr lang="en-US" sz="2000" dirty="0"/>
                <a:t>Age coefficient</a:t>
              </a:r>
            </a:p>
          </p:txBody>
        </p:sp>
        <p:sp>
          <p:nvSpPr>
            <p:cNvPr id="10" name="TextBox 9"/>
            <p:cNvSpPr txBox="1"/>
            <p:nvPr/>
          </p:nvSpPr>
          <p:spPr>
            <a:xfrm>
              <a:off x="1306876" y="2288337"/>
              <a:ext cx="580095" cy="400110"/>
            </a:xfrm>
            <a:prstGeom prst="rect">
              <a:avLst/>
            </a:prstGeom>
            <a:noFill/>
          </p:spPr>
          <p:txBody>
            <a:bodyPr wrap="none" rtlCol="0">
              <a:spAutoFit/>
            </a:bodyPr>
            <a:lstStyle/>
            <a:p>
              <a:r>
                <a:rPr lang="en-US" sz="2000" dirty="0"/>
                <a:t>Age</a:t>
              </a:r>
            </a:p>
          </p:txBody>
        </p:sp>
        <p:sp>
          <p:nvSpPr>
            <p:cNvPr id="11" name="TextBox 10"/>
            <p:cNvSpPr txBox="1"/>
            <p:nvPr/>
          </p:nvSpPr>
          <p:spPr>
            <a:xfrm>
              <a:off x="3581400" y="2288337"/>
              <a:ext cx="962123" cy="400110"/>
            </a:xfrm>
            <a:prstGeom prst="rect">
              <a:avLst/>
            </a:prstGeom>
            <a:noFill/>
          </p:spPr>
          <p:txBody>
            <a:bodyPr wrap="none" rtlCol="0">
              <a:spAutoFit/>
            </a:bodyPr>
            <a:lstStyle/>
            <a:p>
              <a:r>
                <a:rPr lang="en-US" sz="2000" dirty="0"/>
                <a:t>Gender</a:t>
              </a:r>
            </a:p>
          </p:txBody>
        </p:sp>
        <p:sp>
          <p:nvSpPr>
            <p:cNvPr id="12" name="TextBox 11"/>
            <p:cNvSpPr txBox="1"/>
            <p:nvPr/>
          </p:nvSpPr>
          <p:spPr>
            <a:xfrm>
              <a:off x="4495800" y="2288337"/>
              <a:ext cx="2116670" cy="400110"/>
            </a:xfrm>
            <a:prstGeom prst="rect">
              <a:avLst/>
            </a:prstGeom>
            <a:noFill/>
          </p:spPr>
          <p:txBody>
            <a:bodyPr wrap="none" rtlCol="0">
              <a:spAutoFit/>
            </a:bodyPr>
            <a:lstStyle/>
            <a:p>
              <a:r>
                <a:rPr lang="en-US" sz="2000" dirty="0"/>
                <a:t>Gender coefficient</a:t>
              </a:r>
            </a:p>
          </p:txBody>
        </p:sp>
        <p:sp>
          <p:nvSpPr>
            <p:cNvPr id="13" name="TextBox 12"/>
            <p:cNvSpPr txBox="1"/>
            <p:nvPr/>
          </p:nvSpPr>
          <p:spPr>
            <a:xfrm>
              <a:off x="6553200" y="2288337"/>
              <a:ext cx="2290948" cy="400110"/>
            </a:xfrm>
            <a:prstGeom prst="rect">
              <a:avLst/>
            </a:prstGeom>
            <a:noFill/>
          </p:spPr>
          <p:txBody>
            <a:bodyPr wrap="none" rtlCol="0">
              <a:spAutoFit/>
            </a:bodyPr>
            <a:lstStyle/>
            <a:p>
              <a:r>
                <a:rPr lang="en-US" sz="2000" dirty="0"/>
                <a:t>Intercept coefficient</a:t>
              </a:r>
            </a:p>
          </p:txBody>
        </p:sp>
        <p:cxnSp>
          <p:nvCxnSpPr>
            <p:cNvPr id="15" name="Straight Arrow Connector 14"/>
            <p:cNvCxnSpPr/>
            <p:nvPr/>
          </p:nvCxnSpPr>
          <p:spPr>
            <a:xfrm flipV="1">
              <a:off x="1779407" y="2057401"/>
              <a:ext cx="582793" cy="3303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0"/>
            </p:cNvCxnSpPr>
            <p:nvPr/>
          </p:nvCxnSpPr>
          <p:spPr>
            <a:xfrm flipV="1">
              <a:off x="2772321" y="2106606"/>
              <a:ext cx="427244" cy="1817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0"/>
            </p:cNvCxnSpPr>
            <p:nvPr/>
          </p:nvCxnSpPr>
          <p:spPr>
            <a:xfrm flipV="1">
              <a:off x="4062462" y="2102739"/>
              <a:ext cx="368396" cy="1855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0"/>
            </p:cNvCxnSpPr>
            <p:nvPr/>
          </p:nvCxnSpPr>
          <p:spPr>
            <a:xfrm flipH="1" flipV="1">
              <a:off x="5399681" y="2100806"/>
              <a:ext cx="154454" cy="1875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0"/>
            </p:cNvCxnSpPr>
            <p:nvPr/>
          </p:nvCxnSpPr>
          <p:spPr>
            <a:xfrm flipH="1" flipV="1">
              <a:off x="7162800" y="2057401"/>
              <a:ext cx="535874" cy="2309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84360" y="1621227"/>
            <a:ext cx="2590800" cy="5078313"/>
          </a:xfrm>
          <a:prstGeom prst="rect">
            <a:avLst/>
          </a:prstGeom>
          <a:noFill/>
        </p:spPr>
        <p:txBody>
          <a:bodyPr wrap="square" rtlCol="0">
            <a:spAutoFit/>
          </a:bodyPr>
          <a:lstStyle/>
          <a:p>
            <a:pPr>
              <a:defRPr/>
            </a:pPr>
            <a:endParaRPr lang="en-US" dirty="0"/>
          </a:p>
          <a:p>
            <a:pPr>
              <a:defRPr/>
            </a:pPr>
            <a:r>
              <a:rPr lang="en-US" dirty="0"/>
              <a:t>The Intercept coefficient, found in cell F26, is the value at which a regression line will cross the y-axis. It is used in the formula to predict the sales amount based on age and gender found in cell G6. The Gender coefficient and the Age coefficients are also used in the regression formula, In this case, the prediction is that women in the 60-year-old range will spend $207.97 at the spa.</a:t>
            </a:r>
          </a:p>
        </p:txBody>
      </p:sp>
    </p:spTree>
    <p:extLst>
      <p:ext uri="{BB962C8B-B14F-4D97-AF65-F5344CB8AC3E}">
        <p14:creationId xmlns:p14="http://schemas.microsoft.com/office/powerpoint/2010/main" val="48064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52400"/>
            <a:ext cx="8041440" cy="1442674"/>
          </a:xfrm>
        </p:spPr>
        <p:txBody>
          <a:bodyPr/>
          <a:lstStyle/>
          <a:p>
            <a:pPr eaLnBrk="1" fontAlgn="auto" hangingPunct="1">
              <a:spcAft>
                <a:spcPts val="0"/>
              </a:spcAft>
              <a:defRPr/>
            </a:pPr>
            <a:r>
              <a:rPr lang="en-US" sz="3200" dirty="0">
                <a:ea typeface="+mj-ea"/>
                <a:cs typeface="+mj-cs"/>
              </a:rPr>
              <a:t>Building Good Regression Models</a:t>
            </a:r>
          </a:p>
        </p:txBody>
      </p:sp>
      <p:sp>
        <p:nvSpPr>
          <p:cNvPr id="61441" name="Content Placeholder 1"/>
          <p:cNvSpPr>
            <a:spLocks noGrp="1"/>
          </p:cNvSpPr>
          <p:nvPr>
            <p:ph idx="1"/>
          </p:nvPr>
        </p:nvSpPr>
        <p:spPr>
          <a:xfrm>
            <a:off x="457200" y="1371600"/>
            <a:ext cx="8229600" cy="4525963"/>
          </a:xfrm>
        </p:spPr>
        <p:txBody>
          <a:bodyPr/>
          <a:lstStyle/>
          <a:p>
            <a:pPr>
              <a:buFont typeface="Arial" panose="020B0604020202020204" pitchFamily="34" charset="0"/>
              <a:buChar char="•"/>
            </a:pPr>
            <a:r>
              <a:rPr lang="en-US" dirty="0"/>
              <a:t>All of the independent variables in a linear regression model are not always significant.</a:t>
            </a:r>
          </a:p>
          <a:p>
            <a:pPr>
              <a:buFont typeface="Arial" panose="020B0604020202020204" pitchFamily="34" charset="0"/>
              <a:buChar char="•"/>
            </a:pPr>
            <a:r>
              <a:rPr lang="en-US" dirty="0"/>
              <a:t>We will learn how to build good regression models that include the “best” set of variables.</a:t>
            </a:r>
          </a:p>
          <a:p>
            <a:pPr>
              <a:buFont typeface="Arial" panose="020B0604020202020204" pitchFamily="34" charset="0"/>
              <a:buChar char="•"/>
            </a:pPr>
            <a:r>
              <a:rPr lang="en-US" i="1" dirty="0"/>
              <a:t>Banking Data </a:t>
            </a:r>
            <a:r>
              <a:rPr lang="en-US" dirty="0"/>
              <a:t>includes demographic information on customers in the bank’s current market.</a:t>
            </a:r>
          </a:p>
        </p:txBody>
      </p:sp>
      <p:sp>
        <p:nvSpPr>
          <p:cNvPr id="61445" name="Slide Number Placeholder 1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9-</a:t>
            </a:r>
            <a:fld id="{87978791-3D75-4BA6-9073-CA86D3077D82}" type="slidenum">
              <a:rPr lang="en-US">
                <a:ea typeface="ＭＳ Ｐゴシック" pitchFamily="-72" charset="-128"/>
                <a:cs typeface="ＭＳ Ｐゴシック" pitchFamily="-72" charset="-128"/>
              </a:rPr>
              <a:pPr fontAlgn="base">
                <a:spcBef>
                  <a:spcPct val="0"/>
                </a:spcBef>
                <a:spcAft>
                  <a:spcPct val="0"/>
                </a:spcAft>
                <a:defRPr/>
              </a:pPr>
              <a:t>26</a:t>
            </a:fld>
            <a:endParaRPr lang="en-US">
              <a:ea typeface="ＭＳ Ｐゴシック" pitchFamily="-72" charset="-128"/>
              <a:cs typeface="ＭＳ Ｐゴシック" pitchFamily="-72" charset="-128"/>
            </a:endParaRPr>
          </a:p>
        </p:txBody>
      </p:sp>
      <p:sp>
        <p:nvSpPr>
          <p:cNvPr id="61443" name="TextBox 5"/>
          <p:cNvSpPr txBox="1">
            <a:spLocks noChangeArrowheads="1"/>
          </p:cNvSpPr>
          <p:nvPr/>
        </p:nvSpPr>
        <p:spPr bwMode="auto">
          <a:xfrm>
            <a:off x="6530975" y="5994400"/>
            <a:ext cx="828675" cy="246063"/>
          </a:xfrm>
          <a:prstGeom prst="rect">
            <a:avLst/>
          </a:prstGeom>
          <a:noFill/>
          <a:ln w="9525">
            <a:noFill/>
            <a:miter lim="800000"/>
            <a:headEnd/>
            <a:tailEnd/>
          </a:ln>
        </p:spPr>
        <p:txBody>
          <a:bodyPr wrap="none">
            <a:prstTxWarp prst="textNoShape">
              <a:avLst/>
            </a:prstTxWarp>
            <a:spAutoFit/>
          </a:bodyPr>
          <a:lstStyle/>
          <a:p>
            <a:r>
              <a:rPr lang="en-US" sz="1000"/>
              <a:t>Figure 9.16</a:t>
            </a:r>
          </a:p>
        </p:txBody>
      </p:sp>
      <p:pic>
        <p:nvPicPr>
          <p:cNvPr id="61446" name="Picture 2"/>
          <p:cNvPicPr>
            <a:picLocks noChangeAspect="1" noChangeArrowheads="1"/>
          </p:cNvPicPr>
          <p:nvPr/>
        </p:nvPicPr>
        <p:blipFill>
          <a:blip r:embed="rId2"/>
          <a:srcRect/>
          <a:stretch>
            <a:fillRect/>
          </a:stretch>
        </p:blipFill>
        <p:spPr bwMode="auto">
          <a:xfrm>
            <a:off x="2057400" y="4076700"/>
            <a:ext cx="5324475" cy="1943100"/>
          </a:xfrm>
          <a:prstGeom prst="rect">
            <a:avLst/>
          </a:prstGeom>
          <a:noFill/>
          <a:ln w="9525">
            <a:noFill/>
            <a:miter lim="800000"/>
            <a:headEnd/>
            <a:tailEnd/>
          </a:ln>
        </p:spPr>
      </p:pic>
      <p:sp>
        <p:nvSpPr>
          <p:cNvPr id="61447" name="TextBox 7"/>
          <p:cNvSpPr txBox="1">
            <a:spLocks noChangeArrowheads="1"/>
          </p:cNvSpPr>
          <p:nvPr/>
        </p:nvSpPr>
        <p:spPr bwMode="auto">
          <a:xfrm>
            <a:off x="6607175" y="4343400"/>
            <a:ext cx="338138" cy="369888"/>
          </a:xfrm>
          <a:prstGeom prst="rect">
            <a:avLst/>
          </a:prstGeom>
          <a:noFill/>
          <a:ln w="9525">
            <a:noFill/>
            <a:miter lim="800000"/>
            <a:headEnd/>
            <a:tailEnd/>
          </a:ln>
        </p:spPr>
        <p:txBody>
          <a:bodyPr wrap="none">
            <a:prstTxWarp prst="textNoShape">
              <a:avLst/>
            </a:prstTxWarp>
            <a:spAutoFit/>
          </a:bodyPr>
          <a:lstStyle/>
          <a:p>
            <a:r>
              <a:rPr lang="en-US" sz="1800" i="1"/>
              <a:t>Y</a:t>
            </a:r>
          </a:p>
        </p:txBody>
      </p:sp>
    </p:spTree>
    <p:extLst>
      <p:ext uri="{BB962C8B-B14F-4D97-AF65-F5344CB8AC3E}">
        <p14:creationId xmlns:p14="http://schemas.microsoft.com/office/powerpoint/2010/main" val="1317780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526674" y="152400"/>
            <a:ext cx="8041440" cy="1442674"/>
          </a:xfrm>
        </p:spPr>
        <p:txBody>
          <a:bodyPr/>
          <a:lstStyle/>
          <a:p>
            <a:pPr eaLnBrk="1" fontAlgn="auto" hangingPunct="1">
              <a:spcAft>
                <a:spcPts val="0"/>
              </a:spcAft>
              <a:defRPr/>
            </a:pPr>
            <a:r>
              <a:rPr lang="en-US" sz="3200" dirty="0">
                <a:ea typeface="+mj-ea"/>
                <a:cs typeface="+mj-cs"/>
              </a:rPr>
              <a:t>Building Good Regression Models</a:t>
            </a:r>
          </a:p>
        </p:txBody>
      </p:sp>
      <p:sp>
        <p:nvSpPr>
          <p:cNvPr id="62465" name="Content Placeholder 1"/>
          <p:cNvSpPr>
            <a:spLocks noGrp="1"/>
          </p:cNvSpPr>
          <p:nvPr>
            <p:ph idx="1"/>
          </p:nvPr>
        </p:nvSpPr>
        <p:spPr>
          <a:xfrm>
            <a:off x="431800" y="1328738"/>
            <a:ext cx="8229600" cy="4525962"/>
          </a:xfrm>
        </p:spPr>
        <p:txBody>
          <a:bodyPr/>
          <a:lstStyle/>
          <a:p>
            <a:pPr marL="109538" indent="0" eaLnBrk="1" hangingPunct="1">
              <a:buFont typeface="Wingdings 3" pitchFamily="-72" charset="2"/>
              <a:buNone/>
            </a:pPr>
            <a:r>
              <a:rPr lang="en-US"/>
              <a:t>Predicting Average Bank Balance using Regression</a:t>
            </a:r>
          </a:p>
        </p:txBody>
      </p:sp>
      <p:sp>
        <p:nvSpPr>
          <p:cNvPr id="62469" name="Slide Number Placeholder 1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9-</a:t>
            </a:r>
            <a:fld id="{AB312F33-BE4C-420D-BFB6-C77EE0BE00AF}" type="slidenum">
              <a:rPr lang="en-US">
                <a:ea typeface="ＭＳ Ｐゴシック" pitchFamily="-72" charset="-128"/>
                <a:cs typeface="ＭＳ Ｐゴシック" pitchFamily="-72" charset="-128"/>
              </a:rPr>
              <a:pPr fontAlgn="base">
                <a:spcBef>
                  <a:spcPct val="0"/>
                </a:spcBef>
                <a:spcAft>
                  <a:spcPct val="0"/>
                </a:spcAft>
                <a:defRPr/>
              </a:pPr>
              <a:t>27</a:t>
            </a:fld>
            <a:endParaRPr lang="en-US">
              <a:ea typeface="ＭＳ Ｐゴシック" pitchFamily="-72" charset="-128"/>
              <a:cs typeface="ＭＳ Ｐゴシック" pitchFamily="-72" charset="-128"/>
            </a:endParaRPr>
          </a:p>
        </p:txBody>
      </p:sp>
      <p:sp>
        <p:nvSpPr>
          <p:cNvPr id="62467" name="TextBox 5"/>
          <p:cNvSpPr txBox="1">
            <a:spLocks noChangeArrowheads="1"/>
          </p:cNvSpPr>
          <p:nvPr/>
        </p:nvSpPr>
        <p:spPr bwMode="auto">
          <a:xfrm>
            <a:off x="7231063" y="5886450"/>
            <a:ext cx="830262" cy="247650"/>
          </a:xfrm>
          <a:prstGeom prst="rect">
            <a:avLst/>
          </a:prstGeom>
          <a:noFill/>
          <a:ln w="9525">
            <a:noFill/>
            <a:miter lim="800000"/>
            <a:headEnd/>
            <a:tailEnd/>
          </a:ln>
        </p:spPr>
        <p:txBody>
          <a:bodyPr wrap="none">
            <a:prstTxWarp prst="textNoShape">
              <a:avLst/>
            </a:prstTxWarp>
            <a:spAutoFit/>
          </a:bodyPr>
          <a:lstStyle/>
          <a:p>
            <a:r>
              <a:rPr lang="en-US" sz="1000"/>
              <a:t>Figure 9.17</a:t>
            </a:r>
          </a:p>
        </p:txBody>
      </p:sp>
      <p:pic>
        <p:nvPicPr>
          <p:cNvPr id="62470" name="Picture 2"/>
          <p:cNvPicPr>
            <a:picLocks noChangeAspect="1" noChangeArrowheads="1"/>
          </p:cNvPicPr>
          <p:nvPr/>
        </p:nvPicPr>
        <p:blipFill>
          <a:blip r:embed="rId2"/>
          <a:srcRect/>
          <a:stretch>
            <a:fillRect/>
          </a:stretch>
        </p:blipFill>
        <p:spPr bwMode="auto">
          <a:xfrm>
            <a:off x="1044575" y="1847850"/>
            <a:ext cx="7005638" cy="4051300"/>
          </a:xfrm>
          <a:prstGeom prst="rect">
            <a:avLst/>
          </a:prstGeom>
          <a:noFill/>
          <a:ln w="9525">
            <a:noFill/>
            <a:miter lim="800000"/>
            <a:headEnd/>
            <a:tailEnd/>
          </a:ln>
        </p:spPr>
      </p:pic>
      <p:sp>
        <p:nvSpPr>
          <p:cNvPr id="3" name="Rectangle 2"/>
          <p:cNvSpPr/>
          <p:nvPr/>
        </p:nvSpPr>
        <p:spPr>
          <a:xfrm>
            <a:off x="5326063" y="5170488"/>
            <a:ext cx="838200" cy="152400"/>
          </a:xfrm>
          <a:prstGeom prst="rect">
            <a:avLst/>
          </a:prstGeom>
          <a:solidFill>
            <a:schemeClr val="accent1">
              <a:alpha val="28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a:xfrm>
            <a:off x="5326063" y="5475288"/>
            <a:ext cx="838200" cy="152400"/>
          </a:xfrm>
          <a:prstGeom prst="rect">
            <a:avLst/>
          </a:prstGeom>
          <a:solidFill>
            <a:schemeClr val="accent1">
              <a:alpha val="28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Rectangle 9"/>
          <p:cNvSpPr/>
          <p:nvPr/>
        </p:nvSpPr>
        <p:spPr>
          <a:xfrm>
            <a:off x="2667000" y="2971800"/>
            <a:ext cx="838200" cy="152400"/>
          </a:xfrm>
          <a:prstGeom prst="rect">
            <a:avLst/>
          </a:prstGeom>
          <a:solidFill>
            <a:schemeClr val="accent1">
              <a:alpha val="28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2474" name="TextBox 11"/>
          <p:cNvSpPr txBox="1">
            <a:spLocks noChangeArrowheads="1"/>
          </p:cNvSpPr>
          <p:nvPr/>
        </p:nvSpPr>
        <p:spPr bwMode="auto">
          <a:xfrm>
            <a:off x="4441825" y="2478088"/>
            <a:ext cx="2971800" cy="646112"/>
          </a:xfrm>
          <a:prstGeom prst="rect">
            <a:avLst/>
          </a:prstGeom>
          <a:solidFill>
            <a:schemeClr val="bg2"/>
          </a:solidFill>
          <a:ln w="9525">
            <a:solidFill>
              <a:schemeClr val="tx1"/>
            </a:solidFill>
            <a:miter lim="800000"/>
            <a:headEnd/>
            <a:tailEnd/>
          </a:ln>
        </p:spPr>
        <p:txBody>
          <a:bodyPr>
            <a:prstTxWarp prst="textNoShape">
              <a:avLst/>
            </a:prstTxWarp>
            <a:spAutoFit/>
          </a:bodyPr>
          <a:lstStyle/>
          <a:p>
            <a:r>
              <a:rPr lang="en-US" sz="1800"/>
              <a:t>Home Value and Education are not significant.  </a:t>
            </a:r>
          </a:p>
        </p:txBody>
      </p:sp>
    </p:spTree>
    <p:extLst>
      <p:ext uri="{BB962C8B-B14F-4D97-AF65-F5344CB8AC3E}">
        <p14:creationId xmlns:p14="http://schemas.microsoft.com/office/powerpoint/2010/main" val="3637319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3200" dirty="0">
                <a:ea typeface="+mj-ea"/>
                <a:cs typeface="+mj-cs"/>
              </a:rPr>
              <a:t>Building Good Regression Models</a:t>
            </a:r>
          </a:p>
        </p:txBody>
      </p:sp>
      <p:sp>
        <p:nvSpPr>
          <p:cNvPr id="2" name="Content Placeholder 1"/>
          <p:cNvSpPr>
            <a:spLocks noGrp="1"/>
          </p:cNvSpPr>
          <p:nvPr>
            <p:ph idx="1"/>
          </p:nvPr>
        </p:nvSpPr>
        <p:spPr>
          <a:xfrm>
            <a:off x="482600" y="1279525"/>
            <a:ext cx="8229600" cy="4816475"/>
          </a:xfrm>
        </p:spPr>
        <p:txBody>
          <a:bodyPr>
            <a:normAutofit/>
          </a:bodyPr>
          <a:lstStyle/>
          <a:p>
            <a:pPr marL="365760" indent="-256032" eaLnBrk="1" fontAlgn="auto" hangingPunct="1">
              <a:spcAft>
                <a:spcPts val="0"/>
              </a:spcAft>
              <a:buFont typeface="Wingdings 3"/>
              <a:buNone/>
              <a:defRPr/>
            </a:pPr>
            <a:r>
              <a:rPr lang="en-US" sz="2400" u="sng" dirty="0">
                <a:ea typeface="+mn-ea"/>
                <a:cs typeface="+mn-cs"/>
              </a:rPr>
              <a:t>Systematic Approach to Building Good Multiple Regression Models</a:t>
            </a:r>
          </a:p>
          <a:p>
            <a:pPr marL="0" indent="0" eaLnBrk="1" fontAlgn="auto" hangingPunct="1">
              <a:spcAft>
                <a:spcPts val="0"/>
              </a:spcAft>
              <a:buFont typeface="Wingdings 3"/>
              <a:buNone/>
              <a:defRPr/>
            </a:pPr>
            <a:r>
              <a:rPr lang="en-US" sz="2400" dirty="0">
                <a:ea typeface="+mn-ea"/>
                <a:cs typeface="+mn-cs"/>
              </a:rPr>
              <a:t>1.  Construct a model with all available independent</a:t>
            </a:r>
          </a:p>
          <a:p>
            <a:pPr marL="109728" indent="-457200" eaLnBrk="1" fontAlgn="auto" hangingPunct="1">
              <a:lnSpc>
                <a:spcPts val="2900"/>
              </a:lnSpc>
              <a:spcBef>
                <a:spcPts val="0"/>
              </a:spcBef>
              <a:spcAft>
                <a:spcPts val="0"/>
              </a:spcAft>
              <a:buFont typeface="Wingdings 3"/>
              <a:buNone/>
              <a:defRPr/>
            </a:pPr>
            <a:r>
              <a:rPr lang="en-US" sz="2400" dirty="0">
                <a:ea typeface="+mn-ea"/>
                <a:cs typeface="+mn-cs"/>
              </a:rPr>
              <a:t>     variables and check for significance of each.</a:t>
            </a:r>
          </a:p>
          <a:p>
            <a:pPr marL="109728" indent="0" eaLnBrk="1" fontAlgn="auto" hangingPunct="1">
              <a:spcAft>
                <a:spcPts val="0"/>
              </a:spcAft>
              <a:buFont typeface="Wingdings 3"/>
              <a:buNone/>
              <a:defRPr/>
            </a:pPr>
            <a:r>
              <a:rPr lang="en-US" sz="2400" dirty="0">
                <a:cs typeface="+mn-cs"/>
              </a:rPr>
              <a:t>2. Identify the largest </a:t>
            </a:r>
            <a:r>
              <a:rPr lang="en-US" sz="2400" i="1" dirty="0">
                <a:cs typeface="+mn-cs"/>
              </a:rPr>
              <a:t>p</a:t>
            </a:r>
            <a:r>
              <a:rPr lang="en-US" sz="2400" dirty="0">
                <a:cs typeface="+mn-cs"/>
              </a:rPr>
              <a:t>-value that is greater than </a:t>
            </a:r>
            <a:r>
              <a:rPr lang="en-US" sz="2400" dirty="0">
                <a:latin typeface="Cambria Math"/>
                <a:ea typeface="Cambria Math"/>
                <a:cs typeface="+mn-cs"/>
              </a:rPr>
              <a:t>.05</a:t>
            </a:r>
          </a:p>
          <a:p>
            <a:pPr marL="109728" indent="0" eaLnBrk="1" fontAlgn="auto" hangingPunct="1">
              <a:spcAft>
                <a:spcPts val="0"/>
              </a:spcAft>
              <a:buFont typeface="Wingdings 3"/>
              <a:buNone/>
              <a:defRPr/>
            </a:pPr>
            <a:r>
              <a:rPr lang="en-US" sz="2400" dirty="0">
                <a:ea typeface="+mn-ea"/>
                <a:cs typeface="+mn-cs"/>
              </a:rPr>
              <a:t>3. Remove that variable and evaluate adjusted </a:t>
            </a:r>
            <a:r>
              <a:rPr lang="en-US" sz="2400" i="1" dirty="0">
                <a:ea typeface="+mn-ea"/>
                <a:cs typeface="+mn-cs"/>
              </a:rPr>
              <a:t>R</a:t>
            </a:r>
            <a:r>
              <a:rPr lang="en-US" sz="2400" baseline="30000" dirty="0">
                <a:ea typeface="+mn-ea"/>
                <a:cs typeface="+mn-cs"/>
              </a:rPr>
              <a:t>2</a:t>
            </a:r>
            <a:r>
              <a:rPr lang="en-US" sz="2400" dirty="0">
                <a:ea typeface="+mn-ea"/>
                <a:cs typeface="+mn-cs"/>
              </a:rPr>
              <a:t>.</a:t>
            </a:r>
          </a:p>
          <a:p>
            <a:pPr marL="109728" indent="0" eaLnBrk="1" fontAlgn="auto" hangingPunct="1">
              <a:spcAft>
                <a:spcPts val="0"/>
              </a:spcAft>
              <a:buFont typeface="Wingdings 3"/>
              <a:buNone/>
              <a:defRPr/>
            </a:pPr>
            <a:r>
              <a:rPr lang="en-US" sz="2400" dirty="0">
                <a:ea typeface="+mn-ea"/>
                <a:cs typeface="+mn-cs"/>
              </a:rPr>
              <a:t>4. Continue until all variables are significant.</a:t>
            </a:r>
          </a:p>
          <a:p>
            <a:pPr marL="109728" indent="0" eaLnBrk="1" fontAlgn="auto" hangingPunct="1">
              <a:spcBef>
                <a:spcPts val="1200"/>
              </a:spcBef>
              <a:spcAft>
                <a:spcPts val="0"/>
              </a:spcAft>
              <a:buFont typeface="Wingdings 3"/>
              <a:buNone/>
              <a:defRPr/>
            </a:pPr>
            <a:r>
              <a:rPr lang="en-US" sz="2400" dirty="0">
                <a:ea typeface="+mn-ea"/>
                <a:cs typeface="+mn-cs"/>
                <a:sym typeface="Wingdings" pitchFamily="2" charset="2"/>
              </a:rPr>
              <a:t> </a:t>
            </a:r>
            <a:r>
              <a:rPr lang="en-US" sz="2400" dirty="0">
                <a:ea typeface="+mn-ea"/>
                <a:cs typeface="+mn-cs"/>
              </a:rPr>
              <a:t>Find the model with the highest </a:t>
            </a:r>
            <a:r>
              <a:rPr lang="en-US" sz="2400" u="sng" dirty="0">
                <a:ea typeface="+mn-ea"/>
                <a:cs typeface="+mn-cs"/>
              </a:rPr>
              <a:t>adjusted</a:t>
            </a:r>
            <a:r>
              <a:rPr lang="en-US" sz="2400" dirty="0">
                <a:ea typeface="+mn-ea"/>
                <a:cs typeface="+mn-cs"/>
              </a:rPr>
              <a:t> </a:t>
            </a:r>
            <a:r>
              <a:rPr lang="en-US" sz="2400" i="1" dirty="0">
                <a:ea typeface="+mn-ea"/>
                <a:cs typeface="+mn-cs"/>
              </a:rPr>
              <a:t>R</a:t>
            </a:r>
            <a:r>
              <a:rPr lang="en-US" sz="2400" baseline="30000" dirty="0">
                <a:ea typeface="+mn-ea"/>
                <a:cs typeface="+mn-cs"/>
              </a:rPr>
              <a:t>2</a:t>
            </a:r>
            <a:r>
              <a:rPr lang="en-US" sz="2400" dirty="0">
                <a:ea typeface="+mn-ea"/>
                <a:cs typeface="+mn-cs"/>
              </a:rPr>
              <a:t>.</a:t>
            </a:r>
          </a:p>
          <a:p>
            <a:pPr marL="109728" indent="0" eaLnBrk="1" fontAlgn="auto" hangingPunct="1">
              <a:spcAft>
                <a:spcPts val="0"/>
              </a:spcAft>
              <a:buFont typeface="Wingdings 3"/>
              <a:buNone/>
              <a:defRPr/>
            </a:pPr>
            <a:r>
              <a:rPr lang="en-US" sz="2400" dirty="0">
                <a:ea typeface="+mn-ea"/>
                <a:cs typeface="+mn-cs"/>
              </a:rPr>
              <a:t>     (Do not use unadjusted </a:t>
            </a:r>
            <a:r>
              <a:rPr lang="en-US" sz="2400" i="1" dirty="0">
                <a:ea typeface="+mn-ea"/>
                <a:cs typeface="+mn-cs"/>
              </a:rPr>
              <a:t>R</a:t>
            </a:r>
            <a:r>
              <a:rPr lang="en-US" sz="2400" baseline="30000" dirty="0">
                <a:ea typeface="+mn-ea"/>
                <a:cs typeface="+mn-cs"/>
              </a:rPr>
              <a:t>2 </a:t>
            </a:r>
            <a:r>
              <a:rPr lang="en-US" sz="2400" dirty="0">
                <a:ea typeface="+mn-ea"/>
                <a:cs typeface="+mn-cs"/>
              </a:rPr>
              <a:t>since it always</a:t>
            </a:r>
          </a:p>
          <a:p>
            <a:pPr marL="109728" indent="0" eaLnBrk="1" fontAlgn="auto" hangingPunct="1">
              <a:spcBef>
                <a:spcPts val="0"/>
              </a:spcBef>
              <a:spcAft>
                <a:spcPts val="0"/>
              </a:spcAft>
              <a:buFont typeface="Wingdings 3"/>
              <a:buNone/>
              <a:defRPr/>
            </a:pPr>
            <a:r>
              <a:rPr lang="en-US" sz="2400" dirty="0">
                <a:ea typeface="+mn-ea"/>
                <a:cs typeface="+mn-cs"/>
              </a:rPr>
              <a:t>       increases when variables are added.)</a:t>
            </a:r>
          </a:p>
        </p:txBody>
      </p:sp>
      <p:sp>
        <p:nvSpPr>
          <p:cNvPr id="63492" name="Slide Number Placeholder 1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9-</a:t>
            </a:r>
            <a:fld id="{C5D81939-64DD-498C-BD0C-3360D110E638}" type="slidenum">
              <a:rPr lang="en-US">
                <a:ea typeface="ＭＳ Ｐゴシック" pitchFamily="-72" charset="-128"/>
                <a:cs typeface="ＭＳ Ｐゴシック" pitchFamily="-72" charset="-128"/>
              </a:rPr>
              <a:pPr fontAlgn="base">
                <a:spcBef>
                  <a:spcPct val="0"/>
                </a:spcBef>
                <a:spcAft>
                  <a:spcPct val="0"/>
                </a:spcAft>
                <a:defRPr/>
              </a:pPr>
              <a:t>28</a:t>
            </a:fld>
            <a:endParaRPr lang="en-US">
              <a:ea typeface="ＭＳ Ｐゴシック" pitchFamily="-72" charset="-128"/>
              <a:cs typeface="ＭＳ Ｐゴシック" pitchFamily="-72" charset="-128"/>
            </a:endParaRPr>
          </a:p>
        </p:txBody>
      </p:sp>
    </p:spTree>
    <p:extLst>
      <p:ext uri="{BB962C8B-B14F-4D97-AF65-F5344CB8AC3E}">
        <p14:creationId xmlns:p14="http://schemas.microsoft.com/office/powerpoint/2010/main" val="3213675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92162"/>
          </a:xfrm>
        </p:spPr>
        <p:txBody>
          <a:bodyPr/>
          <a:lstStyle/>
          <a:p>
            <a:pPr eaLnBrk="1" fontAlgn="auto" hangingPunct="1">
              <a:spcAft>
                <a:spcPts val="0"/>
              </a:spcAft>
              <a:defRPr/>
            </a:pPr>
            <a:r>
              <a:rPr lang="en-US" sz="3200" dirty="0">
                <a:ea typeface="+mj-ea"/>
                <a:cs typeface="+mj-cs"/>
              </a:rPr>
              <a:t>Building Good Regression Models</a:t>
            </a:r>
          </a:p>
        </p:txBody>
      </p:sp>
      <p:sp>
        <p:nvSpPr>
          <p:cNvPr id="64513" name="Content Placeholder 1"/>
          <p:cNvSpPr>
            <a:spLocks noGrp="1"/>
          </p:cNvSpPr>
          <p:nvPr>
            <p:ph idx="1"/>
          </p:nvPr>
        </p:nvSpPr>
        <p:spPr>
          <a:xfrm>
            <a:off x="482600" y="1143000"/>
            <a:ext cx="8229600" cy="4525963"/>
          </a:xfrm>
        </p:spPr>
        <p:txBody>
          <a:bodyPr/>
          <a:lstStyle/>
          <a:p>
            <a:pPr eaLnBrk="1" hangingPunct="1">
              <a:buFont typeface="Wingdings 3" pitchFamily="-72" charset="2"/>
              <a:buNone/>
            </a:pPr>
            <a:r>
              <a:rPr lang="en-US" u="sng" dirty="0"/>
              <a:t>Identifying the Best Regression Model</a:t>
            </a:r>
          </a:p>
          <a:p>
            <a:pPr eaLnBrk="1" hangingPunct="1"/>
            <a:r>
              <a:rPr lang="en-US" dirty="0"/>
              <a:t>Bank regression after removing </a:t>
            </a:r>
            <a:r>
              <a:rPr lang="en-US" b="1" i="1" dirty="0"/>
              <a:t>Home Value</a:t>
            </a:r>
          </a:p>
        </p:txBody>
      </p:sp>
      <p:sp>
        <p:nvSpPr>
          <p:cNvPr id="64517" name="Slide Number Placeholder 1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9-</a:t>
            </a:r>
            <a:fld id="{4F27B92C-9483-4E65-A837-06444F188397}" type="slidenum">
              <a:rPr lang="en-US">
                <a:ea typeface="ＭＳ Ｐゴシック" pitchFamily="-72" charset="-128"/>
                <a:cs typeface="ＭＳ Ｐゴシック" pitchFamily="-72" charset="-128"/>
              </a:rPr>
              <a:pPr fontAlgn="base">
                <a:spcBef>
                  <a:spcPct val="0"/>
                </a:spcBef>
                <a:spcAft>
                  <a:spcPct val="0"/>
                </a:spcAft>
                <a:defRPr/>
              </a:pPr>
              <a:t>29</a:t>
            </a:fld>
            <a:endParaRPr lang="en-US">
              <a:ea typeface="ＭＳ Ｐゴシック" pitchFamily="-72" charset="-128"/>
              <a:cs typeface="ＭＳ Ｐゴシック" pitchFamily="-72" charset="-128"/>
            </a:endParaRPr>
          </a:p>
        </p:txBody>
      </p:sp>
      <p:sp>
        <p:nvSpPr>
          <p:cNvPr id="64515" name="TextBox 5"/>
          <p:cNvSpPr txBox="1">
            <a:spLocks noChangeArrowheads="1"/>
          </p:cNvSpPr>
          <p:nvPr/>
        </p:nvSpPr>
        <p:spPr bwMode="auto">
          <a:xfrm>
            <a:off x="7642225" y="6207125"/>
            <a:ext cx="865188" cy="246063"/>
          </a:xfrm>
          <a:prstGeom prst="rect">
            <a:avLst/>
          </a:prstGeom>
          <a:noFill/>
          <a:ln w="9525">
            <a:noFill/>
            <a:miter lim="800000"/>
            <a:headEnd/>
            <a:tailEnd/>
          </a:ln>
        </p:spPr>
        <p:txBody>
          <a:bodyPr wrap="none">
            <a:prstTxWarp prst="textNoShape">
              <a:avLst/>
            </a:prstTxWarp>
            <a:spAutoFit/>
          </a:bodyPr>
          <a:lstStyle/>
          <a:p>
            <a:r>
              <a:rPr lang="en-US" sz="1000"/>
              <a:t>Figure  9.18</a:t>
            </a:r>
          </a:p>
        </p:txBody>
      </p:sp>
      <p:pic>
        <p:nvPicPr>
          <p:cNvPr id="64518" name="Picture 2"/>
          <p:cNvPicPr>
            <a:picLocks noChangeAspect="1" noChangeArrowheads="1"/>
          </p:cNvPicPr>
          <p:nvPr/>
        </p:nvPicPr>
        <p:blipFill>
          <a:blip r:embed="rId2"/>
          <a:srcRect/>
          <a:stretch>
            <a:fillRect/>
          </a:stretch>
        </p:blipFill>
        <p:spPr bwMode="auto">
          <a:xfrm>
            <a:off x="1488989" y="2610064"/>
            <a:ext cx="7080250" cy="3600450"/>
          </a:xfrm>
          <a:prstGeom prst="rect">
            <a:avLst/>
          </a:prstGeom>
          <a:noFill/>
          <a:ln w="9525">
            <a:noFill/>
            <a:miter lim="800000"/>
            <a:headEnd/>
            <a:tailEnd/>
          </a:ln>
        </p:spPr>
      </p:pic>
      <p:sp>
        <p:nvSpPr>
          <p:cNvPr id="8" name="Rectangle 7"/>
          <p:cNvSpPr/>
          <p:nvPr/>
        </p:nvSpPr>
        <p:spPr>
          <a:xfrm>
            <a:off x="3200400" y="3657600"/>
            <a:ext cx="838200" cy="152400"/>
          </a:xfrm>
          <a:prstGeom prst="rect">
            <a:avLst/>
          </a:prstGeom>
          <a:solidFill>
            <a:schemeClr val="accent1">
              <a:alpha val="28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a:xfrm>
            <a:off x="6042025" y="5535613"/>
            <a:ext cx="762000" cy="636587"/>
          </a:xfrm>
          <a:prstGeom prst="rect">
            <a:avLst/>
          </a:prstGeom>
          <a:solidFill>
            <a:schemeClr val="accent1">
              <a:alpha val="28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4521" name="TextBox 2"/>
          <p:cNvSpPr txBox="1">
            <a:spLocks noChangeArrowheads="1"/>
          </p:cNvSpPr>
          <p:nvPr/>
        </p:nvSpPr>
        <p:spPr bwMode="auto">
          <a:xfrm>
            <a:off x="4572000" y="3048000"/>
            <a:ext cx="3200400" cy="646113"/>
          </a:xfrm>
          <a:prstGeom prst="rect">
            <a:avLst/>
          </a:prstGeom>
          <a:solidFill>
            <a:schemeClr val="bg2"/>
          </a:solidFill>
          <a:ln w="9525">
            <a:solidFill>
              <a:schemeClr val="tx1"/>
            </a:solidFill>
            <a:miter lim="800000"/>
            <a:headEnd/>
            <a:tailEnd/>
          </a:ln>
        </p:spPr>
        <p:txBody>
          <a:bodyPr>
            <a:prstTxWarp prst="textNoShape">
              <a:avLst/>
            </a:prstTxWarp>
            <a:spAutoFit/>
          </a:bodyPr>
          <a:lstStyle/>
          <a:p>
            <a:r>
              <a:rPr lang="en-US" sz="1800" dirty="0"/>
              <a:t>Adjusted </a:t>
            </a:r>
            <a:r>
              <a:rPr lang="en-US" sz="1800" i="1" dirty="0"/>
              <a:t>R</a:t>
            </a:r>
            <a:r>
              <a:rPr lang="en-US" sz="1800" baseline="30000" dirty="0"/>
              <a:t>2</a:t>
            </a:r>
            <a:r>
              <a:rPr lang="en-US" sz="1800" dirty="0"/>
              <a:t> improves slightly.  </a:t>
            </a:r>
          </a:p>
          <a:p>
            <a:endParaRPr lang="en-US" sz="1800" dirty="0"/>
          </a:p>
        </p:txBody>
      </p:sp>
    </p:spTree>
    <p:extLst>
      <p:ext uri="{BB962C8B-B14F-4D97-AF65-F5344CB8AC3E}">
        <p14:creationId xmlns:p14="http://schemas.microsoft.com/office/powerpoint/2010/main" val="959141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97F33F24-5111-4524-9375-24241E4B6E0C}" type="slidenum">
              <a:rPr lang="en-US" smtClean="0"/>
              <a:pPr/>
              <a:t>3</a:t>
            </a:fld>
            <a:endParaRPr lang="en-US" dirty="0"/>
          </a:p>
        </p:txBody>
      </p:sp>
      <p:sp>
        <p:nvSpPr>
          <p:cNvPr id="3" name="Title 2"/>
          <p:cNvSpPr>
            <a:spLocks noGrp="1"/>
          </p:cNvSpPr>
          <p:nvPr>
            <p:ph type="title"/>
          </p:nvPr>
        </p:nvSpPr>
        <p:spPr>
          <a:xfrm>
            <a:off x="457200" y="381000"/>
            <a:ext cx="8229600" cy="1143000"/>
          </a:xfrm>
        </p:spPr>
        <p:txBody>
          <a:bodyPr>
            <a:noAutofit/>
          </a:bodyPr>
          <a:lstStyle/>
          <a:p>
            <a:r>
              <a:rPr lang="en-US" sz="3600" dirty="0"/>
              <a:t>Generate Descriptive Statistics and Other Analyses Using the Analysis ToolPak</a:t>
            </a:r>
          </a:p>
        </p:txBody>
      </p:sp>
      <p:sp>
        <p:nvSpPr>
          <p:cNvPr id="5" name="Text Placeholder 4"/>
          <p:cNvSpPr>
            <a:spLocks noGrp="1"/>
          </p:cNvSpPr>
          <p:nvPr>
            <p:ph type="body" sz="quarter" idx="12"/>
          </p:nvPr>
        </p:nvSpPr>
        <p:spPr/>
        <p:txBody>
          <a:bodyPr>
            <a:normAutofit/>
          </a:bodyPr>
          <a:lstStyle/>
          <a:p>
            <a:pPr marL="0" indent="0">
              <a:buNone/>
            </a:pPr>
            <a:r>
              <a:rPr lang="en-US" sz="2400" dirty="0"/>
              <a:t>Analysis ToolPak</a:t>
            </a:r>
          </a:p>
          <a:p>
            <a:pPr lvl="1"/>
            <a:r>
              <a:rPr lang="en-US" sz="2400" dirty="0"/>
              <a:t>Add-in</a:t>
            </a:r>
          </a:p>
          <a:p>
            <a:pPr lvl="1"/>
            <a:r>
              <a:rPr lang="en-US" sz="2400" dirty="0"/>
              <a:t>After installed, found on Data tab, as Data Analysis</a:t>
            </a:r>
          </a:p>
          <a:p>
            <a:pPr lvl="1"/>
            <a:r>
              <a:rPr lang="en-US" sz="2400" dirty="0"/>
              <a:t>Descriptive statistics</a:t>
            </a:r>
          </a:p>
        </p:txBody>
      </p:sp>
      <p:sp>
        <p:nvSpPr>
          <p:cNvPr id="4" name="Footer Placeholder 3"/>
          <p:cNvSpPr>
            <a:spLocks noGrp="1"/>
          </p:cNvSpPr>
          <p:nvPr>
            <p:ph type="ftr" sz="quarter" idx="3"/>
          </p:nvPr>
        </p:nvSpPr>
        <p:spPr/>
        <p:txBody>
          <a:bodyPr/>
          <a:lstStyle/>
          <a:p>
            <a:r>
              <a:rPr lang="en-US" b="1"/>
              <a:t>Copyright © 2014 Pearson Education, Inc. Publishing as Prentice Hall.  </a:t>
            </a:r>
            <a:endParaRPr lang="en-US" dirty="0"/>
          </a:p>
        </p:txBody>
      </p:sp>
    </p:spTree>
    <p:extLst>
      <p:ext uri="{BB962C8B-B14F-4D97-AF65-F5344CB8AC3E}">
        <p14:creationId xmlns:p14="http://schemas.microsoft.com/office/powerpoint/2010/main" val="3576539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458200" y="6492875"/>
            <a:ext cx="685800" cy="365125"/>
          </a:xfrm>
          <a:prstGeom prst="rect">
            <a:avLst/>
          </a:prstGeom>
        </p:spPr>
        <p:txBody>
          <a:bodyPr/>
          <a:lstStyle/>
          <a:p>
            <a:fld id="{97F33F24-5111-4524-9375-24241E4B6E0C}" type="slidenum">
              <a:rPr lang="en-US" smtClean="0"/>
              <a:pPr/>
              <a:t>4</a:t>
            </a:fld>
            <a:endParaRPr lang="en-US" dirty="0"/>
          </a:p>
        </p:txBody>
      </p:sp>
      <p:sp>
        <p:nvSpPr>
          <p:cNvPr id="4" name="Footer Placeholder 3"/>
          <p:cNvSpPr>
            <a:spLocks noGrp="1"/>
          </p:cNvSpPr>
          <p:nvPr>
            <p:ph type="ftr" sz="quarter" idx="4294967295"/>
          </p:nvPr>
        </p:nvSpPr>
        <p:spPr>
          <a:xfrm>
            <a:off x="1828800" y="6492875"/>
            <a:ext cx="5486400" cy="365125"/>
          </a:xfrm>
          <a:prstGeom prst="rect">
            <a:avLst/>
          </a:prstGeom>
        </p:spPr>
        <p:txBody>
          <a:bodyPr/>
          <a:lstStyle/>
          <a:p>
            <a:r>
              <a:rPr lang="en-US" b="1"/>
              <a:t>Copyright © 2014 Pearson Education, Inc. Publishing as Prentice Hall.  </a:t>
            </a:r>
            <a:endParaRPr lang="en-US" dirty="0"/>
          </a:p>
        </p:txBody>
      </p:sp>
      <p:sp>
        <p:nvSpPr>
          <p:cNvPr id="5" name="Title 4"/>
          <p:cNvSpPr>
            <a:spLocks noGrp="1"/>
          </p:cNvSpPr>
          <p:nvPr>
            <p:ph type="title"/>
          </p:nvPr>
        </p:nvSpPr>
        <p:spPr/>
        <p:txBody>
          <a:bodyPr>
            <a:noAutofit/>
          </a:bodyPr>
          <a:lstStyle/>
          <a:p>
            <a:r>
              <a:rPr lang="en-US" sz="3200" dirty="0">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rPr>
              <a:t>Descriptive Statistics and Other Analyses Using the Analysis </a:t>
            </a:r>
            <a:r>
              <a:rPr lang="en-US" sz="3200" dirty="0" err="1">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rPr>
              <a:t>ToolPak</a:t>
            </a:r>
            <a:r>
              <a:rPr lang="en-US" sz="3200" dirty="0">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rPr>
              <a:t/>
            </a:r>
            <a:br>
              <a:rPr lang="en-US" sz="3200" dirty="0">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rPr>
            </a:br>
            <a:r>
              <a:rPr lang="en-US" sz="3600" b="1" dirty="0">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rPr>
              <a:t>Histogram</a:t>
            </a:r>
            <a:endParaRPr lang="en-US" sz="3600" b="1"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81671" y="1752600"/>
            <a:ext cx="7380658" cy="4423523"/>
          </a:xfrm>
          <a:prstGeom prst="rect">
            <a:avLst/>
          </a:prstGeom>
        </p:spPr>
      </p:pic>
    </p:spTree>
    <p:extLst>
      <p:ext uri="{BB962C8B-B14F-4D97-AF65-F5344CB8AC3E}">
        <p14:creationId xmlns:p14="http://schemas.microsoft.com/office/powerpoint/2010/main" val="2321831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3200" dirty="0">
                <a:ea typeface="+mj-ea"/>
                <a:cs typeface="+mj-cs"/>
              </a:rPr>
              <a:t>Regression Analysis</a:t>
            </a:r>
          </a:p>
        </p:txBody>
      </p:sp>
      <p:sp>
        <p:nvSpPr>
          <p:cNvPr id="31745" name="Content Placeholder 1"/>
          <p:cNvSpPr>
            <a:spLocks noGrp="1"/>
          </p:cNvSpPr>
          <p:nvPr>
            <p:ph idx="1"/>
          </p:nvPr>
        </p:nvSpPr>
        <p:spPr/>
        <p:txBody>
          <a:bodyPr>
            <a:normAutofit/>
          </a:bodyPr>
          <a:lstStyle/>
          <a:p>
            <a:pPr marL="0" indent="0" eaLnBrk="1" hangingPunct="1">
              <a:buNone/>
            </a:pPr>
            <a:r>
              <a:rPr lang="en-US" dirty="0"/>
              <a:t>Regression analysis is a tool for building statistical models that characterize relationships among a dependent variable and one or more independent variables, all of which are numerical.</a:t>
            </a:r>
          </a:p>
          <a:p>
            <a:pPr marL="0" indent="0" eaLnBrk="1" hangingPunct="1">
              <a:buNone/>
            </a:pPr>
            <a:r>
              <a:rPr lang="en-US" u="sng" dirty="0"/>
              <a:t>Simple linear regression</a:t>
            </a:r>
            <a:r>
              <a:rPr lang="en-US" dirty="0"/>
              <a:t> involves a single independent variable.</a:t>
            </a:r>
          </a:p>
          <a:p>
            <a:pPr marL="0" indent="0" eaLnBrk="1" hangingPunct="1">
              <a:buNone/>
            </a:pPr>
            <a:r>
              <a:rPr lang="en-US" u="sng" dirty="0"/>
              <a:t>Multiple regression</a:t>
            </a:r>
            <a:r>
              <a:rPr lang="en-US" dirty="0"/>
              <a:t> involves two or more independent variables.</a:t>
            </a:r>
          </a:p>
          <a:p>
            <a:pPr eaLnBrk="1" hangingPunct="1"/>
            <a:endParaRPr lang="en-US" dirty="0"/>
          </a:p>
        </p:txBody>
      </p:sp>
      <p:sp>
        <p:nvSpPr>
          <p:cNvPr id="31748" name="Slide Number Placeholder 1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9-</a:t>
            </a:r>
            <a:fld id="{D4FB1805-A707-49BF-B2A6-9AABDBC3F55F}" type="slidenum">
              <a:rPr lang="en-US">
                <a:ea typeface="ＭＳ Ｐゴシック" pitchFamily="-72" charset="-128"/>
                <a:cs typeface="ＭＳ Ｐゴシック" pitchFamily="-72" charset="-128"/>
              </a:rPr>
              <a:pPr fontAlgn="base">
                <a:spcBef>
                  <a:spcPct val="0"/>
                </a:spcBef>
                <a:spcAft>
                  <a:spcPct val="0"/>
                </a:spcAft>
                <a:defRPr/>
              </a:pPr>
              <a:t>5</a:t>
            </a:fld>
            <a:endParaRPr lang="en-US">
              <a:ea typeface="ＭＳ Ｐゴシック" pitchFamily="-72" charset="-128"/>
              <a:cs typeface="ＭＳ Ｐゴシック" pitchFamily="-72" charset="-128"/>
            </a:endParaRPr>
          </a:p>
        </p:txBody>
      </p:sp>
    </p:spTree>
    <p:extLst>
      <p:ext uri="{BB962C8B-B14F-4D97-AF65-F5344CB8AC3E}">
        <p14:creationId xmlns:p14="http://schemas.microsoft.com/office/powerpoint/2010/main" val="3391453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297"/>
            <a:ext cx="8041440" cy="1442674"/>
          </a:xfrm>
        </p:spPr>
        <p:txBody>
          <a:bodyPr/>
          <a:lstStyle/>
          <a:p>
            <a:r>
              <a:rPr lang="en-US" sz="4400" dirty="0"/>
              <a:t>Purpose of Regression Analysis</a:t>
            </a:r>
          </a:p>
        </p:txBody>
      </p:sp>
      <p:sp>
        <p:nvSpPr>
          <p:cNvPr id="3" name="Content Placeholder 2"/>
          <p:cNvSpPr>
            <a:spLocks noGrp="1"/>
          </p:cNvSpPr>
          <p:nvPr>
            <p:ph idx="1"/>
          </p:nvPr>
        </p:nvSpPr>
        <p:spPr>
          <a:xfrm>
            <a:off x="457200" y="1219200"/>
            <a:ext cx="8382000" cy="3951337"/>
          </a:xfrm>
        </p:spPr>
        <p:txBody>
          <a:bodyPr>
            <a:normAutofit/>
          </a:bodyPr>
          <a:lstStyle/>
          <a:p>
            <a:r>
              <a:rPr lang="en-US" dirty="0"/>
              <a:t>The purpose of regression analysis is to analyze relationships among variables. </a:t>
            </a:r>
          </a:p>
          <a:p>
            <a:r>
              <a:rPr lang="en-US" dirty="0"/>
              <a:t>The analysis is carried out through the estimation of a relationship and the results serve the following two purposes: </a:t>
            </a:r>
          </a:p>
          <a:p>
            <a:pPr marL="457200" indent="-457200">
              <a:buFont typeface="+mj-lt"/>
              <a:buAutoNum type="arabicPeriod"/>
            </a:pPr>
            <a:r>
              <a:rPr lang="en-US" dirty="0"/>
              <a:t>Answer the question of how much y changes with changes in each of the x's (x1, x2,...,</a:t>
            </a:r>
            <a:r>
              <a:rPr lang="en-US" dirty="0" err="1"/>
              <a:t>xk</a:t>
            </a:r>
            <a:r>
              <a:rPr lang="en-US" dirty="0"/>
              <a:t>),</a:t>
            </a:r>
          </a:p>
          <a:p>
            <a:pPr lvl="1"/>
            <a:r>
              <a:rPr lang="en-US" dirty="0"/>
              <a:t> Y is the </a:t>
            </a:r>
            <a:r>
              <a:rPr lang="en-US" b="1" dirty="0"/>
              <a:t>dependent</a:t>
            </a:r>
            <a:r>
              <a:rPr lang="en-US" dirty="0"/>
              <a:t> variable </a:t>
            </a:r>
          </a:p>
          <a:p>
            <a:pPr marL="457200" indent="-457200">
              <a:buFont typeface="+mj-lt"/>
              <a:buAutoNum type="arabicPeriod"/>
            </a:pPr>
            <a:r>
              <a:rPr lang="en-US" dirty="0"/>
              <a:t>Forecast or predict the value of y based on the values of the X's </a:t>
            </a:r>
          </a:p>
          <a:p>
            <a:pPr lvl="1"/>
            <a:r>
              <a:rPr lang="en-US" dirty="0"/>
              <a:t>X is the </a:t>
            </a:r>
            <a:r>
              <a:rPr lang="en-US" b="1" dirty="0"/>
              <a:t>independent</a:t>
            </a:r>
            <a:r>
              <a:rPr lang="en-US" dirty="0"/>
              <a:t> variable</a:t>
            </a:r>
          </a:p>
          <a:p>
            <a:endParaRPr lang="en-US" dirty="0"/>
          </a:p>
        </p:txBody>
      </p:sp>
    </p:spTree>
    <p:extLst>
      <p:ext uri="{BB962C8B-B14F-4D97-AF65-F5344CB8AC3E}">
        <p14:creationId xmlns:p14="http://schemas.microsoft.com/office/powerpoint/2010/main" val="4127220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3200" dirty="0">
                <a:ea typeface="+mj-ea"/>
                <a:cs typeface="+mj-cs"/>
              </a:rPr>
              <a:t>Simple Linear Regression</a:t>
            </a:r>
          </a:p>
        </p:txBody>
      </p:sp>
      <p:sp>
        <p:nvSpPr>
          <p:cNvPr id="2" name="Content Placeholder 1"/>
          <p:cNvSpPr>
            <a:spLocks noGrp="1"/>
          </p:cNvSpPr>
          <p:nvPr>
            <p:ph idx="1"/>
          </p:nvPr>
        </p:nvSpPr>
        <p:spPr>
          <a:xfrm>
            <a:off x="457200" y="1295400"/>
            <a:ext cx="8293100" cy="4525963"/>
          </a:xfrm>
        </p:spPr>
        <p:txBody>
          <a:bodyPr>
            <a:normAutofit/>
          </a:bodyPr>
          <a:lstStyle/>
          <a:p>
            <a:pPr marL="365760" indent="-256032" eaLnBrk="1" fontAlgn="auto" hangingPunct="1">
              <a:spcAft>
                <a:spcPts val="0"/>
              </a:spcAft>
              <a:buFont typeface="Wingdings 3"/>
              <a:buChar char=""/>
              <a:defRPr/>
            </a:pPr>
            <a:r>
              <a:rPr lang="en-US" dirty="0">
                <a:ea typeface="+mn-ea"/>
                <a:cs typeface="+mn-cs"/>
              </a:rPr>
              <a:t>Finds a linear relationship between:</a:t>
            </a:r>
          </a:p>
          <a:p>
            <a:pPr marL="109728" indent="0" eaLnBrk="1" fontAlgn="auto" hangingPunct="1">
              <a:spcBef>
                <a:spcPts val="0"/>
              </a:spcBef>
              <a:spcAft>
                <a:spcPts val="0"/>
              </a:spcAft>
              <a:buFont typeface="Wingdings 3"/>
              <a:buNone/>
              <a:defRPr/>
            </a:pPr>
            <a:r>
              <a:rPr lang="en-US" dirty="0">
                <a:ea typeface="+mn-ea"/>
                <a:cs typeface="+mn-cs"/>
              </a:rPr>
              <a:t>   - one independent variable </a:t>
            </a:r>
            <a:r>
              <a:rPr lang="en-US" i="1" dirty="0">
                <a:ea typeface="+mn-ea"/>
                <a:cs typeface="+mn-cs"/>
              </a:rPr>
              <a:t>X</a:t>
            </a:r>
            <a:r>
              <a:rPr lang="en-US" dirty="0">
                <a:ea typeface="+mn-ea"/>
                <a:cs typeface="+mn-cs"/>
              </a:rPr>
              <a:t>  and </a:t>
            </a:r>
          </a:p>
          <a:p>
            <a:pPr marL="109728" indent="0" eaLnBrk="1" fontAlgn="auto" hangingPunct="1">
              <a:spcBef>
                <a:spcPts val="0"/>
              </a:spcBef>
              <a:spcAft>
                <a:spcPts val="0"/>
              </a:spcAft>
              <a:buFont typeface="Wingdings 3"/>
              <a:buNone/>
              <a:defRPr/>
            </a:pPr>
            <a:r>
              <a:rPr lang="en-US" dirty="0">
                <a:ea typeface="+mn-ea"/>
                <a:cs typeface="+mn-cs"/>
              </a:rPr>
              <a:t>   - one dependent variable </a:t>
            </a:r>
            <a:r>
              <a:rPr lang="en-US" i="1" dirty="0">
                <a:ea typeface="+mn-ea"/>
                <a:cs typeface="+mn-cs"/>
              </a:rPr>
              <a:t>Y</a:t>
            </a:r>
          </a:p>
          <a:p>
            <a:pPr marL="365760" indent="-256032" eaLnBrk="1" fontAlgn="auto" hangingPunct="1">
              <a:spcAft>
                <a:spcPts val="0"/>
              </a:spcAft>
              <a:buFont typeface="Wingdings 3"/>
              <a:buChar char=""/>
              <a:defRPr/>
            </a:pPr>
            <a:r>
              <a:rPr lang="en-US" dirty="0">
                <a:ea typeface="+mn-ea"/>
                <a:cs typeface="+mn-cs"/>
              </a:rPr>
              <a:t>First prepare a scatter plot to verify the data has a linear trend.</a:t>
            </a:r>
          </a:p>
          <a:p>
            <a:pPr marL="365760" indent="-256032" eaLnBrk="1" fontAlgn="auto" hangingPunct="1">
              <a:spcAft>
                <a:spcPts val="0"/>
              </a:spcAft>
              <a:buFont typeface="Wingdings 3"/>
              <a:buChar char=""/>
              <a:defRPr/>
            </a:pPr>
            <a:r>
              <a:rPr lang="en-US" dirty="0">
                <a:ea typeface="+mn-ea"/>
                <a:cs typeface="+mn-cs"/>
              </a:rPr>
              <a:t>Use alternative approaches if the data is not linear.  </a:t>
            </a:r>
            <a:endParaRPr lang="en-US" i="1" dirty="0">
              <a:ea typeface="+mn-ea"/>
              <a:cs typeface="+mn-cs"/>
            </a:endParaRPr>
          </a:p>
          <a:p>
            <a:pPr marL="365760" indent="-256032" eaLnBrk="1" fontAlgn="auto" hangingPunct="1">
              <a:spcAft>
                <a:spcPts val="0"/>
              </a:spcAft>
              <a:buFont typeface="Wingdings 3"/>
              <a:buChar char=""/>
              <a:defRPr/>
            </a:pPr>
            <a:endParaRPr lang="en-US" i="1" dirty="0">
              <a:ea typeface="+mn-ea"/>
              <a:cs typeface="+mn-cs"/>
            </a:endParaRPr>
          </a:p>
        </p:txBody>
      </p:sp>
      <p:sp>
        <p:nvSpPr>
          <p:cNvPr id="32773" name="Slide Number Placeholder 1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9-</a:t>
            </a:r>
            <a:fld id="{9142A071-7143-45CD-BBDE-F82D37F331DF}" type="slidenum">
              <a:rPr lang="en-US">
                <a:ea typeface="ＭＳ Ｐゴシック" pitchFamily="-72" charset="-128"/>
                <a:cs typeface="ＭＳ Ｐゴシック" pitchFamily="-72" charset="-128"/>
              </a:rPr>
              <a:pPr fontAlgn="base">
                <a:spcBef>
                  <a:spcPct val="0"/>
                </a:spcBef>
                <a:spcAft>
                  <a:spcPct val="0"/>
                </a:spcAft>
                <a:defRPr/>
              </a:pPr>
              <a:t>7</a:t>
            </a:fld>
            <a:endParaRPr lang="en-US">
              <a:ea typeface="ＭＳ Ｐゴシック" pitchFamily="-72" charset="-128"/>
              <a:cs typeface="ＭＳ Ｐゴシック" pitchFamily="-72" charset="-128"/>
            </a:endParaRPr>
          </a:p>
        </p:txBody>
      </p:sp>
      <p:sp>
        <p:nvSpPr>
          <p:cNvPr id="32771" name="TextBox 5"/>
          <p:cNvSpPr txBox="1">
            <a:spLocks noChangeArrowheads="1"/>
          </p:cNvSpPr>
          <p:nvPr/>
        </p:nvSpPr>
        <p:spPr bwMode="auto">
          <a:xfrm>
            <a:off x="7494588" y="5908675"/>
            <a:ext cx="758825" cy="246063"/>
          </a:xfrm>
          <a:prstGeom prst="rect">
            <a:avLst/>
          </a:prstGeom>
          <a:noFill/>
          <a:ln w="9525">
            <a:noFill/>
            <a:miter lim="800000"/>
            <a:headEnd/>
            <a:tailEnd/>
          </a:ln>
        </p:spPr>
        <p:txBody>
          <a:bodyPr wrap="none">
            <a:prstTxWarp prst="textNoShape">
              <a:avLst/>
            </a:prstTxWarp>
            <a:spAutoFit/>
          </a:bodyPr>
          <a:lstStyle/>
          <a:p>
            <a:r>
              <a:rPr lang="en-US" sz="1000"/>
              <a:t>Figure 9.1</a:t>
            </a:r>
          </a:p>
        </p:txBody>
      </p:sp>
      <p:pic>
        <p:nvPicPr>
          <p:cNvPr id="32774" name="Picture 2"/>
          <p:cNvPicPr>
            <a:picLocks noChangeAspect="1" noChangeArrowheads="1"/>
          </p:cNvPicPr>
          <p:nvPr/>
        </p:nvPicPr>
        <p:blipFill>
          <a:blip r:embed="rId2"/>
          <a:srcRect/>
          <a:stretch>
            <a:fillRect/>
          </a:stretch>
        </p:blipFill>
        <p:spPr bwMode="auto">
          <a:xfrm>
            <a:off x="1049338" y="4032250"/>
            <a:ext cx="7172325" cy="1876425"/>
          </a:xfrm>
          <a:prstGeom prst="rect">
            <a:avLst/>
          </a:prstGeom>
          <a:noFill/>
          <a:ln w="9525">
            <a:noFill/>
            <a:miter lim="800000"/>
            <a:headEnd/>
            <a:tailEnd/>
          </a:ln>
        </p:spPr>
      </p:pic>
    </p:spTree>
    <p:extLst>
      <p:ext uri="{BB962C8B-B14F-4D97-AF65-F5344CB8AC3E}">
        <p14:creationId xmlns:p14="http://schemas.microsoft.com/office/powerpoint/2010/main" val="480844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Scatter Plots and Correlation</a:t>
            </a:r>
          </a:p>
        </p:txBody>
      </p:sp>
      <p:sp>
        <p:nvSpPr>
          <p:cNvPr id="7171" name="Rectangle 3"/>
          <p:cNvSpPr>
            <a:spLocks noGrp="1" noChangeArrowheads="1"/>
          </p:cNvSpPr>
          <p:nvPr>
            <p:ph idx="1"/>
          </p:nvPr>
        </p:nvSpPr>
        <p:spPr>
          <a:xfrm>
            <a:off x="762000" y="1828800"/>
            <a:ext cx="8077200" cy="4114800"/>
          </a:xfrm>
        </p:spPr>
        <p:txBody>
          <a:bodyPr/>
          <a:lstStyle/>
          <a:p>
            <a:pPr marL="320675" indent="-320675" defTabSz="852488">
              <a:spcBef>
                <a:spcPct val="40000"/>
              </a:spcBef>
            </a:pPr>
            <a:r>
              <a:rPr lang="en-US" altLang="en-US"/>
              <a:t>A </a:t>
            </a:r>
            <a:r>
              <a:rPr lang="en-US" altLang="en-US">
                <a:solidFill>
                  <a:schemeClr val="folHlink"/>
                </a:solidFill>
              </a:rPr>
              <a:t>scatter plot</a:t>
            </a:r>
            <a:r>
              <a:rPr lang="en-US" altLang="en-US"/>
              <a:t> (or scatter diagram) is used to show the relationship between two variables</a:t>
            </a:r>
          </a:p>
          <a:p>
            <a:pPr marL="320675" indent="-320675" defTabSz="852488">
              <a:spcBef>
                <a:spcPct val="40000"/>
              </a:spcBef>
            </a:pPr>
            <a:r>
              <a:rPr lang="en-US" altLang="en-US">
                <a:solidFill>
                  <a:schemeClr val="folHlink"/>
                </a:solidFill>
              </a:rPr>
              <a:t>Correlation</a:t>
            </a:r>
            <a:r>
              <a:rPr lang="en-US" altLang="en-US"/>
              <a:t> analysis is used to measure strength of the association (linear relationship) between two variables</a:t>
            </a:r>
          </a:p>
          <a:p>
            <a:pPr marL="693738" lvl="1" indent="-268288" defTabSz="852488">
              <a:spcBef>
                <a:spcPct val="40000"/>
              </a:spcBef>
            </a:pPr>
            <a:r>
              <a:rPr lang="en-US" altLang="en-US" sz="3200"/>
              <a:t>Only concerned with strength of the relationship </a:t>
            </a:r>
          </a:p>
          <a:p>
            <a:pPr marL="693738" lvl="1" indent="-268288" defTabSz="852488">
              <a:spcBef>
                <a:spcPct val="40000"/>
              </a:spcBef>
            </a:pPr>
            <a:r>
              <a:rPr lang="en-US" altLang="en-US" sz="3200"/>
              <a:t>No causal effect is implied</a:t>
            </a:r>
          </a:p>
          <a:p>
            <a:pPr marL="320675" indent="-320675" defTabSz="852488"/>
            <a:endParaRPr lang="en-US" altLang="en-US"/>
          </a:p>
        </p:txBody>
      </p:sp>
    </p:spTree>
    <p:extLst>
      <p:ext uri="{BB962C8B-B14F-4D97-AF65-F5344CB8AC3E}">
        <p14:creationId xmlns:p14="http://schemas.microsoft.com/office/powerpoint/2010/main" val="3638615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Scatter Plot Examples</a:t>
            </a:r>
          </a:p>
        </p:txBody>
      </p:sp>
      <p:sp>
        <p:nvSpPr>
          <p:cNvPr id="9219" name="Line 3"/>
          <p:cNvSpPr>
            <a:spLocks noChangeShapeType="1"/>
          </p:cNvSpPr>
          <p:nvPr/>
        </p:nvSpPr>
        <p:spPr bwMode="auto">
          <a:xfrm>
            <a:off x="1143000" y="4724400"/>
            <a:ext cx="0" cy="14478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0" name="Oval 4"/>
          <p:cNvSpPr>
            <a:spLocks noChangeArrowheads="1"/>
          </p:cNvSpPr>
          <p:nvPr/>
        </p:nvSpPr>
        <p:spPr bwMode="auto">
          <a:xfrm rot="-7282380">
            <a:off x="2743200" y="5791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1" name="Oval 5"/>
          <p:cNvSpPr>
            <a:spLocks noChangeArrowheads="1"/>
          </p:cNvSpPr>
          <p:nvPr/>
        </p:nvSpPr>
        <p:spPr bwMode="auto">
          <a:xfrm rot="-7282380">
            <a:off x="1371600" y="4953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2" name="Oval 6"/>
          <p:cNvSpPr>
            <a:spLocks noChangeArrowheads="1"/>
          </p:cNvSpPr>
          <p:nvPr/>
        </p:nvSpPr>
        <p:spPr bwMode="auto">
          <a:xfrm rot="-7282380">
            <a:off x="3124200" y="5791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3" name="Oval 7"/>
          <p:cNvSpPr>
            <a:spLocks noChangeArrowheads="1"/>
          </p:cNvSpPr>
          <p:nvPr/>
        </p:nvSpPr>
        <p:spPr bwMode="auto">
          <a:xfrm rot="-7282380">
            <a:off x="1752600" y="4800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4" name="Oval 8"/>
          <p:cNvSpPr>
            <a:spLocks noChangeArrowheads="1"/>
          </p:cNvSpPr>
          <p:nvPr/>
        </p:nvSpPr>
        <p:spPr bwMode="auto">
          <a:xfrm rot="-7282380">
            <a:off x="2514600" y="5486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5" name="Oval 9"/>
          <p:cNvSpPr>
            <a:spLocks noChangeArrowheads="1"/>
          </p:cNvSpPr>
          <p:nvPr/>
        </p:nvSpPr>
        <p:spPr bwMode="auto">
          <a:xfrm rot="-7282380">
            <a:off x="2819400" y="5638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6" name="Oval 10"/>
          <p:cNvSpPr>
            <a:spLocks noChangeArrowheads="1"/>
          </p:cNvSpPr>
          <p:nvPr/>
        </p:nvSpPr>
        <p:spPr bwMode="auto">
          <a:xfrm rot="-7282380">
            <a:off x="2133600" y="5105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7" name="Oval 11"/>
          <p:cNvSpPr>
            <a:spLocks noChangeArrowheads="1"/>
          </p:cNvSpPr>
          <p:nvPr/>
        </p:nvSpPr>
        <p:spPr bwMode="auto">
          <a:xfrm rot="-7282380">
            <a:off x="1295400" y="4724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8" name="Oval 12"/>
          <p:cNvSpPr>
            <a:spLocks noChangeArrowheads="1"/>
          </p:cNvSpPr>
          <p:nvPr/>
        </p:nvSpPr>
        <p:spPr bwMode="auto">
          <a:xfrm rot="-7282380">
            <a:off x="1600200" y="5105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9" name="Oval 13"/>
          <p:cNvSpPr>
            <a:spLocks noChangeArrowheads="1"/>
          </p:cNvSpPr>
          <p:nvPr/>
        </p:nvSpPr>
        <p:spPr bwMode="auto">
          <a:xfrm rot="-7282380">
            <a:off x="1905000" y="5181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0" hangingPunct="0"/>
            <a:endParaRPr lang="en-US" altLang="en-US" sz="2400">
              <a:latin typeface="Times New Roman" pitchFamily="18" charset="0"/>
            </a:endParaRPr>
          </a:p>
        </p:txBody>
      </p:sp>
      <p:sp>
        <p:nvSpPr>
          <p:cNvPr id="9230" name="Oval 14"/>
          <p:cNvSpPr>
            <a:spLocks noChangeArrowheads="1"/>
          </p:cNvSpPr>
          <p:nvPr/>
        </p:nvSpPr>
        <p:spPr bwMode="auto">
          <a:xfrm rot="-7282380">
            <a:off x="2438400" y="5715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1" name="Oval 15"/>
          <p:cNvSpPr>
            <a:spLocks noChangeArrowheads="1"/>
          </p:cNvSpPr>
          <p:nvPr/>
        </p:nvSpPr>
        <p:spPr bwMode="auto">
          <a:xfrm rot="-7282380">
            <a:off x="2362200" y="5257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2" name="Oval 16"/>
          <p:cNvSpPr>
            <a:spLocks noChangeArrowheads="1"/>
          </p:cNvSpPr>
          <p:nvPr/>
        </p:nvSpPr>
        <p:spPr bwMode="auto">
          <a:xfrm rot="-7282380">
            <a:off x="2133600" y="5410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3" name="Text Box 17"/>
          <p:cNvSpPr txBox="1">
            <a:spLocks noChangeArrowheads="1"/>
          </p:cNvSpPr>
          <p:nvPr/>
        </p:nvSpPr>
        <p:spPr bwMode="auto">
          <a:xfrm>
            <a:off x="685800" y="44656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b="1"/>
              <a:t>y</a:t>
            </a:r>
          </a:p>
        </p:txBody>
      </p:sp>
      <p:sp>
        <p:nvSpPr>
          <p:cNvPr id="9234" name="Line 18"/>
          <p:cNvSpPr>
            <a:spLocks noChangeShapeType="1"/>
          </p:cNvSpPr>
          <p:nvPr/>
        </p:nvSpPr>
        <p:spPr bwMode="auto">
          <a:xfrm>
            <a:off x="1143000" y="6172200"/>
            <a:ext cx="2286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5" name="Text Box 19"/>
          <p:cNvSpPr txBox="1">
            <a:spLocks noChangeArrowheads="1"/>
          </p:cNvSpPr>
          <p:nvPr/>
        </p:nvSpPr>
        <p:spPr bwMode="auto">
          <a:xfrm>
            <a:off x="3405188" y="6065838"/>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b="1"/>
              <a:t>x</a:t>
            </a:r>
          </a:p>
        </p:txBody>
      </p:sp>
      <p:sp>
        <p:nvSpPr>
          <p:cNvPr id="9236" name="Line 20"/>
          <p:cNvSpPr>
            <a:spLocks noChangeShapeType="1"/>
          </p:cNvSpPr>
          <p:nvPr/>
        </p:nvSpPr>
        <p:spPr bwMode="auto">
          <a:xfrm flipH="1">
            <a:off x="1143000" y="2438400"/>
            <a:ext cx="0" cy="152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7" name="Oval 21"/>
          <p:cNvSpPr>
            <a:spLocks noChangeArrowheads="1"/>
          </p:cNvSpPr>
          <p:nvPr/>
        </p:nvSpPr>
        <p:spPr bwMode="auto">
          <a:xfrm rot="-7282380">
            <a:off x="1219200" y="3657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8" name="Oval 22"/>
          <p:cNvSpPr>
            <a:spLocks noChangeArrowheads="1"/>
          </p:cNvSpPr>
          <p:nvPr/>
        </p:nvSpPr>
        <p:spPr bwMode="auto">
          <a:xfrm rot="-7282380">
            <a:off x="1447800" y="3352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9" name="Oval 23"/>
          <p:cNvSpPr>
            <a:spLocks noChangeArrowheads="1"/>
          </p:cNvSpPr>
          <p:nvPr/>
        </p:nvSpPr>
        <p:spPr bwMode="auto">
          <a:xfrm rot="-7282380">
            <a:off x="3124200" y="2286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0" name="Oval 24"/>
          <p:cNvSpPr>
            <a:spLocks noChangeArrowheads="1"/>
          </p:cNvSpPr>
          <p:nvPr/>
        </p:nvSpPr>
        <p:spPr bwMode="auto">
          <a:xfrm rot="-7282380">
            <a:off x="3276600" y="2667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1" name="Oval 25"/>
          <p:cNvSpPr>
            <a:spLocks noChangeArrowheads="1"/>
          </p:cNvSpPr>
          <p:nvPr/>
        </p:nvSpPr>
        <p:spPr bwMode="auto">
          <a:xfrm rot="-7282380">
            <a:off x="1676400" y="3505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2" name="Oval 26"/>
          <p:cNvSpPr>
            <a:spLocks noChangeArrowheads="1"/>
          </p:cNvSpPr>
          <p:nvPr/>
        </p:nvSpPr>
        <p:spPr bwMode="auto">
          <a:xfrm rot="-7282380">
            <a:off x="3429000" y="2438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3" name="Oval 27"/>
          <p:cNvSpPr>
            <a:spLocks noChangeArrowheads="1"/>
          </p:cNvSpPr>
          <p:nvPr/>
        </p:nvSpPr>
        <p:spPr bwMode="auto">
          <a:xfrm rot="-7282380">
            <a:off x="2590800" y="2971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4" name="Oval 28"/>
          <p:cNvSpPr>
            <a:spLocks noChangeArrowheads="1"/>
          </p:cNvSpPr>
          <p:nvPr/>
        </p:nvSpPr>
        <p:spPr bwMode="auto">
          <a:xfrm rot="-7282380">
            <a:off x="2590800" y="2667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5" name="Oval 29"/>
          <p:cNvSpPr>
            <a:spLocks noChangeArrowheads="1"/>
          </p:cNvSpPr>
          <p:nvPr/>
        </p:nvSpPr>
        <p:spPr bwMode="auto">
          <a:xfrm rot="-7282380">
            <a:off x="2971800" y="2667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6" name="Oval 30"/>
          <p:cNvSpPr>
            <a:spLocks noChangeArrowheads="1"/>
          </p:cNvSpPr>
          <p:nvPr/>
        </p:nvSpPr>
        <p:spPr bwMode="auto">
          <a:xfrm rot="-7282380">
            <a:off x="2286000" y="2819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7" name="Oval 31"/>
          <p:cNvSpPr>
            <a:spLocks noChangeArrowheads="1"/>
          </p:cNvSpPr>
          <p:nvPr/>
        </p:nvSpPr>
        <p:spPr bwMode="auto">
          <a:xfrm rot="-7282380">
            <a:off x="1676400" y="3200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8" name="Oval 32"/>
          <p:cNvSpPr>
            <a:spLocks noChangeArrowheads="1"/>
          </p:cNvSpPr>
          <p:nvPr/>
        </p:nvSpPr>
        <p:spPr bwMode="auto">
          <a:xfrm rot="-7282380">
            <a:off x="1905000" y="3082925"/>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0" hangingPunct="0"/>
            <a:endParaRPr lang="en-US" altLang="en-US" sz="2400">
              <a:latin typeface="Times New Roman" pitchFamily="18" charset="0"/>
            </a:endParaRPr>
          </a:p>
        </p:txBody>
      </p:sp>
      <p:sp>
        <p:nvSpPr>
          <p:cNvPr id="9249" name="Oval 33"/>
          <p:cNvSpPr>
            <a:spLocks noChangeArrowheads="1"/>
          </p:cNvSpPr>
          <p:nvPr/>
        </p:nvSpPr>
        <p:spPr bwMode="auto">
          <a:xfrm rot="-7282380">
            <a:off x="2819400" y="2971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0" name="Oval 34"/>
          <p:cNvSpPr>
            <a:spLocks noChangeArrowheads="1"/>
          </p:cNvSpPr>
          <p:nvPr/>
        </p:nvSpPr>
        <p:spPr bwMode="auto">
          <a:xfrm rot="-7282380">
            <a:off x="2286000" y="3048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1" name="Oval 35"/>
          <p:cNvSpPr>
            <a:spLocks noChangeArrowheads="1"/>
          </p:cNvSpPr>
          <p:nvPr/>
        </p:nvSpPr>
        <p:spPr bwMode="auto">
          <a:xfrm rot="-7282380">
            <a:off x="2057400" y="3352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2" name="Text Box 36"/>
          <p:cNvSpPr txBox="1">
            <a:spLocks noChangeArrowheads="1"/>
          </p:cNvSpPr>
          <p:nvPr/>
        </p:nvSpPr>
        <p:spPr bwMode="auto">
          <a:xfrm>
            <a:off x="685800" y="22558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b="1"/>
              <a:t>y</a:t>
            </a:r>
          </a:p>
        </p:txBody>
      </p:sp>
      <p:sp>
        <p:nvSpPr>
          <p:cNvPr id="9253" name="Line 37"/>
          <p:cNvSpPr>
            <a:spLocks noChangeShapeType="1"/>
          </p:cNvSpPr>
          <p:nvPr/>
        </p:nvSpPr>
        <p:spPr bwMode="auto">
          <a:xfrm>
            <a:off x="1143000" y="3962400"/>
            <a:ext cx="2286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4" name="Text Box 38"/>
          <p:cNvSpPr txBox="1">
            <a:spLocks noChangeArrowheads="1"/>
          </p:cNvSpPr>
          <p:nvPr/>
        </p:nvSpPr>
        <p:spPr bwMode="auto">
          <a:xfrm>
            <a:off x="3405188" y="3856038"/>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b="1"/>
              <a:t>x</a:t>
            </a:r>
          </a:p>
        </p:txBody>
      </p:sp>
      <p:sp>
        <p:nvSpPr>
          <p:cNvPr id="9255" name="Rectangle 39"/>
          <p:cNvSpPr>
            <a:spLocks noChangeArrowheads="1"/>
          </p:cNvSpPr>
          <p:nvPr/>
        </p:nvSpPr>
        <p:spPr bwMode="auto">
          <a:xfrm>
            <a:off x="4343400" y="1371600"/>
            <a:ext cx="8077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342" tIns="42672" rIns="85342" bIns="42672"/>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endParaRPr lang="en-US" altLang="en-US"/>
          </a:p>
        </p:txBody>
      </p:sp>
      <p:sp>
        <p:nvSpPr>
          <p:cNvPr id="9256" name="Line 40"/>
          <p:cNvSpPr>
            <a:spLocks noChangeShapeType="1"/>
          </p:cNvSpPr>
          <p:nvPr/>
        </p:nvSpPr>
        <p:spPr bwMode="auto">
          <a:xfrm>
            <a:off x="5943600" y="4724400"/>
            <a:ext cx="0" cy="14478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7" name="Oval 41"/>
          <p:cNvSpPr>
            <a:spLocks noChangeArrowheads="1"/>
          </p:cNvSpPr>
          <p:nvPr/>
        </p:nvSpPr>
        <p:spPr bwMode="auto">
          <a:xfrm rot="-7282380">
            <a:off x="6096000" y="5105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8" name="Oval 42"/>
          <p:cNvSpPr>
            <a:spLocks noChangeArrowheads="1"/>
          </p:cNvSpPr>
          <p:nvPr/>
        </p:nvSpPr>
        <p:spPr bwMode="auto">
          <a:xfrm rot="-7282380">
            <a:off x="6096000" y="4648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9" name="Oval 43"/>
          <p:cNvSpPr>
            <a:spLocks noChangeArrowheads="1"/>
          </p:cNvSpPr>
          <p:nvPr/>
        </p:nvSpPr>
        <p:spPr bwMode="auto">
          <a:xfrm rot="-7282380">
            <a:off x="6553200" y="5257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0" name="Oval 44"/>
          <p:cNvSpPr>
            <a:spLocks noChangeArrowheads="1"/>
          </p:cNvSpPr>
          <p:nvPr/>
        </p:nvSpPr>
        <p:spPr bwMode="auto">
          <a:xfrm rot="-7282380">
            <a:off x="7391400" y="5867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1" name="Oval 45"/>
          <p:cNvSpPr>
            <a:spLocks noChangeArrowheads="1"/>
          </p:cNvSpPr>
          <p:nvPr/>
        </p:nvSpPr>
        <p:spPr bwMode="auto">
          <a:xfrm rot="-7282380">
            <a:off x="6248400" y="5334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2" name="Oval 46"/>
          <p:cNvSpPr>
            <a:spLocks noChangeArrowheads="1"/>
          </p:cNvSpPr>
          <p:nvPr/>
        </p:nvSpPr>
        <p:spPr bwMode="auto">
          <a:xfrm rot="-7282380">
            <a:off x="6934200" y="4724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3" name="Oval 47"/>
          <p:cNvSpPr>
            <a:spLocks noChangeArrowheads="1"/>
          </p:cNvSpPr>
          <p:nvPr/>
        </p:nvSpPr>
        <p:spPr bwMode="auto">
          <a:xfrm rot="-7282380">
            <a:off x="7315200" y="5410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4" name="Oval 48"/>
          <p:cNvSpPr>
            <a:spLocks noChangeArrowheads="1"/>
          </p:cNvSpPr>
          <p:nvPr/>
        </p:nvSpPr>
        <p:spPr bwMode="auto">
          <a:xfrm rot="-7282380">
            <a:off x="7239000" y="5029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5" name="Oval 49"/>
          <p:cNvSpPr>
            <a:spLocks noChangeArrowheads="1"/>
          </p:cNvSpPr>
          <p:nvPr/>
        </p:nvSpPr>
        <p:spPr bwMode="auto">
          <a:xfrm rot="-7282380">
            <a:off x="6934200" y="5029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6" name="Oval 50"/>
          <p:cNvSpPr>
            <a:spLocks noChangeArrowheads="1"/>
          </p:cNvSpPr>
          <p:nvPr/>
        </p:nvSpPr>
        <p:spPr bwMode="auto">
          <a:xfrm rot="-7282380">
            <a:off x="6553200" y="4800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0" hangingPunct="0"/>
            <a:endParaRPr lang="en-US" altLang="en-US" sz="2400">
              <a:latin typeface="Times New Roman" pitchFamily="18" charset="0"/>
            </a:endParaRPr>
          </a:p>
        </p:txBody>
      </p:sp>
      <p:sp>
        <p:nvSpPr>
          <p:cNvPr id="9267" name="Oval 51"/>
          <p:cNvSpPr>
            <a:spLocks noChangeArrowheads="1"/>
          </p:cNvSpPr>
          <p:nvPr/>
        </p:nvSpPr>
        <p:spPr bwMode="auto">
          <a:xfrm rot="-7282380">
            <a:off x="7543800" y="5029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8" name="Oval 52"/>
          <p:cNvSpPr>
            <a:spLocks noChangeArrowheads="1"/>
          </p:cNvSpPr>
          <p:nvPr/>
        </p:nvSpPr>
        <p:spPr bwMode="auto">
          <a:xfrm rot="-7282380">
            <a:off x="7010400" y="5334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9" name="Oval 53"/>
          <p:cNvSpPr>
            <a:spLocks noChangeArrowheads="1"/>
          </p:cNvSpPr>
          <p:nvPr/>
        </p:nvSpPr>
        <p:spPr bwMode="auto">
          <a:xfrm rot="-7282380">
            <a:off x="6781800" y="5715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0" name="Text Box 54"/>
          <p:cNvSpPr txBox="1">
            <a:spLocks noChangeArrowheads="1"/>
          </p:cNvSpPr>
          <p:nvPr/>
        </p:nvSpPr>
        <p:spPr bwMode="auto">
          <a:xfrm>
            <a:off x="5486400" y="44656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b="1"/>
              <a:t>y</a:t>
            </a:r>
          </a:p>
        </p:txBody>
      </p:sp>
      <p:sp>
        <p:nvSpPr>
          <p:cNvPr id="9271" name="Line 55"/>
          <p:cNvSpPr>
            <a:spLocks noChangeShapeType="1"/>
          </p:cNvSpPr>
          <p:nvPr/>
        </p:nvSpPr>
        <p:spPr bwMode="auto">
          <a:xfrm>
            <a:off x="5943600" y="6172200"/>
            <a:ext cx="2286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2" name="Line 56"/>
          <p:cNvSpPr>
            <a:spLocks noChangeShapeType="1"/>
          </p:cNvSpPr>
          <p:nvPr/>
        </p:nvSpPr>
        <p:spPr bwMode="auto">
          <a:xfrm flipH="1">
            <a:off x="5943600" y="2438400"/>
            <a:ext cx="0" cy="152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3" name="Oval 57"/>
          <p:cNvSpPr>
            <a:spLocks noChangeArrowheads="1"/>
          </p:cNvSpPr>
          <p:nvPr/>
        </p:nvSpPr>
        <p:spPr bwMode="auto">
          <a:xfrm rot="-7282380">
            <a:off x="7086600" y="2514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4" name="Oval 58"/>
          <p:cNvSpPr>
            <a:spLocks noChangeArrowheads="1"/>
          </p:cNvSpPr>
          <p:nvPr/>
        </p:nvSpPr>
        <p:spPr bwMode="auto">
          <a:xfrm rot="-7282380">
            <a:off x="6248400" y="3352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5" name="Oval 59"/>
          <p:cNvSpPr>
            <a:spLocks noChangeArrowheads="1"/>
          </p:cNvSpPr>
          <p:nvPr/>
        </p:nvSpPr>
        <p:spPr bwMode="auto">
          <a:xfrm rot="-7282380">
            <a:off x="7315200" y="3276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6" name="Oval 60"/>
          <p:cNvSpPr>
            <a:spLocks noChangeArrowheads="1"/>
          </p:cNvSpPr>
          <p:nvPr/>
        </p:nvSpPr>
        <p:spPr bwMode="auto">
          <a:xfrm rot="-7282380">
            <a:off x="7696200" y="2590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7" name="Oval 61"/>
          <p:cNvSpPr>
            <a:spLocks noChangeArrowheads="1"/>
          </p:cNvSpPr>
          <p:nvPr/>
        </p:nvSpPr>
        <p:spPr bwMode="auto">
          <a:xfrm rot="-7282380">
            <a:off x="6553200" y="2590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8" name="Oval 62"/>
          <p:cNvSpPr>
            <a:spLocks noChangeArrowheads="1"/>
          </p:cNvSpPr>
          <p:nvPr/>
        </p:nvSpPr>
        <p:spPr bwMode="auto">
          <a:xfrm rot="-7282380">
            <a:off x="6629400" y="3657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9" name="Oval 63"/>
          <p:cNvSpPr>
            <a:spLocks noChangeArrowheads="1"/>
          </p:cNvSpPr>
          <p:nvPr/>
        </p:nvSpPr>
        <p:spPr bwMode="auto">
          <a:xfrm rot="-7282380">
            <a:off x="6858000" y="3276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0" name="Oval 64"/>
          <p:cNvSpPr>
            <a:spLocks noChangeArrowheads="1"/>
          </p:cNvSpPr>
          <p:nvPr/>
        </p:nvSpPr>
        <p:spPr bwMode="auto">
          <a:xfrm rot="-7282380">
            <a:off x="7391400" y="2667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1" name="Oval 65"/>
          <p:cNvSpPr>
            <a:spLocks noChangeArrowheads="1"/>
          </p:cNvSpPr>
          <p:nvPr/>
        </p:nvSpPr>
        <p:spPr bwMode="auto">
          <a:xfrm rot="-7282380">
            <a:off x="6858000" y="2286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2" name="Oval 66"/>
          <p:cNvSpPr>
            <a:spLocks noChangeArrowheads="1"/>
          </p:cNvSpPr>
          <p:nvPr/>
        </p:nvSpPr>
        <p:spPr bwMode="auto">
          <a:xfrm rot="-7282380">
            <a:off x="6248400" y="3048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3" name="Oval 67"/>
          <p:cNvSpPr>
            <a:spLocks noChangeArrowheads="1"/>
          </p:cNvSpPr>
          <p:nvPr/>
        </p:nvSpPr>
        <p:spPr bwMode="auto">
          <a:xfrm rot="-7282380">
            <a:off x="6172200" y="2590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4" name="Oval 68"/>
          <p:cNvSpPr>
            <a:spLocks noChangeArrowheads="1"/>
          </p:cNvSpPr>
          <p:nvPr/>
        </p:nvSpPr>
        <p:spPr bwMode="auto">
          <a:xfrm rot="-7282380">
            <a:off x="6705600" y="2971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0" hangingPunct="0"/>
            <a:endParaRPr lang="en-US" altLang="en-US" sz="2400">
              <a:latin typeface="Times New Roman" pitchFamily="18" charset="0"/>
            </a:endParaRPr>
          </a:p>
        </p:txBody>
      </p:sp>
      <p:sp>
        <p:nvSpPr>
          <p:cNvPr id="9285" name="Oval 69"/>
          <p:cNvSpPr>
            <a:spLocks noChangeArrowheads="1"/>
          </p:cNvSpPr>
          <p:nvPr/>
        </p:nvSpPr>
        <p:spPr bwMode="auto">
          <a:xfrm rot="-7282380">
            <a:off x="7620000" y="2971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6" name="Oval 70"/>
          <p:cNvSpPr>
            <a:spLocks noChangeArrowheads="1"/>
          </p:cNvSpPr>
          <p:nvPr/>
        </p:nvSpPr>
        <p:spPr bwMode="auto">
          <a:xfrm rot="-7282380">
            <a:off x="7086600" y="2895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7" name="Oval 71"/>
          <p:cNvSpPr>
            <a:spLocks noChangeArrowheads="1"/>
          </p:cNvSpPr>
          <p:nvPr/>
        </p:nvSpPr>
        <p:spPr bwMode="auto">
          <a:xfrm rot="-7282380">
            <a:off x="7315200" y="2133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8" name="Text Box 72"/>
          <p:cNvSpPr txBox="1">
            <a:spLocks noChangeArrowheads="1"/>
          </p:cNvSpPr>
          <p:nvPr/>
        </p:nvSpPr>
        <p:spPr bwMode="auto">
          <a:xfrm>
            <a:off x="5486400" y="22558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b="1"/>
              <a:t>y</a:t>
            </a:r>
          </a:p>
        </p:txBody>
      </p:sp>
      <p:sp>
        <p:nvSpPr>
          <p:cNvPr id="9289" name="Line 73"/>
          <p:cNvSpPr>
            <a:spLocks noChangeShapeType="1"/>
          </p:cNvSpPr>
          <p:nvPr/>
        </p:nvSpPr>
        <p:spPr bwMode="auto">
          <a:xfrm>
            <a:off x="5943600" y="3962400"/>
            <a:ext cx="2286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0" name="Oval 74"/>
          <p:cNvSpPr>
            <a:spLocks noChangeArrowheads="1"/>
          </p:cNvSpPr>
          <p:nvPr/>
        </p:nvSpPr>
        <p:spPr bwMode="auto">
          <a:xfrm rot="-7282380">
            <a:off x="8153400" y="23622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1" name="Text Box 75"/>
          <p:cNvSpPr txBox="1">
            <a:spLocks noChangeArrowheads="1"/>
          </p:cNvSpPr>
          <p:nvPr/>
        </p:nvSpPr>
        <p:spPr bwMode="auto">
          <a:xfrm>
            <a:off x="8205788" y="3856038"/>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b="1"/>
              <a:t>x</a:t>
            </a:r>
          </a:p>
        </p:txBody>
      </p:sp>
      <p:sp>
        <p:nvSpPr>
          <p:cNvPr id="9292" name="Text Box 76"/>
          <p:cNvSpPr txBox="1">
            <a:spLocks noChangeArrowheads="1"/>
          </p:cNvSpPr>
          <p:nvPr/>
        </p:nvSpPr>
        <p:spPr bwMode="auto">
          <a:xfrm>
            <a:off x="8229600" y="60658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b="1"/>
              <a:t>x</a:t>
            </a:r>
          </a:p>
        </p:txBody>
      </p:sp>
      <p:sp>
        <p:nvSpPr>
          <p:cNvPr id="9293" name="Text Box 77"/>
          <p:cNvSpPr txBox="1">
            <a:spLocks noChangeArrowheads="1"/>
          </p:cNvSpPr>
          <p:nvPr/>
        </p:nvSpPr>
        <p:spPr bwMode="auto">
          <a:xfrm>
            <a:off x="1143000" y="1676400"/>
            <a:ext cx="2667000" cy="409575"/>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b="1"/>
              <a:t>Strong relationships</a:t>
            </a:r>
          </a:p>
        </p:txBody>
      </p:sp>
      <p:sp>
        <p:nvSpPr>
          <p:cNvPr id="9294" name="Text Box 78"/>
          <p:cNvSpPr txBox="1">
            <a:spLocks noChangeArrowheads="1"/>
          </p:cNvSpPr>
          <p:nvPr/>
        </p:nvSpPr>
        <p:spPr bwMode="auto">
          <a:xfrm>
            <a:off x="6019800" y="1676400"/>
            <a:ext cx="2590800" cy="409575"/>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b="1"/>
              <a:t>Weak relationships</a:t>
            </a:r>
          </a:p>
        </p:txBody>
      </p:sp>
      <p:sp>
        <p:nvSpPr>
          <p:cNvPr id="9295" name="Line 79"/>
          <p:cNvSpPr>
            <a:spLocks noChangeShapeType="1"/>
          </p:cNvSpPr>
          <p:nvPr/>
        </p:nvSpPr>
        <p:spPr bwMode="auto">
          <a:xfrm>
            <a:off x="4648200" y="1676400"/>
            <a:ext cx="0" cy="4724400"/>
          </a:xfrm>
          <a:prstGeom prst="line">
            <a:avLst/>
          </a:prstGeom>
          <a:noFill/>
          <a:ln w="28575">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96" name="Text Box 80"/>
          <p:cNvSpPr txBox="1">
            <a:spLocks noChangeArrowheads="1"/>
          </p:cNvSpPr>
          <p:nvPr/>
        </p:nvSpPr>
        <p:spPr bwMode="auto">
          <a:xfrm>
            <a:off x="7467600" y="1219200"/>
            <a:ext cx="1474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i="1">
                <a:solidFill>
                  <a:schemeClr val="tx2"/>
                </a:solidFill>
                <a:latin typeface="Tahoma" pitchFamily="34" charset="0"/>
              </a:rPr>
              <a:t>(continued)</a:t>
            </a:r>
          </a:p>
        </p:txBody>
      </p:sp>
      <p:sp>
        <p:nvSpPr>
          <p:cNvPr id="9297" name="Oval 81"/>
          <p:cNvSpPr>
            <a:spLocks noChangeArrowheads="1"/>
          </p:cNvSpPr>
          <p:nvPr/>
        </p:nvSpPr>
        <p:spPr bwMode="auto">
          <a:xfrm rot="-7282380">
            <a:off x="8001000" y="2819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8" name="Oval 82"/>
          <p:cNvSpPr>
            <a:spLocks noChangeArrowheads="1"/>
          </p:cNvSpPr>
          <p:nvPr/>
        </p:nvSpPr>
        <p:spPr bwMode="auto">
          <a:xfrm rot="-7282380">
            <a:off x="7848600" y="2209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9" name="Oval 83"/>
          <p:cNvSpPr>
            <a:spLocks noChangeArrowheads="1"/>
          </p:cNvSpPr>
          <p:nvPr/>
        </p:nvSpPr>
        <p:spPr bwMode="auto">
          <a:xfrm rot="-7282380">
            <a:off x="7620000" y="55626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0" name="Oval 84"/>
          <p:cNvSpPr>
            <a:spLocks noChangeArrowheads="1"/>
          </p:cNvSpPr>
          <p:nvPr/>
        </p:nvSpPr>
        <p:spPr bwMode="auto">
          <a:xfrm rot="-7282380">
            <a:off x="8001000" y="5257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1" name="Oval 85"/>
          <p:cNvSpPr>
            <a:spLocks noChangeArrowheads="1"/>
          </p:cNvSpPr>
          <p:nvPr/>
        </p:nvSpPr>
        <p:spPr bwMode="auto">
          <a:xfrm rot="-7282380">
            <a:off x="7848600" y="49530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2" name="Oval 86"/>
          <p:cNvSpPr>
            <a:spLocks noChangeArrowheads="1"/>
          </p:cNvSpPr>
          <p:nvPr/>
        </p:nvSpPr>
        <p:spPr bwMode="auto">
          <a:xfrm rot="-7282380">
            <a:off x="8001000" y="56388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3" name="Oval 87"/>
          <p:cNvSpPr>
            <a:spLocks noChangeArrowheads="1"/>
          </p:cNvSpPr>
          <p:nvPr/>
        </p:nvSpPr>
        <p:spPr bwMode="auto">
          <a:xfrm rot="-7282380">
            <a:off x="7315200" y="4724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4" name="Oval 88"/>
          <p:cNvSpPr>
            <a:spLocks noChangeArrowheads="1"/>
          </p:cNvSpPr>
          <p:nvPr/>
        </p:nvSpPr>
        <p:spPr bwMode="auto">
          <a:xfrm rot="-7282380">
            <a:off x="6629400" y="4343400"/>
            <a:ext cx="228600" cy="228600"/>
          </a:xfrm>
          <a:prstGeom prst="ellipse">
            <a:avLst/>
          </a:prstGeom>
          <a:solidFill>
            <a:schemeClr val="folHlink"/>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5" name="Line 89"/>
          <p:cNvSpPr>
            <a:spLocks noChangeShapeType="1"/>
          </p:cNvSpPr>
          <p:nvPr/>
        </p:nvSpPr>
        <p:spPr bwMode="auto">
          <a:xfrm flipV="1">
            <a:off x="1219200" y="2209800"/>
            <a:ext cx="2057400" cy="129540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06" name="Line 90"/>
          <p:cNvSpPr>
            <a:spLocks noChangeShapeType="1"/>
          </p:cNvSpPr>
          <p:nvPr/>
        </p:nvSpPr>
        <p:spPr bwMode="auto">
          <a:xfrm flipV="1">
            <a:off x="1752600" y="2667000"/>
            <a:ext cx="2057400" cy="129540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07" name="Line 91"/>
          <p:cNvSpPr>
            <a:spLocks noChangeShapeType="1"/>
          </p:cNvSpPr>
          <p:nvPr/>
        </p:nvSpPr>
        <p:spPr bwMode="auto">
          <a:xfrm flipV="1">
            <a:off x="5943600" y="2057400"/>
            <a:ext cx="1143000" cy="68580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08" name="Line 92"/>
          <p:cNvSpPr>
            <a:spLocks noChangeShapeType="1"/>
          </p:cNvSpPr>
          <p:nvPr/>
        </p:nvSpPr>
        <p:spPr bwMode="auto">
          <a:xfrm flipV="1">
            <a:off x="7010400" y="2895600"/>
            <a:ext cx="1676400" cy="106680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09" name="Line 93"/>
          <p:cNvSpPr>
            <a:spLocks noChangeShapeType="1"/>
          </p:cNvSpPr>
          <p:nvPr/>
        </p:nvSpPr>
        <p:spPr bwMode="auto">
          <a:xfrm>
            <a:off x="1600200" y="4572000"/>
            <a:ext cx="1905000" cy="137160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10" name="Line 94"/>
          <p:cNvSpPr>
            <a:spLocks noChangeShapeType="1"/>
          </p:cNvSpPr>
          <p:nvPr/>
        </p:nvSpPr>
        <p:spPr bwMode="auto">
          <a:xfrm>
            <a:off x="1143000" y="4953000"/>
            <a:ext cx="1676400" cy="121920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11" name="Line 95"/>
          <p:cNvSpPr>
            <a:spLocks noChangeShapeType="1"/>
          </p:cNvSpPr>
          <p:nvPr/>
        </p:nvSpPr>
        <p:spPr bwMode="auto">
          <a:xfrm>
            <a:off x="7086600" y="4267200"/>
            <a:ext cx="1524000" cy="114300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12" name="Line 96"/>
          <p:cNvSpPr>
            <a:spLocks noChangeShapeType="1"/>
          </p:cNvSpPr>
          <p:nvPr/>
        </p:nvSpPr>
        <p:spPr bwMode="auto">
          <a:xfrm>
            <a:off x="5943600" y="5486400"/>
            <a:ext cx="990600" cy="68580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2601778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1322</TotalTime>
  <Words>2348</Words>
  <Application>Microsoft Office PowerPoint</Application>
  <PresentationFormat>On-screen Show (4:3)</PresentationFormat>
  <Paragraphs>258</Paragraphs>
  <Slides>29</Slides>
  <Notes>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 Regression Analysis</vt:lpstr>
      <vt:lpstr>Objectives</vt:lpstr>
      <vt:lpstr>Generate Descriptive Statistics and Other Analyses Using the Analysis ToolPak</vt:lpstr>
      <vt:lpstr>Descriptive Statistics and Other Analyses Using the Analysis ToolPak Histogram</vt:lpstr>
      <vt:lpstr>Regression Analysis</vt:lpstr>
      <vt:lpstr>Purpose of Regression Analysis</vt:lpstr>
      <vt:lpstr>Simple Linear Regression</vt:lpstr>
      <vt:lpstr>Scatter Plots and Correlation</vt:lpstr>
      <vt:lpstr>Scatter Plot Examples</vt:lpstr>
      <vt:lpstr>Examples of Approximate  r  Values</vt:lpstr>
      <vt:lpstr>Simple Linear Regression</vt:lpstr>
      <vt:lpstr>Simple Linear Regression</vt:lpstr>
      <vt:lpstr>Least Squares Line</vt:lpstr>
      <vt:lpstr>Simple Linear Regression</vt:lpstr>
      <vt:lpstr>PowerPoint Presentation</vt:lpstr>
      <vt:lpstr>Linear Relations</vt:lpstr>
      <vt:lpstr>Simple Linear Regression</vt:lpstr>
      <vt:lpstr>Simple Linear Regression</vt:lpstr>
      <vt:lpstr>Three Important Questions </vt:lpstr>
      <vt:lpstr>Simple Linear Regression</vt:lpstr>
      <vt:lpstr>Simple Linear Regression</vt:lpstr>
      <vt:lpstr>Multiple Linear Regression</vt:lpstr>
      <vt:lpstr>Multiple Regression Analysis to Predict Future Values  </vt:lpstr>
      <vt:lpstr>Multiple Regression Analysis to Predict Future Values (con’t) </vt:lpstr>
      <vt:lpstr>Multiple Regression Analysis to Predict Future Values (con’t) </vt:lpstr>
      <vt:lpstr>Building Good Regression Models</vt:lpstr>
      <vt:lpstr>Building Good Regression Models</vt:lpstr>
      <vt:lpstr>Building Good Regression Models</vt:lpstr>
      <vt:lpstr>Building Good Regression Models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Regression Analysis</dc:title>
  <dc:creator>peggy</dc:creator>
  <cp:lastModifiedBy>Windows User</cp:lastModifiedBy>
  <cp:revision>58</cp:revision>
  <cp:lastPrinted>2014-09-04T20:44:38Z</cp:lastPrinted>
  <dcterms:created xsi:type="dcterms:W3CDTF">2012-10-18T23:56:50Z</dcterms:created>
  <dcterms:modified xsi:type="dcterms:W3CDTF">2020-12-01T08:34:52Z</dcterms:modified>
</cp:coreProperties>
</file>