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9" r:id="rId4"/>
    <p:sldId id="263" r:id="rId5"/>
    <p:sldId id="264" r:id="rId6"/>
    <p:sldId id="265" r:id="rId7"/>
    <p:sldId id="266" r:id="rId8"/>
    <p:sldId id="267" r:id="rId9"/>
    <p:sldId id="268" r:id="rId10"/>
    <p:sldId id="366" r:id="rId11"/>
    <p:sldId id="367" r:id="rId12"/>
    <p:sldId id="368" r:id="rId13"/>
    <p:sldId id="369" r:id="rId14"/>
    <p:sldId id="370" r:id="rId15"/>
    <p:sldId id="371" r:id="rId16"/>
    <p:sldId id="270" r:id="rId17"/>
    <p:sldId id="257" r:id="rId18"/>
    <p:sldId id="258" r:id="rId19"/>
    <p:sldId id="259" r:id="rId20"/>
    <p:sldId id="260" r:id="rId21"/>
    <p:sldId id="261" r:id="rId22"/>
    <p:sldId id="271" r:id="rId23"/>
    <p:sldId id="272" r:id="rId24"/>
    <p:sldId id="273" r:id="rId25"/>
    <p:sldId id="274" r:id="rId26"/>
    <p:sldId id="282" r:id="rId27"/>
    <p:sldId id="275" r:id="rId28"/>
    <p:sldId id="276" r:id="rId29"/>
    <p:sldId id="277" r:id="rId30"/>
    <p:sldId id="278" r:id="rId31"/>
    <p:sldId id="279" r:id="rId32"/>
    <p:sldId id="280" r:id="rId33"/>
    <p:sldId id="283" r:id="rId34"/>
    <p:sldId id="286" r:id="rId35"/>
    <p:sldId id="284" r:id="rId36"/>
    <p:sldId id="287" r:id="rId37"/>
    <p:sldId id="288" r:id="rId38"/>
    <p:sldId id="289" r:id="rId39"/>
    <p:sldId id="304" r:id="rId40"/>
    <p:sldId id="305" r:id="rId41"/>
    <p:sldId id="306" r:id="rId42"/>
    <p:sldId id="307" r:id="rId43"/>
    <p:sldId id="290" r:id="rId44"/>
    <p:sldId id="291" r:id="rId45"/>
    <p:sldId id="293" r:id="rId46"/>
    <p:sldId id="294" r:id="rId47"/>
    <p:sldId id="34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3651CB0-88A0-4DF5-8FDB-519F231DB78B}" type="datetimeFigureOut">
              <a:rPr lang="en-US" smtClean="0"/>
              <a:t>17-Apr-20</a:t>
            </a:fld>
            <a:endParaRPr lang="en-US"/>
          </a:p>
        </p:txBody>
      </p:sp>
      <p:sp>
        <p:nvSpPr>
          <p:cNvPr id="16" name="Slide Number Placeholder 15"/>
          <p:cNvSpPr>
            <a:spLocks noGrp="1"/>
          </p:cNvSpPr>
          <p:nvPr>
            <p:ph type="sldNum" sz="quarter" idx="11"/>
          </p:nvPr>
        </p:nvSpPr>
        <p:spPr/>
        <p:txBody>
          <a:bodyPr/>
          <a:lstStyle/>
          <a:p>
            <a:fld id="{FCBC7A20-FDEF-4FA1-A293-937724885A4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51CB0-88A0-4DF5-8FDB-519F231DB78B}"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C7A20-FDEF-4FA1-A293-937724885A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651CB0-88A0-4DF5-8FDB-519F231DB78B}"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C7A20-FDEF-4FA1-A293-937724885A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3651CB0-88A0-4DF5-8FDB-519F231DB78B}" type="datetimeFigureOut">
              <a:rPr lang="en-US" smtClean="0"/>
              <a:t>17-Apr-20</a:t>
            </a:fld>
            <a:endParaRPr lang="en-US"/>
          </a:p>
        </p:txBody>
      </p:sp>
      <p:sp>
        <p:nvSpPr>
          <p:cNvPr id="15" name="Slide Number Placeholder 14"/>
          <p:cNvSpPr>
            <a:spLocks noGrp="1"/>
          </p:cNvSpPr>
          <p:nvPr>
            <p:ph type="sldNum" sz="quarter" idx="11"/>
          </p:nvPr>
        </p:nvSpPr>
        <p:spPr/>
        <p:txBody>
          <a:bodyPr/>
          <a:lstStyle/>
          <a:p>
            <a:fld id="{FCBC7A20-FDEF-4FA1-A293-937724885A4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3651CB0-88A0-4DF5-8FDB-519F231DB78B}" type="datetimeFigureOut">
              <a:rPr lang="en-US" smtClean="0"/>
              <a:t>17-Apr-20</a:t>
            </a:fld>
            <a:endParaRPr lang="en-US"/>
          </a:p>
        </p:txBody>
      </p:sp>
      <p:sp>
        <p:nvSpPr>
          <p:cNvPr id="13" name="Slide Number Placeholder 12"/>
          <p:cNvSpPr>
            <a:spLocks noGrp="1"/>
          </p:cNvSpPr>
          <p:nvPr>
            <p:ph type="sldNum" sz="quarter" idx="11"/>
          </p:nvPr>
        </p:nvSpPr>
        <p:spPr/>
        <p:txBody>
          <a:bodyPr/>
          <a:lstStyle/>
          <a:p>
            <a:fld id="{FCBC7A20-FDEF-4FA1-A293-937724885A4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3651CB0-88A0-4DF5-8FDB-519F231DB78B}" type="datetimeFigureOut">
              <a:rPr lang="en-US" smtClean="0"/>
              <a:t>17-Apr-20</a:t>
            </a:fld>
            <a:endParaRPr lang="en-US"/>
          </a:p>
        </p:txBody>
      </p:sp>
      <p:sp>
        <p:nvSpPr>
          <p:cNvPr id="9" name="Slide Number Placeholder 8"/>
          <p:cNvSpPr>
            <a:spLocks noGrp="1"/>
          </p:cNvSpPr>
          <p:nvPr>
            <p:ph type="sldNum" sz="quarter" idx="11"/>
          </p:nvPr>
        </p:nvSpPr>
        <p:spPr/>
        <p:txBody>
          <a:bodyPr/>
          <a:lstStyle/>
          <a:p>
            <a:fld id="{FCBC7A20-FDEF-4FA1-A293-937724885A4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3651CB0-88A0-4DF5-8FDB-519F231DB78B}" type="datetimeFigureOut">
              <a:rPr lang="en-US" smtClean="0"/>
              <a:t>17-Apr-20</a:t>
            </a:fld>
            <a:endParaRPr lang="en-US"/>
          </a:p>
        </p:txBody>
      </p:sp>
      <p:sp>
        <p:nvSpPr>
          <p:cNvPr id="15" name="Slide Number Placeholder 14"/>
          <p:cNvSpPr>
            <a:spLocks noGrp="1"/>
          </p:cNvSpPr>
          <p:nvPr>
            <p:ph type="sldNum" sz="quarter" idx="11"/>
          </p:nvPr>
        </p:nvSpPr>
        <p:spPr/>
        <p:txBody>
          <a:bodyPr/>
          <a:lstStyle/>
          <a:p>
            <a:fld id="{FCBC7A20-FDEF-4FA1-A293-937724885A4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3651CB0-88A0-4DF5-8FDB-519F231DB78B}" type="datetimeFigureOut">
              <a:rPr lang="en-US" smtClean="0"/>
              <a:t>17-Apr-20</a:t>
            </a:fld>
            <a:endParaRPr lang="en-US"/>
          </a:p>
        </p:txBody>
      </p:sp>
      <p:sp>
        <p:nvSpPr>
          <p:cNvPr id="8" name="Slide Number Placeholder 7"/>
          <p:cNvSpPr>
            <a:spLocks noGrp="1"/>
          </p:cNvSpPr>
          <p:nvPr>
            <p:ph type="sldNum" sz="quarter" idx="11"/>
          </p:nvPr>
        </p:nvSpPr>
        <p:spPr/>
        <p:txBody>
          <a:bodyPr/>
          <a:lstStyle/>
          <a:p>
            <a:fld id="{FCBC7A20-FDEF-4FA1-A293-937724885A4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651CB0-88A0-4DF5-8FDB-519F231DB78B}" type="datetimeFigureOut">
              <a:rPr lang="en-US" smtClean="0"/>
              <a:t>17-Apr-20</a:t>
            </a:fld>
            <a:endParaRPr lang="en-US"/>
          </a:p>
        </p:txBody>
      </p:sp>
      <p:sp>
        <p:nvSpPr>
          <p:cNvPr id="6" name="Slide Number Placeholder 5"/>
          <p:cNvSpPr>
            <a:spLocks noGrp="1"/>
          </p:cNvSpPr>
          <p:nvPr>
            <p:ph type="sldNum" sz="quarter" idx="11"/>
          </p:nvPr>
        </p:nvSpPr>
        <p:spPr/>
        <p:txBody>
          <a:bodyPr/>
          <a:lstStyle/>
          <a:p>
            <a:fld id="{FCBC7A20-FDEF-4FA1-A293-937724885A40}"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3651CB0-88A0-4DF5-8FDB-519F231DB78B}" type="datetimeFigureOut">
              <a:rPr lang="en-US" smtClean="0"/>
              <a:t>17-Apr-20</a:t>
            </a:fld>
            <a:endParaRPr lang="en-US"/>
          </a:p>
        </p:txBody>
      </p:sp>
      <p:sp>
        <p:nvSpPr>
          <p:cNvPr id="16" name="Slide Number Placeholder 15"/>
          <p:cNvSpPr>
            <a:spLocks noGrp="1"/>
          </p:cNvSpPr>
          <p:nvPr>
            <p:ph type="sldNum" sz="quarter" idx="11"/>
          </p:nvPr>
        </p:nvSpPr>
        <p:spPr/>
        <p:txBody>
          <a:bodyPr/>
          <a:lstStyle/>
          <a:p>
            <a:fld id="{FCBC7A20-FDEF-4FA1-A293-937724885A4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3651CB0-88A0-4DF5-8FDB-519F231DB78B}" type="datetimeFigureOut">
              <a:rPr lang="en-US" smtClean="0"/>
              <a:t>17-Apr-20</a:t>
            </a:fld>
            <a:endParaRPr lang="en-US"/>
          </a:p>
        </p:txBody>
      </p:sp>
      <p:sp>
        <p:nvSpPr>
          <p:cNvPr id="14" name="Slide Number Placeholder 13"/>
          <p:cNvSpPr>
            <a:spLocks noGrp="1"/>
          </p:cNvSpPr>
          <p:nvPr>
            <p:ph type="sldNum" sz="quarter" idx="11"/>
          </p:nvPr>
        </p:nvSpPr>
        <p:spPr/>
        <p:txBody>
          <a:bodyPr/>
          <a:lstStyle/>
          <a:p>
            <a:fld id="{FCBC7A20-FDEF-4FA1-A293-937724885A4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3651CB0-88A0-4DF5-8FDB-519F231DB78B}" type="datetimeFigureOut">
              <a:rPr lang="en-US" smtClean="0"/>
              <a:t>17-Apr-20</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CBC7A20-FDEF-4FA1-A293-937724885A4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Faradic and Sinusoidal Currents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50159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533400" y="4876800"/>
            <a:ext cx="8214360" cy="914400"/>
          </a:xfrm>
        </p:spPr>
        <p:txBody>
          <a:bodyPr/>
          <a:lstStyle/>
          <a:p>
            <a:r>
              <a:rPr lang="en-US" dirty="0" smtClean="0"/>
              <a:t>PHYSIOLOGICAL EFFECTS OF SINOSUIDAL CURRENTS</a:t>
            </a:r>
            <a:endParaRPr lang="en-US" dirty="0"/>
          </a:p>
        </p:txBody>
      </p:sp>
    </p:spTree>
    <p:extLst>
      <p:ext uri="{BB962C8B-B14F-4D97-AF65-F5344CB8AC3E}">
        <p14:creationId xmlns:p14="http://schemas.microsoft.com/office/powerpoint/2010/main" val="396987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1. Stimulation of sensory nerves</a:t>
            </a:r>
            <a:endParaRPr lang="en-US" dirty="0"/>
          </a:p>
        </p:txBody>
      </p:sp>
    </p:spTree>
    <p:extLst>
      <p:ext uri="{BB962C8B-B14F-4D97-AF65-F5344CB8AC3E}">
        <p14:creationId xmlns:p14="http://schemas.microsoft.com/office/powerpoint/2010/main" val="222835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Frequency 100/sec</a:t>
            </a:r>
          </a:p>
          <a:p>
            <a:r>
              <a:rPr lang="en-US" dirty="0" smtClean="0"/>
              <a:t>Surged</a:t>
            </a:r>
          </a:p>
          <a:p>
            <a:r>
              <a:rPr lang="en-US" dirty="0" smtClean="0"/>
              <a:t>But marked sensory stimulation so not suitable </a:t>
            </a:r>
            <a:endParaRPr lang="en-US" dirty="0"/>
          </a:p>
        </p:txBody>
      </p:sp>
      <p:sp>
        <p:nvSpPr>
          <p:cNvPr id="3" name="Title 2"/>
          <p:cNvSpPr>
            <a:spLocks noGrp="1"/>
          </p:cNvSpPr>
          <p:nvPr>
            <p:ph type="title"/>
          </p:nvPr>
        </p:nvSpPr>
        <p:spPr/>
        <p:txBody>
          <a:bodyPr/>
          <a:lstStyle/>
          <a:p>
            <a:r>
              <a:rPr lang="en-US" dirty="0" smtClean="0"/>
              <a:t>2. Stimulation of motor nerves</a:t>
            </a:r>
            <a:endParaRPr lang="en-US" dirty="0"/>
          </a:p>
        </p:txBody>
      </p:sp>
    </p:spTree>
    <p:extLst>
      <p:ext uri="{BB962C8B-B14F-4D97-AF65-F5344CB8AC3E}">
        <p14:creationId xmlns:p14="http://schemas.microsoft.com/office/powerpoint/2010/main" val="2443693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457200" y="4876800"/>
            <a:ext cx="8229600" cy="914400"/>
          </a:xfrm>
        </p:spPr>
        <p:txBody>
          <a:bodyPr/>
          <a:lstStyle/>
          <a:p>
            <a:r>
              <a:rPr lang="en-US" dirty="0" smtClean="0"/>
              <a:t>Effects of muscle contraction</a:t>
            </a:r>
            <a:endParaRPr lang="en-US" dirty="0"/>
          </a:p>
        </p:txBody>
      </p:sp>
    </p:spTree>
    <p:extLst>
      <p:ext uri="{BB962C8B-B14F-4D97-AF65-F5344CB8AC3E}">
        <p14:creationId xmlns:p14="http://schemas.microsoft.com/office/powerpoint/2010/main" val="3082252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Effects on </a:t>
            </a:r>
            <a:r>
              <a:rPr lang="en-US" dirty="0" err="1" smtClean="0"/>
              <a:t>denervated</a:t>
            </a:r>
            <a:r>
              <a:rPr lang="en-US" dirty="0" smtClean="0"/>
              <a:t> muscles</a:t>
            </a:r>
            <a:endParaRPr lang="en-US" dirty="0"/>
          </a:p>
        </p:txBody>
      </p:sp>
    </p:spTree>
    <p:extLst>
      <p:ext uri="{BB962C8B-B14F-4D97-AF65-F5344CB8AC3E}">
        <p14:creationId xmlns:p14="http://schemas.microsoft.com/office/powerpoint/2010/main" val="245451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685801"/>
            <a:ext cx="6858000" cy="3657599"/>
          </a:xfrm>
        </p:spPr>
        <p:txBody>
          <a:bodyPr/>
          <a:lstStyle/>
          <a:p>
            <a:r>
              <a:rPr lang="en-US" dirty="0" smtClean="0"/>
              <a:t>No chemical effects</a:t>
            </a:r>
          </a:p>
          <a:p>
            <a:r>
              <a:rPr lang="en-US" dirty="0" smtClean="0"/>
              <a:t>Both phases of each </a:t>
            </a:r>
            <a:r>
              <a:rPr lang="en-US" dirty="0" err="1" smtClean="0"/>
              <a:t>cycal</a:t>
            </a:r>
            <a:r>
              <a:rPr lang="en-US" dirty="0" smtClean="0"/>
              <a:t> are identical</a:t>
            </a:r>
            <a:endParaRPr lang="en-US" dirty="0"/>
          </a:p>
        </p:txBody>
      </p:sp>
      <p:sp>
        <p:nvSpPr>
          <p:cNvPr id="3" name="Title 2"/>
          <p:cNvSpPr>
            <a:spLocks noGrp="1"/>
          </p:cNvSpPr>
          <p:nvPr>
            <p:ph type="title"/>
          </p:nvPr>
        </p:nvSpPr>
        <p:spPr/>
        <p:txBody>
          <a:bodyPr/>
          <a:lstStyle/>
          <a:p>
            <a:r>
              <a:rPr lang="en-US" dirty="0" smtClean="0"/>
              <a:t>Chemical effects and pole used for stimulation</a:t>
            </a:r>
            <a:endParaRPr lang="en-US" dirty="0"/>
          </a:p>
        </p:txBody>
      </p:sp>
    </p:spTree>
    <p:extLst>
      <p:ext uri="{BB962C8B-B14F-4D97-AF65-F5344CB8AC3E}">
        <p14:creationId xmlns:p14="http://schemas.microsoft.com/office/powerpoint/2010/main" val="1113093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EFFECTS OF FARADIC AND SINUSOIDAL CURRENTS</a:t>
            </a:r>
            <a:endParaRPr lang="en-US" dirty="0"/>
          </a:p>
        </p:txBody>
      </p:sp>
    </p:spTree>
    <p:extLst>
      <p:ext uri="{BB962C8B-B14F-4D97-AF65-F5344CB8AC3E}">
        <p14:creationId xmlns:p14="http://schemas.microsoft.com/office/powerpoint/2010/main" val="22239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Both faradic and sinusoidal</a:t>
            </a:r>
          </a:p>
          <a:p>
            <a:r>
              <a:rPr lang="en-US" dirty="0" smtClean="0"/>
              <a:t>Innervated muscle</a:t>
            </a:r>
          </a:p>
          <a:p>
            <a:r>
              <a:rPr lang="en-US" dirty="0" smtClean="0"/>
              <a:t>Surged</a:t>
            </a:r>
          </a:p>
          <a:p>
            <a:r>
              <a:rPr lang="en-US" dirty="0" smtClean="0"/>
              <a:t>Faradic is better! Y?????</a:t>
            </a:r>
            <a:endParaRPr lang="en-US" dirty="0"/>
          </a:p>
        </p:txBody>
      </p:sp>
      <p:sp>
        <p:nvSpPr>
          <p:cNvPr id="2" name="Title 1"/>
          <p:cNvSpPr>
            <a:spLocks noGrp="1"/>
          </p:cNvSpPr>
          <p:nvPr>
            <p:ph type="title"/>
          </p:nvPr>
        </p:nvSpPr>
        <p:spPr/>
        <p:txBody>
          <a:bodyPr/>
          <a:lstStyle/>
          <a:p>
            <a:r>
              <a:rPr lang="en-US" dirty="0" smtClean="0"/>
              <a:t>Muscle Contraction</a:t>
            </a:r>
            <a:endParaRPr lang="en-US" dirty="0"/>
          </a:p>
        </p:txBody>
      </p:sp>
    </p:spTree>
    <p:extLst>
      <p:ext uri="{BB962C8B-B14F-4D97-AF65-F5344CB8AC3E}">
        <p14:creationId xmlns:p14="http://schemas.microsoft.com/office/powerpoint/2010/main" val="2625054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Unable to produce muscle contraction, pain or recent injury</a:t>
            </a:r>
          </a:p>
          <a:p>
            <a:r>
              <a:rPr lang="en-US" dirty="0" smtClean="0"/>
              <a:t>Muscle spindle </a:t>
            </a:r>
            <a:r>
              <a:rPr lang="en-US" dirty="0" err="1" smtClean="0"/>
              <a:t>machanism</a:t>
            </a:r>
            <a:r>
              <a:rPr lang="en-US" dirty="0" smtClean="0"/>
              <a:t> ( normal mechanism)</a:t>
            </a:r>
          </a:p>
          <a:p>
            <a:r>
              <a:rPr lang="en-US" dirty="0" smtClean="0"/>
              <a:t>pain; inhibition of large AHC</a:t>
            </a:r>
          </a:p>
          <a:p>
            <a:r>
              <a:rPr lang="en-US" dirty="0" err="1" smtClean="0"/>
              <a:t>Eg</a:t>
            </a:r>
            <a:r>
              <a:rPr lang="en-US" dirty="0" smtClean="0"/>
              <a:t>; contraction of </a:t>
            </a:r>
            <a:r>
              <a:rPr lang="en-US" dirty="0" err="1" smtClean="0"/>
              <a:t>quards</a:t>
            </a:r>
            <a:r>
              <a:rPr lang="en-US" dirty="0" smtClean="0"/>
              <a:t> in painful RA</a:t>
            </a:r>
          </a:p>
          <a:p>
            <a:endParaRPr lang="en-US" dirty="0"/>
          </a:p>
        </p:txBody>
      </p:sp>
      <p:sp>
        <p:nvSpPr>
          <p:cNvPr id="2" name="Title 1"/>
          <p:cNvSpPr>
            <a:spLocks noGrp="1"/>
          </p:cNvSpPr>
          <p:nvPr>
            <p:ph type="title"/>
          </p:nvPr>
        </p:nvSpPr>
        <p:spPr>
          <a:xfrm>
            <a:off x="777240" y="5334000"/>
            <a:ext cx="7543800" cy="914400"/>
          </a:xfrm>
        </p:spPr>
        <p:txBody>
          <a:bodyPr/>
          <a:lstStyle/>
          <a:p>
            <a:r>
              <a:rPr lang="en-US" dirty="0" smtClean="0"/>
              <a:t>Facilitation of Muscle Contraction</a:t>
            </a:r>
            <a:endParaRPr lang="en-US" dirty="0"/>
          </a:p>
        </p:txBody>
      </p:sp>
    </p:spTree>
    <p:extLst>
      <p:ext uri="{BB962C8B-B14F-4D97-AF65-F5344CB8AC3E}">
        <p14:creationId xmlns:p14="http://schemas.microsoft.com/office/powerpoint/2010/main" val="1911632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Prolonged disuse or incorrect use</a:t>
            </a:r>
          </a:p>
          <a:p>
            <a:r>
              <a:rPr lang="en-US" dirty="0" err="1" smtClean="0"/>
              <a:t>Eg</a:t>
            </a:r>
            <a:r>
              <a:rPr lang="en-US" dirty="0" smtClean="0"/>
              <a:t>; 1. </a:t>
            </a:r>
            <a:r>
              <a:rPr lang="en-US" dirty="0" err="1" smtClean="0"/>
              <a:t>intrisic</a:t>
            </a:r>
            <a:r>
              <a:rPr lang="en-US" dirty="0" smtClean="0"/>
              <a:t> muscle of foot in long standing </a:t>
            </a:r>
            <a:r>
              <a:rPr lang="en-US" dirty="0" err="1" smtClean="0"/>
              <a:t>flatefoot</a:t>
            </a:r>
            <a:r>
              <a:rPr lang="en-US" dirty="0" smtClean="0"/>
              <a:t>.</a:t>
            </a:r>
          </a:p>
          <a:p>
            <a:r>
              <a:rPr lang="en-US" dirty="0" smtClean="0"/>
              <a:t>2. abductor </a:t>
            </a:r>
            <a:r>
              <a:rPr lang="en-US" dirty="0" err="1" smtClean="0"/>
              <a:t>hallucis</a:t>
            </a:r>
            <a:r>
              <a:rPr lang="en-US" dirty="0" smtClean="0"/>
              <a:t> in hallux valgus</a:t>
            </a:r>
          </a:p>
          <a:p>
            <a:r>
              <a:rPr lang="en-US" dirty="0" smtClean="0"/>
              <a:t>Brain appreciated movement not the muscle action</a:t>
            </a:r>
            <a:endParaRPr lang="en-US" dirty="0"/>
          </a:p>
        </p:txBody>
      </p:sp>
      <p:sp>
        <p:nvSpPr>
          <p:cNvPr id="2" name="Title 1"/>
          <p:cNvSpPr>
            <a:spLocks noGrp="1"/>
          </p:cNvSpPr>
          <p:nvPr>
            <p:ph type="title"/>
          </p:nvPr>
        </p:nvSpPr>
        <p:spPr>
          <a:xfrm>
            <a:off x="777240" y="5410200"/>
            <a:ext cx="7543800" cy="914400"/>
          </a:xfrm>
        </p:spPr>
        <p:txBody>
          <a:bodyPr/>
          <a:lstStyle/>
          <a:p>
            <a:r>
              <a:rPr lang="en-US" dirty="0" smtClean="0"/>
              <a:t>Re-education of Muscle Fiber</a:t>
            </a:r>
            <a:endParaRPr lang="en-US" dirty="0"/>
          </a:p>
        </p:txBody>
      </p:sp>
    </p:spTree>
    <p:extLst>
      <p:ext uri="{BB962C8B-B14F-4D97-AF65-F5344CB8AC3E}">
        <p14:creationId xmlns:p14="http://schemas.microsoft.com/office/powerpoint/2010/main" val="2378937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609600" y="5715000"/>
            <a:ext cx="7711440" cy="914400"/>
          </a:xfrm>
        </p:spPr>
        <p:txBody>
          <a:bodyPr/>
          <a:lstStyle/>
          <a:p>
            <a:r>
              <a:rPr lang="en-US" dirty="0" smtClean="0"/>
              <a:t>The Body as a Conductor of Electricity</a:t>
            </a:r>
            <a:endParaRPr lang="en-US" dirty="0"/>
          </a:p>
        </p:txBody>
      </p:sp>
    </p:spTree>
    <p:extLst>
      <p:ext uri="{BB962C8B-B14F-4D97-AF65-F5344CB8AC3E}">
        <p14:creationId xmlns:p14="http://schemas.microsoft.com/office/powerpoint/2010/main" val="4234394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After tendon transplant</a:t>
            </a:r>
          </a:p>
          <a:p>
            <a:r>
              <a:rPr lang="en-US" dirty="0" smtClean="0"/>
              <a:t>Other reconstruction operation</a:t>
            </a:r>
          </a:p>
          <a:p>
            <a:r>
              <a:rPr lang="en-US" dirty="0" smtClean="0"/>
              <a:t>Faradic current</a:t>
            </a:r>
          </a:p>
          <a:p>
            <a:r>
              <a:rPr lang="en-US" dirty="0" err="1" smtClean="0"/>
              <a:t>Pt</a:t>
            </a:r>
            <a:r>
              <a:rPr lang="en-US" dirty="0" smtClean="0"/>
              <a:t> concentrate the movement and attempt to assist the movement</a:t>
            </a:r>
          </a:p>
          <a:p>
            <a:r>
              <a:rPr lang="en-US" dirty="0" smtClean="0"/>
              <a:t>Longer to achieve than re-education</a:t>
            </a:r>
            <a:endParaRPr lang="en-US" dirty="0"/>
          </a:p>
        </p:txBody>
      </p:sp>
      <p:sp>
        <p:nvSpPr>
          <p:cNvPr id="2" name="Title 1"/>
          <p:cNvSpPr>
            <a:spLocks noGrp="1"/>
          </p:cNvSpPr>
          <p:nvPr>
            <p:ph type="title"/>
          </p:nvPr>
        </p:nvSpPr>
        <p:spPr>
          <a:xfrm>
            <a:off x="777240" y="5410200"/>
            <a:ext cx="7543800" cy="914400"/>
          </a:xfrm>
        </p:spPr>
        <p:txBody>
          <a:bodyPr/>
          <a:lstStyle/>
          <a:p>
            <a:r>
              <a:rPr lang="en-US" dirty="0" smtClean="0"/>
              <a:t>Training of New Muscle Action</a:t>
            </a:r>
            <a:endParaRPr lang="en-US" dirty="0"/>
          </a:p>
        </p:txBody>
      </p:sp>
    </p:spTree>
    <p:extLst>
      <p:ext uri="{BB962C8B-B14F-4D97-AF65-F5344CB8AC3E}">
        <p14:creationId xmlns:p14="http://schemas.microsoft.com/office/powerpoint/2010/main" val="1005527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Neuraparaxia</a:t>
            </a:r>
            <a:r>
              <a:rPr lang="en-US" dirty="0" smtClean="0"/>
              <a:t>: until the regeneration completed </a:t>
            </a:r>
          </a:p>
          <a:p>
            <a:r>
              <a:rPr lang="en-US" dirty="0" smtClean="0"/>
              <a:t>Severed nerved; until that muscle responds to faradic</a:t>
            </a:r>
          </a:p>
          <a:p>
            <a:r>
              <a:rPr lang="en-US" dirty="0" smtClean="0"/>
              <a:t>Incomplete nerve lesion; faradic is little indicated</a:t>
            </a:r>
            <a:endParaRPr lang="en-US" dirty="0"/>
          </a:p>
        </p:txBody>
      </p:sp>
      <p:sp>
        <p:nvSpPr>
          <p:cNvPr id="2" name="Title 1"/>
          <p:cNvSpPr>
            <a:spLocks noGrp="1"/>
          </p:cNvSpPr>
          <p:nvPr>
            <p:ph type="title"/>
          </p:nvPr>
        </p:nvSpPr>
        <p:spPr>
          <a:xfrm>
            <a:off x="777240" y="5486400"/>
            <a:ext cx="7543800" cy="914400"/>
          </a:xfrm>
        </p:spPr>
        <p:txBody>
          <a:bodyPr/>
          <a:lstStyle/>
          <a:p>
            <a:r>
              <a:rPr lang="en-US" dirty="0" smtClean="0"/>
              <a:t>Exercise for </a:t>
            </a:r>
            <a:r>
              <a:rPr lang="en-US" dirty="0" err="1" smtClean="0"/>
              <a:t>Paralysed</a:t>
            </a:r>
            <a:r>
              <a:rPr lang="en-US" dirty="0" smtClean="0"/>
              <a:t> Muscle</a:t>
            </a:r>
            <a:endParaRPr lang="en-US" dirty="0"/>
          </a:p>
        </p:txBody>
      </p:sp>
    </p:spTree>
    <p:extLst>
      <p:ext uri="{BB962C8B-B14F-4D97-AF65-F5344CB8AC3E}">
        <p14:creationId xmlns:p14="http://schemas.microsoft.com/office/powerpoint/2010/main" val="3752138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Condition;</a:t>
            </a:r>
          </a:p>
          <a:p>
            <a:r>
              <a:rPr lang="en-US" dirty="0" err="1" smtClean="0"/>
              <a:t>Infalammation</a:t>
            </a:r>
            <a:endParaRPr lang="en-US" dirty="0" smtClean="0"/>
          </a:p>
          <a:p>
            <a:r>
              <a:rPr lang="en-US" dirty="0" smtClean="0"/>
              <a:t>Injury to joint concerned</a:t>
            </a:r>
          </a:p>
          <a:p>
            <a:r>
              <a:rPr lang="en-US" dirty="0" smtClean="0"/>
              <a:t>i.e. active </a:t>
            </a:r>
            <a:r>
              <a:rPr lang="en-US" dirty="0" err="1" smtClean="0"/>
              <a:t>movt</a:t>
            </a:r>
            <a:r>
              <a:rPr lang="en-US" dirty="0" smtClean="0"/>
              <a:t> is not possible</a:t>
            </a:r>
          </a:p>
          <a:p>
            <a:r>
              <a:rPr lang="en-US" dirty="0" smtClean="0"/>
              <a:t>But</a:t>
            </a:r>
          </a:p>
          <a:p>
            <a:r>
              <a:rPr lang="en-US" dirty="0" smtClean="0"/>
              <a:t>Active &amp; resisted exercise are the best choice of treatment</a:t>
            </a:r>
            <a:endParaRPr lang="en-US" dirty="0"/>
          </a:p>
        </p:txBody>
      </p:sp>
      <p:sp>
        <p:nvSpPr>
          <p:cNvPr id="3" name="Title 2"/>
          <p:cNvSpPr>
            <a:spLocks noGrp="1"/>
          </p:cNvSpPr>
          <p:nvPr>
            <p:ph type="title"/>
          </p:nvPr>
        </p:nvSpPr>
        <p:spPr>
          <a:xfrm>
            <a:off x="777240" y="5410200"/>
            <a:ext cx="7543800" cy="914400"/>
          </a:xfrm>
        </p:spPr>
        <p:txBody>
          <a:bodyPr/>
          <a:lstStyle/>
          <a:p>
            <a:r>
              <a:rPr lang="en-US" dirty="0" smtClean="0"/>
              <a:t>Strengthening and </a:t>
            </a:r>
            <a:r>
              <a:rPr lang="en-US" dirty="0"/>
              <a:t>I</a:t>
            </a:r>
            <a:r>
              <a:rPr lang="en-US" dirty="0" smtClean="0"/>
              <a:t>ncreased Bulk of Muscle</a:t>
            </a:r>
            <a:endParaRPr lang="en-US" dirty="0"/>
          </a:p>
        </p:txBody>
      </p:sp>
    </p:spTree>
    <p:extLst>
      <p:ext uri="{BB962C8B-B14F-4D97-AF65-F5344CB8AC3E}">
        <p14:creationId xmlns:p14="http://schemas.microsoft.com/office/powerpoint/2010/main" val="738930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Vasodilatation</a:t>
            </a:r>
          </a:p>
          <a:p>
            <a:r>
              <a:rPr lang="en-US" dirty="0" smtClean="0"/>
              <a:t>Reflex effect of sensory stimulation</a:t>
            </a:r>
          </a:p>
          <a:p>
            <a:r>
              <a:rPr lang="en-US" dirty="0" smtClean="0"/>
              <a:t>Effective when large area is </a:t>
            </a:r>
            <a:r>
              <a:rPr lang="en-US" dirty="0" err="1" smtClean="0"/>
              <a:t>involeved</a:t>
            </a:r>
            <a:endParaRPr lang="en-US" dirty="0" smtClean="0"/>
          </a:p>
          <a:p>
            <a:r>
              <a:rPr lang="en-US" dirty="0" smtClean="0"/>
              <a:t>Bath application and sinusoidal is </a:t>
            </a:r>
            <a:r>
              <a:rPr lang="en-US" dirty="0" err="1" smtClean="0"/>
              <a:t>prefered</a:t>
            </a:r>
            <a:r>
              <a:rPr lang="en-US" dirty="0" smtClean="0"/>
              <a:t> to faradic</a:t>
            </a:r>
          </a:p>
          <a:p>
            <a:r>
              <a:rPr lang="en-US" dirty="0" smtClean="0"/>
              <a:t>Circulatory </a:t>
            </a:r>
            <a:r>
              <a:rPr lang="en-US" dirty="0" err="1" smtClean="0"/>
              <a:t>deffects</a:t>
            </a:r>
            <a:endParaRPr lang="en-US" dirty="0" smtClean="0"/>
          </a:p>
          <a:p>
            <a:endParaRPr lang="en-US" dirty="0"/>
          </a:p>
        </p:txBody>
      </p:sp>
      <p:sp>
        <p:nvSpPr>
          <p:cNvPr id="3" name="Title 2"/>
          <p:cNvSpPr>
            <a:spLocks noGrp="1"/>
          </p:cNvSpPr>
          <p:nvPr>
            <p:ph type="title"/>
          </p:nvPr>
        </p:nvSpPr>
        <p:spPr/>
        <p:txBody>
          <a:bodyPr/>
          <a:lstStyle/>
          <a:p>
            <a:r>
              <a:rPr lang="en-US" dirty="0" smtClean="0"/>
              <a:t>Increased Blood Supply</a:t>
            </a:r>
            <a:endParaRPr lang="en-US" dirty="0"/>
          </a:p>
        </p:txBody>
      </p:sp>
    </p:spTree>
    <p:extLst>
      <p:ext uri="{BB962C8B-B14F-4D97-AF65-F5344CB8AC3E}">
        <p14:creationId xmlns:p14="http://schemas.microsoft.com/office/powerpoint/2010/main" val="159960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Improved Venous and </a:t>
            </a:r>
            <a:r>
              <a:rPr lang="en-US" dirty="0" err="1" smtClean="0"/>
              <a:t>and</a:t>
            </a:r>
            <a:r>
              <a:rPr lang="en-US" dirty="0" smtClean="0"/>
              <a:t> Lymphatic Drainage</a:t>
            </a:r>
            <a:endParaRPr lang="en-US" dirty="0"/>
          </a:p>
        </p:txBody>
      </p:sp>
    </p:spTree>
    <p:extLst>
      <p:ext uri="{BB962C8B-B14F-4D97-AF65-F5344CB8AC3E}">
        <p14:creationId xmlns:p14="http://schemas.microsoft.com/office/powerpoint/2010/main" val="231187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Prevention and Loosening of Adhesions</a:t>
            </a:r>
            <a:endParaRPr lang="en-US" dirty="0"/>
          </a:p>
        </p:txBody>
      </p:sp>
    </p:spTree>
    <p:extLst>
      <p:ext uri="{BB962C8B-B14F-4D97-AF65-F5344CB8AC3E}">
        <p14:creationId xmlns:p14="http://schemas.microsoft.com/office/powerpoint/2010/main" val="2291458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WITH FARADIC AND SINUSOIDAL TREATMENT</a:t>
            </a:r>
            <a:endParaRPr lang="en-US" dirty="0"/>
          </a:p>
        </p:txBody>
      </p:sp>
    </p:spTree>
    <p:extLst>
      <p:ext uri="{BB962C8B-B14F-4D97-AF65-F5344CB8AC3E}">
        <p14:creationId xmlns:p14="http://schemas.microsoft.com/office/powerpoint/2010/main" val="222426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33400"/>
            <a:ext cx="8001000" cy="4648200"/>
          </a:xfrm>
        </p:spPr>
        <p:txBody>
          <a:bodyPr>
            <a:normAutofit/>
          </a:bodyPr>
          <a:lstStyle/>
          <a:p>
            <a:pPr marL="475488" indent="-457200">
              <a:buFont typeface="+mj-lt"/>
              <a:buAutoNum type="arabicPeriod"/>
            </a:pPr>
            <a:r>
              <a:rPr lang="en-US" dirty="0" smtClean="0"/>
              <a:t>An electronic stimulator with automated </a:t>
            </a:r>
            <a:r>
              <a:rPr lang="en-US" dirty="0" err="1" smtClean="0"/>
              <a:t>surger</a:t>
            </a:r>
            <a:endParaRPr lang="en-US" dirty="0"/>
          </a:p>
          <a:p>
            <a:pPr marL="475488" indent="-457200">
              <a:buFont typeface="+mj-lt"/>
              <a:buAutoNum type="arabicPeriod"/>
            </a:pPr>
            <a:r>
              <a:rPr lang="en-US" dirty="0" smtClean="0"/>
              <a:t>Smart Bristow Faradic coil</a:t>
            </a:r>
          </a:p>
          <a:p>
            <a:r>
              <a:rPr lang="en-US" dirty="0" smtClean="0"/>
              <a:t>Testing of apparatus</a:t>
            </a:r>
          </a:p>
          <a:p>
            <a:pPr>
              <a:buFont typeface="Wingdings" pitchFamily="2" charset="2"/>
              <a:buChar char="§"/>
            </a:pPr>
            <a:r>
              <a:rPr lang="en-US" dirty="0" smtClean="0"/>
              <a:t>Test the apparatus by attaching the leads and electrodes to the terminals</a:t>
            </a:r>
          </a:p>
          <a:p>
            <a:pPr>
              <a:buFont typeface="Wingdings" pitchFamily="2" charset="2"/>
              <a:buChar char="§"/>
            </a:pPr>
            <a:r>
              <a:rPr lang="en-US" dirty="0" smtClean="0"/>
              <a:t>Holding the two electrode to the moistened hand</a:t>
            </a:r>
          </a:p>
          <a:p>
            <a:pPr>
              <a:buFont typeface="Wingdings" pitchFamily="2" charset="2"/>
              <a:buChar char="§"/>
            </a:pPr>
            <a:r>
              <a:rPr lang="en-US" dirty="0" smtClean="0"/>
              <a:t>Inserting the core if smart Bristow coil is being used</a:t>
            </a:r>
          </a:p>
          <a:p>
            <a:pPr>
              <a:buFont typeface="Wingdings" pitchFamily="2" charset="2"/>
              <a:buChar char="§"/>
            </a:pPr>
            <a:r>
              <a:rPr lang="en-US" dirty="0" smtClean="0"/>
              <a:t>Turning up current until a mild prickling sensation is experienced and muscle contraction is produced</a:t>
            </a:r>
          </a:p>
          <a:p>
            <a:pPr>
              <a:buFont typeface="Wingdings" pitchFamily="2" charset="2"/>
              <a:buChar char="§"/>
            </a:pPr>
            <a:r>
              <a:rPr lang="en-US" dirty="0" smtClean="0"/>
              <a:t>If surging is automated, duration and frequency of surged should also be tested </a:t>
            </a:r>
          </a:p>
          <a:p>
            <a:endParaRPr lang="en-US" dirty="0"/>
          </a:p>
        </p:txBody>
      </p:sp>
      <p:sp>
        <p:nvSpPr>
          <p:cNvPr id="3" name="Title 2"/>
          <p:cNvSpPr>
            <a:spLocks noGrp="1"/>
          </p:cNvSpPr>
          <p:nvPr>
            <p:ph type="title"/>
          </p:nvPr>
        </p:nvSpPr>
        <p:spPr/>
        <p:txBody>
          <a:bodyPr/>
          <a:lstStyle/>
          <a:p>
            <a:r>
              <a:rPr lang="en-US" dirty="0" smtClean="0"/>
              <a:t>Preparation of Apparatus</a:t>
            </a:r>
            <a:endParaRPr lang="en-US" dirty="0"/>
          </a:p>
        </p:txBody>
      </p:sp>
    </p:spTree>
    <p:extLst>
      <p:ext uri="{BB962C8B-B14F-4D97-AF65-F5344CB8AC3E}">
        <p14:creationId xmlns:p14="http://schemas.microsoft.com/office/powerpoint/2010/main" val="2672980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458200" cy="6629399"/>
          </a:xfrm>
        </p:spPr>
        <p:txBody>
          <a:bodyPr>
            <a:normAutofit/>
          </a:bodyPr>
          <a:lstStyle/>
          <a:p>
            <a:r>
              <a:rPr lang="en-US" dirty="0" smtClean="0"/>
              <a:t>Active electrode:</a:t>
            </a:r>
          </a:p>
          <a:p>
            <a:r>
              <a:rPr lang="en-US" dirty="0" smtClean="0"/>
              <a:t>Disc electrode/ small lint pad with a flat plate electrode(for larger muscle, </a:t>
            </a:r>
            <a:r>
              <a:rPr lang="en-US" dirty="0" err="1" smtClean="0"/>
              <a:t>quards</a:t>
            </a:r>
            <a:r>
              <a:rPr lang="en-US" dirty="0" smtClean="0"/>
              <a:t>, mold to make good contact)</a:t>
            </a:r>
          </a:p>
          <a:p>
            <a:r>
              <a:rPr lang="en-US" dirty="0" smtClean="0"/>
              <a:t>Indifferent electrode:</a:t>
            </a:r>
          </a:p>
          <a:p>
            <a:r>
              <a:rPr lang="en-US" dirty="0" smtClean="0"/>
              <a:t>Flat plate and lint pad </a:t>
            </a:r>
          </a:p>
          <a:p>
            <a:r>
              <a:rPr lang="en-US" dirty="0" smtClean="0"/>
              <a:t>The pad consist of at least 8 layers of lint, so that thick enough to make good contact with tissue and electrode, absorb any chemical that might be formed</a:t>
            </a:r>
          </a:p>
          <a:p>
            <a:r>
              <a:rPr lang="en-US" dirty="0" smtClean="0"/>
              <a:t>Folded evenly, no creases, or there with be uneven distribution of current and consequent discomfort,</a:t>
            </a:r>
          </a:p>
          <a:p>
            <a:r>
              <a:rPr lang="en-US" dirty="0" smtClean="0"/>
              <a:t>Pads and lint covering the disc electrode are soaked in warm 1% saline</a:t>
            </a:r>
          </a:p>
          <a:p>
            <a:r>
              <a:rPr lang="en-US" dirty="0" smtClean="0"/>
              <a:t>Tape water can be used but addition of salt can reduce the resistance of tissue</a:t>
            </a:r>
          </a:p>
          <a:p>
            <a:r>
              <a:rPr lang="en-US" dirty="0" smtClean="0"/>
              <a:t>Electrode, 1cm smaller than pad, reduce the danger of coming in contact with skin</a:t>
            </a:r>
          </a:p>
          <a:p>
            <a:r>
              <a:rPr lang="en-US" dirty="0" smtClean="0"/>
              <a:t>Corners of electrode should be rounded as points may become bent dig into the pad again causing concentration of current    </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169363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1"/>
            <a:ext cx="8686800" cy="3657599"/>
          </a:xfrm>
        </p:spPr>
        <p:txBody>
          <a:bodyPr>
            <a:noAutofit/>
          </a:bodyPr>
          <a:lstStyle/>
          <a:p>
            <a:r>
              <a:rPr lang="en-US" sz="2400" dirty="0" smtClean="0"/>
              <a:t>Clothing is removed from the area to be treated</a:t>
            </a:r>
          </a:p>
          <a:p>
            <a:r>
              <a:rPr lang="en-US" sz="2400" dirty="0" err="1" smtClean="0"/>
              <a:t>Pt</a:t>
            </a:r>
            <a:r>
              <a:rPr lang="en-US" sz="2400" dirty="0" smtClean="0"/>
              <a:t> is supported comfortably in a good light</a:t>
            </a:r>
          </a:p>
          <a:p>
            <a:r>
              <a:rPr lang="en-US" sz="2400" dirty="0" err="1" smtClean="0"/>
              <a:t>Pt</a:t>
            </a:r>
            <a:r>
              <a:rPr lang="en-US" sz="2400" dirty="0" smtClean="0"/>
              <a:t> should be warm, muscle will not respond well to the stimulus</a:t>
            </a:r>
          </a:p>
          <a:p>
            <a:r>
              <a:rPr lang="en-US" sz="2400" dirty="0" smtClean="0"/>
              <a:t>Muscle contraction are good if part is supported, muscle in shortened position</a:t>
            </a:r>
          </a:p>
          <a:p>
            <a:r>
              <a:rPr lang="en-US" sz="2400" dirty="0" smtClean="0"/>
              <a:t>If re-education of muscle is required, position the </a:t>
            </a:r>
            <a:r>
              <a:rPr lang="en-US" sz="2400" dirty="0" err="1" smtClean="0"/>
              <a:t>pt</a:t>
            </a:r>
            <a:r>
              <a:rPr lang="en-US" sz="2400" dirty="0" smtClean="0"/>
              <a:t> so that </a:t>
            </a:r>
            <a:r>
              <a:rPr lang="en-US" sz="2400" dirty="0" err="1" smtClean="0"/>
              <a:t>movt</a:t>
            </a:r>
            <a:r>
              <a:rPr lang="en-US" sz="2400" dirty="0" smtClean="0"/>
              <a:t> can be achieved, as in case of </a:t>
            </a:r>
            <a:r>
              <a:rPr lang="en-US" sz="2400" dirty="0" err="1" smtClean="0"/>
              <a:t>quards</a:t>
            </a:r>
            <a:r>
              <a:rPr lang="en-US" sz="2400" dirty="0" smtClean="0"/>
              <a:t>, limb is placed in slight flexion, </a:t>
            </a:r>
          </a:p>
          <a:p>
            <a:r>
              <a:rPr lang="en-US" sz="2400" dirty="0" smtClean="0"/>
              <a:t>Sling can also be used to support the limb, as in cases of deltoid.</a:t>
            </a:r>
          </a:p>
          <a:p>
            <a:r>
              <a:rPr lang="en-US" sz="2400" dirty="0" smtClean="0"/>
              <a:t>The joint </a:t>
            </a:r>
            <a:r>
              <a:rPr lang="en-US" sz="2400" dirty="0" err="1" smtClean="0"/>
              <a:t>Movt</a:t>
            </a:r>
            <a:r>
              <a:rPr lang="en-US" sz="2400" dirty="0" smtClean="0"/>
              <a:t> should be avoided if it causes pain.  </a:t>
            </a:r>
          </a:p>
          <a:p>
            <a:endParaRPr lang="en-US" sz="2400" dirty="0"/>
          </a:p>
        </p:txBody>
      </p:sp>
      <p:sp>
        <p:nvSpPr>
          <p:cNvPr id="3" name="Title 2"/>
          <p:cNvSpPr>
            <a:spLocks noGrp="1"/>
          </p:cNvSpPr>
          <p:nvPr>
            <p:ph type="title"/>
          </p:nvPr>
        </p:nvSpPr>
        <p:spPr>
          <a:xfrm>
            <a:off x="777240" y="5486400"/>
            <a:ext cx="7543800" cy="914400"/>
          </a:xfrm>
        </p:spPr>
        <p:txBody>
          <a:bodyPr/>
          <a:lstStyle/>
          <a:p>
            <a:r>
              <a:rPr lang="en-US" dirty="0" smtClean="0"/>
              <a:t>Preparation of Patient</a:t>
            </a:r>
            <a:endParaRPr lang="en-US" dirty="0"/>
          </a:p>
        </p:txBody>
      </p:sp>
    </p:spTree>
    <p:extLst>
      <p:ext uri="{BB962C8B-B14F-4D97-AF65-F5344CB8AC3E}">
        <p14:creationId xmlns:p14="http://schemas.microsoft.com/office/powerpoint/2010/main" val="3286630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Physiological Effects of Faradic Type of Currents</a:t>
            </a:r>
            <a:endParaRPr lang="en-US" dirty="0"/>
          </a:p>
        </p:txBody>
      </p:sp>
    </p:spTree>
    <p:extLst>
      <p:ext uri="{BB962C8B-B14F-4D97-AF65-F5344CB8AC3E}">
        <p14:creationId xmlns:p14="http://schemas.microsoft.com/office/powerpoint/2010/main" val="38906874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4724399"/>
          </a:xfrm>
        </p:spPr>
        <p:txBody>
          <a:bodyPr>
            <a:noAutofit/>
          </a:bodyPr>
          <a:lstStyle/>
          <a:p>
            <a:r>
              <a:rPr lang="en-US" sz="2400" dirty="0" smtClean="0"/>
              <a:t>The skin has high resistance to an electric current, as the superficial layer is dry, contain few ions.</a:t>
            </a:r>
          </a:p>
          <a:p>
            <a:r>
              <a:rPr lang="en-US" sz="2400" dirty="0" smtClean="0"/>
              <a:t>Wash with soap, removes natural oils, moistened with saline.</a:t>
            </a:r>
          </a:p>
          <a:p>
            <a:r>
              <a:rPr lang="en-US" sz="2400" dirty="0" smtClean="0"/>
              <a:t>Breaks in skin, decrease resistance, increase current density, discomfort.</a:t>
            </a:r>
          </a:p>
          <a:p>
            <a:r>
              <a:rPr lang="en-US" sz="2400" dirty="0" smtClean="0"/>
              <a:t>So apply petroleum </a:t>
            </a:r>
            <a:r>
              <a:rPr lang="en-US" sz="2400" dirty="0" err="1" smtClean="0"/>
              <a:t>jely</a:t>
            </a:r>
            <a:r>
              <a:rPr lang="en-US" sz="2400" dirty="0" smtClean="0"/>
              <a:t>, cover with non absorbent cotton wool o protect the electrode</a:t>
            </a:r>
          </a:p>
          <a:p>
            <a:r>
              <a:rPr lang="en-US" sz="2400" dirty="0" smtClean="0"/>
              <a:t>Indifferent electrode: </a:t>
            </a:r>
          </a:p>
          <a:p>
            <a:pPr marL="475488" indent="-457200">
              <a:buFont typeface="+mj-lt"/>
              <a:buAutoNum type="arabicPeriod"/>
            </a:pPr>
            <a:r>
              <a:rPr lang="en-US" sz="2400" dirty="0" smtClean="0"/>
              <a:t>place in the area where no other muscle contraction can be produced especially that of antagonist</a:t>
            </a:r>
          </a:p>
          <a:p>
            <a:pPr marL="475488" indent="-457200">
              <a:buFont typeface="+mj-lt"/>
              <a:buAutoNum type="arabicPeriod"/>
            </a:pPr>
            <a:r>
              <a:rPr lang="en-US" sz="2400" dirty="0" smtClean="0"/>
              <a:t>Best place is the main trunk of the nerve that supplied to the muscles to be treated, i.e. medial epicondyle of </a:t>
            </a:r>
            <a:r>
              <a:rPr lang="en-US" sz="2400" dirty="0" err="1" smtClean="0"/>
              <a:t>humerus</a:t>
            </a:r>
            <a:r>
              <a:rPr lang="en-US" sz="2400" dirty="0" smtClean="0"/>
              <a:t> for flexors of forearm.</a:t>
            </a:r>
          </a:p>
          <a:p>
            <a:pPr marL="18288" indent="0">
              <a:buNone/>
            </a:pPr>
            <a:r>
              <a:rPr lang="en-US" sz="2400" dirty="0" smtClean="0"/>
              <a:t> </a:t>
            </a:r>
          </a:p>
          <a:p>
            <a:pPr marL="18288" indent="0">
              <a:buNone/>
            </a:pPr>
            <a:r>
              <a:rPr lang="en-US" sz="2400" dirty="0" smtClean="0"/>
              <a:t> </a:t>
            </a:r>
            <a:endParaRPr lang="en-US" sz="2400" dirty="0"/>
          </a:p>
        </p:txBody>
      </p:sp>
      <p:sp>
        <p:nvSpPr>
          <p:cNvPr id="3" name="Title 2"/>
          <p:cNvSpPr>
            <a:spLocks noGrp="1"/>
          </p:cNvSpPr>
          <p:nvPr>
            <p:ph type="title"/>
          </p:nvPr>
        </p:nvSpPr>
        <p:spPr>
          <a:xfrm>
            <a:off x="777240" y="5562600"/>
            <a:ext cx="7543800" cy="914400"/>
          </a:xfrm>
        </p:spPr>
        <p:txBody>
          <a:bodyPr/>
          <a:lstStyle/>
          <a:p>
            <a:r>
              <a:rPr lang="en-US" dirty="0" smtClean="0"/>
              <a:t>Application of Electrodes</a:t>
            </a:r>
            <a:endParaRPr lang="en-US" dirty="0"/>
          </a:p>
        </p:txBody>
      </p:sp>
    </p:spTree>
    <p:extLst>
      <p:ext uri="{BB962C8B-B14F-4D97-AF65-F5344CB8AC3E}">
        <p14:creationId xmlns:p14="http://schemas.microsoft.com/office/powerpoint/2010/main" val="3457341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7772400" cy="3657599"/>
          </a:xfrm>
        </p:spPr>
        <p:txBody>
          <a:bodyPr>
            <a:noAutofit/>
          </a:bodyPr>
          <a:lstStyle/>
          <a:p>
            <a:pPr marL="18288" indent="0">
              <a:buNone/>
            </a:pPr>
            <a:r>
              <a:rPr lang="en-US" sz="2400" dirty="0" smtClean="0"/>
              <a:t>3.  Not cover the motor point</a:t>
            </a:r>
          </a:p>
          <a:p>
            <a:pPr marL="475488" indent="-457200">
              <a:buAutoNum type="arabicPeriod" startAt="4"/>
            </a:pPr>
            <a:r>
              <a:rPr lang="en-US" sz="2400" dirty="0" smtClean="0"/>
              <a:t>Where not convenient to place on nerve trunk, any suitable area is </a:t>
            </a:r>
            <a:r>
              <a:rPr lang="en-US" sz="2400" dirty="0" err="1" smtClean="0"/>
              <a:t>choosen</a:t>
            </a:r>
            <a:r>
              <a:rPr lang="en-US" sz="2400" dirty="0" smtClean="0"/>
              <a:t>, for shoulder girdle, upper part of anterior chest wall</a:t>
            </a:r>
          </a:p>
          <a:p>
            <a:pPr marL="475488" indent="-457200">
              <a:buAutoNum type="arabicPeriod" startAt="4"/>
            </a:pPr>
            <a:r>
              <a:rPr lang="en-US" sz="2400" dirty="0" smtClean="0"/>
              <a:t>Indifferent pad should be large enough to reduce the current density to minimum</a:t>
            </a:r>
          </a:p>
          <a:p>
            <a:pPr marL="475488" indent="-457200">
              <a:buAutoNum type="arabicPeriod" startAt="4"/>
            </a:pPr>
            <a:r>
              <a:rPr lang="en-US" sz="2400" dirty="0" smtClean="0"/>
              <a:t>Ind. Electrode may be fixed properly with bandage or rubber strap.</a:t>
            </a:r>
          </a:p>
          <a:p>
            <a:pPr marL="475488" indent="-457200">
              <a:buAutoNum type="arabicPeriod" startAt="4"/>
            </a:pPr>
            <a:r>
              <a:rPr lang="en-US" sz="2400" dirty="0" smtClean="0"/>
              <a:t>Cover it properly, not to wet the patients clothes</a:t>
            </a:r>
            <a:endParaRPr lang="en-US" sz="24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769211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Active electrode on the Motor point </a:t>
            </a:r>
          </a:p>
          <a:p>
            <a:r>
              <a:rPr lang="en-US" dirty="0" smtClean="0"/>
              <a:t>MOTOR POINT: </a:t>
            </a:r>
            <a:r>
              <a:rPr lang="en-US" dirty="0" err="1" smtClean="0"/>
              <a:t>def</a:t>
            </a:r>
            <a:endParaRPr lang="en-US" dirty="0" smtClean="0"/>
          </a:p>
          <a:p>
            <a:r>
              <a:rPr lang="en-US" dirty="0" smtClean="0"/>
              <a:t>Point of Best contraction</a:t>
            </a:r>
          </a:p>
          <a:p>
            <a:r>
              <a:rPr lang="en-US" dirty="0" smtClean="0"/>
              <a:t>Location: frequently at the junction of upper and middle one third of the flashy belly of muscle</a:t>
            </a:r>
          </a:p>
          <a:p>
            <a:r>
              <a:rPr lang="en-US" dirty="0" smtClean="0"/>
              <a:t>Exceptions are always there;</a:t>
            </a:r>
          </a:p>
          <a:p>
            <a:r>
              <a:rPr lang="en-US" dirty="0" err="1" smtClean="0"/>
              <a:t>Vastus</a:t>
            </a:r>
            <a:r>
              <a:rPr lang="en-US" dirty="0" smtClean="0"/>
              <a:t> </a:t>
            </a:r>
            <a:r>
              <a:rPr lang="en-US" dirty="0" err="1" smtClean="0"/>
              <a:t>medialis</a:t>
            </a:r>
            <a:r>
              <a:rPr lang="en-US" dirty="0" smtClean="0"/>
              <a:t>; lower part of muscle</a:t>
            </a:r>
          </a:p>
          <a:p>
            <a:r>
              <a:rPr lang="en-US" dirty="0" smtClean="0"/>
              <a:t>Extensor </a:t>
            </a:r>
            <a:r>
              <a:rPr lang="en-US" dirty="0" err="1" smtClean="0"/>
              <a:t>hallucis</a:t>
            </a:r>
            <a:r>
              <a:rPr lang="en-US" dirty="0" smtClean="0"/>
              <a:t> </a:t>
            </a:r>
            <a:r>
              <a:rPr lang="en-US" dirty="0" err="1" smtClean="0"/>
              <a:t>longus</a:t>
            </a:r>
            <a:r>
              <a:rPr lang="en-US" dirty="0" smtClean="0"/>
              <a:t>; deep muscle</a:t>
            </a:r>
          </a:p>
          <a:p>
            <a:r>
              <a:rPr lang="en-US" dirty="0" smtClean="0"/>
              <a:t> </a:t>
            </a:r>
            <a:endParaRPr lang="en-US" dirty="0"/>
          </a:p>
        </p:txBody>
      </p:sp>
      <p:sp>
        <p:nvSpPr>
          <p:cNvPr id="3" name="Title 2"/>
          <p:cNvSpPr>
            <a:spLocks noGrp="1"/>
          </p:cNvSpPr>
          <p:nvPr>
            <p:ph type="title"/>
          </p:nvPr>
        </p:nvSpPr>
        <p:spPr>
          <a:xfrm>
            <a:off x="777240" y="5257800"/>
            <a:ext cx="7543800" cy="914400"/>
          </a:xfrm>
        </p:spPr>
        <p:txBody>
          <a:bodyPr/>
          <a:lstStyle/>
          <a:p>
            <a:r>
              <a:rPr lang="en-US" dirty="0" smtClean="0"/>
              <a:t>Application of current</a:t>
            </a:r>
            <a:endParaRPr lang="en-US" dirty="0"/>
          </a:p>
        </p:txBody>
      </p:sp>
    </p:spTree>
    <p:extLst>
      <p:ext uri="{BB962C8B-B14F-4D97-AF65-F5344CB8AC3E}">
        <p14:creationId xmlns:p14="http://schemas.microsoft.com/office/powerpoint/2010/main" val="39712172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1"/>
            <a:ext cx="8763000" cy="3657599"/>
          </a:xfrm>
        </p:spPr>
        <p:txBody>
          <a:bodyPr>
            <a:noAutofit/>
          </a:bodyPr>
          <a:lstStyle/>
          <a:p>
            <a:r>
              <a:rPr lang="en-US" sz="1800" dirty="0" smtClean="0"/>
              <a:t>Active electrode must be held firmly.</a:t>
            </a:r>
          </a:p>
          <a:p>
            <a:r>
              <a:rPr lang="en-US" sz="1800" dirty="0" smtClean="0"/>
              <a:t>Firm contact ensures minimum of dis comfort.</a:t>
            </a:r>
          </a:p>
          <a:p>
            <a:r>
              <a:rPr lang="en-US" sz="1800" dirty="0" smtClean="0"/>
              <a:t>Intensity of current should be increased gradually, until a good contraction is obtained.</a:t>
            </a:r>
          </a:p>
          <a:p>
            <a:r>
              <a:rPr lang="en-US" sz="1800" dirty="0" smtClean="0"/>
              <a:t>Surging must allow the more rhythmical contraction and relaxation of muscles</a:t>
            </a:r>
          </a:p>
          <a:p>
            <a:r>
              <a:rPr lang="en-US" sz="1800" dirty="0" smtClean="0"/>
              <a:t>Voluntary contraction at the same time as those with stimulator is produced</a:t>
            </a:r>
          </a:p>
          <a:p>
            <a:r>
              <a:rPr lang="en-US" sz="1800" dirty="0" smtClean="0"/>
              <a:t>DURATION OF TREATMENT;</a:t>
            </a:r>
          </a:p>
          <a:p>
            <a:r>
              <a:rPr lang="en-US" sz="1800" dirty="0" smtClean="0"/>
              <a:t> depends on condition of muscle and purpose</a:t>
            </a:r>
          </a:p>
          <a:p>
            <a:r>
              <a:rPr lang="en-US" sz="1800" dirty="0" smtClean="0"/>
              <a:t>For re-education: length of time for which the patient concentrate to the movement and assist in its production</a:t>
            </a:r>
          </a:p>
          <a:p>
            <a:r>
              <a:rPr lang="en-US" sz="1800" dirty="0" smtClean="0"/>
              <a:t>To Strengthen the muscle: so long as satisfactory muscle contraction is obtained in order to ensure that each muscle can perform as many contraction as </a:t>
            </a:r>
            <a:r>
              <a:rPr lang="en-US" sz="1800" dirty="0" err="1" smtClean="0"/>
              <a:t>ppossible</a:t>
            </a:r>
            <a:endParaRPr lang="en-US" sz="1800" dirty="0" smtClean="0"/>
          </a:p>
          <a:p>
            <a:r>
              <a:rPr lang="en-US" sz="1800" dirty="0" smtClean="0"/>
              <a:t>Muscle fatigue: weakening of muscle contraction: not rapidly with faradic current</a:t>
            </a:r>
          </a:p>
          <a:p>
            <a:r>
              <a:rPr lang="en-US" sz="1800" dirty="0" smtClean="0"/>
              <a:t>20-30 min of treatment to give 90 contraction of each muscle, min treatment time</a:t>
            </a:r>
          </a:p>
          <a:p>
            <a:r>
              <a:rPr lang="en-US" sz="1800" dirty="0" smtClean="0"/>
              <a:t>20-30 contraction at one motor point, then move to next, complete all motor points and restart from the first one, until to complete 90 contraction for each point.  </a:t>
            </a:r>
          </a:p>
          <a:p>
            <a:endParaRPr lang="en-US" sz="1800" dirty="0" smtClean="0"/>
          </a:p>
          <a:p>
            <a:endParaRPr lang="en-US" sz="1800" dirty="0" smtClean="0"/>
          </a:p>
          <a:p>
            <a:endParaRPr lang="en-US" sz="1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633280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APPLICATION</a:t>
            </a:r>
            <a:endParaRPr lang="en-US" dirty="0"/>
          </a:p>
        </p:txBody>
      </p:sp>
    </p:spTree>
    <p:extLst>
      <p:ext uri="{BB962C8B-B14F-4D97-AF65-F5344CB8AC3E}">
        <p14:creationId xmlns:p14="http://schemas.microsoft.com/office/powerpoint/2010/main" val="2837188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7620000" cy="3657599"/>
          </a:xfrm>
        </p:spPr>
        <p:txBody>
          <a:bodyPr>
            <a:normAutofit/>
          </a:bodyPr>
          <a:lstStyle/>
          <a:p>
            <a:r>
              <a:rPr lang="en-US" sz="2400" dirty="0" smtClean="0"/>
              <a:t>Advantage;</a:t>
            </a:r>
          </a:p>
          <a:p>
            <a:r>
              <a:rPr lang="en-US" sz="2400" dirty="0" smtClean="0"/>
              <a:t>Each muscle performs it own function</a:t>
            </a:r>
          </a:p>
          <a:p>
            <a:r>
              <a:rPr lang="en-US" sz="2400" dirty="0" smtClean="0"/>
              <a:t>Optimal contraction of each muscle can be obtained</a:t>
            </a:r>
          </a:p>
          <a:p>
            <a:r>
              <a:rPr lang="en-US" sz="2400" dirty="0" smtClean="0"/>
              <a:t>Disadvantage;</a:t>
            </a:r>
          </a:p>
          <a:p>
            <a:r>
              <a:rPr lang="en-US" sz="2400" dirty="0" smtClean="0"/>
              <a:t>If there are many muscle to be stimulated, it is impossible to produce a large no of contraction of each muscle</a:t>
            </a:r>
            <a:endParaRPr lang="en-US" sz="2400" dirty="0"/>
          </a:p>
        </p:txBody>
      </p:sp>
      <p:sp>
        <p:nvSpPr>
          <p:cNvPr id="3" name="Title 2"/>
          <p:cNvSpPr>
            <a:spLocks noGrp="1"/>
          </p:cNvSpPr>
          <p:nvPr>
            <p:ph type="title"/>
          </p:nvPr>
        </p:nvSpPr>
        <p:spPr>
          <a:xfrm>
            <a:off x="777240" y="5105400"/>
            <a:ext cx="7543800" cy="914400"/>
          </a:xfrm>
        </p:spPr>
        <p:txBody>
          <a:bodyPr/>
          <a:lstStyle/>
          <a:p>
            <a:r>
              <a:rPr lang="en-US" dirty="0" smtClean="0"/>
              <a:t>1. STIMULATION OF MOTOR POINT </a:t>
            </a:r>
            <a:endParaRPr lang="en-US" dirty="0"/>
          </a:p>
        </p:txBody>
      </p:sp>
    </p:spTree>
    <p:extLst>
      <p:ext uri="{BB962C8B-B14F-4D97-AF65-F5344CB8AC3E}">
        <p14:creationId xmlns:p14="http://schemas.microsoft.com/office/powerpoint/2010/main" val="6109502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382000" cy="3657599"/>
          </a:xfrm>
        </p:spPr>
        <p:txBody>
          <a:bodyPr>
            <a:noAutofit/>
          </a:bodyPr>
          <a:lstStyle/>
          <a:p>
            <a:r>
              <a:rPr lang="en-US" sz="2000" dirty="0" smtClean="0"/>
              <a:t>In this method all muscle of a group work together</a:t>
            </a:r>
          </a:p>
          <a:p>
            <a:r>
              <a:rPr lang="en-US" sz="2000" dirty="0" smtClean="0"/>
              <a:t>Two fixed electrodes are used</a:t>
            </a:r>
          </a:p>
          <a:p>
            <a:r>
              <a:rPr lang="en-US" sz="2000" dirty="0" smtClean="0"/>
              <a:t>One place either over the nerve trunk that supplies the muscles or on their origin</a:t>
            </a:r>
          </a:p>
          <a:p>
            <a:r>
              <a:rPr lang="en-US" sz="2000" dirty="0" smtClean="0"/>
              <a:t>Other is so that it cover the motor points of all, or over the lower part of the fleshy belly of those muscle</a:t>
            </a:r>
          </a:p>
          <a:p>
            <a:r>
              <a:rPr lang="en-US" sz="2000" dirty="0" smtClean="0"/>
              <a:t>ADVANTAGES</a:t>
            </a:r>
          </a:p>
          <a:p>
            <a:r>
              <a:rPr lang="en-US" sz="2000" dirty="0" smtClean="0"/>
              <a:t>Re-education of muscle that work in group like </a:t>
            </a:r>
            <a:r>
              <a:rPr lang="en-US" sz="2000" dirty="0" err="1" smtClean="0"/>
              <a:t>quardriceps</a:t>
            </a:r>
            <a:r>
              <a:rPr lang="en-US" sz="2000" dirty="0" smtClean="0"/>
              <a:t> or small of foot</a:t>
            </a:r>
          </a:p>
          <a:p>
            <a:r>
              <a:rPr lang="en-US" sz="2000" dirty="0" smtClean="0"/>
              <a:t>Permits many more contraction of each muscle</a:t>
            </a:r>
          </a:p>
          <a:p>
            <a:r>
              <a:rPr lang="en-US" sz="2000" dirty="0" smtClean="0"/>
              <a:t>Used for large muscle with multiple nerve supply, abdominals or longitudinal back muscles</a:t>
            </a:r>
          </a:p>
          <a:p>
            <a:r>
              <a:rPr lang="en-US" sz="2000" dirty="0" smtClean="0"/>
              <a:t> NOT USED FOR </a:t>
            </a:r>
          </a:p>
          <a:p>
            <a:r>
              <a:rPr lang="en-US" sz="2000" dirty="0" smtClean="0"/>
              <a:t> if muscle contract less strongly because it is placed deeply or are weaker</a:t>
            </a:r>
            <a:endParaRPr lang="en-US" sz="2000" dirty="0"/>
          </a:p>
        </p:txBody>
      </p:sp>
      <p:sp>
        <p:nvSpPr>
          <p:cNvPr id="3" name="Title 2"/>
          <p:cNvSpPr>
            <a:spLocks noGrp="1"/>
          </p:cNvSpPr>
          <p:nvPr>
            <p:ph type="title"/>
          </p:nvPr>
        </p:nvSpPr>
        <p:spPr>
          <a:xfrm>
            <a:off x="777240" y="5943600"/>
            <a:ext cx="7543800" cy="914400"/>
          </a:xfrm>
        </p:spPr>
        <p:txBody>
          <a:bodyPr/>
          <a:lstStyle/>
          <a:p>
            <a:r>
              <a:rPr lang="en-US" dirty="0" smtClean="0"/>
              <a:t>2. STIMULATION OF MUSCLE GROUP</a:t>
            </a:r>
            <a:endParaRPr lang="en-US" dirty="0"/>
          </a:p>
        </p:txBody>
      </p:sp>
    </p:spTree>
    <p:extLst>
      <p:ext uri="{BB962C8B-B14F-4D97-AF65-F5344CB8AC3E}">
        <p14:creationId xmlns:p14="http://schemas.microsoft.com/office/powerpoint/2010/main" val="1484369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762000"/>
            <a:ext cx="7848600" cy="3657599"/>
          </a:xfrm>
        </p:spPr>
        <p:txBody>
          <a:bodyPr>
            <a:noAutofit/>
          </a:bodyPr>
          <a:lstStyle/>
          <a:p>
            <a:r>
              <a:rPr lang="en-US" sz="2000" dirty="0" smtClean="0"/>
              <a:t>An indifferent electrode is placed for the stimulation of motor point</a:t>
            </a:r>
          </a:p>
          <a:p>
            <a:r>
              <a:rPr lang="en-US" sz="2000" dirty="0" smtClean="0"/>
              <a:t>The second electrode move over the area to be treated</a:t>
            </a:r>
          </a:p>
          <a:p>
            <a:r>
              <a:rPr lang="en-US" sz="2000" dirty="0" smtClean="0"/>
              <a:t>The active electrode may either be a disc or a small pad with plate electrode.</a:t>
            </a:r>
          </a:p>
          <a:p>
            <a:r>
              <a:rPr lang="en-US" sz="2000" dirty="0" smtClean="0"/>
              <a:t>The current is not surged but the electrode move towards and away from the motor point, and muscle contract and relaxed.</a:t>
            </a:r>
          </a:p>
          <a:p>
            <a:r>
              <a:rPr lang="en-US" sz="2000" dirty="0" smtClean="0"/>
              <a:t>ADVANTAGES</a:t>
            </a:r>
          </a:p>
          <a:p>
            <a:r>
              <a:rPr lang="en-US" sz="2000" dirty="0" smtClean="0"/>
              <a:t>Treating large muscle that have multiple nerve supply, as longitudinal back muscle</a:t>
            </a:r>
          </a:p>
          <a:p>
            <a:r>
              <a:rPr lang="en-US" sz="2000" dirty="0" smtClean="0"/>
              <a:t>DISADVANTAGES</a:t>
            </a:r>
          </a:p>
          <a:p>
            <a:r>
              <a:rPr lang="en-US" sz="2000" dirty="0" smtClean="0"/>
              <a:t>Difficult to gauge the required intensity of current</a:t>
            </a:r>
          </a:p>
          <a:p>
            <a:r>
              <a:rPr lang="en-US" sz="2000" dirty="0" smtClean="0"/>
              <a:t>Sensory stimulation is more marked </a:t>
            </a:r>
            <a:endParaRPr lang="en-US" sz="2000" dirty="0"/>
          </a:p>
        </p:txBody>
      </p:sp>
      <p:sp>
        <p:nvSpPr>
          <p:cNvPr id="3" name="Title 2"/>
          <p:cNvSpPr>
            <a:spLocks noGrp="1"/>
          </p:cNvSpPr>
          <p:nvPr>
            <p:ph type="title"/>
          </p:nvPr>
        </p:nvSpPr>
        <p:spPr>
          <a:xfrm>
            <a:off x="609600" y="5257800"/>
            <a:ext cx="7543800" cy="914400"/>
          </a:xfrm>
        </p:spPr>
        <p:txBody>
          <a:bodyPr/>
          <a:lstStyle/>
          <a:p>
            <a:r>
              <a:rPr lang="en-US" dirty="0" smtClean="0"/>
              <a:t>3. LABILE TREATMENT</a:t>
            </a:r>
            <a:endParaRPr lang="en-US" dirty="0"/>
          </a:p>
        </p:txBody>
      </p:sp>
    </p:spTree>
    <p:extLst>
      <p:ext uri="{BB962C8B-B14F-4D97-AF65-F5344CB8AC3E}">
        <p14:creationId xmlns:p14="http://schemas.microsoft.com/office/powerpoint/2010/main" val="7715437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1"/>
            <a:ext cx="8610600" cy="3657599"/>
          </a:xfrm>
        </p:spPr>
        <p:txBody>
          <a:bodyPr>
            <a:noAutofit/>
          </a:bodyPr>
          <a:lstStyle/>
          <a:p>
            <a:r>
              <a:rPr lang="en-US" sz="2000" dirty="0" smtClean="0"/>
              <a:t>If a motor nerve trunk is stimulated, contraction of all the muscles are produced to which it supplied beyond the point of stimulation</a:t>
            </a:r>
          </a:p>
          <a:p>
            <a:r>
              <a:rPr lang="en-US" sz="2000" dirty="0" smtClean="0"/>
              <a:t>Indifferent electrode is placed over some convenient area</a:t>
            </a:r>
          </a:p>
          <a:p>
            <a:r>
              <a:rPr lang="en-US" sz="2000" dirty="0" smtClean="0"/>
              <a:t>Active electrode to the area where nerve trunk is superficial</a:t>
            </a:r>
          </a:p>
          <a:p>
            <a:r>
              <a:rPr lang="en-US" sz="2000" dirty="0" smtClean="0"/>
              <a:t>ADVANTAGES</a:t>
            </a:r>
          </a:p>
          <a:p>
            <a:r>
              <a:rPr lang="en-US" sz="2000" dirty="0" smtClean="0"/>
              <a:t>Where motor point is inaccessible, like</a:t>
            </a:r>
          </a:p>
          <a:p>
            <a:r>
              <a:rPr lang="en-US" sz="2000" dirty="0" smtClean="0"/>
              <a:t>Pop</a:t>
            </a:r>
          </a:p>
          <a:p>
            <a:r>
              <a:rPr lang="en-US" sz="2000" dirty="0" smtClean="0"/>
              <a:t>Wound</a:t>
            </a:r>
          </a:p>
          <a:p>
            <a:r>
              <a:rPr lang="en-US" sz="2000" dirty="0" smtClean="0"/>
              <a:t>Splinting</a:t>
            </a:r>
          </a:p>
          <a:p>
            <a:r>
              <a:rPr lang="en-US" sz="2000" dirty="0" smtClean="0"/>
              <a:t>Edematous area</a:t>
            </a:r>
          </a:p>
          <a:p>
            <a:r>
              <a:rPr lang="en-US" sz="2000" b="1" u="sng" dirty="0" smtClean="0"/>
              <a:t>Most comfortable method for the stimulation of muscles of facial expression,</a:t>
            </a:r>
          </a:p>
          <a:p>
            <a:r>
              <a:rPr lang="en-US" sz="2000" b="1" u="sng" dirty="0" smtClean="0"/>
              <a:t>Three points of branches of facial nerve are stimulated</a:t>
            </a:r>
          </a:p>
          <a:p>
            <a:pPr marL="475488" indent="-457200">
              <a:buFont typeface="+mj-lt"/>
              <a:buAutoNum type="arabicPeriod"/>
            </a:pPr>
            <a:r>
              <a:rPr lang="en-US" sz="2000" b="1" u="sng" dirty="0" smtClean="0"/>
              <a:t>Behind the lateral corner of eye</a:t>
            </a:r>
          </a:p>
          <a:p>
            <a:pPr marL="475488" indent="-457200">
              <a:buFont typeface="+mj-lt"/>
              <a:buAutoNum type="arabicPeriod"/>
            </a:pPr>
            <a:r>
              <a:rPr lang="en-US" sz="2000" b="1" u="sng" dirty="0" smtClean="0"/>
              <a:t>In front of ear</a:t>
            </a:r>
          </a:p>
          <a:p>
            <a:pPr marL="475488" indent="-457200">
              <a:buFont typeface="+mj-lt"/>
              <a:buAutoNum type="arabicPeriod"/>
            </a:pPr>
            <a:r>
              <a:rPr lang="en-US" sz="2000" b="1" u="sng" dirty="0" smtClean="0"/>
              <a:t>Just above the angle of jaw</a:t>
            </a:r>
          </a:p>
          <a:p>
            <a:pPr marL="18288" indent="0">
              <a:buNone/>
            </a:pPr>
            <a:endParaRPr lang="en-US" sz="2000" dirty="0" smtClean="0"/>
          </a:p>
          <a:p>
            <a:endParaRPr lang="en-US" sz="2000" dirty="0"/>
          </a:p>
        </p:txBody>
      </p:sp>
      <p:sp>
        <p:nvSpPr>
          <p:cNvPr id="3" name="Title 2"/>
          <p:cNvSpPr>
            <a:spLocks noGrp="1"/>
          </p:cNvSpPr>
          <p:nvPr>
            <p:ph type="title"/>
          </p:nvPr>
        </p:nvSpPr>
        <p:spPr>
          <a:xfrm>
            <a:off x="1600200" y="5943600"/>
            <a:ext cx="7543800" cy="914400"/>
          </a:xfrm>
        </p:spPr>
        <p:txBody>
          <a:bodyPr/>
          <a:lstStyle/>
          <a:p>
            <a:r>
              <a:rPr lang="en-US" dirty="0" smtClean="0"/>
              <a:t>4. NERVE CONDUCTION</a:t>
            </a:r>
            <a:endParaRPr lang="en-US" dirty="0"/>
          </a:p>
        </p:txBody>
      </p:sp>
    </p:spTree>
    <p:extLst>
      <p:ext uri="{BB962C8B-B14F-4D97-AF65-F5344CB8AC3E}">
        <p14:creationId xmlns:p14="http://schemas.microsoft.com/office/powerpoint/2010/main" val="38268376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7772400" cy="3657599"/>
          </a:xfrm>
        </p:spPr>
        <p:txBody>
          <a:bodyPr>
            <a:noAutofit/>
          </a:bodyPr>
          <a:lstStyle/>
          <a:p>
            <a:r>
              <a:rPr lang="en-US" sz="2400" dirty="0"/>
              <a:t>Both faradic and sinusoidal currents may be applied in bath. (surged and of adequate intensity to produce the muscle contraction)</a:t>
            </a:r>
          </a:p>
          <a:p>
            <a:r>
              <a:rPr lang="en-US" sz="2400" dirty="0"/>
              <a:t>Sinusoidal current is some times </a:t>
            </a:r>
            <a:r>
              <a:rPr lang="en-US" sz="2400" dirty="0" err="1"/>
              <a:t>unsurged</a:t>
            </a:r>
            <a:r>
              <a:rPr lang="en-US" sz="2400" dirty="0"/>
              <a:t> and used with very low intensity to avoid muscle contraction</a:t>
            </a:r>
            <a:r>
              <a:rPr lang="en-US" sz="2400" dirty="0" smtClean="0"/>
              <a:t>.</a:t>
            </a:r>
          </a:p>
          <a:p>
            <a:r>
              <a:rPr lang="en-US" sz="2400" dirty="0" smtClean="0"/>
              <a:t>There are different methods for bath treatment</a:t>
            </a:r>
          </a:p>
          <a:p>
            <a:pPr marL="475488" indent="-457200">
              <a:buFont typeface="+mj-lt"/>
              <a:buAutoNum type="arabicPeriod"/>
            </a:pPr>
            <a:r>
              <a:rPr lang="en-US" sz="2400" dirty="0" smtClean="0"/>
              <a:t>BIPOLAR BATH</a:t>
            </a:r>
          </a:p>
          <a:p>
            <a:pPr marL="475488" indent="-457200">
              <a:buFont typeface="+mj-lt"/>
              <a:buAutoNum type="arabicPeriod"/>
            </a:pPr>
            <a:r>
              <a:rPr lang="en-US" sz="2400" dirty="0" smtClean="0"/>
              <a:t>MONOPOLAR BATH</a:t>
            </a:r>
          </a:p>
          <a:p>
            <a:pPr marL="475488" indent="-457200">
              <a:buFont typeface="+mj-lt"/>
              <a:buAutoNum type="arabicPeriod"/>
            </a:pPr>
            <a:r>
              <a:rPr lang="en-US" sz="2400" dirty="0" smtClean="0"/>
              <a:t>FARADIC FOOT BATH</a:t>
            </a:r>
            <a:endParaRPr lang="en-US" sz="2400" dirty="0"/>
          </a:p>
          <a:p>
            <a:endParaRPr lang="en-US" sz="2400" dirty="0"/>
          </a:p>
        </p:txBody>
      </p:sp>
      <p:sp>
        <p:nvSpPr>
          <p:cNvPr id="3" name="Title 2"/>
          <p:cNvSpPr>
            <a:spLocks noGrp="1"/>
          </p:cNvSpPr>
          <p:nvPr>
            <p:ph type="title"/>
          </p:nvPr>
        </p:nvSpPr>
        <p:spPr/>
        <p:txBody>
          <a:bodyPr/>
          <a:lstStyle/>
          <a:p>
            <a:r>
              <a:rPr lang="en-US" dirty="0" smtClean="0"/>
              <a:t>5. BATH TREATMENT</a:t>
            </a:r>
            <a:endParaRPr lang="en-US" dirty="0"/>
          </a:p>
        </p:txBody>
      </p:sp>
    </p:spTree>
    <p:extLst>
      <p:ext uri="{BB962C8B-B14F-4D97-AF65-F5344CB8AC3E}">
        <p14:creationId xmlns:p14="http://schemas.microsoft.com/office/powerpoint/2010/main" val="540694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1"/>
            <a:ext cx="7543800" cy="3657599"/>
          </a:xfrm>
        </p:spPr>
        <p:txBody>
          <a:bodyPr/>
          <a:lstStyle/>
          <a:p>
            <a:r>
              <a:rPr lang="en-US" b="1" dirty="0" smtClean="0"/>
              <a:t>When faradic type of current is applied to the body, a mild prickling sensation is experienced.</a:t>
            </a:r>
          </a:p>
          <a:p>
            <a:r>
              <a:rPr lang="en-US" b="1" dirty="0"/>
              <a:t>T</a:t>
            </a:r>
            <a:r>
              <a:rPr lang="en-US" b="1" dirty="0" smtClean="0"/>
              <a:t>hat is due to the stimulation of sensory nerves.</a:t>
            </a:r>
          </a:p>
          <a:p>
            <a:r>
              <a:rPr lang="en-US" b="1" dirty="0" smtClean="0"/>
              <a:t>The sensory stimulation causes a reflex vasodilatation of the superficial blood vessels, so that there is slight reddening of the skin, or erythema.(But not have practical value)  </a:t>
            </a:r>
            <a:endParaRPr lang="en-US" b="1" dirty="0"/>
          </a:p>
        </p:txBody>
      </p:sp>
      <p:sp>
        <p:nvSpPr>
          <p:cNvPr id="2" name="Title 1"/>
          <p:cNvSpPr>
            <a:spLocks noGrp="1"/>
          </p:cNvSpPr>
          <p:nvPr>
            <p:ph type="title"/>
          </p:nvPr>
        </p:nvSpPr>
        <p:spPr>
          <a:xfrm>
            <a:off x="777240" y="5486400"/>
            <a:ext cx="7543800" cy="914400"/>
          </a:xfrm>
        </p:spPr>
        <p:txBody>
          <a:bodyPr/>
          <a:lstStyle/>
          <a:p>
            <a:r>
              <a:rPr lang="en-US" dirty="0" smtClean="0"/>
              <a:t>1. Stimulation of Sensory Nerve</a:t>
            </a:r>
            <a:endParaRPr lang="en-US" dirty="0"/>
          </a:p>
        </p:txBody>
      </p:sp>
    </p:spTree>
    <p:extLst>
      <p:ext uri="{BB962C8B-B14F-4D97-AF65-F5344CB8AC3E}">
        <p14:creationId xmlns:p14="http://schemas.microsoft.com/office/powerpoint/2010/main" val="428106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1"/>
            <a:ext cx="7696200" cy="3657599"/>
          </a:xfrm>
        </p:spPr>
        <p:txBody>
          <a:bodyPr>
            <a:noAutofit/>
          </a:bodyPr>
          <a:lstStyle/>
          <a:p>
            <a:r>
              <a:rPr lang="en-US" sz="2000" dirty="0" smtClean="0"/>
              <a:t>Limb is immersed in water in which two electrodes are placed, one at each end of the bath.</a:t>
            </a:r>
          </a:p>
          <a:p>
            <a:r>
              <a:rPr lang="en-US" sz="2000" dirty="0" smtClean="0"/>
              <a:t>The current has alternative pathways through the water and through the patient tissues, so only a part of that applied passes through the tissues.</a:t>
            </a:r>
          </a:p>
          <a:p>
            <a:r>
              <a:rPr lang="en-US" sz="2000" dirty="0" smtClean="0"/>
              <a:t>Salt should not be added(reduces skin resistance, </a:t>
            </a:r>
            <a:r>
              <a:rPr lang="en-US" sz="2000" dirty="0" err="1" smtClean="0"/>
              <a:t>inc.</a:t>
            </a:r>
            <a:r>
              <a:rPr lang="en-US" sz="2000" dirty="0" smtClean="0"/>
              <a:t> proportion of current that pass through)</a:t>
            </a:r>
          </a:p>
          <a:p>
            <a:r>
              <a:rPr lang="en-US" sz="2000" dirty="0" smtClean="0"/>
              <a:t>Those muscle whose motor points are covered by water are stimulated.</a:t>
            </a:r>
          </a:p>
          <a:p>
            <a:r>
              <a:rPr lang="en-US" sz="2000" dirty="0" smtClean="0"/>
              <a:t>The contractions obtained may be modified by altering the position of electrode</a:t>
            </a:r>
          </a:p>
          <a:p>
            <a:r>
              <a:rPr lang="en-US" sz="2000" dirty="0" smtClean="0"/>
              <a:t>Example;</a:t>
            </a:r>
          </a:p>
          <a:p>
            <a:r>
              <a:rPr lang="en-US" sz="2000" dirty="0" smtClean="0"/>
              <a:t>In bipolar arm bath;</a:t>
            </a:r>
          </a:p>
          <a:p>
            <a:r>
              <a:rPr lang="en-US" sz="2000" dirty="0" smtClean="0"/>
              <a:t>If electrodes are placed opposite to the dorsal aspect of the limb, the extensor muscle contracts, vice versa   </a:t>
            </a:r>
          </a:p>
          <a:p>
            <a:endParaRPr lang="en-US" sz="2000" dirty="0"/>
          </a:p>
        </p:txBody>
      </p:sp>
      <p:sp>
        <p:nvSpPr>
          <p:cNvPr id="3" name="Title 2"/>
          <p:cNvSpPr>
            <a:spLocks noGrp="1"/>
          </p:cNvSpPr>
          <p:nvPr>
            <p:ph type="title"/>
          </p:nvPr>
        </p:nvSpPr>
        <p:spPr>
          <a:xfrm>
            <a:off x="777240" y="5562600"/>
            <a:ext cx="7543800" cy="914400"/>
          </a:xfrm>
        </p:spPr>
        <p:txBody>
          <a:bodyPr/>
          <a:lstStyle/>
          <a:p>
            <a:r>
              <a:rPr lang="en-US" dirty="0" smtClean="0"/>
              <a:t>I. Bipolar Bath</a:t>
            </a:r>
            <a:endParaRPr lang="en-US" dirty="0"/>
          </a:p>
        </p:txBody>
      </p:sp>
    </p:spTree>
    <p:extLst>
      <p:ext uri="{BB962C8B-B14F-4D97-AF65-F5344CB8AC3E}">
        <p14:creationId xmlns:p14="http://schemas.microsoft.com/office/powerpoint/2010/main" val="16068918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305800" cy="3657599"/>
          </a:xfrm>
        </p:spPr>
        <p:txBody>
          <a:bodyPr>
            <a:noAutofit/>
          </a:bodyPr>
          <a:lstStyle/>
          <a:p>
            <a:r>
              <a:rPr lang="en-US" sz="2000" dirty="0" smtClean="0"/>
              <a:t>One electrode is placed in the bath opposite to the distal part of the limb and the circuit completed either by another mono polar bath or by a pad and electrode.</a:t>
            </a:r>
          </a:p>
          <a:p>
            <a:r>
              <a:rPr lang="en-US" sz="2000" dirty="0" smtClean="0"/>
              <a:t>In the bath some current passes through the water and some through the patient tissues, and above the water line all current passes through the tissue</a:t>
            </a:r>
          </a:p>
          <a:p>
            <a:r>
              <a:rPr lang="en-US" sz="2000" dirty="0" smtClean="0"/>
              <a:t>Stimulation of muscle whose motor points are covered by the water and also possibly other muscles in the path of current.</a:t>
            </a:r>
          </a:p>
          <a:p>
            <a:r>
              <a:rPr lang="en-US" sz="2000" dirty="0" smtClean="0"/>
              <a:t>Like bipolar bath, it is possible to modify the effect of current by altering the position of electrode.</a:t>
            </a:r>
          </a:p>
          <a:p>
            <a:r>
              <a:rPr lang="en-US" sz="2000" dirty="0" smtClean="0"/>
              <a:t>The current that passes through the water enter the tissue at the water line, possibly cause some discomfort, that can be reduce by a layer of petroleum jelly  on the skin at water line.</a:t>
            </a:r>
          </a:p>
          <a:p>
            <a:r>
              <a:rPr lang="en-US" sz="2000" dirty="0" smtClean="0"/>
              <a:t>Salt as rule should not be added to the water </a:t>
            </a:r>
            <a:endParaRPr lang="en-US" sz="2000" dirty="0"/>
          </a:p>
        </p:txBody>
      </p:sp>
      <p:sp>
        <p:nvSpPr>
          <p:cNvPr id="3" name="Title 2"/>
          <p:cNvSpPr>
            <a:spLocks noGrp="1"/>
          </p:cNvSpPr>
          <p:nvPr>
            <p:ph type="title"/>
          </p:nvPr>
        </p:nvSpPr>
        <p:spPr>
          <a:xfrm>
            <a:off x="777240" y="5334000"/>
            <a:ext cx="7543800" cy="914400"/>
          </a:xfrm>
        </p:spPr>
        <p:txBody>
          <a:bodyPr/>
          <a:lstStyle/>
          <a:p>
            <a:r>
              <a:rPr lang="en-US" dirty="0" smtClean="0"/>
              <a:t>II. Mono Polar Bath</a:t>
            </a:r>
            <a:endParaRPr lang="en-US" dirty="0"/>
          </a:p>
        </p:txBody>
      </p:sp>
    </p:spTree>
    <p:extLst>
      <p:ext uri="{BB962C8B-B14F-4D97-AF65-F5344CB8AC3E}">
        <p14:creationId xmlns:p14="http://schemas.microsoft.com/office/powerpoint/2010/main" val="37454949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8839200" cy="3657599"/>
          </a:xfrm>
        </p:spPr>
        <p:txBody>
          <a:bodyPr>
            <a:noAutofit/>
          </a:bodyPr>
          <a:lstStyle/>
          <a:p>
            <a:r>
              <a:rPr lang="en-US" sz="2400" dirty="0" smtClean="0"/>
              <a:t>Although the bath treatment is not satisfactory for local treatment, but it is valuable method to treat flat foot.</a:t>
            </a:r>
          </a:p>
          <a:p>
            <a:r>
              <a:rPr lang="en-US" sz="2400" dirty="0" smtClean="0"/>
              <a:t>One method suitable for the stimulation of the muscles of longitudinal arch is to place two electrodes transversely across the bottom of the bath. </a:t>
            </a:r>
          </a:p>
          <a:p>
            <a:r>
              <a:rPr lang="en-US" sz="2400" dirty="0" smtClean="0"/>
              <a:t>One under the heel and other under the anterior part of foot</a:t>
            </a:r>
          </a:p>
          <a:p>
            <a:r>
              <a:rPr lang="en-US" sz="2400" dirty="0" smtClean="0"/>
              <a:t>The muscles of the anterior transverse arch may be stimulated by placing the electrodes one on each side of the foot, levels at the metatarsals  shaft, with ends of the electrodes just under the lateral borders of the feet.</a:t>
            </a:r>
          </a:p>
          <a:p>
            <a:r>
              <a:rPr lang="en-US" sz="2400" dirty="0" smtClean="0"/>
              <a:t>In both cases water in the bath should just cover the toes</a:t>
            </a:r>
          </a:p>
          <a:p>
            <a:r>
              <a:rPr lang="en-US" sz="2400" dirty="0" smtClean="0"/>
              <a:t>An alternative method of treatment is to place one electrode under the heel and other opposite to the motor points of various muscles, so that they are stimulated individually</a:t>
            </a:r>
          </a:p>
          <a:p>
            <a:endParaRPr lang="en-US" sz="2400" dirty="0"/>
          </a:p>
        </p:txBody>
      </p:sp>
      <p:sp>
        <p:nvSpPr>
          <p:cNvPr id="3" name="Title 2"/>
          <p:cNvSpPr>
            <a:spLocks noGrp="1"/>
          </p:cNvSpPr>
          <p:nvPr>
            <p:ph type="title"/>
          </p:nvPr>
        </p:nvSpPr>
        <p:spPr>
          <a:xfrm>
            <a:off x="777240" y="5791200"/>
            <a:ext cx="7543800" cy="914400"/>
          </a:xfrm>
        </p:spPr>
        <p:txBody>
          <a:bodyPr/>
          <a:lstStyle/>
          <a:p>
            <a:r>
              <a:rPr lang="en-US" dirty="0" smtClean="0"/>
              <a:t>III. Faradic Foot Bath</a:t>
            </a:r>
            <a:endParaRPr lang="en-US" dirty="0"/>
          </a:p>
        </p:txBody>
      </p:sp>
    </p:spTree>
    <p:extLst>
      <p:ext uri="{BB962C8B-B14F-4D97-AF65-F5344CB8AC3E}">
        <p14:creationId xmlns:p14="http://schemas.microsoft.com/office/powerpoint/2010/main" val="1636066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76400"/>
            <a:ext cx="7391400" cy="3657599"/>
          </a:xfrm>
        </p:spPr>
        <p:txBody>
          <a:bodyPr>
            <a:noAutofit/>
          </a:bodyPr>
          <a:lstStyle/>
          <a:p>
            <a:r>
              <a:rPr lang="en-US" sz="2400" dirty="0" smtClean="0"/>
              <a:t>ADVANTAGES;</a:t>
            </a:r>
          </a:p>
          <a:p>
            <a:r>
              <a:rPr lang="en-US" sz="2400" dirty="0" smtClean="0"/>
              <a:t>Water make good contact with tissue than electrodes</a:t>
            </a:r>
          </a:p>
          <a:p>
            <a:r>
              <a:rPr lang="en-US" sz="2400" dirty="0" smtClean="0"/>
              <a:t>Prolonged soaking reduce skin resistance</a:t>
            </a:r>
          </a:p>
          <a:p>
            <a:r>
              <a:rPr lang="en-US" sz="2400" dirty="0" smtClean="0"/>
              <a:t>Widespread effects can be produced, like increase in blood circulation</a:t>
            </a:r>
          </a:p>
          <a:p>
            <a:pPr marL="18288" indent="0">
              <a:buNone/>
            </a:pPr>
            <a:r>
              <a:rPr lang="en-US" sz="2400" dirty="0" smtClean="0"/>
              <a:t> </a:t>
            </a:r>
          </a:p>
          <a:p>
            <a:endParaRPr lang="en-US" sz="2400" dirty="0" smtClean="0"/>
          </a:p>
          <a:p>
            <a:endParaRPr lang="en-US" sz="2400" dirty="0" smtClean="0"/>
          </a:p>
          <a:p>
            <a:pPr marL="18288" indent="0">
              <a:buNone/>
            </a:pPr>
            <a:endParaRPr lang="en-US" sz="24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7280390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1"/>
            <a:ext cx="8686800" cy="3657599"/>
          </a:xfrm>
        </p:spPr>
        <p:txBody>
          <a:bodyPr>
            <a:noAutofit/>
          </a:bodyPr>
          <a:lstStyle/>
          <a:p>
            <a:r>
              <a:rPr lang="en-US" sz="2000" dirty="0" smtClean="0"/>
              <a:t>DISADVANTAGES;</a:t>
            </a:r>
          </a:p>
          <a:p>
            <a:r>
              <a:rPr lang="en-US" sz="2000" dirty="0" smtClean="0"/>
              <a:t>Treatment is not </a:t>
            </a:r>
            <a:r>
              <a:rPr lang="en-US" sz="2000" dirty="0" err="1" smtClean="0"/>
              <a:t>lacalized</a:t>
            </a:r>
            <a:r>
              <a:rPr lang="en-US" sz="2000" dirty="0" smtClean="0"/>
              <a:t>.</a:t>
            </a:r>
          </a:p>
          <a:p>
            <a:r>
              <a:rPr lang="en-US" sz="2000" dirty="0" smtClean="0"/>
              <a:t>Muscles that are being stimulated, not all contract to the same degree, those are stronger &amp; more superficial respond readily</a:t>
            </a:r>
          </a:p>
          <a:p>
            <a:r>
              <a:rPr lang="en-US" sz="2000" dirty="0" smtClean="0"/>
              <a:t>Limb is dependent so gravity oppose the drainage of fluid from the part.</a:t>
            </a:r>
          </a:p>
          <a:p>
            <a:r>
              <a:rPr lang="en-US" sz="2000" dirty="0" smtClean="0"/>
              <a:t>Danger of electric shock are more</a:t>
            </a:r>
          </a:p>
          <a:p>
            <a:r>
              <a:rPr lang="en-US" sz="2000" dirty="0"/>
              <a:t>S</a:t>
            </a:r>
            <a:r>
              <a:rPr lang="en-US" sz="2000" dirty="0" smtClean="0"/>
              <a:t>oaking in water reduces the skin resistance, so there may be great variation in the intensity of current so intensity should be increases/ decrease gradually.</a:t>
            </a:r>
          </a:p>
          <a:p>
            <a:r>
              <a:rPr lang="en-US" sz="2000" dirty="0" smtClean="0"/>
              <a:t>  PRECAUTIONS;</a:t>
            </a:r>
          </a:p>
          <a:p>
            <a:r>
              <a:rPr lang="en-US" sz="2000" dirty="0" smtClean="0"/>
              <a:t>Washing of the part is unnecessary, but skin breaks must be covered with petroleum jelly.</a:t>
            </a:r>
          </a:p>
          <a:p>
            <a:r>
              <a:rPr lang="en-US" sz="2000" dirty="0" smtClean="0"/>
              <a:t>Metallic objects removed from the area  to avoid concentration of the current</a:t>
            </a:r>
          </a:p>
          <a:p>
            <a:r>
              <a:rPr lang="en-US" sz="2000" dirty="0" smtClean="0"/>
              <a:t>Water of the bath should be comfortably warmth, not too hot as soaking in hot water may be </a:t>
            </a:r>
            <a:r>
              <a:rPr lang="en-US" sz="2400" dirty="0" smtClean="0"/>
              <a:t>exhausted</a:t>
            </a:r>
            <a:r>
              <a:rPr lang="en-US" sz="2000" dirty="0" smtClean="0"/>
              <a:t> for patient</a:t>
            </a:r>
          </a:p>
          <a:p>
            <a:endParaRPr lang="en-US" sz="2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900372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839200" cy="3657599"/>
          </a:xfrm>
        </p:spPr>
        <p:txBody>
          <a:bodyPr>
            <a:noAutofit/>
          </a:bodyPr>
          <a:lstStyle/>
          <a:p>
            <a:r>
              <a:rPr lang="en-US" sz="1800" dirty="0" smtClean="0"/>
              <a:t>This method is used to increase the venous and lymphatic drainage from an edematous area. </a:t>
            </a:r>
          </a:p>
          <a:p>
            <a:r>
              <a:rPr lang="en-US" sz="1800" dirty="0" smtClean="0"/>
              <a:t>Contraction of many muscles are required, and may be obtained either by placing large pads so that they cover the motor points of the main muscle group, or by nerve conduction method.</a:t>
            </a:r>
          </a:p>
          <a:p>
            <a:r>
              <a:rPr lang="en-US" sz="1800" dirty="0" smtClean="0"/>
              <a:t>FOR NERVE CONDUCTION METHOD; main nerve trunks supplying the limb are stimulated above the edematous area.</a:t>
            </a:r>
          </a:p>
          <a:p>
            <a:r>
              <a:rPr lang="en-US" sz="1800" dirty="0" smtClean="0"/>
              <a:t>The limb is supported in elevation, so that gravity assist the venous and lymphatic drainage.</a:t>
            </a:r>
          </a:p>
          <a:p>
            <a:r>
              <a:rPr lang="en-US" sz="1800" dirty="0" smtClean="0"/>
              <a:t>Also limb is encased in elastic bandage, which is most effective if applied over a thick layer of brown wool.</a:t>
            </a:r>
          </a:p>
          <a:p>
            <a:r>
              <a:rPr lang="en-US" sz="1800" dirty="0" smtClean="0"/>
              <a:t>The bandage increases the pressure on the vessels when the muscle contract, and its recoil on muscle relaxation exerts a further pumping action.</a:t>
            </a:r>
          </a:p>
          <a:p>
            <a:r>
              <a:rPr lang="en-US" sz="1800" dirty="0" smtClean="0"/>
              <a:t>Current is applied and surged very slowly, in order to obtain a good pumping effect.</a:t>
            </a:r>
          </a:p>
          <a:p>
            <a:r>
              <a:rPr lang="en-US" sz="1800" dirty="0" smtClean="0"/>
              <a:t>Faradic and sinusoidal both can be  used, faradic more comfortable.</a:t>
            </a:r>
          </a:p>
          <a:p>
            <a:r>
              <a:rPr lang="en-US" sz="1800" dirty="0" smtClean="0"/>
              <a:t>TREATMENT TIME;        20 min( with frequent rest as it is fatiguing) </a:t>
            </a:r>
            <a:endParaRPr lang="en-US" sz="1800" dirty="0"/>
          </a:p>
        </p:txBody>
      </p:sp>
      <p:sp>
        <p:nvSpPr>
          <p:cNvPr id="3" name="Title 2"/>
          <p:cNvSpPr>
            <a:spLocks noGrp="1"/>
          </p:cNvSpPr>
          <p:nvPr>
            <p:ph type="title"/>
          </p:nvPr>
        </p:nvSpPr>
        <p:spPr>
          <a:xfrm>
            <a:off x="0" y="5867400"/>
            <a:ext cx="9448800" cy="914400"/>
          </a:xfrm>
        </p:spPr>
        <p:txBody>
          <a:bodyPr/>
          <a:lstStyle/>
          <a:p>
            <a:r>
              <a:rPr lang="en-US" sz="4400" dirty="0" smtClean="0"/>
              <a:t>6. FARADISM OR SINUSOIDAL UNDER PRESSURE</a:t>
            </a:r>
            <a:endParaRPr lang="en-US" sz="4400" dirty="0"/>
          </a:p>
        </p:txBody>
      </p:sp>
    </p:spTree>
    <p:extLst>
      <p:ext uri="{BB962C8B-B14F-4D97-AF65-F5344CB8AC3E}">
        <p14:creationId xmlns:p14="http://schemas.microsoft.com/office/powerpoint/2010/main" val="6150800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82000" cy="3657599"/>
          </a:xfrm>
        </p:spPr>
        <p:txBody>
          <a:bodyPr>
            <a:noAutofit/>
          </a:bodyPr>
          <a:lstStyle/>
          <a:p>
            <a:r>
              <a:rPr lang="en-US" sz="2000" dirty="0" smtClean="0"/>
              <a:t>Faradic stimulation is of considerable assistance in early re-education of muscles of pelvic floor.</a:t>
            </a:r>
          </a:p>
          <a:p>
            <a:r>
              <a:rPr lang="en-US" sz="2000" dirty="0" smtClean="0"/>
              <a:t>IN FEMALES;</a:t>
            </a:r>
          </a:p>
          <a:p>
            <a:r>
              <a:rPr lang="en-US" sz="2000" dirty="0" smtClean="0"/>
              <a:t>Prolapse of pelvic organs</a:t>
            </a:r>
          </a:p>
          <a:p>
            <a:r>
              <a:rPr lang="en-US" sz="2000" dirty="0" smtClean="0"/>
              <a:t>Stress incontinence (following childbirth)</a:t>
            </a:r>
          </a:p>
          <a:p>
            <a:r>
              <a:rPr lang="en-US" sz="2000" dirty="0" smtClean="0"/>
              <a:t>A vaginal electrode is used to get good contraction of the muscle.</a:t>
            </a:r>
          </a:p>
          <a:p>
            <a:r>
              <a:rPr lang="en-US" sz="2000" dirty="0" smtClean="0"/>
              <a:t>Voluntary contraction must be attempted at the same time as the electric stimulation,</a:t>
            </a:r>
          </a:p>
          <a:p>
            <a:r>
              <a:rPr lang="en-US" sz="2000" dirty="0" smtClean="0"/>
              <a:t>Electric stimulation is an accessory while exercise are the essential part of treatment.</a:t>
            </a:r>
          </a:p>
          <a:p>
            <a:r>
              <a:rPr lang="en-US" sz="2000" dirty="0" smtClean="0"/>
              <a:t>IM MALES;</a:t>
            </a:r>
          </a:p>
          <a:p>
            <a:r>
              <a:rPr lang="en-US" sz="2000" dirty="0" smtClean="0"/>
              <a:t>Suffer from Similar disabilities following prostatectomy. </a:t>
            </a:r>
          </a:p>
          <a:p>
            <a:r>
              <a:rPr lang="en-US" sz="2000" dirty="0" smtClean="0"/>
              <a:t>Rectal electrode is used</a:t>
            </a:r>
          </a:p>
          <a:p>
            <a:endParaRPr lang="en-US" sz="2000" dirty="0"/>
          </a:p>
        </p:txBody>
      </p:sp>
      <p:sp>
        <p:nvSpPr>
          <p:cNvPr id="3" name="Title 2"/>
          <p:cNvSpPr>
            <a:spLocks noGrp="1"/>
          </p:cNvSpPr>
          <p:nvPr>
            <p:ph type="title"/>
          </p:nvPr>
        </p:nvSpPr>
        <p:spPr>
          <a:xfrm>
            <a:off x="137160" y="5867400"/>
            <a:ext cx="9083040" cy="914400"/>
          </a:xfrm>
        </p:spPr>
        <p:txBody>
          <a:bodyPr/>
          <a:lstStyle/>
          <a:p>
            <a:r>
              <a:rPr lang="en-US" sz="4000" dirty="0" smtClean="0"/>
              <a:t>7.  FARADISM TO MUSCLE OF PELVIC FLOOR</a:t>
            </a:r>
            <a:endParaRPr lang="en-US" sz="4000" dirty="0"/>
          </a:p>
        </p:txBody>
      </p:sp>
    </p:spTree>
    <p:extLst>
      <p:ext uri="{BB962C8B-B14F-4D97-AF65-F5344CB8AC3E}">
        <p14:creationId xmlns:p14="http://schemas.microsoft.com/office/powerpoint/2010/main" val="543353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3200"/>
            <a:ext cx="7543800" cy="914400"/>
          </a:xfrm>
        </p:spPr>
        <p:txBody>
          <a:bodyPr/>
          <a:lstStyle/>
          <a:p>
            <a:r>
              <a:rPr lang="en-US" sz="3600" dirty="0" smtClean="0"/>
              <a:t>THANKS!</a:t>
            </a:r>
            <a:endParaRPr lang="en-US" sz="3600" dirty="0"/>
          </a:p>
        </p:txBody>
      </p:sp>
      <p:pic>
        <p:nvPicPr>
          <p:cNvPr id="1026" name="Picture 2" descr="C:\Users\Mohsana\Pictures\100APPLE\IMG_012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64008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622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09" y="381000"/>
            <a:ext cx="7592291" cy="4267199"/>
          </a:xfrm>
        </p:spPr>
        <p:txBody>
          <a:bodyPr>
            <a:normAutofit fontScale="92500"/>
          </a:bodyPr>
          <a:lstStyle/>
          <a:p>
            <a:r>
              <a:rPr lang="en-US" b="1" dirty="0" smtClean="0"/>
              <a:t>The current of faradic type stimulates the motor nerve,( use sufficient intensity), causes the contraction of muscles which they supply.</a:t>
            </a:r>
          </a:p>
          <a:p>
            <a:r>
              <a:rPr lang="en-US" b="1" dirty="0" smtClean="0"/>
              <a:t>Stimuli are repeated 50 times/sec or more, the contraction is tetanic.</a:t>
            </a:r>
          </a:p>
          <a:p>
            <a:r>
              <a:rPr lang="en-US" b="1" dirty="0" smtClean="0"/>
              <a:t>Muscle fatigue is produced.</a:t>
            </a:r>
          </a:p>
          <a:p>
            <a:r>
              <a:rPr lang="en-US" b="1" dirty="0" smtClean="0"/>
              <a:t>So current is commonly surged or interrupted to allow for muscle relaxation.</a:t>
            </a:r>
          </a:p>
          <a:p>
            <a:r>
              <a:rPr lang="en-US" b="1" dirty="0" smtClean="0"/>
              <a:t>When current is surged the contraction</a:t>
            </a:r>
            <a:r>
              <a:rPr lang="en-US" b="1" dirty="0"/>
              <a:t> </a:t>
            </a:r>
            <a:r>
              <a:rPr lang="en-US" b="1" dirty="0" smtClean="0"/>
              <a:t>gradually increases and decreases in strength,( natural manner of muscle contraction)</a:t>
            </a:r>
          </a:p>
          <a:p>
            <a:r>
              <a:rPr lang="en-US" b="1" dirty="0" smtClean="0"/>
              <a:t>When current is interrupted the contraction commences and ceases suddenly, being maintained during the period of current flow</a:t>
            </a:r>
            <a:endParaRPr lang="en-US" b="1" dirty="0"/>
          </a:p>
        </p:txBody>
      </p:sp>
      <p:sp>
        <p:nvSpPr>
          <p:cNvPr id="2" name="Title 1"/>
          <p:cNvSpPr>
            <a:spLocks noGrp="1"/>
          </p:cNvSpPr>
          <p:nvPr>
            <p:ph type="title"/>
          </p:nvPr>
        </p:nvSpPr>
        <p:spPr>
          <a:xfrm>
            <a:off x="777240" y="5410200"/>
            <a:ext cx="7543800" cy="914400"/>
          </a:xfrm>
        </p:spPr>
        <p:txBody>
          <a:bodyPr/>
          <a:lstStyle/>
          <a:p>
            <a:r>
              <a:rPr lang="en-US" dirty="0" smtClean="0"/>
              <a:t>2. Stimulation of Motor Nerve</a:t>
            </a:r>
            <a:endParaRPr lang="en-US" dirty="0"/>
          </a:p>
        </p:txBody>
      </p:sp>
    </p:spTree>
    <p:extLst>
      <p:ext uri="{BB962C8B-B14F-4D97-AF65-F5344CB8AC3E}">
        <p14:creationId xmlns:p14="http://schemas.microsoft.com/office/powerpoint/2010/main" val="1315434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1"/>
            <a:ext cx="7391400" cy="3657599"/>
          </a:xfrm>
        </p:spPr>
        <p:txBody>
          <a:bodyPr>
            <a:normAutofit lnSpcReduction="10000"/>
          </a:bodyPr>
          <a:lstStyle/>
          <a:p>
            <a:r>
              <a:rPr lang="en-US" dirty="0" smtClean="0"/>
              <a:t>When a muscle contract as a result of electric stimulation, the changes taking place with in the muscle are similar to those associated with voluntary contraction.</a:t>
            </a:r>
          </a:p>
          <a:p>
            <a:r>
              <a:rPr lang="en-US" dirty="0" smtClean="0"/>
              <a:t>There is increased metabolism, with a consequent increase in the demands O2 and food stuff, and increased output of metabolites.</a:t>
            </a:r>
          </a:p>
          <a:p>
            <a:r>
              <a:rPr lang="en-US" dirty="0" smtClean="0"/>
              <a:t>Metabolites cause dilatation of capillaries and arterioles, considerable increase in blood supply.</a:t>
            </a:r>
          </a:p>
          <a:p>
            <a:r>
              <a:rPr lang="en-US" dirty="0" smtClean="0"/>
              <a:t>Contraction and relaxation of muscle exert pumping action on the veins and lymphatic system lying around it. Increase venous and lymphatic returns.</a:t>
            </a:r>
            <a:endParaRPr lang="en-US" dirty="0"/>
          </a:p>
        </p:txBody>
      </p:sp>
      <p:sp>
        <p:nvSpPr>
          <p:cNvPr id="2" name="Title 1"/>
          <p:cNvSpPr>
            <a:spLocks noGrp="1"/>
          </p:cNvSpPr>
          <p:nvPr>
            <p:ph type="title"/>
          </p:nvPr>
        </p:nvSpPr>
        <p:spPr>
          <a:xfrm>
            <a:off x="777240" y="5562600"/>
            <a:ext cx="7909560" cy="914400"/>
          </a:xfrm>
        </p:spPr>
        <p:txBody>
          <a:bodyPr/>
          <a:lstStyle/>
          <a:p>
            <a:r>
              <a:rPr lang="en-US" dirty="0" smtClean="0"/>
              <a:t>3. Effects of Muscle    Contraction</a:t>
            </a:r>
            <a:endParaRPr lang="en-US" dirty="0"/>
          </a:p>
        </p:txBody>
      </p:sp>
    </p:spTree>
    <p:extLst>
      <p:ext uri="{BB962C8B-B14F-4D97-AF65-F5344CB8AC3E}">
        <p14:creationId xmlns:p14="http://schemas.microsoft.com/office/powerpoint/2010/main" val="3969785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Not satisfactory </a:t>
            </a:r>
          </a:p>
          <a:p>
            <a:r>
              <a:rPr lang="en-US" dirty="0" smtClean="0"/>
              <a:t>As intensity of current required to produce a contraction of </a:t>
            </a:r>
            <a:r>
              <a:rPr lang="en-US" dirty="0" err="1" smtClean="0"/>
              <a:t>denervated</a:t>
            </a:r>
            <a:r>
              <a:rPr lang="en-US" dirty="0" smtClean="0"/>
              <a:t> muscle for impulse of 1 millisecond is usually too great to be tolerable for treatment.</a:t>
            </a:r>
            <a:endParaRPr lang="en-US" dirty="0"/>
          </a:p>
        </p:txBody>
      </p:sp>
      <p:sp>
        <p:nvSpPr>
          <p:cNvPr id="2" name="Title 1"/>
          <p:cNvSpPr>
            <a:spLocks noGrp="1"/>
          </p:cNvSpPr>
          <p:nvPr>
            <p:ph type="title"/>
          </p:nvPr>
        </p:nvSpPr>
        <p:spPr>
          <a:xfrm>
            <a:off x="1295400" y="5029200"/>
            <a:ext cx="7696200" cy="914400"/>
          </a:xfrm>
        </p:spPr>
        <p:txBody>
          <a:bodyPr/>
          <a:lstStyle/>
          <a:p>
            <a:r>
              <a:rPr lang="en-US" dirty="0" smtClean="0"/>
              <a:t>4.Effects on </a:t>
            </a:r>
            <a:r>
              <a:rPr lang="en-US" dirty="0" err="1" smtClean="0"/>
              <a:t>Denervated</a:t>
            </a:r>
            <a:r>
              <a:rPr lang="en-US" dirty="0" smtClean="0"/>
              <a:t> Muscle</a:t>
            </a:r>
            <a:endParaRPr lang="en-US" dirty="0"/>
          </a:p>
        </p:txBody>
      </p:sp>
    </p:spTree>
    <p:extLst>
      <p:ext uri="{BB962C8B-B14F-4D97-AF65-F5344CB8AC3E}">
        <p14:creationId xmlns:p14="http://schemas.microsoft.com/office/powerpoint/2010/main" val="295604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With faradic coils no polarity is marked as current is alternating.</a:t>
            </a:r>
          </a:p>
          <a:p>
            <a:r>
              <a:rPr lang="en-US" dirty="0" smtClean="0"/>
              <a:t>Muscle contraction should be produced most easily if the active electrode is connected to terminal that is negative during the high peak of current</a:t>
            </a:r>
          </a:p>
          <a:p>
            <a:r>
              <a:rPr lang="en-US" dirty="0" err="1" smtClean="0"/>
              <a:t>cathod</a:t>
            </a:r>
            <a:r>
              <a:rPr lang="en-US" dirty="0" smtClean="0"/>
              <a:t> </a:t>
            </a:r>
            <a:endParaRPr lang="en-US" dirty="0"/>
          </a:p>
        </p:txBody>
      </p:sp>
      <p:sp>
        <p:nvSpPr>
          <p:cNvPr id="2" name="Title 1"/>
          <p:cNvSpPr>
            <a:spLocks noGrp="1"/>
          </p:cNvSpPr>
          <p:nvPr>
            <p:ph type="title"/>
          </p:nvPr>
        </p:nvSpPr>
        <p:spPr>
          <a:xfrm>
            <a:off x="1295400" y="4876800"/>
            <a:ext cx="7025640" cy="914400"/>
          </a:xfrm>
        </p:spPr>
        <p:txBody>
          <a:bodyPr/>
          <a:lstStyle/>
          <a:p>
            <a:r>
              <a:rPr lang="en-US" dirty="0" smtClean="0"/>
              <a:t>5. Pole Used for Stimulation</a:t>
            </a:r>
            <a:endParaRPr lang="en-US" dirty="0"/>
          </a:p>
        </p:txBody>
      </p:sp>
    </p:spTree>
    <p:extLst>
      <p:ext uri="{BB962C8B-B14F-4D97-AF65-F5344CB8AC3E}">
        <p14:creationId xmlns:p14="http://schemas.microsoft.com/office/powerpoint/2010/main" val="3684270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Chemical formation due to DC</a:t>
            </a:r>
          </a:p>
          <a:p>
            <a:r>
              <a:rPr lang="en-US" dirty="0" err="1" smtClean="0"/>
              <a:t>Electolytic</a:t>
            </a:r>
            <a:r>
              <a:rPr lang="en-US" dirty="0" smtClean="0"/>
              <a:t> burns</a:t>
            </a:r>
          </a:p>
          <a:p>
            <a:r>
              <a:rPr lang="en-US" dirty="0" smtClean="0"/>
              <a:t>Alternating currents: changes </a:t>
            </a:r>
            <a:r>
              <a:rPr lang="en-US" dirty="0" err="1" smtClean="0"/>
              <a:t>neutralise</a:t>
            </a:r>
            <a:r>
              <a:rPr lang="en-US" dirty="0" smtClean="0"/>
              <a:t> each other effects if forward waves equals the back wards</a:t>
            </a:r>
          </a:p>
          <a:p>
            <a:r>
              <a:rPr lang="en-US" dirty="0" smtClean="0"/>
              <a:t>If not then chemicals are formed but too little to produce electrolytic burns</a:t>
            </a:r>
          </a:p>
          <a:p>
            <a:r>
              <a:rPr lang="en-US" dirty="0" smtClean="0"/>
              <a:t>Faradic current duration of impulse is too little to produce chemical change</a:t>
            </a:r>
            <a:endParaRPr lang="en-US" dirty="0"/>
          </a:p>
        </p:txBody>
      </p:sp>
      <p:sp>
        <p:nvSpPr>
          <p:cNvPr id="2" name="Title 1"/>
          <p:cNvSpPr>
            <a:spLocks noGrp="1"/>
          </p:cNvSpPr>
          <p:nvPr>
            <p:ph type="title"/>
          </p:nvPr>
        </p:nvSpPr>
        <p:spPr/>
        <p:txBody>
          <a:bodyPr/>
          <a:lstStyle/>
          <a:p>
            <a:r>
              <a:rPr lang="en-US" dirty="0" smtClean="0"/>
              <a:t>6. Chemical Effects</a:t>
            </a:r>
            <a:endParaRPr lang="en-US" dirty="0"/>
          </a:p>
        </p:txBody>
      </p:sp>
    </p:spTree>
    <p:extLst>
      <p:ext uri="{BB962C8B-B14F-4D97-AF65-F5344CB8AC3E}">
        <p14:creationId xmlns:p14="http://schemas.microsoft.com/office/powerpoint/2010/main" val="1765844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2272</TotalTime>
  <Words>2670</Words>
  <Application>Microsoft Office PowerPoint</Application>
  <PresentationFormat>On-screen Show (4:3)</PresentationFormat>
  <Paragraphs>260</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Palatino Linotype</vt:lpstr>
      <vt:lpstr>Wingdings</vt:lpstr>
      <vt:lpstr>Elemental</vt:lpstr>
      <vt:lpstr>The Faradic and Sinusoidal Currents</vt:lpstr>
      <vt:lpstr>The Body as a Conductor of Electricity</vt:lpstr>
      <vt:lpstr>Physiological Effects of Faradic Type of Currents</vt:lpstr>
      <vt:lpstr>1. Stimulation of Sensory Nerve</vt:lpstr>
      <vt:lpstr>2. Stimulation of Motor Nerve</vt:lpstr>
      <vt:lpstr>3. Effects of Muscle    Contraction</vt:lpstr>
      <vt:lpstr>4.Effects on Denervated Muscle</vt:lpstr>
      <vt:lpstr>5. Pole Used for Stimulation</vt:lpstr>
      <vt:lpstr>6. Chemical Effects</vt:lpstr>
      <vt:lpstr>PHYSIOLOGICAL EFFECTS OF SINOSUIDAL CURRENTS</vt:lpstr>
      <vt:lpstr>1. Stimulation of sensory nerves</vt:lpstr>
      <vt:lpstr>2. Stimulation of motor nerves</vt:lpstr>
      <vt:lpstr>Effects of muscle contraction</vt:lpstr>
      <vt:lpstr>Effects on denervated muscles</vt:lpstr>
      <vt:lpstr>Chemical effects and pole used for stimulation</vt:lpstr>
      <vt:lpstr>THERAPEUTIC EFFECTS OF FARADIC AND SINUSOIDAL CURRENTS</vt:lpstr>
      <vt:lpstr>Muscle Contraction</vt:lpstr>
      <vt:lpstr>Facilitation of Muscle Contraction</vt:lpstr>
      <vt:lpstr>Re-education of Muscle Fiber</vt:lpstr>
      <vt:lpstr>Training of New Muscle Action</vt:lpstr>
      <vt:lpstr>Exercise for Paralysed Muscle</vt:lpstr>
      <vt:lpstr>Strengthening and Increased Bulk of Muscle</vt:lpstr>
      <vt:lpstr>Increased Blood Supply</vt:lpstr>
      <vt:lpstr>Improved Venous and and Lymphatic Drainage</vt:lpstr>
      <vt:lpstr>Prevention and Loosening of Adhesions</vt:lpstr>
      <vt:lpstr>TECHNIQUE WITH FARADIC AND SINUSOIDAL TREATMENT</vt:lpstr>
      <vt:lpstr>Preparation of Apparatus</vt:lpstr>
      <vt:lpstr>PowerPoint Presentation</vt:lpstr>
      <vt:lpstr>Preparation of Patient</vt:lpstr>
      <vt:lpstr>Application of Electrodes</vt:lpstr>
      <vt:lpstr>PowerPoint Presentation</vt:lpstr>
      <vt:lpstr>Application of current</vt:lpstr>
      <vt:lpstr>PowerPoint Presentation</vt:lpstr>
      <vt:lpstr>METHODS OF APPLICATION</vt:lpstr>
      <vt:lpstr>1. STIMULATION OF MOTOR POINT </vt:lpstr>
      <vt:lpstr>2. STIMULATION OF MUSCLE GROUP</vt:lpstr>
      <vt:lpstr>3. LABILE TREATMENT</vt:lpstr>
      <vt:lpstr>4. NERVE CONDUCTION</vt:lpstr>
      <vt:lpstr>5. BATH TREATMENT</vt:lpstr>
      <vt:lpstr>I. Bipolar Bath</vt:lpstr>
      <vt:lpstr>II. Mono Polar Bath</vt:lpstr>
      <vt:lpstr>III. Faradic Foot Bath</vt:lpstr>
      <vt:lpstr>PowerPoint Presentation</vt:lpstr>
      <vt:lpstr>PowerPoint Presentation</vt:lpstr>
      <vt:lpstr>6. FARADISM OR SINUSOIDAL UNDER PRESSURE</vt:lpstr>
      <vt:lpstr>7.  FARADISM TO MUSCLE OF PELVIC FLOOR</vt:lpstr>
      <vt:lpstr>THANKS!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Faradic and Sinusuidal Currents</dc:title>
  <dc:creator>Mohsana</dc:creator>
  <cp:lastModifiedBy>HP</cp:lastModifiedBy>
  <cp:revision>120</cp:revision>
  <dcterms:created xsi:type="dcterms:W3CDTF">2013-04-04T07:18:34Z</dcterms:created>
  <dcterms:modified xsi:type="dcterms:W3CDTF">2020-04-16T20:39:00Z</dcterms:modified>
</cp:coreProperties>
</file>