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sldIdLst>
    <p:sldId id="302"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 id="349" r:id="rId46"/>
    <p:sldId id="350" r:id="rId47"/>
    <p:sldId id="351" r:id="rId48"/>
    <p:sldId id="352" r:id="rId49"/>
    <p:sldId id="353" r:id="rId50"/>
    <p:sldId id="354" r:id="rId51"/>
    <p:sldId id="355" r:id="rId52"/>
    <p:sldId id="356" r:id="rId53"/>
    <p:sldId id="357" r:id="rId54"/>
    <p:sldId id="358" r:id="rId55"/>
    <p:sldId id="359" r:id="rId56"/>
    <p:sldId id="360" r:id="rId57"/>
    <p:sldId id="361" r:id="rId58"/>
    <p:sldId id="362" r:id="rId59"/>
    <p:sldId id="363" r:id="rId60"/>
    <p:sldId id="364" r:id="rId61"/>
    <p:sldId id="365" r:id="rId62"/>
    <p:sldId id="366" r:id="rId63"/>
    <p:sldId id="367" r:id="rId64"/>
    <p:sldId id="368" r:id="rId65"/>
    <p:sldId id="369" r:id="rId66"/>
    <p:sldId id="370" r:id="rId67"/>
    <p:sldId id="371" r:id="rId68"/>
    <p:sldId id="372" r:id="rId69"/>
    <p:sldId id="373" r:id="rId70"/>
    <p:sldId id="374" r:id="rId71"/>
    <p:sldId id="375" r:id="rId72"/>
    <p:sldId id="376" r:id="rId73"/>
    <p:sldId id="377" r:id="rId74"/>
    <p:sldId id="378" r:id="rId75"/>
    <p:sldId id="379" r:id="rId76"/>
    <p:sldId id="380" r:id="rId77"/>
    <p:sldId id="381" r:id="rId78"/>
    <p:sldId id="382" r:id="rId79"/>
    <p:sldId id="383" r:id="rId80"/>
    <p:sldId id="384" r:id="rId81"/>
    <p:sldId id="385" r:id="rId82"/>
    <p:sldId id="386" r:id="rId8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6756CB-497F-4FAE-A1EC-A6BA1CE430E2}" type="datetimeFigureOut">
              <a:rPr lang="en-US" smtClean="0"/>
              <a:t>4/19/2020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9D5E8E-8572-435A-8D47-19F361623C3C}" type="slidenum">
              <a:rPr lang="en-US" smtClean="0"/>
              <a:t>‹#›</a:t>
            </a:fld>
            <a:endParaRPr lang="en-US"/>
          </a:p>
        </p:txBody>
      </p:sp>
    </p:spTree>
    <p:extLst>
      <p:ext uri="{BB962C8B-B14F-4D97-AF65-F5344CB8AC3E}">
        <p14:creationId xmlns:p14="http://schemas.microsoft.com/office/powerpoint/2010/main" val="1807609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4E4E37A-3562-4672-85E3-4B141CC35624}" type="slidenum">
              <a:rPr lang="en-US" altLang="en-US" smtClean="0"/>
              <a:pPr eaLnBrk="1" hangingPunct="1">
                <a:spcBef>
                  <a:spcPct val="0"/>
                </a:spcBef>
              </a:pPr>
              <a:t>1</a:t>
            </a:fld>
            <a:endParaRPr lang="en-US" altLang="en-US" smtClean="0"/>
          </a:p>
        </p:txBody>
      </p:sp>
      <p:sp>
        <p:nvSpPr>
          <p:cNvPr id="9113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114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3</a:t>
            </a:r>
          </a:p>
        </p:txBody>
      </p:sp>
      <p:sp>
        <p:nvSpPr>
          <p:cNvPr id="9114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114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1143"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91144"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F26CEAE-3EE3-4949-9345-5FDB7B246442}" type="slidenum">
              <a:rPr lang="en-US" altLang="en-US" smtClean="0"/>
              <a:pPr eaLnBrk="1" hangingPunct="1">
                <a:spcBef>
                  <a:spcPct val="0"/>
                </a:spcBef>
              </a:pPr>
              <a:t>14</a:t>
            </a:fld>
            <a:endParaRPr lang="en-US" altLang="en-US" smtClean="0"/>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F94C587-D867-423D-A3C1-3031D8D7030D}" type="slidenum">
              <a:rPr lang="en-US" altLang="en-US" smtClean="0"/>
              <a:pPr eaLnBrk="1" hangingPunct="1">
                <a:spcBef>
                  <a:spcPct val="0"/>
                </a:spcBef>
              </a:pPr>
              <a:t>16</a:t>
            </a:fld>
            <a:endParaRPr lang="en-US" altLang="en-US" smtClean="0"/>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D2AA526-D35C-4C6F-9C43-D5F1E500DC52}" type="slidenum">
              <a:rPr lang="en-US" altLang="en-US" smtClean="0"/>
              <a:pPr eaLnBrk="1" hangingPunct="1">
                <a:spcBef>
                  <a:spcPct val="0"/>
                </a:spcBef>
              </a:pPr>
              <a:t>18</a:t>
            </a:fld>
            <a:endParaRPr lang="en-US" altLang="en-US" smtClean="0"/>
          </a:p>
        </p:txBody>
      </p:sp>
      <p:sp>
        <p:nvSpPr>
          <p:cNvPr id="105475" name="Rectangle 2"/>
          <p:cNvSpPr>
            <a:spLocks noRo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32E1545-D7DD-4549-B217-FDAF699BD107}" type="slidenum">
              <a:rPr lang="en-US" altLang="en-US" smtClean="0"/>
              <a:pPr eaLnBrk="1" hangingPunct="1">
                <a:spcBef>
                  <a:spcPct val="0"/>
                </a:spcBef>
              </a:pPr>
              <a:t>20</a:t>
            </a:fld>
            <a:endParaRPr lang="en-US" altLang="en-US" smtClean="0"/>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6E96EBC-2D22-4AA9-B78A-6E7C26D0C39C}" type="slidenum">
              <a:rPr lang="en-US" altLang="en-US" smtClean="0"/>
              <a:pPr eaLnBrk="1" hangingPunct="1">
                <a:spcBef>
                  <a:spcPct val="0"/>
                </a:spcBef>
              </a:pPr>
              <a:t>23</a:t>
            </a:fld>
            <a:endParaRPr lang="en-US" altLang="en-US" smtClean="0"/>
          </a:p>
        </p:txBody>
      </p:sp>
      <p:sp>
        <p:nvSpPr>
          <p:cNvPr id="10752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752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3</a:t>
            </a:r>
          </a:p>
        </p:txBody>
      </p:sp>
      <p:sp>
        <p:nvSpPr>
          <p:cNvPr id="10752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752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7527"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07528"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B8D863A-EF77-4A23-A988-EE665D8AEE19}" type="slidenum">
              <a:rPr lang="en-US" altLang="en-US" smtClean="0"/>
              <a:pPr eaLnBrk="1" hangingPunct="1">
                <a:spcBef>
                  <a:spcPct val="0"/>
                </a:spcBef>
              </a:pPr>
              <a:t>24</a:t>
            </a:fld>
            <a:endParaRPr lang="en-US" altLang="en-US" smtClean="0"/>
          </a:p>
        </p:txBody>
      </p:sp>
      <p:sp>
        <p:nvSpPr>
          <p:cNvPr id="10854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854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27</a:t>
            </a:r>
          </a:p>
        </p:txBody>
      </p:sp>
      <p:sp>
        <p:nvSpPr>
          <p:cNvPr id="10854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855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8551"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08552"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1026"/>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9571" name="Rectangle 1027"/>
          <p:cNvSpPr>
            <a:spLocks noChangeArrowheads="1"/>
          </p:cNvSpPr>
          <p:nvPr/>
        </p:nvSpPr>
        <p:spPr bwMode="auto">
          <a:xfrm>
            <a:off x="4460875" y="8685213"/>
            <a:ext cx="3413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949325" eaLnBrk="0" hangingPunct="0">
              <a:spcBef>
                <a:spcPct val="30000"/>
              </a:spcBef>
              <a:defRPr sz="1200">
                <a:solidFill>
                  <a:schemeClr val="tx1"/>
                </a:solidFill>
                <a:latin typeface="Times New Roman" pitchFamily="18" charset="0"/>
              </a:defRPr>
            </a:lvl1pPr>
            <a:lvl2pPr marL="742950" indent="-285750" defTabSz="949325" eaLnBrk="0" hangingPunct="0">
              <a:spcBef>
                <a:spcPct val="30000"/>
              </a:spcBef>
              <a:defRPr sz="1200">
                <a:solidFill>
                  <a:schemeClr val="tx1"/>
                </a:solidFill>
                <a:latin typeface="Times New Roman" pitchFamily="18" charset="0"/>
              </a:defRPr>
            </a:lvl2pPr>
            <a:lvl3pPr marL="1143000" indent="-228600" defTabSz="949325" eaLnBrk="0" hangingPunct="0">
              <a:spcBef>
                <a:spcPct val="30000"/>
              </a:spcBef>
              <a:defRPr sz="1200">
                <a:solidFill>
                  <a:schemeClr val="tx1"/>
                </a:solidFill>
                <a:latin typeface="Times New Roman" pitchFamily="18" charset="0"/>
              </a:defRPr>
            </a:lvl3pPr>
            <a:lvl4pPr marL="1600200" indent="-228600" defTabSz="949325" eaLnBrk="0" hangingPunct="0">
              <a:spcBef>
                <a:spcPct val="30000"/>
              </a:spcBef>
              <a:defRPr sz="1200">
                <a:solidFill>
                  <a:schemeClr val="tx1"/>
                </a:solidFill>
                <a:latin typeface="Times New Roman" pitchFamily="18" charset="0"/>
              </a:defRPr>
            </a:lvl4pPr>
            <a:lvl5pPr marL="2057400" indent="-228600" defTabSz="949325" eaLnBrk="0" hangingPunct="0">
              <a:spcBef>
                <a:spcPct val="30000"/>
              </a:spcBef>
              <a:defRPr sz="1200">
                <a:solidFill>
                  <a:schemeClr val="tx1"/>
                </a:solidFill>
                <a:latin typeface="Times New Roman" pitchFamily="18" charset="0"/>
              </a:defRPr>
            </a:lvl5pPr>
            <a:lvl6pPr marL="2514600" indent="-228600" defTabSz="949325" eaLnBrk="0" fontAlgn="base" hangingPunct="0">
              <a:spcBef>
                <a:spcPct val="30000"/>
              </a:spcBef>
              <a:spcAft>
                <a:spcPct val="0"/>
              </a:spcAft>
              <a:defRPr sz="1200">
                <a:solidFill>
                  <a:schemeClr val="tx1"/>
                </a:solidFill>
                <a:latin typeface="Times New Roman" pitchFamily="18" charset="0"/>
              </a:defRPr>
            </a:lvl6pPr>
            <a:lvl7pPr marL="2971800" indent="-228600" defTabSz="949325" eaLnBrk="0" fontAlgn="base" hangingPunct="0">
              <a:spcBef>
                <a:spcPct val="30000"/>
              </a:spcBef>
              <a:spcAft>
                <a:spcPct val="0"/>
              </a:spcAft>
              <a:defRPr sz="1200">
                <a:solidFill>
                  <a:schemeClr val="tx1"/>
                </a:solidFill>
                <a:latin typeface="Times New Roman" pitchFamily="18" charset="0"/>
              </a:defRPr>
            </a:lvl7pPr>
            <a:lvl8pPr marL="3429000" indent="-228600" defTabSz="949325" eaLnBrk="0" fontAlgn="base" hangingPunct="0">
              <a:spcBef>
                <a:spcPct val="30000"/>
              </a:spcBef>
              <a:spcAft>
                <a:spcPct val="0"/>
              </a:spcAft>
              <a:defRPr sz="1200">
                <a:solidFill>
                  <a:schemeClr val="tx1"/>
                </a:solidFill>
                <a:latin typeface="Times New Roman" pitchFamily="18" charset="0"/>
              </a:defRPr>
            </a:lvl8pPr>
            <a:lvl9pPr marL="3886200" indent="-228600" defTabSz="94932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sz="1000" i="1"/>
              <a:t>10</a:t>
            </a:r>
          </a:p>
        </p:txBody>
      </p:sp>
      <p:sp>
        <p:nvSpPr>
          <p:cNvPr id="109572" name="Rectangle 1028"/>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9573" name="Rectangle 1029"/>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9574" name="Rectangle 1030"/>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9575" name="Rectangle 1031"/>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9576" name="Rectangle 1032"/>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09577" name="Rectangle 1033"/>
          <p:cNvSpPr>
            <a:spLocks noGrp="1" noRot="1" noChangeAspect="1" noChangeArrowheads="1" noTextEdit="1"/>
          </p:cNvSpPr>
          <p:nvPr>
            <p:ph type="sldImg"/>
          </p:nvPr>
        </p:nvSpPr>
        <p:spPr>
          <a:xfrm>
            <a:off x="1150938" y="692150"/>
            <a:ext cx="4556125" cy="3416300"/>
          </a:xfrm>
          <a:ln cap="flat"/>
        </p:spPr>
      </p:sp>
      <p:sp>
        <p:nvSpPr>
          <p:cNvPr id="109578" name="Rectangle 1034"/>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Henry Mintzberg, a professor at McGill University in Montreal, conducted a careful study of CEOs.  Through this research, he concluded that there were 3 categories of behaviours evident in all managers.  These were interpersonal, informational, and decisional.</a:t>
            </a:r>
          </a:p>
          <a:p>
            <a:r>
              <a:rPr lang="en-US" altLang="en-US" smtClean="0">
                <a:latin typeface="Times New Roman" pitchFamily="18" charset="0"/>
              </a:rPr>
              <a:t>You will note that Exhibit 1-4 in the text (page 11) describes each of these roles in more detail.</a:t>
            </a:r>
          </a:p>
          <a:p>
            <a:endParaRPr lang="en-US" altLang="en-US" smtClean="0">
              <a:latin typeface="Times New Roman" pitchFamily="18" charset="0"/>
            </a:endParaRPr>
          </a:p>
          <a:p>
            <a:endParaRPr lang="en-US" alt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F01A9D2-9041-4EF6-A441-A0092F8B2D3E}" type="slidenum">
              <a:rPr lang="en-US" altLang="en-US" smtClean="0"/>
              <a:pPr eaLnBrk="1" hangingPunct="1">
                <a:spcBef>
                  <a:spcPct val="0"/>
                </a:spcBef>
              </a:pPr>
              <a:t>30</a:t>
            </a:fld>
            <a:endParaRPr lang="en-US" altLang="en-US" smtClean="0"/>
          </a:p>
        </p:txBody>
      </p:sp>
      <p:sp>
        <p:nvSpPr>
          <p:cNvPr id="110595"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0596"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27</a:t>
            </a:r>
          </a:p>
        </p:txBody>
      </p:sp>
      <p:sp>
        <p:nvSpPr>
          <p:cNvPr id="110597"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0598"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0599"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10600"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CA20AB1-3B5E-4042-A4F9-F535D1DC080F}" type="slidenum">
              <a:rPr lang="en-US" altLang="en-US" smtClean="0"/>
              <a:pPr eaLnBrk="1" hangingPunct="1">
                <a:spcBef>
                  <a:spcPct val="0"/>
                </a:spcBef>
              </a:pPr>
              <a:t>32</a:t>
            </a:fld>
            <a:endParaRPr lang="en-US" altLang="en-US" smtClean="0"/>
          </a:p>
        </p:txBody>
      </p:sp>
      <p:sp>
        <p:nvSpPr>
          <p:cNvPr id="11161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162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3</a:t>
            </a:r>
          </a:p>
        </p:txBody>
      </p:sp>
      <p:sp>
        <p:nvSpPr>
          <p:cNvPr id="11162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162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1623"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r>
              <a:rPr lang="en-US" altLang="en-US" smtClean="0">
                <a:latin typeface="Times New Roman" pitchFamily="18" charset="0"/>
              </a:rPr>
              <a:t>Recognizing that all managers perform the four basic management activities of planning, organizing, leading, and controlling, what then are the critical areas related to managerial competence? </a:t>
            </a:r>
          </a:p>
          <a:p>
            <a:r>
              <a:rPr lang="en-US" altLang="en-US" smtClean="0">
                <a:latin typeface="Times New Roman" pitchFamily="18" charset="0"/>
              </a:rPr>
              <a:t>Effective managers must be proficient in the following four general skills areas:</a:t>
            </a:r>
          </a:p>
          <a:p>
            <a:pPr>
              <a:buClr>
                <a:schemeClr val="tx1"/>
              </a:buClr>
              <a:buFontTx/>
              <a:buChar char="•"/>
            </a:pPr>
            <a:r>
              <a:rPr lang="en-US" altLang="en-US" i="1" smtClean="0">
                <a:latin typeface="Times New Roman" pitchFamily="18" charset="0"/>
              </a:rPr>
              <a:t> Conceptual</a:t>
            </a:r>
            <a:r>
              <a:rPr lang="en-US" altLang="en-US" smtClean="0">
                <a:latin typeface="Times New Roman" pitchFamily="18" charset="0"/>
              </a:rPr>
              <a:t> skills refer to the mental ability to analyze and diagnose complex situations. These skills help managers see how things fit together and help make good decisions. </a:t>
            </a:r>
          </a:p>
          <a:p>
            <a:pPr>
              <a:buClr>
                <a:schemeClr val="tx1"/>
              </a:buClr>
              <a:buFontTx/>
              <a:buChar char="•"/>
            </a:pPr>
            <a:r>
              <a:rPr lang="en-US" altLang="en-US" i="1" smtClean="0">
                <a:latin typeface="Times New Roman" pitchFamily="18" charset="0"/>
              </a:rPr>
              <a:t> Interpersonal</a:t>
            </a:r>
            <a:r>
              <a:rPr lang="en-US" altLang="en-US" smtClean="0">
                <a:latin typeface="Times New Roman" pitchFamily="18" charset="0"/>
              </a:rPr>
              <a:t> skills encompass the ability to to work with, understand, mentor, and motivate other people--both individually and in groups.  </a:t>
            </a:r>
          </a:p>
          <a:p>
            <a:pPr>
              <a:buClr>
                <a:schemeClr val="tx1"/>
              </a:buClr>
              <a:buFontTx/>
              <a:buChar char="•"/>
            </a:pPr>
            <a:r>
              <a:rPr lang="en-US" altLang="en-US" smtClean="0">
                <a:latin typeface="Times New Roman" pitchFamily="18" charset="0"/>
              </a:rPr>
              <a:t> All managers must have </a:t>
            </a:r>
            <a:r>
              <a:rPr lang="en-US" altLang="en-US" i="1" smtClean="0">
                <a:latin typeface="Times New Roman" pitchFamily="18" charset="0"/>
              </a:rPr>
              <a:t>technical </a:t>
            </a:r>
            <a:r>
              <a:rPr lang="en-US" altLang="en-US" smtClean="0">
                <a:latin typeface="Times New Roman" pitchFamily="18" charset="0"/>
              </a:rPr>
              <a:t>skills to apply specialized knowledge and expertise. </a:t>
            </a:r>
          </a:p>
          <a:p>
            <a:pPr>
              <a:buClr>
                <a:schemeClr val="tx1"/>
              </a:buClr>
              <a:buFontTx/>
              <a:buChar char="•"/>
            </a:pPr>
            <a:r>
              <a:rPr lang="en-US" altLang="en-US" smtClean="0">
                <a:latin typeface="Times New Roman" pitchFamily="18" charset="0"/>
              </a:rPr>
              <a:t> Lastly, managers need</a:t>
            </a:r>
            <a:r>
              <a:rPr lang="en-US" altLang="en-US" i="1" smtClean="0">
                <a:latin typeface="Times New Roman" pitchFamily="18" charset="0"/>
              </a:rPr>
              <a:t> political</a:t>
            </a:r>
            <a:r>
              <a:rPr lang="en-US" altLang="en-US" smtClean="0">
                <a:latin typeface="Times New Roman" pitchFamily="18" charset="0"/>
              </a:rPr>
              <a:t> skills to establish the right connections or to build a “power base.”  Managers with good political skills tend to be better at getting resources than managers with poor political skills.</a:t>
            </a:r>
          </a:p>
          <a:p>
            <a:pPr eaLnBrk="1" hangingPunct="1"/>
            <a:endParaRPr lang="en-US" altLang="en-US" smtClean="0">
              <a:latin typeface="Times New Roman" pitchFamily="18" charset="0"/>
            </a:endParaRPr>
          </a:p>
        </p:txBody>
      </p:sp>
      <p:sp>
        <p:nvSpPr>
          <p:cNvPr id="111624"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10A6DBD-DB50-438F-9485-6CB5BFA0AAA3}" type="slidenum">
              <a:rPr lang="en-US" altLang="en-US" smtClean="0"/>
              <a:pPr eaLnBrk="1" hangingPunct="1">
                <a:spcBef>
                  <a:spcPct val="0"/>
                </a:spcBef>
              </a:pPr>
              <a:t>33</a:t>
            </a:fld>
            <a:endParaRPr lang="en-US" altLang="en-US" smtClean="0"/>
          </a:p>
        </p:txBody>
      </p:sp>
      <p:sp>
        <p:nvSpPr>
          <p:cNvPr id="11264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264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1264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264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2647"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2648"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5235" name="Rectangle 3"/>
          <p:cNvSpPr>
            <a:spLocks noChangeArrowheads="1"/>
          </p:cNvSpPr>
          <p:nvPr/>
        </p:nvSpPr>
        <p:spPr bwMode="auto">
          <a:xfrm>
            <a:off x="4460875" y="8685213"/>
            <a:ext cx="3413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949325" eaLnBrk="0" hangingPunct="0">
              <a:spcBef>
                <a:spcPct val="30000"/>
              </a:spcBef>
              <a:defRPr sz="1200">
                <a:solidFill>
                  <a:schemeClr val="tx1"/>
                </a:solidFill>
                <a:latin typeface="Times New Roman" pitchFamily="18" charset="0"/>
              </a:defRPr>
            </a:lvl1pPr>
            <a:lvl2pPr marL="742950" indent="-285750" defTabSz="949325" eaLnBrk="0" hangingPunct="0">
              <a:spcBef>
                <a:spcPct val="30000"/>
              </a:spcBef>
              <a:defRPr sz="1200">
                <a:solidFill>
                  <a:schemeClr val="tx1"/>
                </a:solidFill>
                <a:latin typeface="Times New Roman" pitchFamily="18" charset="0"/>
              </a:defRPr>
            </a:lvl2pPr>
            <a:lvl3pPr marL="1143000" indent="-228600" defTabSz="949325" eaLnBrk="0" hangingPunct="0">
              <a:spcBef>
                <a:spcPct val="30000"/>
              </a:spcBef>
              <a:defRPr sz="1200">
                <a:solidFill>
                  <a:schemeClr val="tx1"/>
                </a:solidFill>
                <a:latin typeface="Times New Roman" pitchFamily="18" charset="0"/>
              </a:defRPr>
            </a:lvl3pPr>
            <a:lvl4pPr marL="1600200" indent="-228600" defTabSz="949325" eaLnBrk="0" hangingPunct="0">
              <a:spcBef>
                <a:spcPct val="30000"/>
              </a:spcBef>
              <a:defRPr sz="1200">
                <a:solidFill>
                  <a:schemeClr val="tx1"/>
                </a:solidFill>
                <a:latin typeface="Times New Roman" pitchFamily="18" charset="0"/>
              </a:defRPr>
            </a:lvl4pPr>
            <a:lvl5pPr marL="2057400" indent="-228600" defTabSz="949325" eaLnBrk="0" hangingPunct="0">
              <a:spcBef>
                <a:spcPct val="30000"/>
              </a:spcBef>
              <a:defRPr sz="1200">
                <a:solidFill>
                  <a:schemeClr val="tx1"/>
                </a:solidFill>
                <a:latin typeface="Times New Roman" pitchFamily="18" charset="0"/>
              </a:defRPr>
            </a:lvl5pPr>
            <a:lvl6pPr marL="2514600" indent="-228600" defTabSz="949325" eaLnBrk="0" fontAlgn="base" hangingPunct="0">
              <a:spcBef>
                <a:spcPct val="30000"/>
              </a:spcBef>
              <a:spcAft>
                <a:spcPct val="0"/>
              </a:spcAft>
              <a:defRPr sz="1200">
                <a:solidFill>
                  <a:schemeClr val="tx1"/>
                </a:solidFill>
                <a:latin typeface="Times New Roman" pitchFamily="18" charset="0"/>
              </a:defRPr>
            </a:lvl6pPr>
            <a:lvl7pPr marL="2971800" indent="-228600" defTabSz="949325" eaLnBrk="0" fontAlgn="base" hangingPunct="0">
              <a:spcBef>
                <a:spcPct val="30000"/>
              </a:spcBef>
              <a:spcAft>
                <a:spcPct val="0"/>
              </a:spcAft>
              <a:defRPr sz="1200">
                <a:solidFill>
                  <a:schemeClr val="tx1"/>
                </a:solidFill>
                <a:latin typeface="Times New Roman" pitchFamily="18" charset="0"/>
              </a:defRPr>
            </a:lvl7pPr>
            <a:lvl8pPr marL="3429000" indent="-228600" defTabSz="949325" eaLnBrk="0" fontAlgn="base" hangingPunct="0">
              <a:spcBef>
                <a:spcPct val="30000"/>
              </a:spcBef>
              <a:spcAft>
                <a:spcPct val="0"/>
              </a:spcAft>
              <a:defRPr sz="1200">
                <a:solidFill>
                  <a:schemeClr val="tx1"/>
                </a:solidFill>
                <a:latin typeface="Times New Roman" pitchFamily="18" charset="0"/>
              </a:defRPr>
            </a:lvl8pPr>
            <a:lvl9pPr marL="3886200" indent="-228600" defTabSz="94932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sz="1000" i="1"/>
              <a:t>4</a:t>
            </a:r>
          </a:p>
        </p:txBody>
      </p:sp>
      <p:sp>
        <p:nvSpPr>
          <p:cNvPr id="95236" name="Rectangle 4"/>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5237" name="Rectangle 5"/>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5238" name="Rectangle 6"/>
          <p:cNvSpPr>
            <a:spLocks noGrp="1" noRot="1" noChangeAspect="1" noChangeArrowheads="1" noTextEdit="1"/>
          </p:cNvSpPr>
          <p:nvPr>
            <p:ph type="sldImg"/>
          </p:nvPr>
        </p:nvSpPr>
        <p:spPr>
          <a:xfrm>
            <a:off x="1150938" y="692150"/>
            <a:ext cx="4556125" cy="3416300"/>
          </a:xfrm>
          <a:ln cap="flat"/>
        </p:spPr>
      </p:sp>
      <p:sp>
        <p:nvSpPr>
          <p:cNvPr id="9523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Before we can begin our study of management, we need to look at where managers work.  Managers work in organizations.  But what is an organization?</a:t>
            </a:r>
          </a:p>
          <a:p>
            <a:r>
              <a:rPr lang="en-US" altLang="en-US" smtClean="0">
                <a:latin typeface="Times New Roman" pitchFamily="18" charset="0"/>
              </a:rPr>
              <a:t>An organization is a systematic arrangement of people brought together to accomplish some specific purpose.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D69AAC9-7043-429E-A937-40E61A280F9A}" type="slidenum">
              <a:rPr lang="en-US" altLang="en-US" smtClean="0"/>
              <a:pPr eaLnBrk="1" hangingPunct="1">
                <a:spcBef>
                  <a:spcPct val="0"/>
                </a:spcBef>
              </a:pPr>
              <a:t>34</a:t>
            </a:fld>
            <a:endParaRPr lang="en-US" altLang="en-US" smtClean="0"/>
          </a:p>
        </p:txBody>
      </p:sp>
      <p:sp>
        <p:nvSpPr>
          <p:cNvPr id="11366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366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1366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367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367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367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0A5698F-E84B-47FC-806B-49CB6EAE9B7C}" type="slidenum">
              <a:rPr lang="en-US" altLang="en-US" smtClean="0"/>
              <a:pPr eaLnBrk="1" hangingPunct="1">
                <a:spcBef>
                  <a:spcPct val="0"/>
                </a:spcBef>
              </a:pPr>
              <a:t>35</a:t>
            </a:fld>
            <a:endParaRPr lang="en-US" altLang="en-US" smtClean="0"/>
          </a:p>
        </p:txBody>
      </p:sp>
      <p:sp>
        <p:nvSpPr>
          <p:cNvPr id="11469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469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1469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469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4695"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4696"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29FACC0-DF60-460F-89E9-02FB18271AF9}" type="slidenum">
              <a:rPr lang="en-US" altLang="en-US" smtClean="0"/>
              <a:pPr eaLnBrk="1" hangingPunct="1">
                <a:spcBef>
                  <a:spcPct val="0"/>
                </a:spcBef>
              </a:pPr>
              <a:t>37</a:t>
            </a:fld>
            <a:endParaRPr lang="en-US" altLang="en-US" smtClean="0"/>
          </a:p>
        </p:txBody>
      </p:sp>
      <p:sp>
        <p:nvSpPr>
          <p:cNvPr id="115715"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5716"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3</a:t>
            </a:r>
          </a:p>
        </p:txBody>
      </p:sp>
      <p:sp>
        <p:nvSpPr>
          <p:cNvPr id="115717"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5718"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5719"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5720"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6739" name="Rectangle 3"/>
          <p:cNvSpPr>
            <a:spLocks noChangeArrowheads="1"/>
          </p:cNvSpPr>
          <p:nvPr/>
        </p:nvSpPr>
        <p:spPr bwMode="auto">
          <a:xfrm>
            <a:off x="4460875" y="8685213"/>
            <a:ext cx="3413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949325" eaLnBrk="0" hangingPunct="0">
              <a:spcBef>
                <a:spcPct val="30000"/>
              </a:spcBef>
              <a:defRPr sz="1200">
                <a:solidFill>
                  <a:schemeClr val="tx1"/>
                </a:solidFill>
                <a:latin typeface="Times New Roman" pitchFamily="18" charset="0"/>
              </a:defRPr>
            </a:lvl1pPr>
            <a:lvl2pPr marL="742950" indent="-285750" defTabSz="949325" eaLnBrk="0" hangingPunct="0">
              <a:spcBef>
                <a:spcPct val="30000"/>
              </a:spcBef>
              <a:defRPr sz="1200">
                <a:solidFill>
                  <a:schemeClr val="tx1"/>
                </a:solidFill>
                <a:latin typeface="Times New Roman" pitchFamily="18" charset="0"/>
              </a:defRPr>
            </a:lvl2pPr>
            <a:lvl3pPr marL="1143000" indent="-228600" defTabSz="949325" eaLnBrk="0" hangingPunct="0">
              <a:spcBef>
                <a:spcPct val="30000"/>
              </a:spcBef>
              <a:defRPr sz="1200">
                <a:solidFill>
                  <a:schemeClr val="tx1"/>
                </a:solidFill>
                <a:latin typeface="Times New Roman" pitchFamily="18" charset="0"/>
              </a:defRPr>
            </a:lvl3pPr>
            <a:lvl4pPr marL="1600200" indent="-228600" defTabSz="949325" eaLnBrk="0" hangingPunct="0">
              <a:spcBef>
                <a:spcPct val="30000"/>
              </a:spcBef>
              <a:defRPr sz="1200">
                <a:solidFill>
                  <a:schemeClr val="tx1"/>
                </a:solidFill>
                <a:latin typeface="Times New Roman" pitchFamily="18" charset="0"/>
              </a:defRPr>
            </a:lvl4pPr>
            <a:lvl5pPr marL="2057400" indent="-228600" defTabSz="949325" eaLnBrk="0" hangingPunct="0">
              <a:spcBef>
                <a:spcPct val="30000"/>
              </a:spcBef>
              <a:defRPr sz="1200">
                <a:solidFill>
                  <a:schemeClr val="tx1"/>
                </a:solidFill>
                <a:latin typeface="Times New Roman" pitchFamily="18" charset="0"/>
              </a:defRPr>
            </a:lvl5pPr>
            <a:lvl6pPr marL="2514600" indent="-228600" defTabSz="949325" eaLnBrk="0" fontAlgn="base" hangingPunct="0">
              <a:spcBef>
                <a:spcPct val="30000"/>
              </a:spcBef>
              <a:spcAft>
                <a:spcPct val="0"/>
              </a:spcAft>
              <a:defRPr sz="1200">
                <a:solidFill>
                  <a:schemeClr val="tx1"/>
                </a:solidFill>
                <a:latin typeface="Times New Roman" pitchFamily="18" charset="0"/>
              </a:defRPr>
            </a:lvl6pPr>
            <a:lvl7pPr marL="2971800" indent="-228600" defTabSz="949325" eaLnBrk="0" fontAlgn="base" hangingPunct="0">
              <a:spcBef>
                <a:spcPct val="30000"/>
              </a:spcBef>
              <a:spcAft>
                <a:spcPct val="0"/>
              </a:spcAft>
              <a:defRPr sz="1200">
                <a:solidFill>
                  <a:schemeClr val="tx1"/>
                </a:solidFill>
                <a:latin typeface="Times New Roman" pitchFamily="18" charset="0"/>
              </a:defRPr>
            </a:lvl7pPr>
            <a:lvl8pPr marL="3429000" indent="-228600" defTabSz="949325" eaLnBrk="0" fontAlgn="base" hangingPunct="0">
              <a:spcBef>
                <a:spcPct val="30000"/>
              </a:spcBef>
              <a:spcAft>
                <a:spcPct val="0"/>
              </a:spcAft>
              <a:defRPr sz="1200">
                <a:solidFill>
                  <a:schemeClr val="tx1"/>
                </a:solidFill>
                <a:latin typeface="Times New Roman" pitchFamily="18" charset="0"/>
              </a:defRPr>
            </a:lvl8pPr>
            <a:lvl9pPr marL="3886200" indent="-228600" defTabSz="94932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sz="1000" i="1"/>
              <a:t>6</a:t>
            </a:r>
          </a:p>
        </p:txBody>
      </p:sp>
      <p:sp>
        <p:nvSpPr>
          <p:cNvPr id="116740" name="Rectangle 4"/>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6741" name="Rectangle 5"/>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6742" name="Rectangle 6"/>
          <p:cNvSpPr>
            <a:spLocks noGrp="1" noRot="1" noChangeAspect="1" noChangeArrowheads="1" noTextEdit="1"/>
          </p:cNvSpPr>
          <p:nvPr>
            <p:ph type="sldImg"/>
          </p:nvPr>
        </p:nvSpPr>
        <p:spPr>
          <a:xfrm>
            <a:off x="1150938" y="692150"/>
            <a:ext cx="4556125" cy="3416300"/>
          </a:xfrm>
          <a:ln cap="flat"/>
        </p:spPr>
      </p:sp>
      <p:sp>
        <p:nvSpPr>
          <p:cNvPr id="116743" name="Rectangle 7"/>
          <p:cNvSpPr>
            <a:spLocks noGrp="1" noChangeArrowheads="1"/>
          </p:cNvSpPr>
          <p:nvPr>
            <p:ph type="body" idx="1"/>
          </p:nvPr>
        </p:nvSpPr>
        <p:spPr>
          <a:xfrm>
            <a:off x="1055688" y="4337050"/>
            <a:ext cx="5040312" cy="4124325"/>
          </a:xfrm>
          <a:solidFill>
            <a:srgbClr val="FFFFFF"/>
          </a:solidFill>
          <a:ln cap="flat">
            <a:solidFill>
              <a:srgbClr val="000000"/>
            </a:solidFill>
          </a:ln>
        </p:spPr>
        <p:txBody>
          <a:bodyPr lIns="93662" tIns="46038" rIns="93662" bIns="46038"/>
          <a:lstStyle/>
          <a:p>
            <a:r>
              <a:rPr lang="en-US" altLang="en-US" smtClean="0">
                <a:latin typeface="Times New Roman" pitchFamily="18" charset="0"/>
              </a:rPr>
              <a:t>We can describe organizational members in one of two ways. </a:t>
            </a:r>
            <a:r>
              <a:rPr lang="en-US" altLang="en-US" b="1" i="1" smtClean="0">
                <a:latin typeface="Times New Roman" pitchFamily="18" charset="0"/>
              </a:rPr>
              <a:t>Frontline employees </a:t>
            </a:r>
            <a:r>
              <a:rPr lang="en-US" altLang="en-US" smtClean="0">
                <a:latin typeface="Times New Roman" pitchFamily="18" charset="0"/>
              </a:rPr>
              <a:t>are individuals who work directly on a job or task and have no responsibility for overseeing the work of others. </a:t>
            </a:r>
            <a:r>
              <a:rPr lang="en-US" altLang="en-US" b="1" i="1" smtClean="0">
                <a:latin typeface="Times New Roman" pitchFamily="18" charset="0"/>
              </a:rPr>
              <a:t>Managers</a:t>
            </a:r>
            <a:r>
              <a:rPr lang="en-US" altLang="en-US" smtClean="0">
                <a:latin typeface="Times New Roman" pitchFamily="18" charset="0"/>
              </a:rPr>
              <a:t> direct the activities of other people in the organization. In addition, managers are usually classified as top, middle, or first-line managers.  </a:t>
            </a:r>
            <a:r>
              <a:rPr lang="en-US" altLang="en-US" b="1" i="1" smtClean="0">
                <a:latin typeface="Times New Roman" pitchFamily="18" charset="0"/>
              </a:rPr>
              <a:t>First-line managers</a:t>
            </a:r>
            <a:r>
              <a:rPr lang="en-US" altLang="en-US" smtClean="0">
                <a:latin typeface="Times New Roman" pitchFamily="18" charset="0"/>
              </a:rPr>
              <a:t> (frequently titled “supervisor”) are responsible for directing the day-to-day activities of operative employees. </a:t>
            </a:r>
            <a:r>
              <a:rPr lang="en-US" altLang="en-US" b="1" i="1" smtClean="0">
                <a:latin typeface="Times New Roman" pitchFamily="18" charset="0"/>
              </a:rPr>
              <a:t>Middle managers</a:t>
            </a:r>
            <a:r>
              <a:rPr lang="en-US" altLang="en-US" smtClean="0">
                <a:latin typeface="Times New Roman" pitchFamily="18" charset="0"/>
              </a:rPr>
              <a:t> represent the  level of management between first-line managers and top management. These managers manage other managers (and may manage frontline employees).  Further, these managers are usually responsible for translating the goals of top management into specific details that lower-level managers can perform. </a:t>
            </a:r>
            <a:r>
              <a:rPr lang="en-US" altLang="en-US" b="1" i="1" smtClean="0">
                <a:latin typeface="Times New Roman" pitchFamily="18" charset="0"/>
              </a:rPr>
              <a:t>Top managers </a:t>
            </a:r>
            <a:r>
              <a:rPr lang="en-US" altLang="en-US" smtClean="0">
                <a:latin typeface="Times New Roman" pitchFamily="18" charset="0"/>
              </a:rPr>
              <a:t>are responsible for making decisions</a:t>
            </a:r>
            <a:r>
              <a:rPr lang="en-US" altLang="en-US" b="1" i="1" smtClean="0">
                <a:latin typeface="Times New Roman" pitchFamily="18" charset="0"/>
              </a:rPr>
              <a:t> </a:t>
            </a:r>
            <a:r>
              <a:rPr lang="en-US" altLang="en-US" smtClean="0">
                <a:latin typeface="Times New Roman" pitchFamily="18" charset="0"/>
              </a:rPr>
              <a:t>about the direction of the organization and setting policies that affect all organizational members. </a:t>
            </a:r>
          </a:p>
          <a:p>
            <a:endParaRPr lang="en-US" alt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975CF81-C25E-4C32-8209-4B2EDC63ED6D}" type="slidenum">
              <a:rPr lang="en-US" altLang="en-US" smtClean="0"/>
              <a:pPr eaLnBrk="1" hangingPunct="1">
                <a:spcBef>
                  <a:spcPct val="0"/>
                </a:spcBef>
              </a:pPr>
              <a:t>40</a:t>
            </a:fld>
            <a:endParaRPr lang="en-US" altLang="en-US" smtClean="0"/>
          </a:p>
        </p:txBody>
      </p:sp>
      <p:sp>
        <p:nvSpPr>
          <p:cNvPr id="11776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776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1776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776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7767"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7768"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652F07-B77A-4EBD-8F3A-7711626B6B72}" type="slidenum">
              <a:rPr lang="en-US" altLang="en-US" smtClean="0"/>
              <a:pPr eaLnBrk="1" hangingPunct="1">
                <a:spcBef>
                  <a:spcPct val="0"/>
                </a:spcBef>
              </a:pPr>
              <a:t>41</a:t>
            </a:fld>
            <a:endParaRPr lang="en-US" altLang="en-US" smtClean="0"/>
          </a:p>
        </p:txBody>
      </p:sp>
      <p:sp>
        <p:nvSpPr>
          <p:cNvPr id="11878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878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1878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879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879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879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60BFB07-BB81-45D1-9A0C-9EB5B4C2F3DE}" type="slidenum">
              <a:rPr lang="en-US" altLang="en-US" smtClean="0"/>
              <a:pPr eaLnBrk="1" hangingPunct="1">
                <a:spcBef>
                  <a:spcPct val="0"/>
                </a:spcBef>
              </a:pPr>
              <a:t>42</a:t>
            </a:fld>
            <a:endParaRPr lang="en-US" altLang="en-US" smtClean="0"/>
          </a:p>
        </p:txBody>
      </p:sp>
      <p:sp>
        <p:nvSpPr>
          <p:cNvPr id="11981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981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1981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981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19815"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19816"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9EEA9B4-FB3A-4830-8822-6EE4CC9EDBEF}" type="slidenum">
              <a:rPr lang="en-US" altLang="en-US" smtClean="0"/>
              <a:pPr eaLnBrk="1" hangingPunct="1">
                <a:spcBef>
                  <a:spcPct val="0"/>
                </a:spcBef>
              </a:pPr>
              <a:t>43</a:t>
            </a:fld>
            <a:endParaRPr lang="en-US" altLang="en-US" smtClean="0"/>
          </a:p>
        </p:txBody>
      </p:sp>
      <p:sp>
        <p:nvSpPr>
          <p:cNvPr id="120835"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0836"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27</a:t>
            </a:r>
          </a:p>
        </p:txBody>
      </p:sp>
      <p:sp>
        <p:nvSpPr>
          <p:cNvPr id="120837"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0838"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0839"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20840"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FB677B1-13FA-45BB-96B0-3294C4B67240}" type="slidenum">
              <a:rPr lang="en-US" altLang="en-US" smtClean="0"/>
              <a:pPr eaLnBrk="1" hangingPunct="1">
                <a:spcBef>
                  <a:spcPct val="0"/>
                </a:spcBef>
              </a:pPr>
              <a:t>44</a:t>
            </a:fld>
            <a:endParaRPr lang="en-US" altLang="en-US" smtClean="0"/>
          </a:p>
        </p:txBody>
      </p:sp>
      <p:sp>
        <p:nvSpPr>
          <p:cNvPr id="12185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186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3</a:t>
            </a:r>
          </a:p>
        </p:txBody>
      </p:sp>
      <p:sp>
        <p:nvSpPr>
          <p:cNvPr id="12186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186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1863"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21864"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BD49AB3-435C-4AFD-A343-385C5455D61B}" type="slidenum">
              <a:rPr lang="en-US" altLang="en-US" smtClean="0"/>
              <a:pPr eaLnBrk="1" hangingPunct="1">
                <a:spcBef>
                  <a:spcPct val="0"/>
                </a:spcBef>
              </a:pPr>
              <a:t>45</a:t>
            </a:fld>
            <a:endParaRPr lang="en-US" altLang="en-US" smtClean="0"/>
          </a:p>
        </p:txBody>
      </p:sp>
      <p:sp>
        <p:nvSpPr>
          <p:cNvPr id="12288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6259" name="Rectangle 3"/>
          <p:cNvSpPr>
            <a:spLocks noChangeArrowheads="1"/>
          </p:cNvSpPr>
          <p:nvPr/>
        </p:nvSpPr>
        <p:spPr bwMode="auto">
          <a:xfrm>
            <a:off x="4460875" y="8685213"/>
            <a:ext cx="3413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949325" eaLnBrk="0" hangingPunct="0">
              <a:spcBef>
                <a:spcPct val="30000"/>
              </a:spcBef>
              <a:defRPr sz="1200">
                <a:solidFill>
                  <a:schemeClr val="tx1"/>
                </a:solidFill>
                <a:latin typeface="Times New Roman" pitchFamily="18" charset="0"/>
              </a:defRPr>
            </a:lvl1pPr>
            <a:lvl2pPr marL="742950" indent="-285750" defTabSz="949325" eaLnBrk="0" hangingPunct="0">
              <a:spcBef>
                <a:spcPct val="30000"/>
              </a:spcBef>
              <a:defRPr sz="1200">
                <a:solidFill>
                  <a:schemeClr val="tx1"/>
                </a:solidFill>
                <a:latin typeface="Times New Roman" pitchFamily="18" charset="0"/>
              </a:defRPr>
            </a:lvl2pPr>
            <a:lvl3pPr marL="1143000" indent="-228600" defTabSz="949325" eaLnBrk="0" hangingPunct="0">
              <a:spcBef>
                <a:spcPct val="30000"/>
              </a:spcBef>
              <a:defRPr sz="1200">
                <a:solidFill>
                  <a:schemeClr val="tx1"/>
                </a:solidFill>
                <a:latin typeface="Times New Roman" pitchFamily="18" charset="0"/>
              </a:defRPr>
            </a:lvl3pPr>
            <a:lvl4pPr marL="1600200" indent="-228600" defTabSz="949325" eaLnBrk="0" hangingPunct="0">
              <a:spcBef>
                <a:spcPct val="30000"/>
              </a:spcBef>
              <a:defRPr sz="1200">
                <a:solidFill>
                  <a:schemeClr val="tx1"/>
                </a:solidFill>
                <a:latin typeface="Times New Roman" pitchFamily="18" charset="0"/>
              </a:defRPr>
            </a:lvl4pPr>
            <a:lvl5pPr marL="2057400" indent="-228600" defTabSz="949325" eaLnBrk="0" hangingPunct="0">
              <a:spcBef>
                <a:spcPct val="30000"/>
              </a:spcBef>
              <a:defRPr sz="1200">
                <a:solidFill>
                  <a:schemeClr val="tx1"/>
                </a:solidFill>
                <a:latin typeface="Times New Roman" pitchFamily="18" charset="0"/>
              </a:defRPr>
            </a:lvl5pPr>
            <a:lvl6pPr marL="2514600" indent="-228600" defTabSz="949325" eaLnBrk="0" fontAlgn="base" hangingPunct="0">
              <a:spcBef>
                <a:spcPct val="30000"/>
              </a:spcBef>
              <a:spcAft>
                <a:spcPct val="0"/>
              </a:spcAft>
              <a:defRPr sz="1200">
                <a:solidFill>
                  <a:schemeClr val="tx1"/>
                </a:solidFill>
                <a:latin typeface="Times New Roman" pitchFamily="18" charset="0"/>
              </a:defRPr>
            </a:lvl6pPr>
            <a:lvl7pPr marL="2971800" indent="-228600" defTabSz="949325" eaLnBrk="0" fontAlgn="base" hangingPunct="0">
              <a:spcBef>
                <a:spcPct val="30000"/>
              </a:spcBef>
              <a:spcAft>
                <a:spcPct val="0"/>
              </a:spcAft>
              <a:defRPr sz="1200">
                <a:solidFill>
                  <a:schemeClr val="tx1"/>
                </a:solidFill>
                <a:latin typeface="Times New Roman" pitchFamily="18" charset="0"/>
              </a:defRPr>
            </a:lvl7pPr>
            <a:lvl8pPr marL="3429000" indent="-228600" defTabSz="949325" eaLnBrk="0" fontAlgn="base" hangingPunct="0">
              <a:spcBef>
                <a:spcPct val="30000"/>
              </a:spcBef>
              <a:spcAft>
                <a:spcPct val="0"/>
              </a:spcAft>
              <a:defRPr sz="1200">
                <a:solidFill>
                  <a:schemeClr val="tx1"/>
                </a:solidFill>
                <a:latin typeface="Times New Roman" pitchFamily="18" charset="0"/>
              </a:defRPr>
            </a:lvl8pPr>
            <a:lvl9pPr marL="3886200" indent="-228600" defTabSz="94932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sz="1000" i="1"/>
              <a:t>5</a:t>
            </a:r>
          </a:p>
        </p:txBody>
      </p:sp>
      <p:sp>
        <p:nvSpPr>
          <p:cNvPr id="96260" name="Rectangle 4"/>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6261" name="Rectangle 5"/>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6262" name="Rectangle 6"/>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6263" name="Rectangle 7"/>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6264" name="Rectangle 8"/>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6265" name="Rectangle 9"/>
          <p:cNvSpPr>
            <a:spLocks noGrp="1" noRot="1" noChangeAspect="1" noChangeArrowheads="1" noTextEdit="1"/>
          </p:cNvSpPr>
          <p:nvPr>
            <p:ph type="sldImg"/>
          </p:nvPr>
        </p:nvSpPr>
        <p:spPr>
          <a:xfrm>
            <a:off x="1150938" y="692150"/>
            <a:ext cx="4556125" cy="3416300"/>
          </a:xfrm>
          <a:ln cap="flat"/>
        </p:spPr>
      </p:sp>
      <p:sp>
        <p:nvSpPr>
          <p:cNvPr id="96266" name="Rectangle 10"/>
          <p:cNvSpPr>
            <a:spLocks noGrp="1" noChangeArrowheads="1"/>
          </p:cNvSpPr>
          <p:nvPr>
            <p:ph type="body" idx="1"/>
          </p:nvPr>
        </p:nvSpPr>
        <p:spPr>
          <a:xfrm>
            <a:off x="1060450" y="4341813"/>
            <a:ext cx="5030788" cy="174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While there are many different types of organizations, small and large, all</a:t>
            </a:r>
          </a:p>
          <a:p>
            <a:r>
              <a:rPr lang="en-US" altLang="en-US" smtClean="0">
                <a:latin typeface="Times New Roman" pitchFamily="18" charset="0"/>
              </a:rPr>
              <a:t>organizations have these three characteristics.</a:t>
            </a:r>
          </a:p>
          <a:p>
            <a:pPr>
              <a:buClr>
                <a:schemeClr val="tx1"/>
              </a:buClr>
              <a:buFontTx/>
              <a:buChar char="•"/>
            </a:pPr>
            <a:r>
              <a:rPr lang="en-US" altLang="en-US" smtClean="0">
                <a:latin typeface="Times New Roman" pitchFamily="18" charset="0"/>
              </a:rPr>
              <a:t>Purpose: The purpose is usually expressed in the organization’s vision, mission or goals.</a:t>
            </a:r>
          </a:p>
          <a:p>
            <a:pPr>
              <a:buClr>
                <a:schemeClr val="tx1"/>
              </a:buClr>
              <a:buFontTx/>
              <a:buChar char="•"/>
            </a:pPr>
            <a:r>
              <a:rPr lang="en-US" altLang="en-US" smtClean="0">
                <a:latin typeface="Times New Roman" pitchFamily="18" charset="0"/>
              </a:rPr>
              <a:t>People:  For the organization to accomplish anything, people must be there to make things happen.</a:t>
            </a:r>
          </a:p>
          <a:p>
            <a:pPr>
              <a:buClr>
                <a:schemeClr val="tx1"/>
              </a:buClr>
              <a:buFontTx/>
              <a:buChar char="•"/>
            </a:pPr>
            <a:r>
              <a:rPr lang="en-US" altLang="en-US" smtClean="0">
                <a:latin typeface="Times New Roman" pitchFamily="18" charset="0"/>
              </a:rPr>
              <a:t>Structure:  And every organization must develop a structure of some kind that shapes and defines the acceptable behaviours of people in the organization.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95FF049-A8ED-4549-8CF9-0FF2A83AED6A}" type="slidenum">
              <a:rPr lang="en-US" altLang="en-US" smtClean="0"/>
              <a:pPr eaLnBrk="1" hangingPunct="1">
                <a:spcBef>
                  <a:spcPct val="0"/>
                </a:spcBef>
              </a:pPr>
              <a:t>46</a:t>
            </a:fld>
            <a:endParaRPr lang="en-US" altLang="en-US" smtClean="0"/>
          </a:p>
        </p:txBody>
      </p:sp>
      <p:sp>
        <p:nvSpPr>
          <p:cNvPr id="12390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390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27</a:t>
            </a:r>
          </a:p>
        </p:txBody>
      </p:sp>
      <p:sp>
        <p:nvSpPr>
          <p:cNvPr id="12390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391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3911"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23912"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90CA49F-176E-472B-8CD0-04978A3B5AE7}" type="slidenum">
              <a:rPr lang="en-US" altLang="en-US" smtClean="0"/>
              <a:pPr eaLnBrk="1" hangingPunct="1">
                <a:spcBef>
                  <a:spcPct val="0"/>
                </a:spcBef>
              </a:pPr>
              <a:t>47</a:t>
            </a:fld>
            <a:endParaRPr lang="en-US" altLang="en-US" smtClean="0"/>
          </a:p>
        </p:txBody>
      </p:sp>
      <p:sp>
        <p:nvSpPr>
          <p:cNvPr id="12493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493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27</a:t>
            </a:r>
          </a:p>
        </p:txBody>
      </p:sp>
      <p:sp>
        <p:nvSpPr>
          <p:cNvPr id="12493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493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4935"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24936"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5955" name="Rectangle 3"/>
          <p:cNvSpPr>
            <a:spLocks noChangeArrowheads="1"/>
          </p:cNvSpPr>
          <p:nvPr/>
        </p:nvSpPr>
        <p:spPr bwMode="auto">
          <a:xfrm>
            <a:off x="4460875" y="8685213"/>
            <a:ext cx="3413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949325" eaLnBrk="0" hangingPunct="0">
              <a:spcBef>
                <a:spcPct val="30000"/>
              </a:spcBef>
              <a:defRPr sz="1200">
                <a:solidFill>
                  <a:schemeClr val="tx1"/>
                </a:solidFill>
                <a:latin typeface="Times New Roman" pitchFamily="18" charset="0"/>
              </a:defRPr>
            </a:lvl1pPr>
            <a:lvl2pPr marL="742950" indent="-285750" defTabSz="949325" eaLnBrk="0" hangingPunct="0">
              <a:spcBef>
                <a:spcPct val="30000"/>
              </a:spcBef>
              <a:defRPr sz="1200">
                <a:solidFill>
                  <a:schemeClr val="tx1"/>
                </a:solidFill>
                <a:latin typeface="Times New Roman" pitchFamily="18" charset="0"/>
              </a:defRPr>
            </a:lvl2pPr>
            <a:lvl3pPr marL="1143000" indent="-228600" defTabSz="949325" eaLnBrk="0" hangingPunct="0">
              <a:spcBef>
                <a:spcPct val="30000"/>
              </a:spcBef>
              <a:defRPr sz="1200">
                <a:solidFill>
                  <a:schemeClr val="tx1"/>
                </a:solidFill>
                <a:latin typeface="Times New Roman" pitchFamily="18" charset="0"/>
              </a:defRPr>
            </a:lvl3pPr>
            <a:lvl4pPr marL="1600200" indent="-228600" defTabSz="949325" eaLnBrk="0" hangingPunct="0">
              <a:spcBef>
                <a:spcPct val="30000"/>
              </a:spcBef>
              <a:defRPr sz="1200">
                <a:solidFill>
                  <a:schemeClr val="tx1"/>
                </a:solidFill>
                <a:latin typeface="Times New Roman" pitchFamily="18" charset="0"/>
              </a:defRPr>
            </a:lvl4pPr>
            <a:lvl5pPr marL="2057400" indent="-228600" defTabSz="949325" eaLnBrk="0" hangingPunct="0">
              <a:spcBef>
                <a:spcPct val="30000"/>
              </a:spcBef>
              <a:defRPr sz="1200">
                <a:solidFill>
                  <a:schemeClr val="tx1"/>
                </a:solidFill>
                <a:latin typeface="Times New Roman" pitchFamily="18" charset="0"/>
              </a:defRPr>
            </a:lvl5pPr>
            <a:lvl6pPr marL="2514600" indent="-228600" defTabSz="949325" eaLnBrk="0" fontAlgn="base" hangingPunct="0">
              <a:spcBef>
                <a:spcPct val="30000"/>
              </a:spcBef>
              <a:spcAft>
                <a:spcPct val="0"/>
              </a:spcAft>
              <a:defRPr sz="1200">
                <a:solidFill>
                  <a:schemeClr val="tx1"/>
                </a:solidFill>
                <a:latin typeface="Times New Roman" pitchFamily="18" charset="0"/>
              </a:defRPr>
            </a:lvl6pPr>
            <a:lvl7pPr marL="2971800" indent="-228600" defTabSz="949325" eaLnBrk="0" fontAlgn="base" hangingPunct="0">
              <a:spcBef>
                <a:spcPct val="30000"/>
              </a:spcBef>
              <a:spcAft>
                <a:spcPct val="0"/>
              </a:spcAft>
              <a:defRPr sz="1200">
                <a:solidFill>
                  <a:schemeClr val="tx1"/>
                </a:solidFill>
                <a:latin typeface="Times New Roman" pitchFamily="18" charset="0"/>
              </a:defRPr>
            </a:lvl7pPr>
            <a:lvl8pPr marL="3429000" indent="-228600" defTabSz="949325" eaLnBrk="0" fontAlgn="base" hangingPunct="0">
              <a:spcBef>
                <a:spcPct val="30000"/>
              </a:spcBef>
              <a:spcAft>
                <a:spcPct val="0"/>
              </a:spcAft>
              <a:defRPr sz="1200">
                <a:solidFill>
                  <a:schemeClr val="tx1"/>
                </a:solidFill>
                <a:latin typeface="Times New Roman" pitchFamily="18" charset="0"/>
              </a:defRPr>
            </a:lvl8pPr>
            <a:lvl9pPr marL="3886200" indent="-228600" defTabSz="94932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sz="1000" i="1"/>
              <a:t>9</a:t>
            </a:r>
          </a:p>
        </p:txBody>
      </p:sp>
      <p:sp>
        <p:nvSpPr>
          <p:cNvPr id="125956" name="Rectangle 4"/>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5957" name="Rectangle 5"/>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5958" name="Rectangle 6"/>
          <p:cNvSpPr>
            <a:spLocks noChangeArrowheads="1"/>
          </p:cNvSpPr>
          <p:nvPr/>
        </p:nvSpPr>
        <p:spPr bwMode="auto">
          <a:xfrm>
            <a:off x="4460875" y="0"/>
            <a:ext cx="3413125"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5959" name="Rectangle 7"/>
          <p:cNvSpPr>
            <a:spLocks noChangeArrowheads="1"/>
          </p:cNvSpPr>
          <p:nvPr/>
        </p:nvSpPr>
        <p:spPr bwMode="auto">
          <a:xfrm>
            <a:off x="0" y="8685213"/>
            <a:ext cx="3409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5960" name="Rectangle 8"/>
          <p:cNvSpPr>
            <a:spLocks noChangeArrowheads="1"/>
          </p:cNvSpPr>
          <p:nvPr/>
        </p:nvSpPr>
        <p:spPr bwMode="auto">
          <a:xfrm>
            <a:off x="0" y="0"/>
            <a:ext cx="34099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5961" name="Rectangle 9"/>
          <p:cNvSpPr>
            <a:spLocks noGrp="1" noRot="1" noChangeAspect="1" noChangeArrowheads="1" noTextEdit="1"/>
          </p:cNvSpPr>
          <p:nvPr>
            <p:ph type="sldImg"/>
          </p:nvPr>
        </p:nvSpPr>
        <p:spPr>
          <a:xfrm>
            <a:off x="1150938" y="692150"/>
            <a:ext cx="4556125" cy="3416300"/>
          </a:xfrm>
          <a:ln cap="flat"/>
        </p:spPr>
      </p:sp>
      <p:sp>
        <p:nvSpPr>
          <p:cNvPr id="125962" name="Rectangle 10"/>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altLang="en-US" smtClean="0">
                <a:latin typeface="Times New Roman" pitchFamily="18" charset="0"/>
              </a:rPr>
              <a:t>Every manager performs four basic activities.</a:t>
            </a:r>
          </a:p>
          <a:p>
            <a:pPr marL="228600" indent="-228600">
              <a:buClr>
                <a:schemeClr val="tx1"/>
              </a:buClr>
              <a:buFontTx/>
              <a:buChar char="•"/>
            </a:pPr>
            <a:r>
              <a:rPr lang="en-US" altLang="en-US" smtClean="0">
                <a:latin typeface="Times New Roman" pitchFamily="18" charset="0"/>
              </a:rPr>
              <a:t> Planning--defining goals, establishing a strategy for achieving those goals, and developing a plan to integrate and coordinate activities.  Top managers would define goals for the overall organization.</a:t>
            </a:r>
          </a:p>
          <a:p>
            <a:pPr marL="228600" indent="-228600">
              <a:buClr>
                <a:schemeClr val="tx1"/>
              </a:buClr>
              <a:buFontTx/>
              <a:buChar char="•"/>
            </a:pPr>
            <a:r>
              <a:rPr lang="en-US" altLang="en-US" smtClean="0">
                <a:latin typeface="Times New Roman" pitchFamily="18" charset="0"/>
              </a:rPr>
              <a:t> Leading--motivating and guiding employees to achieve the goals.  Today, this is one of the key skills required in any manager.</a:t>
            </a:r>
          </a:p>
          <a:p>
            <a:pPr marL="228600" indent="-228600">
              <a:buClr>
                <a:schemeClr val="tx1"/>
              </a:buClr>
              <a:buFontTx/>
              <a:buChar char="•"/>
            </a:pPr>
            <a:r>
              <a:rPr lang="en-US" altLang="en-US" smtClean="0">
                <a:latin typeface="Times New Roman" pitchFamily="18" charset="0"/>
              </a:rPr>
              <a:t> Organizing--determining what tasks are to be done, who is to do them, how the tasks are to be grouped, who reports to whom, and where decisions are to be made.</a:t>
            </a:r>
          </a:p>
          <a:p>
            <a:pPr marL="228600" indent="-228600">
              <a:buClr>
                <a:schemeClr val="tx1"/>
              </a:buClr>
              <a:buFontTx/>
              <a:buChar char="•"/>
            </a:pPr>
            <a:r>
              <a:rPr lang="en-US" altLang="en-US" smtClean="0">
                <a:latin typeface="Times New Roman" pitchFamily="18" charset="0"/>
              </a:rPr>
              <a:t> The last activity is controlling--monitoring the organization’s (or work units) progress against the goals.  The manager is also responsible for ensuring that the organization gets back on track if the results are not as expected.</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KOONTZ and O’DONNEL i.e. </a:t>
            </a:r>
            <a:r>
              <a:rPr lang="en-US" altLang="en-US" b="1" smtClean="0">
                <a:latin typeface="Times New Roman" pitchFamily="18" charset="0"/>
              </a:rPr>
              <a:t>Planning</a:t>
            </a:r>
            <a:r>
              <a:rPr lang="en-US" altLang="en-US" smtClean="0">
                <a:latin typeface="Times New Roman" pitchFamily="18" charset="0"/>
              </a:rPr>
              <a:t>, </a:t>
            </a:r>
            <a:r>
              <a:rPr lang="en-US" altLang="en-US" b="1" smtClean="0">
                <a:latin typeface="Times New Roman" pitchFamily="18" charset="0"/>
              </a:rPr>
              <a:t>Organizing</a:t>
            </a:r>
            <a:r>
              <a:rPr lang="en-US" altLang="en-US" smtClean="0">
                <a:latin typeface="Times New Roman" pitchFamily="18" charset="0"/>
              </a:rPr>
              <a:t>, </a:t>
            </a:r>
            <a:r>
              <a:rPr lang="en-US" altLang="en-US" b="1" smtClean="0">
                <a:latin typeface="Times New Roman" pitchFamily="18" charset="0"/>
              </a:rPr>
              <a:t>Staffing</a:t>
            </a:r>
            <a:r>
              <a:rPr lang="en-US" altLang="en-US" smtClean="0">
                <a:latin typeface="Times New Roman" pitchFamily="18" charset="0"/>
              </a:rPr>
              <a:t>, </a:t>
            </a:r>
            <a:r>
              <a:rPr lang="en-US" altLang="en-US" b="1" smtClean="0">
                <a:latin typeface="Times New Roman" pitchFamily="18" charset="0"/>
              </a:rPr>
              <a:t>Directing</a:t>
            </a:r>
            <a:r>
              <a:rPr lang="en-US" altLang="en-US" smtClean="0">
                <a:latin typeface="Times New Roman" pitchFamily="18" charset="0"/>
              </a:rPr>
              <a:t> and</a:t>
            </a:r>
            <a:r>
              <a:rPr lang="en-US" altLang="en-US" b="1" smtClean="0">
                <a:latin typeface="Times New Roman" pitchFamily="18" charset="0"/>
              </a:rPr>
              <a:t>Controlling</a:t>
            </a:r>
            <a:r>
              <a:rPr lang="en-US" altLang="en-US" smtClean="0">
                <a:latin typeface="Times New Roman" pitchFamily="18" charset="0"/>
              </a:rPr>
              <a:t>.</a:t>
            </a: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92EE23C-922B-42A8-A3B1-C925DE5E1CB4}" type="slidenum">
              <a:rPr lang="en-US" altLang="en-US" smtClean="0"/>
              <a:pPr eaLnBrk="1" hangingPunct="1">
                <a:spcBef>
                  <a:spcPct val="0"/>
                </a:spcBef>
              </a:pPr>
              <a:t>50</a:t>
            </a:fld>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Luther Gullick has given a keyword ’</a:t>
            </a:r>
            <a:r>
              <a:rPr lang="en-US" altLang="en-US" b="1" smtClean="0">
                <a:latin typeface="Times New Roman" pitchFamily="18" charset="0"/>
              </a:rPr>
              <a:t>POSDCORB</a:t>
            </a:r>
            <a:r>
              <a:rPr lang="en-US" altLang="en-US" smtClean="0">
                <a:latin typeface="Times New Roman" pitchFamily="18" charset="0"/>
              </a:rPr>
              <a:t>’ where P stands for Planning, O for Organizing, S for Staffing, D for Directing, Co for Co-ordination, R for reporting &amp; B for Budgeting.</a:t>
            </a:r>
          </a:p>
        </p:txBody>
      </p:sp>
      <p:sp>
        <p:nvSpPr>
          <p:cNvPr id="1280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57E0035-10D9-4DE5-9101-FDC1599DFFF0}" type="slidenum">
              <a:rPr lang="en-US" altLang="en-US" smtClean="0"/>
              <a:pPr eaLnBrk="1" hangingPunct="1">
                <a:spcBef>
                  <a:spcPct val="0"/>
                </a:spcBef>
              </a:pPr>
              <a:t>51</a:t>
            </a:fld>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753AA9A-7614-4B9D-A7B4-0CEB729435D5}" type="slidenum">
              <a:rPr lang="en-US" altLang="en-US" smtClean="0"/>
              <a:pPr eaLnBrk="1" hangingPunct="1">
                <a:spcBef>
                  <a:spcPct val="0"/>
                </a:spcBef>
              </a:pPr>
              <a:t>52</a:t>
            </a:fld>
            <a:endParaRPr lang="en-US" altLang="en-US" smtClean="0"/>
          </a:p>
        </p:txBody>
      </p:sp>
      <p:sp>
        <p:nvSpPr>
          <p:cNvPr id="12902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902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2902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903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2903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2903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3C5ADF5-9CE1-450C-A659-9A2F30B89689}" type="slidenum">
              <a:rPr lang="en-US" altLang="en-US" smtClean="0"/>
              <a:pPr eaLnBrk="1" hangingPunct="1">
                <a:spcBef>
                  <a:spcPct val="0"/>
                </a:spcBef>
              </a:pPr>
              <a:t>53</a:t>
            </a:fld>
            <a:endParaRPr lang="en-US" altLang="en-US" smtClean="0"/>
          </a:p>
        </p:txBody>
      </p:sp>
      <p:sp>
        <p:nvSpPr>
          <p:cNvPr id="13005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005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005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005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0055"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0056"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3138DA2-1F8E-46AB-9DA8-8F937E2E9A02}" type="slidenum">
              <a:rPr lang="en-US" altLang="en-US" smtClean="0"/>
              <a:pPr eaLnBrk="1" hangingPunct="1">
                <a:spcBef>
                  <a:spcPct val="0"/>
                </a:spcBef>
              </a:pPr>
              <a:t>54</a:t>
            </a:fld>
            <a:endParaRPr lang="en-US" altLang="en-US" smtClean="0"/>
          </a:p>
        </p:txBody>
      </p:sp>
      <p:sp>
        <p:nvSpPr>
          <p:cNvPr id="131075"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1076"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1077"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1078"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1079"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1080"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2679DDD-0ABE-4E93-AEB2-974FCDF221D3}" type="slidenum">
              <a:rPr lang="en-US" altLang="en-US" smtClean="0"/>
              <a:pPr eaLnBrk="1" hangingPunct="1">
                <a:spcBef>
                  <a:spcPct val="0"/>
                </a:spcBef>
              </a:pPr>
              <a:t>55</a:t>
            </a:fld>
            <a:endParaRPr lang="en-US" altLang="en-US" smtClean="0"/>
          </a:p>
        </p:txBody>
      </p:sp>
      <p:sp>
        <p:nvSpPr>
          <p:cNvPr id="13209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210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210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210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2103"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2104"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97CB836-7C21-446A-8046-2EE0400DAF3F}" type="slidenum">
              <a:rPr lang="en-US" altLang="en-US" smtClean="0"/>
              <a:pPr eaLnBrk="1" hangingPunct="1">
                <a:spcBef>
                  <a:spcPct val="0"/>
                </a:spcBef>
              </a:pPr>
              <a:t>56</a:t>
            </a:fld>
            <a:endParaRPr lang="en-US" altLang="en-US" smtClean="0"/>
          </a:p>
        </p:txBody>
      </p:sp>
      <p:sp>
        <p:nvSpPr>
          <p:cNvPr id="13312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312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312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312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3127"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3128"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Let’s now look at what we mean by “management.”  First, it is a process… and it is a process of getting things done through and with other people.  But there is also a need for the process to be both efficient and effective. </a:t>
            </a:r>
          </a:p>
          <a:p>
            <a:endParaRPr lang="en-US" altLang="en-US" smtClean="0">
              <a:latin typeface="Times New Roman" pitchFamily="18" charset="0"/>
            </a:endParaRPr>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2BCFCC4-0B65-450A-8A83-7D76A51A0E8B}" type="slidenum">
              <a:rPr lang="en-US" altLang="en-US" smtClean="0"/>
              <a:pPr eaLnBrk="1" hangingPunct="1">
                <a:spcBef>
                  <a:spcPct val="0"/>
                </a:spcBef>
              </a:pPr>
              <a:t>4</a:t>
            </a:fld>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A813621-561D-4283-8B99-2C52B883A111}" type="slidenum">
              <a:rPr lang="en-US" altLang="en-US" smtClean="0"/>
              <a:pPr eaLnBrk="1" hangingPunct="1">
                <a:spcBef>
                  <a:spcPct val="0"/>
                </a:spcBef>
              </a:pPr>
              <a:t>57</a:t>
            </a:fld>
            <a:endParaRPr lang="en-US" altLang="en-US" smtClean="0"/>
          </a:p>
        </p:txBody>
      </p:sp>
      <p:sp>
        <p:nvSpPr>
          <p:cNvPr id="13414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414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414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415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415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415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3173CA0-6159-41F9-ACBD-DAF35BCFD0BB}" type="slidenum">
              <a:rPr lang="en-US" altLang="en-US" smtClean="0"/>
              <a:pPr eaLnBrk="1" hangingPunct="1">
                <a:spcBef>
                  <a:spcPct val="0"/>
                </a:spcBef>
              </a:pPr>
              <a:t>58</a:t>
            </a:fld>
            <a:endParaRPr lang="en-US" altLang="en-US" smtClean="0"/>
          </a:p>
        </p:txBody>
      </p:sp>
      <p:sp>
        <p:nvSpPr>
          <p:cNvPr id="13517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517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517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517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5175"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5176"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F3BF495-7A8F-4135-B24E-1A807CBDF19D}" type="slidenum">
              <a:rPr lang="en-US" altLang="en-US" smtClean="0"/>
              <a:pPr eaLnBrk="1" hangingPunct="1">
                <a:spcBef>
                  <a:spcPct val="0"/>
                </a:spcBef>
              </a:pPr>
              <a:t>59</a:t>
            </a:fld>
            <a:endParaRPr lang="en-US" altLang="en-US" smtClean="0"/>
          </a:p>
        </p:txBody>
      </p:sp>
      <p:sp>
        <p:nvSpPr>
          <p:cNvPr id="136195"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6196"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6197"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6198"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6199"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6200"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4D70548-BA90-49C7-8399-D0E7F90686DE}" type="slidenum">
              <a:rPr lang="en-US" altLang="en-US" smtClean="0"/>
              <a:pPr eaLnBrk="1" hangingPunct="1">
                <a:spcBef>
                  <a:spcPct val="0"/>
                </a:spcBef>
              </a:pPr>
              <a:t>60</a:t>
            </a:fld>
            <a:endParaRPr lang="en-US" altLang="en-US" smtClean="0"/>
          </a:p>
        </p:txBody>
      </p:sp>
      <p:sp>
        <p:nvSpPr>
          <p:cNvPr id="13721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722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722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722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7223"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r>
              <a:rPr lang="en-US" altLang="en-US" smtClean="0">
                <a:latin typeface="Times New Roman" pitchFamily="18" charset="0"/>
              </a:rPr>
              <a:t>Zeal (enthusiasm, eagerness)</a:t>
            </a:r>
          </a:p>
          <a:p>
            <a:pPr eaLnBrk="1" hangingPunct="1"/>
            <a:endParaRPr lang="en-US" altLang="en-US" smtClean="0">
              <a:latin typeface="Times New Roman" pitchFamily="18" charset="0"/>
            </a:endParaRPr>
          </a:p>
        </p:txBody>
      </p:sp>
      <p:sp>
        <p:nvSpPr>
          <p:cNvPr id="137224"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848A269-32E3-47D5-9B51-3C90375C6F87}" type="slidenum">
              <a:rPr lang="en-US" altLang="en-US" smtClean="0"/>
              <a:pPr eaLnBrk="1" hangingPunct="1">
                <a:spcBef>
                  <a:spcPct val="0"/>
                </a:spcBef>
              </a:pPr>
              <a:t>61</a:t>
            </a:fld>
            <a:endParaRPr lang="en-US" altLang="en-US" smtClean="0"/>
          </a:p>
        </p:txBody>
      </p:sp>
      <p:sp>
        <p:nvSpPr>
          <p:cNvPr id="13824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824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824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824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8247"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8248"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8CAFCD0-2046-4D0D-ADCA-5BC47B46637E}" type="slidenum">
              <a:rPr lang="en-US" altLang="en-US" smtClean="0"/>
              <a:pPr eaLnBrk="1" hangingPunct="1">
                <a:spcBef>
                  <a:spcPct val="0"/>
                </a:spcBef>
              </a:pPr>
              <a:t>62</a:t>
            </a:fld>
            <a:endParaRPr lang="en-US" altLang="en-US" smtClean="0"/>
          </a:p>
        </p:txBody>
      </p:sp>
      <p:sp>
        <p:nvSpPr>
          <p:cNvPr id="13926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926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3926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927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3927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3927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2BBF838-8C17-43AA-9845-74A32757D782}" type="slidenum">
              <a:rPr lang="en-US" altLang="en-US" smtClean="0"/>
              <a:pPr eaLnBrk="1" hangingPunct="1">
                <a:spcBef>
                  <a:spcPct val="0"/>
                </a:spcBef>
              </a:pPr>
              <a:t>63</a:t>
            </a:fld>
            <a:endParaRPr lang="en-US" altLang="en-US" smtClean="0"/>
          </a:p>
        </p:txBody>
      </p:sp>
      <p:sp>
        <p:nvSpPr>
          <p:cNvPr id="14029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029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4029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029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0295"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40296"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23D6AA3-307D-47C5-B214-346285ECC428}" type="slidenum">
              <a:rPr lang="en-US" altLang="en-US" smtClean="0"/>
              <a:pPr eaLnBrk="1" hangingPunct="1">
                <a:spcBef>
                  <a:spcPct val="0"/>
                </a:spcBef>
              </a:pPr>
              <a:t>64</a:t>
            </a:fld>
            <a:endParaRPr lang="en-US" altLang="en-US" smtClean="0"/>
          </a:p>
        </p:txBody>
      </p:sp>
      <p:sp>
        <p:nvSpPr>
          <p:cNvPr id="14131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0359525-665D-4A56-990B-4DF386D285CA}" type="slidenum">
              <a:rPr lang="en-US" altLang="en-US" smtClean="0"/>
              <a:pPr eaLnBrk="1" hangingPunct="1">
                <a:spcBef>
                  <a:spcPct val="0"/>
                </a:spcBef>
              </a:pPr>
              <a:t>66</a:t>
            </a:fld>
            <a:endParaRPr lang="en-US" altLang="en-US" smtClean="0"/>
          </a:p>
        </p:txBody>
      </p:sp>
      <p:sp>
        <p:nvSpPr>
          <p:cNvPr id="142339"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2340"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a:t>11</a:t>
            </a:r>
          </a:p>
        </p:txBody>
      </p:sp>
      <p:sp>
        <p:nvSpPr>
          <p:cNvPr id="142341"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2342"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2343" name="Rectangle 6"/>
          <p:cNvSpPr>
            <a:spLocks noGrp="1" noRot="1" noChangeAspect="1" noChangeArrowheads="1" noTextEdit="1"/>
          </p:cNvSpPr>
          <p:nvPr>
            <p:ph type="sldImg"/>
          </p:nvPr>
        </p:nvSpPr>
        <p:spPr>
          <a:xfrm>
            <a:off x="1150938" y="692150"/>
            <a:ext cx="4556125" cy="3416300"/>
          </a:xfrm>
          <a:ln w="12700" cap="flat"/>
        </p:spPr>
      </p:sp>
      <p:sp>
        <p:nvSpPr>
          <p:cNvPr id="142344"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1335306-A3A9-48BD-8FB0-250E1331D99A}" type="slidenum">
              <a:rPr lang="en-US" altLang="en-US" smtClean="0"/>
              <a:pPr eaLnBrk="1" hangingPunct="1">
                <a:spcBef>
                  <a:spcPct val="0"/>
                </a:spcBef>
              </a:pPr>
              <a:t>68</a:t>
            </a:fld>
            <a:endParaRPr lang="en-US" altLang="en-US" smtClean="0"/>
          </a:p>
        </p:txBody>
      </p:sp>
      <p:sp>
        <p:nvSpPr>
          <p:cNvPr id="14336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B358340-39F9-432F-B33F-F3C8229CDC08}" type="slidenum">
              <a:rPr lang="en-US" altLang="en-US" smtClean="0"/>
              <a:pPr eaLnBrk="1" hangingPunct="1">
                <a:spcBef>
                  <a:spcPct val="0"/>
                </a:spcBef>
              </a:pPr>
              <a:t>7</a:t>
            </a:fld>
            <a:endParaRPr lang="en-US" altLang="en-US" smtClean="0"/>
          </a:p>
        </p:txBody>
      </p:sp>
      <p:sp>
        <p:nvSpPr>
          <p:cNvPr id="9830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830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9830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831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831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9831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226957B-FCA9-4E81-91AC-FF6B39912906}" type="slidenum">
              <a:rPr lang="en-US" altLang="en-US" smtClean="0"/>
              <a:pPr eaLnBrk="1" hangingPunct="1">
                <a:spcBef>
                  <a:spcPct val="0"/>
                </a:spcBef>
              </a:pPr>
              <a:t>69</a:t>
            </a:fld>
            <a:endParaRPr lang="en-US" altLang="en-US" smtClean="0"/>
          </a:p>
        </p:txBody>
      </p:sp>
      <p:sp>
        <p:nvSpPr>
          <p:cNvPr id="14438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438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4</a:t>
            </a:r>
          </a:p>
        </p:txBody>
      </p:sp>
      <p:sp>
        <p:nvSpPr>
          <p:cNvPr id="14438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439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439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
        <p:nvSpPr>
          <p:cNvPr id="14439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FBC7EB3-E85D-4411-9882-2E88BF4239AB}" type="slidenum">
              <a:rPr lang="en-US" altLang="en-US" smtClean="0">
                <a:latin typeface="Arial" pitchFamily="34" charset="0"/>
              </a:rPr>
              <a:pPr eaLnBrk="1" hangingPunct="1">
                <a:spcBef>
                  <a:spcPct val="0"/>
                </a:spcBef>
              </a:pPr>
              <a:t>70</a:t>
            </a:fld>
            <a:endParaRPr lang="en-US" altLang="en-US" smtClean="0">
              <a:latin typeface="Arial" pitchFamily="34" charset="0"/>
            </a:endParaRPr>
          </a:p>
        </p:txBody>
      </p:sp>
      <p:sp>
        <p:nvSpPr>
          <p:cNvPr id="145411" name="Rectangle 2"/>
          <p:cNvSpPr>
            <a:spLocks noGrp="1" noChangeArrowheads="1"/>
          </p:cNvSpPr>
          <p:nvPr>
            <p:ph type="body" idx="1"/>
          </p:nvPr>
        </p:nvSpPr>
        <p:spPr>
          <a:xfrm>
            <a:off x="762000" y="6210300"/>
            <a:ext cx="5334000" cy="2247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smtClean="0">
              <a:latin typeface="Arial" pitchFamily="34" charset="0"/>
            </a:endParaRPr>
          </a:p>
        </p:txBody>
      </p:sp>
      <p:sp>
        <p:nvSpPr>
          <p:cNvPr id="145412" name="Rectangle 3"/>
          <p:cNvSpPr>
            <a:spLocks noGrp="1" noRot="1" noChangeAspect="1" noChangeArrowheads="1" noTextEdit="1"/>
          </p:cNvSpPr>
          <p:nvPr>
            <p:ph type="sldImg"/>
          </p:nvPr>
        </p:nvSpPr>
        <p:spPr>
          <a:xfrm>
            <a:off x="-577850" y="1277938"/>
            <a:ext cx="6091238" cy="4568825"/>
          </a:xfrm>
          <a:ln w="12700" cap="flat">
            <a:solidFill>
              <a:schemeClr val="tx1"/>
            </a:solidFill>
          </a:ln>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5121275"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6435" name="Rectangle 3"/>
          <p:cNvSpPr>
            <a:spLocks noChangeArrowheads="1"/>
          </p:cNvSpPr>
          <p:nvPr/>
        </p:nvSpPr>
        <p:spPr bwMode="auto">
          <a:xfrm>
            <a:off x="5121275"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a:t>8</a:t>
            </a:r>
          </a:p>
        </p:txBody>
      </p:sp>
      <p:sp>
        <p:nvSpPr>
          <p:cNvPr id="146436" name="Rectangle 4"/>
          <p:cNvSpPr>
            <a:spLocks noChangeArrowheads="1"/>
          </p:cNvSpPr>
          <p:nvPr/>
        </p:nvSpPr>
        <p:spPr bwMode="auto">
          <a:xfrm>
            <a:off x="0"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6437" name="Rectangle 5"/>
          <p:cNvSpPr>
            <a:spLocks noChangeArrowheads="1"/>
          </p:cNvSpPr>
          <p:nvPr/>
        </p:nvSpPr>
        <p:spPr bwMode="auto">
          <a:xfrm>
            <a:off x="0"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6438" name="Rectangle 6"/>
          <p:cNvSpPr>
            <a:spLocks noGrp="1" noRot="1" noChangeAspect="1" noChangeArrowheads="1" noTextEdit="1"/>
          </p:cNvSpPr>
          <p:nvPr>
            <p:ph type="sldImg"/>
          </p:nvPr>
        </p:nvSpPr>
        <p:spPr>
          <a:xfrm>
            <a:off x="1150938" y="692150"/>
            <a:ext cx="4556125" cy="3416300"/>
          </a:xfrm>
          <a:ln cap="flat"/>
        </p:spPr>
      </p:sp>
      <p:sp>
        <p:nvSpPr>
          <p:cNvPr id="14643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5121275"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7459" name="Rectangle 3"/>
          <p:cNvSpPr>
            <a:spLocks noChangeArrowheads="1"/>
          </p:cNvSpPr>
          <p:nvPr/>
        </p:nvSpPr>
        <p:spPr bwMode="auto">
          <a:xfrm>
            <a:off x="5121275"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a:t>8</a:t>
            </a:r>
          </a:p>
        </p:txBody>
      </p:sp>
      <p:sp>
        <p:nvSpPr>
          <p:cNvPr id="147460" name="Rectangle 4"/>
          <p:cNvSpPr>
            <a:spLocks noChangeArrowheads="1"/>
          </p:cNvSpPr>
          <p:nvPr/>
        </p:nvSpPr>
        <p:spPr bwMode="auto">
          <a:xfrm>
            <a:off x="0"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7461" name="Rectangle 5"/>
          <p:cNvSpPr>
            <a:spLocks noChangeArrowheads="1"/>
          </p:cNvSpPr>
          <p:nvPr/>
        </p:nvSpPr>
        <p:spPr bwMode="auto">
          <a:xfrm>
            <a:off x="0"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7462" name="Rectangle 6"/>
          <p:cNvSpPr>
            <a:spLocks noGrp="1" noRot="1" noChangeAspect="1" noChangeArrowheads="1" noTextEdit="1"/>
          </p:cNvSpPr>
          <p:nvPr>
            <p:ph type="sldImg"/>
          </p:nvPr>
        </p:nvSpPr>
        <p:spPr>
          <a:xfrm>
            <a:off x="1150938" y="692150"/>
            <a:ext cx="4556125" cy="3416300"/>
          </a:xfrm>
          <a:ln cap="flat"/>
        </p:spPr>
      </p:sp>
      <p:sp>
        <p:nvSpPr>
          <p:cNvPr id="14746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5121275"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8483" name="Rectangle 3"/>
          <p:cNvSpPr>
            <a:spLocks noChangeArrowheads="1"/>
          </p:cNvSpPr>
          <p:nvPr/>
        </p:nvSpPr>
        <p:spPr bwMode="auto">
          <a:xfrm>
            <a:off x="5121275"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a:t>8</a:t>
            </a:r>
          </a:p>
        </p:txBody>
      </p:sp>
      <p:sp>
        <p:nvSpPr>
          <p:cNvPr id="148484" name="Rectangle 4"/>
          <p:cNvSpPr>
            <a:spLocks noChangeArrowheads="1"/>
          </p:cNvSpPr>
          <p:nvPr/>
        </p:nvSpPr>
        <p:spPr bwMode="auto">
          <a:xfrm>
            <a:off x="0"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8485" name="Rectangle 5"/>
          <p:cNvSpPr>
            <a:spLocks noChangeArrowheads="1"/>
          </p:cNvSpPr>
          <p:nvPr/>
        </p:nvSpPr>
        <p:spPr bwMode="auto">
          <a:xfrm>
            <a:off x="0"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8486" name="Rectangle 6"/>
          <p:cNvSpPr>
            <a:spLocks noGrp="1" noRot="1" noChangeAspect="1" noChangeArrowheads="1" noTextEdit="1"/>
          </p:cNvSpPr>
          <p:nvPr>
            <p:ph type="sldImg"/>
          </p:nvPr>
        </p:nvSpPr>
        <p:spPr>
          <a:xfrm>
            <a:off x="1150938" y="692150"/>
            <a:ext cx="4556125" cy="3416300"/>
          </a:xfrm>
          <a:ln cap="flat"/>
        </p:spPr>
      </p:sp>
      <p:sp>
        <p:nvSpPr>
          <p:cNvPr id="148487"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A3F069E-315B-47E4-8CB8-EDA11D9FA163}" type="slidenum">
              <a:rPr lang="en-US" altLang="en-US" smtClean="0">
                <a:latin typeface="Arial" pitchFamily="34" charset="0"/>
              </a:rPr>
              <a:pPr eaLnBrk="1" hangingPunct="1">
                <a:spcBef>
                  <a:spcPct val="0"/>
                </a:spcBef>
              </a:pPr>
              <a:t>74</a:t>
            </a:fld>
            <a:endParaRPr lang="en-US" altLang="en-US" smtClean="0">
              <a:latin typeface="Arial" pitchFamily="34" charset="0"/>
            </a:endParaRPr>
          </a:p>
        </p:txBody>
      </p:sp>
      <p:sp>
        <p:nvSpPr>
          <p:cNvPr id="149507"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9508"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sz="1000" i="1"/>
              <a:t>6</a:t>
            </a:r>
          </a:p>
        </p:txBody>
      </p:sp>
      <p:sp>
        <p:nvSpPr>
          <p:cNvPr id="149509"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9510"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49511" name="Rectangle 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Arial" pitchFamily="34" charset="0"/>
            </a:endParaRPr>
          </a:p>
        </p:txBody>
      </p:sp>
      <p:sp>
        <p:nvSpPr>
          <p:cNvPr id="149512" name="Rectangle 7"/>
          <p:cNvSpPr>
            <a:spLocks noGrp="1" noRot="1" noChangeAspect="1" noChangeArrowheads="1" noTextEdit="1"/>
          </p:cNvSpPr>
          <p:nvPr>
            <p:ph type="sldImg"/>
          </p:nvPr>
        </p:nvSpPr>
        <p:spPr>
          <a:xfrm>
            <a:off x="1150938" y="692150"/>
            <a:ext cx="4556125" cy="3416300"/>
          </a:xfrm>
          <a:ln w="12700" cap="flat">
            <a:solidFill>
              <a:schemeClr val="tx1"/>
            </a:solidFill>
          </a:ln>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5121275"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50531" name="Rectangle 3"/>
          <p:cNvSpPr>
            <a:spLocks noChangeArrowheads="1"/>
          </p:cNvSpPr>
          <p:nvPr/>
        </p:nvSpPr>
        <p:spPr bwMode="auto">
          <a:xfrm>
            <a:off x="5121275"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a:t>9</a:t>
            </a:r>
          </a:p>
        </p:txBody>
      </p:sp>
      <p:sp>
        <p:nvSpPr>
          <p:cNvPr id="150532" name="Rectangle 4"/>
          <p:cNvSpPr>
            <a:spLocks noChangeArrowheads="1"/>
          </p:cNvSpPr>
          <p:nvPr/>
        </p:nvSpPr>
        <p:spPr bwMode="auto">
          <a:xfrm>
            <a:off x="0" y="868680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50533" name="Rectangle 5"/>
          <p:cNvSpPr>
            <a:spLocks noChangeArrowheads="1"/>
          </p:cNvSpPr>
          <p:nvPr/>
        </p:nvSpPr>
        <p:spPr bwMode="auto">
          <a:xfrm>
            <a:off x="0" y="0"/>
            <a:ext cx="3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50534" name="Rectangle 6"/>
          <p:cNvSpPr>
            <a:spLocks noChangeArrowheads="1"/>
          </p:cNvSpPr>
          <p:nvPr/>
        </p:nvSpPr>
        <p:spPr bwMode="auto">
          <a:xfrm>
            <a:off x="7231063" y="0"/>
            <a:ext cx="553243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50535" name="Rectangle 7"/>
          <p:cNvSpPr>
            <a:spLocks noChangeArrowheads="1"/>
          </p:cNvSpPr>
          <p:nvPr/>
        </p:nvSpPr>
        <p:spPr bwMode="auto">
          <a:xfrm>
            <a:off x="7231063" y="8686800"/>
            <a:ext cx="5532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defTabSz="923925" eaLnBrk="0" hangingPunct="0">
              <a:spcBef>
                <a:spcPct val="30000"/>
              </a:spcBef>
              <a:defRPr sz="1200">
                <a:solidFill>
                  <a:schemeClr val="tx1"/>
                </a:solidFill>
                <a:latin typeface="Times New Roman" pitchFamily="18" charset="0"/>
              </a:defRPr>
            </a:lvl1pPr>
            <a:lvl2pPr marL="742950" indent="-285750" defTabSz="923925" eaLnBrk="0" hangingPunct="0">
              <a:spcBef>
                <a:spcPct val="30000"/>
              </a:spcBef>
              <a:defRPr sz="1200">
                <a:solidFill>
                  <a:schemeClr val="tx1"/>
                </a:solidFill>
                <a:latin typeface="Times New Roman" pitchFamily="18" charset="0"/>
              </a:defRPr>
            </a:lvl2pPr>
            <a:lvl3pPr marL="1143000" indent="-228600" defTabSz="923925" eaLnBrk="0" hangingPunct="0">
              <a:spcBef>
                <a:spcPct val="30000"/>
              </a:spcBef>
              <a:defRPr sz="1200">
                <a:solidFill>
                  <a:schemeClr val="tx1"/>
                </a:solidFill>
                <a:latin typeface="Times New Roman" pitchFamily="18" charset="0"/>
              </a:defRPr>
            </a:lvl3pPr>
            <a:lvl4pPr marL="1600200" indent="-228600" defTabSz="923925" eaLnBrk="0" hangingPunct="0">
              <a:spcBef>
                <a:spcPct val="30000"/>
              </a:spcBef>
              <a:defRPr sz="1200">
                <a:solidFill>
                  <a:schemeClr val="tx1"/>
                </a:solidFill>
                <a:latin typeface="Times New Roman" pitchFamily="18" charset="0"/>
              </a:defRPr>
            </a:lvl4pPr>
            <a:lvl5pPr marL="2057400" indent="-228600" defTabSz="923925" eaLnBrk="0" hangingPunct="0">
              <a:spcBef>
                <a:spcPct val="30000"/>
              </a:spcBef>
              <a:defRPr sz="1200">
                <a:solidFill>
                  <a:schemeClr val="tx1"/>
                </a:solidFill>
                <a:latin typeface="Times New Roman" pitchFamily="18" charset="0"/>
              </a:defRPr>
            </a:lvl5pPr>
            <a:lvl6pPr marL="2514600" indent="-228600" defTabSz="923925" eaLnBrk="0" fontAlgn="base" hangingPunct="0">
              <a:spcBef>
                <a:spcPct val="30000"/>
              </a:spcBef>
              <a:spcAft>
                <a:spcPct val="0"/>
              </a:spcAft>
              <a:defRPr sz="1200">
                <a:solidFill>
                  <a:schemeClr val="tx1"/>
                </a:solidFill>
                <a:latin typeface="Times New Roman" pitchFamily="18" charset="0"/>
              </a:defRPr>
            </a:lvl6pPr>
            <a:lvl7pPr marL="2971800" indent="-228600" defTabSz="923925" eaLnBrk="0" fontAlgn="base" hangingPunct="0">
              <a:spcBef>
                <a:spcPct val="30000"/>
              </a:spcBef>
              <a:spcAft>
                <a:spcPct val="0"/>
              </a:spcAft>
              <a:defRPr sz="1200">
                <a:solidFill>
                  <a:schemeClr val="tx1"/>
                </a:solidFill>
                <a:latin typeface="Times New Roman" pitchFamily="18" charset="0"/>
              </a:defRPr>
            </a:lvl7pPr>
            <a:lvl8pPr marL="3429000" indent="-228600" defTabSz="923925" eaLnBrk="0" fontAlgn="base" hangingPunct="0">
              <a:spcBef>
                <a:spcPct val="30000"/>
              </a:spcBef>
              <a:spcAft>
                <a:spcPct val="0"/>
              </a:spcAft>
              <a:defRPr sz="1200">
                <a:solidFill>
                  <a:schemeClr val="tx1"/>
                </a:solidFill>
                <a:latin typeface="Times New Roman" pitchFamily="18" charset="0"/>
              </a:defRPr>
            </a:lvl8pPr>
            <a:lvl9pPr marL="3886200" indent="-228600" defTabSz="923925"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r>
              <a:rPr lang="en-US" altLang="en-US"/>
              <a:t>9</a:t>
            </a:r>
          </a:p>
        </p:txBody>
      </p:sp>
      <p:sp>
        <p:nvSpPr>
          <p:cNvPr id="150536" name="Rectangle 8"/>
          <p:cNvSpPr>
            <a:spLocks noChangeArrowheads="1"/>
          </p:cNvSpPr>
          <p:nvPr/>
        </p:nvSpPr>
        <p:spPr bwMode="auto">
          <a:xfrm>
            <a:off x="0" y="8686800"/>
            <a:ext cx="5526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50537" name="Rectangle 9"/>
          <p:cNvSpPr>
            <a:spLocks noChangeArrowheads="1"/>
          </p:cNvSpPr>
          <p:nvPr/>
        </p:nvSpPr>
        <p:spPr bwMode="auto">
          <a:xfrm>
            <a:off x="0" y="0"/>
            <a:ext cx="55260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150538" name="Rectangle 10"/>
          <p:cNvSpPr>
            <a:spLocks noGrp="1" noRot="1" noChangeAspect="1" noChangeArrowheads="1" noTextEdit="1"/>
          </p:cNvSpPr>
          <p:nvPr>
            <p:ph type="sldImg"/>
          </p:nvPr>
        </p:nvSpPr>
        <p:spPr>
          <a:xfrm>
            <a:off x="1150938" y="692150"/>
            <a:ext cx="4556125" cy="3416300"/>
          </a:xfrm>
          <a:ln cap="flat"/>
        </p:spPr>
      </p:sp>
      <p:sp>
        <p:nvSpPr>
          <p:cNvPr id="150539" name="Rectangle 11"/>
          <p:cNvSpPr>
            <a:spLocks noGrp="1" noChangeArrowheads="1"/>
          </p:cNvSpPr>
          <p:nvPr>
            <p:ph type="body" idx="1"/>
          </p:nvPr>
        </p:nvSpPr>
        <p:spPr>
          <a:xfrm>
            <a:off x="1646238" y="4343400"/>
            <a:ext cx="5030787"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1561474-59FD-406B-B8F3-95F8FA4B14E8}" type="slidenum">
              <a:rPr lang="en-US" altLang="en-US" smtClean="0"/>
              <a:pPr eaLnBrk="1" hangingPunct="1">
                <a:spcBef>
                  <a:spcPct val="0"/>
                </a:spcBef>
              </a:pPr>
              <a:t>78</a:t>
            </a:fld>
            <a:endParaRPr lang="en-US" altLang="en-US" smtClean="0"/>
          </a:p>
        </p:txBody>
      </p:sp>
      <p:sp>
        <p:nvSpPr>
          <p:cNvPr id="15155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C5D84CA-0EF3-4301-964D-3AD8F97BE301}" type="slidenum">
              <a:rPr lang="en-US" altLang="en-US" smtClean="0"/>
              <a:pPr eaLnBrk="1" hangingPunct="1">
                <a:spcBef>
                  <a:spcPct val="0"/>
                </a:spcBef>
              </a:pPr>
              <a:t>79</a:t>
            </a:fld>
            <a:endParaRPr lang="en-US" altLang="en-US" smtClean="0"/>
          </a:p>
        </p:txBody>
      </p:sp>
      <p:sp>
        <p:nvSpPr>
          <p:cNvPr id="152579"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0E47C9C-45A4-49BB-B30D-CDAB8C7B88B1}" type="slidenum">
              <a:rPr lang="en-US" altLang="en-US" smtClean="0"/>
              <a:pPr eaLnBrk="1" hangingPunct="1">
                <a:spcBef>
                  <a:spcPct val="0"/>
                </a:spcBef>
              </a:pPr>
              <a:t>80</a:t>
            </a:fld>
            <a:endParaRPr lang="en-US" altLang="en-US" smtClean="0"/>
          </a:p>
        </p:txBody>
      </p:sp>
      <p:sp>
        <p:nvSpPr>
          <p:cNvPr id="153603"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3B881EE-8C17-4C83-B238-EE268D383219}" type="slidenum">
              <a:rPr lang="en-US" altLang="en-US" smtClean="0"/>
              <a:pPr eaLnBrk="1" hangingPunct="1">
                <a:spcBef>
                  <a:spcPct val="0"/>
                </a:spcBef>
              </a:pPr>
              <a:t>8</a:t>
            </a:fld>
            <a:endParaRPr lang="en-US" altLang="en-US" smtClean="0"/>
          </a:p>
        </p:txBody>
      </p:sp>
      <p:sp>
        <p:nvSpPr>
          <p:cNvPr id="99331"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9332"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000" i="1"/>
              <a:t>27</a:t>
            </a:r>
          </a:p>
        </p:txBody>
      </p:sp>
      <p:sp>
        <p:nvSpPr>
          <p:cNvPr id="99333"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9334"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2400"/>
          </a:p>
        </p:txBody>
      </p:sp>
      <p:sp>
        <p:nvSpPr>
          <p:cNvPr id="99335" name="Rectangle 6"/>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99336"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smtClean="0">
              <a:latin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27BF62F-087F-4EE3-8706-22D563508E82}" type="slidenum">
              <a:rPr lang="en-US" altLang="en-US" smtClean="0"/>
              <a:pPr eaLnBrk="1" hangingPunct="1">
                <a:spcBef>
                  <a:spcPct val="0"/>
                </a:spcBef>
              </a:pPr>
              <a:t>82</a:t>
            </a:fld>
            <a:endParaRPr lang="en-US" altLang="en-US" smtClean="0"/>
          </a:p>
        </p:txBody>
      </p:sp>
      <p:sp>
        <p:nvSpPr>
          <p:cNvPr id="154627" name="Rectangle 2"/>
          <p:cNvSpPr>
            <a:spLocks noRot="1" noChangeArrowheads="1" noTextEdit="1"/>
          </p:cNvSpPr>
          <p:nvPr>
            <p:ph type="sldImg"/>
          </p:nvPr>
        </p:nvSpPr>
        <p:spPr>
          <a:xfrm>
            <a:off x="1150938" y="692150"/>
            <a:ext cx="4556125" cy="3416300"/>
          </a:xfrm>
          <a:ln w="12700" cap="flat">
            <a:solidFill>
              <a:schemeClr val="tx1"/>
            </a:solidFill>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8495675-1FC7-4728-BC60-848A81687010}" type="slidenum">
              <a:rPr lang="en-US" altLang="en-US" smtClean="0"/>
              <a:pPr eaLnBrk="1" hangingPunct="1">
                <a:spcBef>
                  <a:spcPct val="0"/>
                </a:spcBef>
              </a:pPr>
              <a:t>9</a:t>
            </a:fld>
            <a:endParaRPr lang="en-US" altLang="en-US" smtClean="0"/>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7254F3F-6F1C-48FE-B4DD-27EDDC6EAF8B}" type="slidenum">
              <a:rPr lang="en-US" altLang="en-US" smtClean="0"/>
              <a:pPr eaLnBrk="1" hangingPunct="1">
                <a:spcBef>
                  <a:spcPct val="0"/>
                </a:spcBef>
              </a:pPr>
              <a:t>10</a:t>
            </a:fld>
            <a:endParaRPr lang="en-US" altLang="en-US" smtClean="0"/>
          </a:p>
        </p:txBody>
      </p:sp>
      <p:sp>
        <p:nvSpPr>
          <p:cNvPr id="101379" name="Rectangle 2"/>
          <p:cNvSpPr>
            <a:spLocks noRo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4354C6E-ECCA-4E15-BD88-35E751B70392}" type="slidenum">
              <a:rPr lang="en-US" altLang="en-US" smtClean="0"/>
              <a:pPr eaLnBrk="1" hangingPunct="1">
                <a:spcBef>
                  <a:spcPct val="0"/>
                </a:spcBef>
              </a:pPr>
              <a:t>12</a:t>
            </a:fld>
            <a:endParaRPr lang="en-US" altLang="en-US" smtClean="0"/>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h-TH"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9413" y="296863"/>
            <a:ext cx="7291387"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47825" y="1685925"/>
            <a:ext cx="3505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05425" y="1685925"/>
            <a:ext cx="3505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atin typeface="Times New Roman" pitchFamily="18" charset="0"/>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CED0415A-7C3C-4AC5-81A4-62481F643210}" type="slidenum">
              <a:rPr lang="en-US"/>
              <a:pPr>
                <a:defRPr/>
              </a:pPr>
              <a:t>‹#›</a:t>
            </a:fld>
            <a:endParaRPr lang="en-US"/>
          </a:p>
        </p:txBody>
      </p:sp>
    </p:spTree>
    <p:extLst>
      <p:ext uri="{BB962C8B-B14F-4D97-AF65-F5344CB8AC3E}">
        <p14:creationId xmlns:p14="http://schemas.microsoft.com/office/powerpoint/2010/main" val="185092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D6F26FEA-D636-463E-9AF4-9D1F52618723}" type="slidenum">
              <a:rPr lang="en-US" altLang="en-US" sz="1400" smtClean="0"/>
              <a:pPr eaLnBrk="1" hangingPunct="1">
                <a:spcBef>
                  <a:spcPct val="0"/>
                </a:spcBef>
                <a:buFontTx/>
                <a:buNone/>
              </a:pPr>
              <a:t>1</a:t>
            </a:fld>
            <a:endParaRPr lang="en-US" altLang="en-US" sz="1400" smtClean="0"/>
          </a:p>
        </p:txBody>
      </p:sp>
      <p:sp>
        <p:nvSpPr>
          <p:cNvPr id="307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07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197" name="Rectangle 5"/>
          <p:cNvSpPr>
            <a:spLocks noGrp="1" noChangeArrowheads="1"/>
          </p:cNvSpPr>
          <p:nvPr>
            <p:ph type="body" idx="1"/>
          </p:nvPr>
        </p:nvSpPr>
        <p:spPr>
          <a:xfrm>
            <a:off x="685800" y="1066800"/>
            <a:ext cx="7772400" cy="5029200"/>
          </a:xfrm>
        </p:spPr>
        <p:txBody>
          <a:bodyPr lIns="90488" tIns="44450" rIns="90488" bIns="44450">
            <a:normAutofit lnSpcReduction="10000"/>
          </a:bodyPr>
          <a:lstStyle/>
          <a:p>
            <a:pPr algn="ctr" eaLnBrk="1" hangingPunct="1">
              <a:buFontTx/>
              <a:buNone/>
            </a:pPr>
            <a:r>
              <a:rPr lang="en-US" altLang="en-US" sz="6000" b="1" dirty="0" smtClean="0">
                <a:solidFill>
                  <a:schemeClr val="tx2"/>
                </a:solidFill>
              </a:rPr>
              <a:t>Organizational </a:t>
            </a:r>
            <a:r>
              <a:rPr lang="en-US" altLang="en-US" sz="6000" b="1" dirty="0" smtClean="0">
                <a:solidFill>
                  <a:schemeClr val="tx2"/>
                </a:solidFill>
              </a:rPr>
              <a:t>Behavior</a:t>
            </a:r>
          </a:p>
          <a:p>
            <a:pPr algn="ctr" eaLnBrk="1" hangingPunct="1">
              <a:buFontTx/>
              <a:buNone/>
            </a:pPr>
            <a:r>
              <a:rPr lang="en-US" altLang="en-US" sz="6000" b="1" dirty="0" smtClean="0">
                <a:solidFill>
                  <a:schemeClr val="tx2"/>
                </a:solidFill>
              </a:rPr>
              <a:t>(EDU-622)</a:t>
            </a:r>
            <a:endParaRPr lang="en-US" altLang="en-US" sz="6000" b="1" dirty="0" smtClean="0">
              <a:solidFill>
                <a:schemeClr val="tx2"/>
              </a:solidFill>
            </a:endParaRPr>
          </a:p>
          <a:p>
            <a:pPr eaLnBrk="1" hangingPunct="1">
              <a:buFontTx/>
              <a:buNone/>
            </a:pPr>
            <a:endParaRPr lang="en-US" altLang="en-US" sz="2800" b="1" dirty="0" smtClean="0">
              <a:solidFill>
                <a:schemeClr val="tx2"/>
              </a:solidFill>
            </a:endParaRPr>
          </a:p>
          <a:p>
            <a:pPr eaLnBrk="1" hangingPunct="1">
              <a:buFontTx/>
              <a:buNone/>
            </a:pPr>
            <a:endParaRPr lang="en-US" altLang="en-US" sz="2800" b="1" dirty="0" smtClean="0">
              <a:solidFill>
                <a:schemeClr val="tx2"/>
              </a:solidFill>
            </a:endParaRPr>
          </a:p>
          <a:p>
            <a:pPr eaLnBrk="1" hangingPunct="1">
              <a:buFontTx/>
              <a:buNone/>
            </a:pPr>
            <a:endParaRPr lang="en-US" altLang="en-US" sz="2800" b="1" dirty="0" smtClean="0">
              <a:solidFill>
                <a:schemeClr val="tx2"/>
              </a:solidFill>
            </a:endParaRPr>
          </a:p>
          <a:p>
            <a:pPr eaLnBrk="1" hangingPunct="1">
              <a:buFontTx/>
              <a:buNone/>
            </a:pPr>
            <a:r>
              <a:rPr lang="en-US" altLang="en-US" sz="2800" b="1" dirty="0" smtClean="0">
                <a:solidFill>
                  <a:schemeClr val="tx2"/>
                </a:solidFill>
              </a:rPr>
              <a:t>	</a:t>
            </a:r>
            <a:r>
              <a:rPr lang="en-US" altLang="en-US" b="1" dirty="0" smtClean="0">
                <a:solidFill>
                  <a:schemeClr val="tx2"/>
                </a:solidFill>
              </a:rPr>
              <a:t>Compiled by: </a:t>
            </a:r>
          </a:p>
          <a:p>
            <a:pPr algn="ctr" eaLnBrk="1" hangingPunct="1">
              <a:buFontTx/>
              <a:buNone/>
            </a:pPr>
            <a:r>
              <a:rPr lang="en-US" altLang="en-US" sz="6600" b="1" i="1" dirty="0" smtClean="0">
                <a:solidFill>
                  <a:schemeClr val="tx2"/>
                </a:solidFill>
              </a:rPr>
              <a:t>Dr. Asma Khizar</a:t>
            </a:r>
            <a:endParaRPr lang="en-US" altLang="en-US" sz="6600" i="1" dirty="0" smtClean="0"/>
          </a:p>
        </p:txBody>
      </p:sp>
    </p:spTree>
    <p:extLst>
      <p:ext uri="{BB962C8B-B14F-4D97-AF65-F5344CB8AC3E}">
        <p14:creationId xmlns:p14="http://schemas.microsoft.com/office/powerpoint/2010/main" val="421544079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7">
                                            <p:txEl>
                                              <p:pRg st="5" end="5"/>
                                            </p:txEl>
                                          </p:spTgt>
                                        </p:tgtEl>
                                        <p:attrNameLst>
                                          <p:attrName>style.visibility</p:attrName>
                                        </p:attrNameLst>
                                      </p:cBhvr>
                                      <p:to>
                                        <p:strVal val="visible"/>
                                      </p:to>
                                    </p:set>
                                    <p:anim calcmode="lin" valueType="num">
                                      <p:cBhvr additive="base">
                                        <p:cTn id="19" dur="500" fill="hold"/>
                                        <p:tgtEl>
                                          <p:spTgt spid="8197">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197">
                                            <p:txEl>
                                              <p:pRg st="6" end="6"/>
                                            </p:txEl>
                                          </p:spTgt>
                                        </p:tgtEl>
                                        <p:attrNameLst>
                                          <p:attrName>style.visibility</p:attrName>
                                        </p:attrNameLst>
                                      </p:cBhvr>
                                      <p:to>
                                        <p:strVal val="visible"/>
                                      </p:to>
                                    </p:set>
                                    <p:anim calcmode="lin" valueType="num">
                                      <p:cBhvr additive="base">
                                        <p:cTn id="25" dur="500" fill="hold"/>
                                        <p:tgtEl>
                                          <p:spTgt spid="8197">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ตัวยึดหมายเลขภาพนิ่ง 4"/>
          <p:cNvSpPr>
            <a:spLocks noGrp="1"/>
          </p:cNvSpPr>
          <p:nvPr>
            <p:ph type="sldNum" sz="quarter" idx="10"/>
          </p:nvPr>
        </p:nvSpPr>
        <p:spPr>
          <a:xfrm>
            <a:off x="6400800" y="6172200"/>
            <a:ext cx="220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2–</a:t>
            </a:r>
            <a:fld id="{ED3E1683-F348-45C4-9FD3-B4C3EE203B4C}" type="slidenum">
              <a:rPr lang="en-US" altLang="en-US" sz="1400" smtClean="0">
                <a:cs typeface="Angsana New" pitchFamily="18" charset="-34"/>
              </a:rPr>
              <a:pPr eaLnBrk="1" hangingPunct="1">
                <a:spcBef>
                  <a:spcPct val="0"/>
                </a:spcBef>
                <a:buFontTx/>
                <a:buNone/>
              </a:pPr>
              <a:t>10</a:t>
            </a:fld>
            <a:endParaRPr lang="en-US" altLang="en-US" sz="1400" smtClean="0">
              <a:cs typeface="Angsana New" pitchFamily="18" charset="-34"/>
            </a:endParaRPr>
          </a:p>
        </p:txBody>
      </p:sp>
      <p:sp>
        <p:nvSpPr>
          <p:cNvPr id="15363" name="Rectangle 2"/>
          <p:cNvSpPr>
            <a:spLocks noGrp="1" noChangeArrowheads="1"/>
          </p:cNvSpPr>
          <p:nvPr>
            <p:ph type="title"/>
          </p:nvPr>
        </p:nvSpPr>
        <p:spPr bwMode="auto">
          <a:xfrm>
            <a:off x="533400" y="381000"/>
            <a:ext cx="8077200" cy="1868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110000"/>
              </a:lnSpc>
            </a:pPr>
            <a:r>
              <a:rPr lang="en-US" altLang="en-US" sz="4000" smtClean="0">
                <a:solidFill>
                  <a:schemeClr val="tx1"/>
                </a:solidFill>
              </a:rPr>
              <a:t>BASIC WORKING COMPONENTS OF MANAGEMENTS STUDY </a:t>
            </a:r>
            <a:r>
              <a:rPr lang="en-US" altLang="en-US" sz="2800" smtClean="0">
                <a:solidFill>
                  <a:srgbClr val="996633"/>
                </a:solidFill>
              </a:rPr>
              <a:t/>
            </a:r>
            <a:br>
              <a:rPr lang="en-US" altLang="en-US" sz="2800" smtClean="0">
                <a:solidFill>
                  <a:srgbClr val="996633"/>
                </a:solidFill>
              </a:rPr>
            </a:br>
            <a:endParaRPr lang="en-US" altLang="en-US" sz="2200" i="1" smtClean="0">
              <a:solidFill>
                <a:srgbClr val="336699"/>
              </a:solidFill>
            </a:endParaRPr>
          </a:p>
        </p:txBody>
      </p:sp>
      <p:sp>
        <p:nvSpPr>
          <p:cNvPr id="128003" name="Rectangle 3"/>
          <p:cNvSpPr>
            <a:spLocks noGrp="1" noChangeArrowheads="1"/>
          </p:cNvSpPr>
          <p:nvPr>
            <p:ph type="body" idx="1"/>
          </p:nvPr>
        </p:nvSpPr>
        <p:spPr>
          <a:xfrm>
            <a:off x="609600" y="1905000"/>
            <a:ext cx="7645400" cy="4191000"/>
          </a:xfrm>
        </p:spPr>
        <p:txBody>
          <a:bodyPr>
            <a:normAutofit lnSpcReduction="10000"/>
          </a:bodyPr>
          <a:lstStyle/>
          <a:p>
            <a:pPr marL="0" indent="168275" eaLnBrk="1" hangingPunct="1">
              <a:spcBef>
                <a:spcPct val="50000"/>
              </a:spcBef>
              <a:buFontTx/>
              <a:buNone/>
            </a:pPr>
            <a:r>
              <a:rPr lang="en-US" altLang="en-US" sz="2400" smtClean="0"/>
              <a:t>Managers….(Individuals and/or Groups) who achieves goals through other people….. (Individuals and/or Groups) with in Organization.</a:t>
            </a:r>
          </a:p>
          <a:p>
            <a:pPr marL="0" indent="168275" eaLnBrk="1" hangingPunct="1">
              <a:spcBef>
                <a:spcPct val="50000"/>
              </a:spcBef>
            </a:pPr>
            <a:r>
              <a:rPr lang="en-US" altLang="en-US" sz="2400" b="1" smtClean="0"/>
              <a:t>INDIVIDUALS </a:t>
            </a:r>
          </a:p>
          <a:p>
            <a:pPr marL="0" indent="168275" eaLnBrk="1" hangingPunct="1">
              <a:spcBef>
                <a:spcPct val="50000"/>
              </a:spcBef>
            </a:pPr>
            <a:r>
              <a:rPr lang="en-US" altLang="en-US" sz="2400" b="1" smtClean="0"/>
              <a:t>GROUPS</a:t>
            </a:r>
          </a:p>
          <a:p>
            <a:pPr marL="0" indent="168275" eaLnBrk="1" hangingPunct="1">
              <a:spcBef>
                <a:spcPct val="50000"/>
              </a:spcBef>
            </a:pPr>
            <a:r>
              <a:rPr lang="en-US" altLang="en-US" sz="2400" b="1" smtClean="0"/>
              <a:t>ORGANIZATION </a:t>
            </a:r>
          </a:p>
          <a:p>
            <a:pPr marL="403225" lvl="1" indent="168275" eaLnBrk="1" hangingPunct="1">
              <a:spcBef>
                <a:spcPct val="50000"/>
              </a:spcBef>
            </a:pPr>
            <a:r>
              <a:rPr lang="en-US" altLang="en-US" sz="1600" b="1" smtClean="0"/>
              <a:t> </a:t>
            </a:r>
            <a:r>
              <a:rPr lang="en-US" altLang="en-US" sz="2000" b="1" smtClean="0"/>
              <a:t>In Puts (human and non-human)</a:t>
            </a:r>
          </a:p>
          <a:p>
            <a:pPr marL="403225" lvl="1" indent="168275" eaLnBrk="1" hangingPunct="1">
              <a:spcBef>
                <a:spcPct val="50000"/>
              </a:spcBef>
            </a:pPr>
            <a:r>
              <a:rPr lang="en-US" altLang="en-US" sz="2000" b="1" smtClean="0"/>
              <a:t>Through Puts (process or processes)</a:t>
            </a:r>
          </a:p>
          <a:p>
            <a:pPr marL="403225" lvl="1" indent="168275" eaLnBrk="1" hangingPunct="1">
              <a:spcBef>
                <a:spcPct val="50000"/>
              </a:spcBef>
            </a:pPr>
            <a:r>
              <a:rPr lang="en-US" altLang="en-US" sz="2000" b="1" smtClean="0"/>
              <a:t>Out Puts (product or service)</a:t>
            </a:r>
          </a:p>
        </p:txBody>
      </p:sp>
    </p:spTree>
    <p:extLst>
      <p:ext uri="{BB962C8B-B14F-4D97-AF65-F5344CB8AC3E}">
        <p14:creationId xmlns:p14="http://schemas.microsoft.com/office/powerpoint/2010/main" val="5023488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wipe(left)">
                                      <p:cBhvr>
                                        <p:cTn id="7" dur="500"/>
                                        <p:tgtEl>
                                          <p:spTgt spid="1280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3">
                                            <p:txEl>
                                              <p:pRg st="1" end="1"/>
                                            </p:txEl>
                                          </p:spTgt>
                                        </p:tgtEl>
                                        <p:attrNameLst>
                                          <p:attrName>style.visibility</p:attrName>
                                        </p:attrNameLst>
                                      </p:cBhvr>
                                      <p:to>
                                        <p:strVal val="visible"/>
                                      </p:to>
                                    </p:set>
                                    <p:animEffect transition="in" filter="wipe(left)">
                                      <p:cBhvr>
                                        <p:cTn id="12" dur="500"/>
                                        <p:tgtEl>
                                          <p:spTgt spid="1280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8003">
                                            <p:txEl>
                                              <p:pRg st="2" end="2"/>
                                            </p:txEl>
                                          </p:spTgt>
                                        </p:tgtEl>
                                        <p:attrNameLst>
                                          <p:attrName>style.visibility</p:attrName>
                                        </p:attrNameLst>
                                      </p:cBhvr>
                                      <p:to>
                                        <p:strVal val="visible"/>
                                      </p:to>
                                    </p:set>
                                    <p:animEffect transition="in" filter="wipe(left)">
                                      <p:cBhvr>
                                        <p:cTn id="17" dur="500"/>
                                        <p:tgtEl>
                                          <p:spTgt spid="1280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8003">
                                            <p:txEl>
                                              <p:pRg st="3" end="3"/>
                                            </p:txEl>
                                          </p:spTgt>
                                        </p:tgtEl>
                                        <p:attrNameLst>
                                          <p:attrName>style.visibility</p:attrName>
                                        </p:attrNameLst>
                                      </p:cBhvr>
                                      <p:to>
                                        <p:strVal val="visible"/>
                                      </p:to>
                                    </p:set>
                                    <p:animEffect transition="in" filter="wipe(left)">
                                      <p:cBhvr>
                                        <p:cTn id="22" dur="500"/>
                                        <p:tgtEl>
                                          <p:spTgt spid="12800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28003">
                                            <p:txEl>
                                              <p:pRg st="4" end="4"/>
                                            </p:txEl>
                                          </p:spTgt>
                                        </p:tgtEl>
                                        <p:attrNameLst>
                                          <p:attrName>style.visibility</p:attrName>
                                        </p:attrNameLst>
                                      </p:cBhvr>
                                      <p:to>
                                        <p:strVal val="visible"/>
                                      </p:to>
                                    </p:set>
                                    <p:animEffect transition="in" filter="wipe(left)">
                                      <p:cBhvr>
                                        <p:cTn id="25" dur="500"/>
                                        <p:tgtEl>
                                          <p:spTgt spid="12800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28003">
                                            <p:txEl>
                                              <p:pRg st="5" end="5"/>
                                            </p:txEl>
                                          </p:spTgt>
                                        </p:tgtEl>
                                        <p:attrNameLst>
                                          <p:attrName>style.visibility</p:attrName>
                                        </p:attrNameLst>
                                      </p:cBhvr>
                                      <p:to>
                                        <p:strVal val="visible"/>
                                      </p:to>
                                    </p:set>
                                    <p:animEffect transition="in" filter="wipe(left)">
                                      <p:cBhvr>
                                        <p:cTn id="28" dur="500"/>
                                        <p:tgtEl>
                                          <p:spTgt spid="12800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28003">
                                            <p:txEl>
                                              <p:pRg st="6" end="6"/>
                                            </p:txEl>
                                          </p:spTgt>
                                        </p:tgtEl>
                                        <p:attrNameLst>
                                          <p:attrName>style.visibility</p:attrName>
                                        </p:attrNameLst>
                                      </p:cBhvr>
                                      <p:to>
                                        <p:strVal val="visible"/>
                                      </p:to>
                                    </p:set>
                                    <p:animEffect transition="in" filter="wipe(left)">
                                      <p:cBhvr>
                                        <p:cTn id="31" dur="500"/>
                                        <p:tgtEl>
                                          <p:spTgt spid="1280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5818188" y="3770313"/>
            <a:ext cx="811212" cy="1587"/>
          </a:xfrm>
          <a:prstGeom prst="line">
            <a:avLst/>
          </a:prstGeom>
          <a:noFill/>
          <a:ln w="762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6387" name="Rectangle 3"/>
          <p:cNvSpPr>
            <a:spLocks noChangeArrowheads="1"/>
          </p:cNvSpPr>
          <p:nvPr/>
        </p:nvSpPr>
        <p:spPr bwMode="auto">
          <a:xfrm>
            <a:off x="3886200" y="1790700"/>
            <a:ext cx="2198688" cy="530225"/>
          </a:xfrm>
          <a:prstGeom prst="rect">
            <a:avLst/>
          </a:prstGeom>
          <a:solidFill>
            <a:schemeClr val="bg1">
              <a:lumMod val="95000"/>
            </a:schemeClr>
          </a:solidFill>
          <a:ln w="76200" algn="ctr">
            <a:solidFill>
              <a:srgbClr val="336600"/>
            </a:solidFill>
            <a:miter lim="800000"/>
            <a:headEnd/>
            <a:tailEnd/>
          </a:ln>
        </p:spPr>
        <p:txBody>
          <a:bodyPr wrap="none" lIns="92075" tIns="46038" rIns="92075" bIns="46038" anchor="ctr"/>
          <a:lstStyle/>
          <a:p>
            <a:pPr algn="ctr" eaLnBrk="0" hangingPunct="0">
              <a:defRPr/>
            </a:pPr>
            <a:r>
              <a:rPr lang="en-US" b="1" dirty="0">
                <a:latin typeface="Arial" charset="0"/>
              </a:rPr>
              <a:t>Individual</a:t>
            </a:r>
          </a:p>
        </p:txBody>
      </p:sp>
      <p:sp>
        <p:nvSpPr>
          <p:cNvPr id="16388" name="Rectangle 4"/>
          <p:cNvSpPr>
            <a:spLocks noChangeArrowheads="1"/>
          </p:cNvSpPr>
          <p:nvPr/>
        </p:nvSpPr>
        <p:spPr bwMode="auto">
          <a:xfrm>
            <a:off x="4124325" y="3467100"/>
            <a:ext cx="1960563" cy="530225"/>
          </a:xfrm>
          <a:prstGeom prst="rect">
            <a:avLst/>
          </a:prstGeom>
          <a:solidFill>
            <a:schemeClr val="bg1">
              <a:lumMod val="95000"/>
            </a:schemeClr>
          </a:solidFill>
          <a:ln w="76200" algn="ctr">
            <a:solidFill>
              <a:srgbClr val="336600"/>
            </a:solidFill>
            <a:miter lim="800000"/>
            <a:headEnd/>
            <a:tailEnd/>
          </a:ln>
        </p:spPr>
        <p:txBody>
          <a:bodyPr wrap="none" lIns="92075" tIns="46038" rIns="92075" bIns="46038" anchor="ctr"/>
          <a:lstStyle/>
          <a:p>
            <a:pPr algn="ctr" eaLnBrk="0" hangingPunct="0">
              <a:defRPr/>
            </a:pPr>
            <a:r>
              <a:rPr lang="en-US" b="1" dirty="0">
                <a:latin typeface="Arial" charset="0"/>
              </a:rPr>
              <a:t>Group</a:t>
            </a:r>
          </a:p>
        </p:txBody>
      </p:sp>
      <p:sp>
        <p:nvSpPr>
          <p:cNvPr id="16389" name="Rectangle 5"/>
          <p:cNvSpPr>
            <a:spLocks noChangeArrowheads="1"/>
          </p:cNvSpPr>
          <p:nvPr/>
        </p:nvSpPr>
        <p:spPr bwMode="auto">
          <a:xfrm>
            <a:off x="3962400" y="5143500"/>
            <a:ext cx="2122488" cy="530225"/>
          </a:xfrm>
          <a:prstGeom prst="rect">
            <a:avLst/>
          </a:prstGeom>
          <a:solidFill>
            <a:schemeClr val="bg1">
              <a:lumMod val="95000"/>
            </a:schemeClr>
          </a:solidFill>
          <a:ln w="76200">
            <a:solidFill>
              <a:srgbClr val="336600"/>
            </a:solidFill>
            <a:miter lim="800000"/>
            <a:headEnd/>
            <a:tailEnd/>
          </a:ln>
        </p:spPr>
        <p:txBody>
          <a:bodyPr wrap="none" lIns="92075" tIns="46038" rIns="92075" bIns="46038" anchor="ctr"/>
          <a:lstStyle/>
          <a:p>
            <a:pPr algn="ctr" eaLnBrk="0" hangingPunct="0">
              <a:defRPr/>
            </a:pPr>
            <a:r>
              <a:rPr lang="en-US" b="1" dirty="0">
                <a:latin typeface="Arial" charset="0"/>
              </a:rPr>
              <a:t>Organization</a:t>
            </a:r>
          </a:p>
        </p:txBody>
      </p:sp>
      <p:sp>
        <p:nvSpPr>
          <p:cNvPr id="16390" name="Rectangle 6"/>
          <p:cNvSpPr>
            <a:spLocks noChangeArrowheads="1"/>
          </p:cNvSpPr>
          <p:nvPr/>
        </p:nvSpPr>
        <p:spPr bwMode="auto">
          <a:xfrm>
            <a:off x="6629400" y="3048000"/>
            <a:ext cx="2438400" cy="1406525"/>
          </a:xfrm>
          <a:prstGeom prst="rect">
            <a:avLst/>
          </a:prstGeom>
          <a:solidFill>
            <a:schemeClr val="bg1">
              <a:lumMod val="95000"/>
            </a:schemeClr>
          </a:solidFill>
          <a:ln w="76200" algn="ctr">
            <a:solidFill>
              <a:schemeClr val="tx1"/>
            </a:solidFill>
            <a:miter lim="800000"/>
            <a:headEnd/>
            <a:tailEnd/>
          </a:ln>
        </p:spPr>
        <p:txBody>
          <a:bodyPr wrap="none" lIns="92075" tIns="46038" rIns="92075" bIns="46038" anchor="ctr"/>
          <a:lstStyle/>
          <a:p>
            <a:pPr algn="ctr" eaLnBrk="0" hangingPunct="0">
              <a:defRPr/>
            </a:pPr>
            <a:r>
              <a:rPr lang="en-US" b="1" dirty="0">
                <a:latin typeface="Arial" charset="0"/>
              </a:rPr>
              <a:t>Study of</a:t>
            </a:r>
          </a:p>
          <a:p>
            <a:pPr algn="ctr" eaLnBrk="0" hangingPunct="0">
              <a:defRPr/>
            </a:pPr>
            <a:r>
              <a:rPr lang="en-US" b="1" dirty="0">
                <a:latin typeface="Arial" charset="0"/>
              </a:rPr>
              <a:t>Management</a:t>
            </a:r>
          </a:p>
        </p:txBody>
      </p:sp>
      <p:sp>
        <p:nvSpPr>
          <p:cNvPr id="16391" name="Freeform 7"/>
          <p:cNvSpPr>
            <a:spLocks/>
          </p:cNvSpPr>
          <p:nvPr/>
        </p:nvSpPr>
        <p:spPr bwMode="auto">
          <a:xfrm>
            <a:off x="3200400" y="2665413"/>
            <a:ext cx="1727200" cy="801687"/>
          </a:xfrm>
          <a:custGeom>
            <a:avLst/>
            <a:gdLst>
              <a:gd name="T0" fmla="*/ 0 w 1225"/>
              <a:gd name="T1" fmla="*/ 0 h 505"/>
              <a:gd name="T2" fmla="*/ 2147483647 w 1225"/>
              <a:gd name="T3" fmla="*/ 0 h 505"/>
              <a:gd name="T4" fmla="*/ 2147483647 w 1225"/>
              <a:gd name="T5" fmla="*/ 2147483647 h 505"/>
              <a:gd name="T6" fmla="*/ 0 60000 65536"/>
              <a:gd name="T7" fmla="*/ 0 60000 65536"/>
              <a:gd name="T8" fmla="*/ 0 60000 65536"/>
              <a:gd name="T9" fmla="*/ 0 w 1225"/>
              <a:gd name="T10" fmla="*/ 0 h 505"/>
              <a:gd name="T11" fmla="*/ 1225 w 1225"/>
              <a:gd name="T12" fmla="*/ 505 h 505"/>
            </a:gdLst>
            <a:ahLst/>
            <a:cxnLst>
              <a:cxn ang="T6">
                <a:pos x="T0" y="T1"/>
              </a:cxn>
              <a:cxn ang="T7">
                <a:pos x="T2" y="T3"/>
              </a:cxn>
              <a:cxn ang="T8">
                <a:pos x="T4" y="T5"/>
              </a:cxn>
            </a:cxnLst>
            <a:rect l="T9" t="T10" r="T11" b="T12"/>
            <a:pathLst>
              <a:path w="1225" h="505">
                <a:moveTo>
                  <a:pt x="0" y="0"/>
                </a:moveTo>
                <a:lnTo>
                  <a:pt x="1224" y="0"/>
                </a:lnTo>
                <a:lnTo>
                  <a:pt x="1224" y="504"/>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2" name="Freeform 8"/>
          <p:cNvSpPr>
            <a:spLocks/>
          </p:cNvSpPr>
          <p:nvPr/>
        </p:nvSpPr>
        <p:spPr bwMode="auto">
          <a:xfrm>
            <a:off x="3276600" y="3732213"/>
            <a:ext cx="746125" cy="1587"/>
          </a:xfrm>
          <a:custGeom>
            <a:avLst/>
            <a:gdLst>
              <a:gd name="T0" fmla="*/ 0 w 529"/>
              <a:gd name="T1" fmla="*/ 0 h 1"/>
              <a:gd name="T2" fmla="*/ 2147483647 w 529"/>
              <a:gd name="T3" fmla="*/ 0 h 1"/>
              <a:gd name="T4" fmla="*/ 0 60000 65536"/>
              <a:gd name="T5" fmla="*/ 0 60000 65536"/>
              <a:gd name="T6" fmla="*/ 0 w 529"/>
              <a:gd name="T7" fmla="*/ 0 h 1"/>
              <a:gd name="T8" fmla="*/ 529 w 529"/>
              <a:gd name="T9" fmla="*/ 1 h 1"/>
            </a:gdLst>
            <a:ahLst/>
            <a:cxnLst>
              <a:cxn ang="T4">
                <a:pos x="T0" y="T1"/>
              </a:cxn>
              <a:cxn ang="T5">
                <a:pos x="T2" y="T3"/>
              </a:cxn>
            </a:cxnLst>
            <a:rect l="T6" t="T7" r="T8" b="T9"/>
            <a:pathLst>
              <a:path w="529" h="1">
                <a:moveTo>
                  <a:pt x="0" y="0"/>
                </a:moveTo>
                <a:lnTo>
                  <a:pt x="528"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3" name="Freeform 9"/>
          <p:cNvSpPr>
            <a:spLocks/>
          </p:cNvSpPr>
          <p:nvPr/>
        </p:nvSpPr>
        <p:spPr bwMode="auto">
          <a:xfrm>
            <a:off x="3200400" y="3998913"/>
            <a:ext cx="1727200" cy="801687"/>
          </a:xfrm>
          <a:custGeom>
            <a:avLst/>
            <a:gdLst>
              <a:gd name="T0" fmla="*/ 0 w 1225"/>
              <a:gd name="T1" fmla="*/ 2147483647 h 505"/>
              <a:gd name="T2" fmla="*/ 2147483647 w 1225"/>
              <a:gd name="T3" fmla="*/ 2147483647 h 505"/>
              <a:gd name="T4" fmla="*/ 2147483647 w 1225"/>
              <a:gd name="T5" fmla="*/ 0 h 505"/>
              <a:gd name="T6" fmla="*/ 0 60000 65536"/>
              <a:gd name="T7" fmla="*/ 0 60000 65536"/>
              <a:gd name="T8" fmla="*/ 0 60000 65536"/>
              <a:gd name="T9" fmla="*/ 0 w 1225"/>
              <a:gd name="T10" fmla="*/ 0 h 505"/>
              <a:gd name="T11" fmla="*/ 1225 w 1225"/>
              <a:gd name="T12" fmla="*/ 505 h 505"/>
            </a:gdLst>
            <a:ahLst/>
            <a:cxnLst>
              <a:cxn ang="T6">
                <a:pos x="T0" y="T1"/>
              </a:cxn>
              <a:cxn ang="T7">
                <a:pos x="T2" y="T3"/>
              </a:cxn>
              <a:cxn ang="T8">
                <a:pos x="T4" y="T5"/>
              </a:cxn>
            </a:cxnLst>
            <a:rect l="T9" t="T10" r="T11" b="T12"/>
            <a:pathLst>
              <a:path w="1225" h="505">
                <a:moveTo>
                  <a:pt x="0" y="504"/>
                </a:moveTo>
                <a:lnTo>
                  <a:pt x="1224" y="504"/>
                </a:lnTo>
                <a:lnTo>
                  <a:pt x="1224"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4" name="Freeform 10"/>
          <p:cNvSpPr>
            <a:spLocks/>
          </p:cNvSpPr>
          <p:nvPr/>
        </p:nvSpPr>
        <p:spPr bwMode="auto">
          <a:xfrm>
            <a:off x="3276600" y="5751513"/>
            <a:ext cx="1727200" cy="192087"/>
          </a:xfrm>
          <a:custGeom>
            <a:avLst/>
            <a:gdLst>
              <a:gd name="T0" fmla="*/ 0 w 1225"/>
              <a:gd name="T1" fmla="*/ 2147483647 h 121"/>
              <a:gd name="T2" fmla="*/ 2147483647 w 1225"/>
              <a:gd name="T3" fmla="*/ 2147483647 h 121"/>
              <a:gd name="T4" fmla="*/ 2147483647 w 1225"/>
              <a:gd name="T5" fmla="*/ 0 h 121"/>
              <a:gd name="T6" fmla="*/ 0 60000 65536"/>
              <a:gd name="T7" fmla="*/ 0 60000 65536"/>
              <a:gd name="T8" fmla="*/ 0 60000 65536"/>
              <a:gd name="T9" fmla="*/ 0 w 1225"/>
              <a:gd name="T10" fmla="*/ 0 h 121"/>
              <a:gd name="T11" fmla="*/ 1225 w 1225"/>
              <a:gd name="T12" fmla="*/ 121 h 121"/>
            </a:gdLst>
            <a:ahLst/>
            <a:cxnLst>
              <a:cxn ang="T6">
                <a:pos x="T0" y="T1"/>
              </a:cxn>
              <a:cxn ang="T7">
                <a:pos x="T2" y="T3"/>
              </a:cxn>
              <a:cxn ang="T8">
                <a:pos x="T4" y="T5"/>
              </a:cxn>
            </a:cxnLst>
            <a:rect l="T9" t="T10" r="T11" b="T12"/>
            <a:pathLst>
              <a:path w="1225" h="121">
                <a:moveTo>
                  <a:pt x="0" y="120"/>
                </a:moveTo>
                <a:lnTo>
                  <a:pt x="1224" y="120"/>
                </a:lnTo>
                <a:lnTo>
                  <a:pt x="1224"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5" name="Freeform 11"/>
          <p:cNvSpPr>
            <a:spLocks/>
          </p:cNvSpPr>
          <p:nvPr/>
        </p:nvSpPr>
        <p:spPr bwMode="auto">
          <a:xfrm>
            <a:off x="3200400" y="2665413"/>
            <a:ext cx="746125" cy="2744787"/>
          </a:xfrm>
          <a:custGeom>
            <a:avLst/>
            <a:gdLst>
              <a:gd name="T0" fmla="*/ 0 w 529"/>
              <a:gd name="T1" fmla="*/ 0 h 1729"/>
              <a:gd name="T2" fmla="*/ 2147483647 w 529"/>
              <a:gd name="T3" fmla="*/ 0 h 1729"/>
              <a:gd name="T4" fmla="*/ 2147483647 w 529"/>
              <a:gd name="T5" fmla="*/ 2147483647 h 1729"/>
              <a:gd name="T6" fmla="*/ 2147483647 w 529"/>
              <a:gd name="T7" fmla="*/ 2147483647 h 1729"/>
              <a:gd name="T8" fmla="*/ 0 60000 65536"/>
              <a:gd name="T9" fmla="*/ 0 60000 65536"/>
              <a:gd name="T10" fmla="*/ 0 60000 65536"/>
              <a:gd name="T11" fmla="*/ 0 60000 65536"/>
              <a:gd name="T12" fmla="*/ 0 w 529"/>
              <a:gd name="T13" fmla="*/ 0 h 1729"/>
              <a:gd name="T14" fmla="*/ 529 w 529"/>
              <a:gd name="T15" fmla="*/ 1729 h 1729"/>
            </a:gdLst>
            <a:ahLst/>
            <a:cxnLst>
              <a:cxn ang="T8">
                <a:pos x="T0" y="T1"/>
              </a:cxn>
              <a:cxn ang="T9">
                <a:pos x="T2" y="T3"/>
              </a:cxn>
              <a:cxn ang="T10">
                <a:pos x="T4" y="T5"/>
              </a:cxn>
              <a:cxn ang="T11">
                <a:pos x="T6" y="T7"/>
              </a:cxn>
            </a:cxnLst>
            <a:rect l="T12" t="T13" r="T14" b="T15"/>
            <a:pathLst>
              <a:path w="529" h="1729">
                <a:moveTo>
                  <a:pt x="0" y="0"/>
                </a:moveTo>
                <a:lnTo>
                  <a:pt x="264" y="0"/>
                </a:lnTo>
                <a:lnTo>
                  <a:pt x="264" y="1728"/>
                </a:lnTo>
                <a:lnTo>
                  <a:pt x="528" y="1728"/>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6" name="Freeform 12"/>
          <p:cNvSpPr>
            <a:spLocks/>
          </p:cNvSpPr>
          <p:nvPr/>
        </p:nvSpPr>
        <p:spPr bwMode="auto">
          <a:xfrm>
            <a:off x="6086475" y="2055813"/>
            <a:ext cx="1525588" cy="992187"/>
          </a:xfrm>
          <a:custGeom>
            <a:avLst/>
            <a:gdLst>
              <a:gd name="T0" fmla="*/ 0 w 1081"/>
              <a:gd name="T1" fmla="*/ 0 h 625"/>
              <a:gd name="T2" fmla="*/ 2147483647 w 1081"/>
              <a:gd name="T3" fmla="*/ 0 h 625"/>
              <a:gd name="T4" fmla="*/ 2147483647 w 1081"/>
              <a:gd name="T5" fmla="*/ 2147483647 h 625"/>
              <a:gd name="T6" fmla="*/ 0 60000 65536"/>
              <a:gd name="T7" fmla="*/ 0 60000 65536"/>
              <a:gd name="T8" fmla="*/ 0 60000 65536"/>
              <a:gd name="T9" fmla="*/ 0 w 1081"/>
              <a:gd name="T10" fmla="*/ 0 h 625"/>
              <a:gd name="T11" fmla="*/ 1081 w 1081"/>
              <a:gd name="T12" fmla="*/ 625 h 625"/>
            </a:gdLst>
            <a:ahLst/>
            <a:cxnLst>
              <a:cxn ang="T6">
                <a:pos x="T0" y="T1"/>
              </a:cxn>
              <a:cxn ang="T7">
                <a:pos x="T2" y="T3"/>
              </a:cxn>
              <a:cxn ang="T8">
                <a:pos x="T4" y="T5"/>
              </a:cxn>
            </a:cxnLst>
            <a:rect l="T9" t="T10" r="T11" b="T12"/>
            <a:pathLst>
              <a:path w="1081" h="625">
                <a:moveTo>
                  <a:pt x="0" y="0"/>
                </a:moveTo>
                <a:lnTo>
                  <a:pt x="1080" y="0"/>
                </a:lnTo>
                <a:lnTo>
                  <a:pt x="1080" y="624"/>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7" name="Freeform 13"/>
          <p:cNvSpPr>
            <a:spLocks/>
          </p:cNvSpPr>
          <p:nvPr/>
        </p:nvSpPr>
        <p:spPr bwMode="auto">
          <a:xfrm>
            <a:off x="6086475" y="4456113"/>
            <a:ext cx="1525588" cy="954087"/>
          </a:xfrm>
          <a:custGeom>
            <a:avLst/>
            <a:gdLst>
              <a:gd name="T0" fmla="*/ 0 w 1081"/>
              <a:gd name="T1" fmla="*/ 2147483647 h 601"/>
              <a:gd name="T2" fmla="*/ 2147483647 w 1081"/>
              <a:gd name="T3" fmla="*/ 2147483647 h 601"/>
              <a:gd name="T4" fmla="*/ 2147483647 w 1081"/>
              <a:gd name="T5" fmla="*/ 0 h 601"/>
              <a:gd name="T6" fmla="*/ 0 60000 65536"/>
              <a:gd name="T7" fmla="*/ 0 60000 65536"/>
              <a:gd name="T8" fmla="*/ 0 60000 65536"/>
              <a:gd name="T9" fmla="*/ 0 w 1081"/>
              <a:gd name="T10" fmla="*/ 0 h 601"/>
              <a:gd name="T11" fmla="*/ 1081 w 1081"/>
              <a:gd name="T12" fmla="*/ 601 h 601"/>
            </a:gdLst>
            <a:ahLst/>
            <a:cxnLst>
              <a:cxn ang="T6">
                <a:pos x="T0" y="T1"/>
              </a:cxn>
              <a:cxn ang="T7">
                <a:pos x="T2" y="T3"/>
              </a:cxn>
              <a:cxn ang="T8">
                <a:pos x="T4" y="T5"/>
              </a:cxn>
            </a:cxnLst>
            <a:rect l="T9" t="T10" r="T11" b="T12"/>
            <a:pathLst>
              <a:path w="1081" h="601">
                <a:moveTo>
                  <a:pt x="0" y="600"/>
                </a:moveTo>
                <a:lnTo>
                  <a:pt x="1080" y="600"/>
                </a:lnTo>
                <a:lnTo>
                  <a:pt x="1080"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8" name="Freeform 14"/>
          <p:cNvSpPr>
            <a:spLocks/>
          </p:cNvSpPr>
          <p:nvPr/>
        </p:nvSpPr>
        <p:spPr bwMode="auto">
          <a:xfrm>
            <a:off x="3124200" y="1484313"/>
            <a:ext cx="1727200" cy="192087"/>
          </a:xfrm>
          <a:custGeom>
            <a:avLst/>
            <a:gdLst>
              <a:gd name="T0" fmla="*/ 0 w 1225"/>
              <a:gd name="T1" fmla="*/ 0 h 121"/>
              <a:gd name="T2" fmla="*/ 2147483647 w 1225"/>
              <a:gd name="T3" fmla="*/ 0 h 121"/>
              <a:gd name="T4" fmla="*/ 2147483647 w 1225"/>
              <a:gd name="T5" fmla="*/ 2147483647 h 121"/>
              <a:gd name="T6" fmla="*/ 0 60000 65536"/>
              <a:gd name="T7" fmla="*/ 0 60000 65536"/>
              <a:gd name="T8" fmla="*/ 0 60000 65536"/>
              <a:gd name="T9" fmla="*/ 0 w 1225"/>
              <a:gd name="T10" fmla="*/ 0 h 121"/>
              <a:gd name="T11" fmla="*/ 1225 w 1225"/>
              <a:gd name="T12" fmla="*/ 121 h 121"/>
            </a:gdLst>
            <a:ahLst/>
            <a:cxnLst>
              <a:cxn ang="T6">
                <a:pos x="T0" y="T1"/>
              </a:cxn>
              <a:cxn ang="T7">
                <a:pos x="T2" y="T3"/>
              </a:cxn>
              <a:cxn ang="T8">
                <a:pos x="T4" y="T5"/>
              </a:cxn>
            </a:cxnLst>
            <a:rect l="T9" t="T10" r="T11" b="T12"/>
            <a:pathLst>
              <a:path w="1225" h="121">
                <a:moveTo>
                  <a:pt x="0" y="0"/>
                </a:moveTo>
                <a:lnTo>
                  <a:pt x="1224" y="0"/>
                </a:lnTo>
                <a:lnTo>
                  <a:pt x="1224" y="12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9" name="Freeform 15"/>
          <p:cNvSpPr>
            <a:spLocks/>
          </p:cNvSpPr>
          <p:nvPr/>
        </p:nvSpPr>
        <p:spPr bwMode="auto">
          <a:xfrm>
            <a:off x="3276600" y="4799013"/>
            <a:ext cx="1727200" cy="344487"/>
          </a:xfrm>
          <a:custGeom>
            <a:avLst/>
            <a:gdLst>
              <a:gd name="T0" fmla="*/ 0 w 1225"/>
              <a:gd name="T1" fmla="*/ 0 h 217"/>
              <a:gd name="T2" fmla="*/ 2147483647 w 1225"/>
              <a:gd name="T3" fmla="*/ 0 h 217"/>
              <a:gd name="T4" fmla="*/ 2147483647 w 1225"/>
              <a:gd name="T5" fmla="*/ 2147483647 h 217"/>
              <a:gd name="T6" fmla="*/ 0 60000 65536"/>
              <a:gd name="T7" fmla="*/ 0 60000 65536"/>
              <a:gd name="T8" fmla="*/ 0 60000 65536"/>
              <a:gd name="T9" fmla="*/ 0 w 1225"/>
              <a:gd name="T10" fmla="*/ 0 h 217"/>
              <a:gd name="T11" fmla="*/ 1225 w 1225"/>
              <a:gd name="T12" fmla="*/ 217 h 217"/>
            </a:gdLst>
            <a:ahLst/>
            <a:cxnLst>
              <a:cxn ang="T6">
                <a:pos x="T0" y="T1"/>
              </a:cxn>
              <a:cxn ang="T7">
                <a:pos x="T2" y="T3"/>
              </a:cxn>
              <a:cxn ang="T8">
                <a:pos x="T4" y="T5"/>
              </a:cxn>
            </a:cxnLst>
            <a:rect l="T9" t="T10" r="T11" b="T12"/>
            <a:pathLst>
              <a:path w="1225" h="217">
                <a:moveTo>
                  <a:pt x="0" y="0"/>
                </a:moveTo>
                <a:lnTo>
                  <a:pt x="1224" y="0"/>
                </a:lnTo>
                <a:lnTo>
                  <a:pt x="1224" y="216"/>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00" name="Rectangle 16"/>
          <p:cNvSpPr>
            <a:spLocks noChangeArrowheads="1"/>
          </p:cNvSpPr>
          <p:nvPr/>
        </p:nvSpPr>
        <p:spPr bwMode="auto">
          <a:xfrm>
            <a:off x="457200" y="3467100"/>
            <a:ext cx="274320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Social Psychology</a:t>
            </a:r>
          </a:p>
        </p:txBody>
      </p:sp>
      <p:sp>
        <p:nvSpPr>
          <p:cNvPr id="16401" name="Rectangle 17"/>
          <p:cNvSpPr>
            <a:spLocks noChangeArrowheads="1"/>
          </p:cNvSpPr>
          <p:nvPr/>
        </p:nvSpPr>
        <p:spPr bwMode="auto">
          <a:xfrm>
            <a:off x="457200" y="5600700"/>
            <a:ext cx="274320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Political Science</a:t>
            </a:r>
          </a:p>
        </p:txBody>
      </p:sp>
      <p:sp>
        <p:nvSpPr>
          <p:cNvPr id="16402" name="Rectangle 18"/>
          <p:cNvSpPr>
            <a:spLocks noChangeArrowheads="1"/>
          </p:cNvSpPr>
          <p:nvPr/>
        </p:nvSpPr>
        <p:spPr bwMode="auto">
          <a:xfrm>
            <a:off x="533400" y="4533900"/>
            <a:ext cx="264795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Anthropology</a:t>
            </a:r>
          </a:p>
        </p:txBody>
      </p:sp>
      <p:sp>
        <p:nvSpPr>
          <p:cNvPr id="16403" name="Rectangle 19"/>
          <p:cNvSpPr>
            <a:spLocks noChangeArrowheads="1"/>
          </p:cNvSpPr>
          <p:nvPr/>
        </p:nvSpPr>
        <p:spPr bwMode="auto">
          <a:xfrm>
            <a:off x="533400" y="1219200"/>
            <a:ext cx="2495550" cy="6445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Psychology</a:t>
            </a:r>
          </a:p>
        </p:txBody>
      </p:sp>
      <p:sp>
        <p:nvSpPr>
          <p:cNvPr id="16404" name="Rectangle 20"/>
          <p:cNvSpPr>
            <a:spLocks noChangeArrowheads="1"/>
          </p:cNvSpPr>
          <p:nvPr/>
        </p:nvSpPr>
        <p:spPr bwMode="auto">
          <a:xfrm>
            <a:off x="609600" y="2400300"/>
            <a:ext cx="243840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a:latin typeface="Arial" charset="0"/>
              </a:rPr>
              <a:t>Sociology</a:t>
            </a:r>
          </a:p>
        </p:txBody>
      </p:sp>
    </p:spTree>
    <p:extLst>
      <p:ext uri="{BB962C8B-B14F-4D97-AF65-F5344CB8AC3E}">
        <p14:creationId xmlns:p14="http://schemas.microsoft.com/office/powerpoint/2010/main" val="364085094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ตัวยึดท้ายกระดาษ 3"/>
          <p:cNvSpPr>
            <a:spLocks noGrp="1"/>
          </p:cNvSpPr>
          <p:nvPr>
            <p:ph type="ftr" sz="quarter" idx="4294967295"/>
          </p:nvPr>
        </p:nvSpPr>
        <p:spPr bwMode="auto">
          <a:xfrm>
            <a:off x="54864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0"/>
              </a:spcBef>
              <a:buFontTx/>
              <a:buNone/>
            </a:pPr>
            <a:r>
              <a:rPr lang="en-US" altLang="en-US" sz="1400"/>
              <a:t>© 2007 Prentice Hall, Inc. All rights reserved. </a:t>
            </a:r>
          </a:p>
        </p:txBody>
      </p:sp>
      <p:sp>
        <p:nvSpPr>
          <p:cNvPr id="17411" name="ตัวยึดหมายเลขภาพนิ่ง 4"/>
          <p:cNvSpPr>
            <a:spLocks noGrp="1"/>
          </p:cNvSpPr>
          <p:nvPr>
            <p:ph type="sldNum" sz="quarter" idx="10"/>
          </p:nvPr>
        </p:nvSpPr>
        <p:spPr>
          <a:xfrm>
            <a:off x="6400800" y="6172200"/>
            <a:ext cx="220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2–</a:t>
            </a:r>
            <a:fld id="{4B4DF1E5-CE93-462C-A537-52F71519B7F8}" type="slidenum">
              <a:rPr lang="en-US" altLang="en-US" sz="1400" smtClean="0">
                <a:cs typeface="Angsana New" pitchFamily="18" charset="-34"/>
              </a:rPr>
              <a:pPr eaLnBrk="1" hangingPunct="1">
                <a:spcBef>
                  <a:spcPct val="0"/>
                </a:spcBef>
                <a:buFontTx/>
                <a:buNone/>
              </a:pPr>
              <a:t>12</a:t>
            </a:fld>
            <a:endParaRPr lang="en-US" altLang="en-US" sz="1400" smtClean="0">
              <a:cs typeface="Angsana New" pitchFamily="18" charset="-34"/>
            </a:endParaRPr>
          </a:p>
        </p:txBody>
      </p:sp>
      <p:sp>
        <p:nvSpPr>
          <p:cNvPr id="17412" name="Rectangle 2"/>
          <p:cNvSpPr>
            <a:spLocks noGrp="1" noChangeArrowheads="1"/>
          </p:cNvSpPr>
          <p:nvPr>
            <p:ph type="title"/>
          </p:nvPr>
        </p:nvSpPr>
        <p:spPr bwMode="auto">
          <a:xfrm>
            <a:off x="533400" y="493713"/>
            <a:ext cx="8077200" cy="8016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lnSpc>
                <a:spcPct val="110000"/>
              </a:lnSpc>
            </a:pPr>
            <a:r>
              <a:rPr lang="en-US" altLang="en-US" sz="2800" smtClean="0">
                <a:solidFill>
                  <a:srgbClr val="996633"/>
                </a:solidFill>
              </a:rPr>
              <a:t> </a:t>
            </a:r>
            <a:r>
              <a:rPr lang="en-US" altLang="en-US" sz="4800" smtClean="0">
                <a:solidFill>
                  <a:schemeClr val="tx1"/>
                </a:solidFill>
              </a:rPr>
              <a:t>Psychology</a:t>
            </a:r>
            <a:r>
              <a:rPr lang="en-US" altLang="en-US" sz="2800" smtClean="0">
                <a:solidFill>
                  <a:schemeClr val="tx1"/>
                </a:solidFill>
              </a:rPr>
              <a:t/>
            </a:r>
            <a:br>
              <a:rPr lang="en-US" altLang="en-US" sz="2800" smtClean="0">
                <a:solidFill>
                  <a:schemeClr val="tx1"/>
                </a:solidFill>
              </a:rPr>
            </a:br>
            <a:endParaRPr lang="en-US" altLang="en-US" sz="2200" i="1" smtClean="0">
              <a:solidFill>
                <a:schemeClr val="tx1"/>
              </a:solidFill>
            </a:endParaRPr>
          </a:p>
        </p:txBody>
      </p:sp>
      <p:sp>
        <p:nvSpPr>
          <p:cNvPr id="130051" name="Rectangle 3"/>
          <p:cNvSpPr>
            <a:spLocks noGrp="1" noChangeArrowheads="1"/>
          </p:cNvSpPr>
          <p:nvPr>
            <p:ph type="body" idx="1"/>
          </p:nvPr>
        </p:nvSpPr>
        <p:spPr>
          <a:xfrm>
            <a:off x="685800" y="1524000"/>
            <a:ext cx="7645400" cy="2590800"/>
          </a:xfrm>
        </p:spPr>
        <p:txBody>
          <a:bodyPr/>
          <a:lstStyle/>
          <a:p>
            <a:pPr marL="457200" lvl="1" indent="-168275" algn="just" eaLnBrk="1" hangingPunct="1">
              <a:spcBef>
                <a:spcPct val="50000"/>
              </a:spcBef>
              <a:buFont typeface="Wingdings" pitchFamily="2" charset="2"/>
              <a:buNone/>
            </a:pPr>
            <a:r>
              <a:rPr lang="en-US" altLang="en-US" sz="3600" smtClean="0">
                <a:cs typeface="Times New Roman" pitchFamily="18" charset="0"/>
              </a:rPr>
              <a:t>The science that seeks to measure, explain, and sometime change the behavior of humans and other animals.</a:t>
            </a:r>
          </a:p>
          <a:p>
            <a:pPr marL="457200" lvl="1" indent="-168275" eaLnBrk="1" hangingPunct="1">
              <a:spcBef>
                <a:spcPct val="50000"/>
              </a:spcBef>
              <a:buFont typeface="Wingdings" pitchFamily="2" charset="2"/>
              <a:buNone/>
            </a:pPr>
            <a:endParaRPr lang="en-US" altLang="en-US" sz="2000" b="1" smtClean="0"/>
          </a:p>
        </p:txBody>
      </p:sp>
    </p:spTree>
    <p:extLst>
      <p:ext uri="{BB962C8B-B14F-4D97-AF65-F5344CB8AC3E}">
        <p14:creationId xmlns:p14="http://schemas.microsoft.com/office/powerpoint/2010/main" val="21042881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wipe(left)">
                                      <p:cBhvr>
                                        <p:cTn id="7" dur="500"/>
                                        <p:tgtEl>
                                          <p:spTgt spid="130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9"/>
          <p:cNvSpPr txBox="1">
            <a:spLocks noChangeArrowheads="1"/>
          </p:cNvSpPr>
          <p:nvPr/>
        </p:nvSpPr>
        <p:spPr bwMode="auto">
          <a:xfrm>
            <a:off x="0" y="2986088"/>
            <a:ext cx="2239963" cy="576262"/>
          </a:xfrm>
          <a:prstGeom prst="rect">
            <a:avLst/>
          </a:prstGeom>
          <a:solidFill>
            <a:schemeClr val="bg1">
              <a:lumMod val="95000"/>
            </a:schemeClr>
          </a:solidFill>
          <a:ln w="57150">
            <a:solidFill>
              <a:srgbClr val="7030A0"/>
            </a:solidFill>
            <a:miter lim="800000"/>
            <a:headEnd/>
            <a:tailEnd/>
          </a:ln>
        </p:spPr>
        <p:txBody>
          <a:bodyPr wrap="none">
            <a:spAutoFit/>
          </a:bodyPr>
          <a:lstStyle/>
          <a:p>
            <a:pPr>
              <a:defRPr/>
            </a:pPr>
            <a:r>
              <a:rPr lang="en-US" sz="2800" b="1" dirty="0">
                <a:latin typeface="Arial" charset="0"/>
              </a:rPr>
              <a:t>Psychology</a:t>
            </a:r>
          </a:p>
        </p:txBody>
      </p:sp>
      <p:sp>
        <p:nvSpPr>
          <p:cNvPr id="18435" name="Text Box 10"/>
          <p:cNvSpPr txBox="1">
            <a:spLocks noChangeArrowheads="1"/>
          </p:cNvSpPr>
          <p:nvPr/>
        </p:nvSpPr>
        <p:spPr bwMode="auto">
          <a:xfrm>
            <a:off x="2590800" y="685800"/>
            <a:ext cx="4130675" cy="5260975"/>
          </a:xfrm>
          <a:prstGeom prst="rect">
            <a:avLst/>
          </a:prstGeom>
          <a:solidFill>
            <a:schemeClr val="bg1">
              <a:lumMod val="95000"/>
            </a:schemeClr>
          </a:solidFill>
          <a:ln w="57150">
            <a:solidFill>
              <a:schemeClr val="tx1"/>
            </a:solidFill>
            <a:miter lim="800000"/>
            <a:headEnd/>
            <a:tailEnd/>
          </a:ln>
        </p:spPr>
        <p:txBody>
          <a:bodyPr wrap="none">
            <a:spAutoFit/>
          </a:bodyPr>
          <a:lstStyle/>
          <a:p>
            <a:pPr>
              <a:defRPr/>
            </a:pPr>
            <a:r>
              <a:rPr lang="en-US" b="1" dirty="0">
                <a:latin typeface="Arial" charset="0"/>
              </a:rPr>
              <a:t>Learning</a:t>
            </a:r>
          </a:p>
          <a:p>
            <a:pPr>
              <a:defRPr/>
            </a:pPr>
            <a:r>
              <a:rPr lang="en-US" b="1" dirty="0">
                <a:latin typeface="Arial" charset="0"/>
              </a:rPr>
              <a:t>Motivation</a:t>
            </a:r>
          </a:p>
          <a:p>
            <a:pPr>
              <a:defRPr/>
            </a:pPr>
            <a:r>
              <a:rPr lang="en-US" b="1" dirty="0">
                <a:latin typeface="Arial" charset="0"/>
              </a:rPr>
              <a:t>Personality</a:t>
            </a:r>
          </a:p>
          <a:p>
            <a:pPr>
              <a:defRPr/>
            </a:pPr>
            <a:r>
              <a:rPr lang="en-US" b="1" dirty="0">
                <a:latin typeface="Arial" charset="0"/>
              </a:rPr>
              <a:t>Emotions</a:t>
            </a:r>
          </a:p>
          <a:p>
            <a:pPr>
              <a:defRPr/>
            </a:pPr>
            <a:r>
              <a:rPr lang="en-US" b="1" dirty="0">
                <a:latin typeface="Arial" charset="0"/>
              </a:rPr>
              <a:t>Perception</a:t>
            </a:r>
          </a:p>
          <a:p>
            <a:pPr>
              <a:defRPr/>
            </a:pPr>
            <a:r>
              <a:rPr lang="en-US" b="1" dirty="0">
                <a:latin typeface="Arial" charset="0"/>
              </a:rPr>
              <a:t>Training</a:t>
            </a:r>
          </a:p>
          <a:p>
            <a:pPr>
              <a:defRPr/>
            </a:pPr>
            <a:r>
              <a:rPr lang="en-US" b="1" dirty="0">
                <a:latin typeface="Arial" charset="0"/>
              </a:rPr>
              <a:t>Leadership effectiveness</a:t>
            </a:r>
          </a:p>
          <a:p>
            <a:pPr>
              <a:defRPr/>
            </a:pPr>
            <a:r>
              <a:rPr lang="en-US" b="1" dirty="0">
                <a:latin typeface="Arial" charset="0"/>
              </a:rPr>
              <a:t>Job satisfaction</a:t>
            </a:r>
          </a:p>
          <a:p>
            <a:pPr>
              <a:defRPr/>
            </a:pPr>
            <a:r>
              <a:rPr lang="en-US" b="1" dirty="0">
                <a:latin typeface="Arial" charset="0"/>
              </a:rPr>
              <a:t>Individual decision making</a:t>
            </a:r>
          </a:p>
          <a:p>
            <a:pPr>
              <a:defRPr/>
            </a:pPr>
            <a:r>
              <a:rPr lang="en-US" b="1" dirty="0">
                <a:latin typeface="Arial" charset="0"/>
              </a:rPr>
              <a:t>Performance appraisal</a:t>
            </a:r>
          </a:p>
          <a:p>
            <a:pPr>
              <a:defRPr/>
            </a:pPr>
            <a:r>
              <a:rPr lang="en-US" b="1" dirty="0">
                <a:latin typeface="Arial" charset="0"/>
              </a:rPr>
              <a:t>Attitude measurement</a:t>
            </a:r>
          </a:p>
          <a:p>
            <a:pPr>
              <a:defRPr/>
            </a:pPr>
            <a:r>
              <a:rPr lang="en-US" b="1" dirty="0">
                <a:latin typeface="Arial" charset="0"/>
              </a:rPr>
              <a:t>Employee selection</a:t>
            </a:r>
          </a:p>
          <a:p>
            <a:pPr>
              <a:defRPr/>
            </a:pPr>
            <a:r>
              <a:rPr lang="en-US" b="1" dirty="0">
                <a:latin typeface="Arial" charset="0"/>
              </a:rPr>
              <a:t>Work design</a:t>
            </a:r>
          </a:p>
          <a:p>
            <a:pPr>
              <a:defRPr/>
            </a:pPr>
            <a:r>
              <a:rPr lang="en-US" b="1" dirty="0">
                <a:latin typeface="Arial" charset="0"/>
              </a:rPr>
              <a:t>Work stress</a:t>
            </a:r>
          </a:p>
        </p:txBody>
      </p:sp>
      <p:sp>
        <p:nvSpPr>
          <p:cNvPr id="18436" name="Text Box 11"/>
          <p:cNvSpPr txBox="1">
            <a:spLocks noChangeArrowheads="1"/>
          </p:cNvSpPr>
          <p:nvPr/>
        </p:nvSpPr>
        <p:spPr bwMode="auto">
          <a:xfrm>
            <a:off x="7024688" y="3048000"/>
            <a:ext cx="2100262" cy="576263"/>
          </a:xfrm>
          <a:prstGeom prst="rect">
            <a:avLst/>
          </a:prstGeom>
          <a:solidFill>
            <a:schemeClr val="bg1">
              <a:lumMod val="95000"/>
            </a:schemeClr>
          </a:solidFill>
          <a:ln w="57150">
            <a:solidFill>
              <a:srgbClr val="336600"/>
            </a:solidFill>
            <a:miter lim="800000"/>
            <a:headEnd/>
            <a:tailEnd/>
          </a:ln>
        </p:spPr>
        <p:txBody>
          <a:bodyPr wrap="none">
            <a:spAutoFit/>
          </a:bodyPr>
          <a:lstStyle/>
          <a:p>
            <a:pPr>
              <a:defRPr/>
            </a:pPr>
            <a:r>
              <a:rPr lang="en-US" sz="2800" b="1" dirty="0">
                <a:latin typeface="Arial" charset="0"/>
              </a:rPr>
              <a:t>Individuals</a:t>
            </a:r>
          </a:p>
        </p:txBody>
      </p:sp>
      <p:sp>
        <p:nvSpPr>
          <p:cNvPr id="18437" name="Line 12"/>
          <p:cNvSpPr>
            <a:spLocks noChangeShapeType="1"/>
          </p:cNvSpPr>
          <p:nvPr/>
        </p:nvSpPr>
        <p:spPr bwMode="auto">
          <a:xfrm>
            <a:off x="2286000" y="3276600"/>
            <a:ext cx="3048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8" name="Line 13"/>
          <p:cNvSpPr>
            <a:spLocks noChangeShapeType="1"/>
          </p:cNvSpPr>
          <p:nvPr/>
        </p:nvSpPr>
        <p:spPr bwMode="auto">
          <a:xfrm>
            <a:off x="6705600" y="3352800"/>
            <a:ext cx="3048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8781444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ตัวยึดท้ายกระดาษ 3"/>
          <p:cNvSpPr>
            <a:spLocks noGrp="1"/>
          </p:cNvSpPr>
          <p:nvPr>
            <p:ph type="ftr" sz="quarter" idx="4294967295"/>
          </p:nvPr>
        </p:nvSpPr>
        <p:spPr bwMode="auto">
          <a:xfrm>
            <a:off x="54864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0"/>
              </a:spcBef>
              <a:buFontTx/>
              <a:buNone/>
            </a:pPr>
            <a:r>
              <a:rPr lang="en-US" altLang="en-US" sz="1400"/>
              <a:t>© 2007 Prentice Hall, Inc. All rights reserved. </a:t>
            </a:r>
          </a:p>
        </p:txBody>
      </p:sp>
      <p:sp>
        <p:nvSpPr>
          <p:cNvPr id="19459" name="ตัวยึดหมายเลขภาพนิ่ง 4"/>
          <p:cNvSpPr>
            <a:spLocks noGrp="1"/>
          </p:cNvSpPr>
          <p:nvPr>
            <p:ph type="sldNum" sz="quarter" idx="10"/>
          </p:nvPr>
        </p:nvSpPr>
        <p:spPr>
          <a:xfrm>
            <a:off x="6400800" y="6172200"/>
            <a:ext cx="220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2–</a:t>
            </a:r>
            <a:fld id="{613E8F9B-53BE-4FC5-B5F3-F2B9632E7217}" type="slidenum">
              <a:rPr lang="en-US" altLang="en-US" sz="1400" smtClean="0">
                <a:cs typeface="Angsana New" pitchFamily="18" charset="-34"/>
              </a:rPr>
              <a:pPr eaLnBrk="1" hangingPunct="1">
                <a:spcBef>
                  <a:spcPct val="0"/>
                </a:spcBef>
                <a:buFontTx/>
                <a:buNone/>
              </a:pPr>
              <a:t>14</a:t>
            </a:fld>
            <a:endParaRPr lang="en-US" altLang="en-US" sz="1400" smtClean="0">
              <a:cs typeface="Angsana New" pitchFamily="18" charset="-34"/>
            </a:endParaRPr>
          </a:p>
        </p:txBody>
      </p:sp>
      <p:sp>
        <p:nvSpPr>
          <p:cNvPr id="19460" name="Rectangle 2"/>
          <p:cNvSpPr>
            <a:spLocks noGrp="1" noChangeArrowheads="1"/>
          </p:cNvSpPr>
          <p:nvPr>
            <p:ph type="title"/>
          </p:nvPr>
        </p:nvSpPr>
        <p:spPr bwMode="auto">
          <a:xfrm>
            <a:off x="533400" y="493713"/>
            <a:ext cx="8077200" cy="11064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lnSpc>
                <a:spcPct val="110000"/>
              </a:lnSpc>
            </a:pPr>
            <a:r>
              <a:rPr lang="en-US" altLang="en-US" sz="6000" smtClean="0">
                <a:solidFill>
                  <a:schemeClr val="tx1"/>
                </a:solidFill>
              </a:rPr>
              <a:t>Sociology</a:t>
            </a:r>
            <a:r>
              <a:rPr lang="en-US" altLang="en-US" sz="2400" smtClean="0">
                <a:solidFill>
                  <a:srgbClr val="7030A0"/>
                </a:solidFill>
              </a:rPr>
              <a:t/>
            </a:r>
            <a:br>
              <a:rPr lang="en-US" altLang="en-US" sz="2400" smtClean="0">
                <a:solidFill>
                  <a:srgbClr val="7030A0"/>
                </a:solidFill>
              </a:rPr>
            </a:br>
            <a:endParaRPr lang="en-US" altLang="en-US" sz="2200" i="1" smtClean="0">
              <a:solidFill>
                <a:srgbClr val="7030A0"/>
              </a:solidFill>
            </a:endParaRPr>
          </a:p>
        </p:txBody>
      </p:sp>
      <p:sp>
        <p:nvSpPr>
          <p:cNvPr id="132099" name="Rectangle 3"/>
          <p:cNvSpPr>
            <a:spLocks noGrp="1" noChangeArrowheads="1"/>
          </p:cNvSpPr>
          <p:nvPr>
            <p:ph type="body" idx="1"/>
          </p:nvPr>
        </p:nvSpPr>
        <p:spPr>
          <a:xfrm>
            <a:off x="749300" y="1600200"/>
            <a:ext cx="7861300" cy="4495800"/>
          </a:xfrm>
        </p:spPr>
        <p:txBody>
          <a:bodyPr/>
          <a:lstStyle/>
          <a:p>
            <a:pPr marL="0" lvl="1" indent="168275" eaLnBrk="1" hangingPunct="1">
              <a:spcBef>
                <a:spcPct val="50000"/>
              </a:spcBef>
              <a:buClr>
                <a:schemeClr val="tx1"/>
              </a:buClr>
              <a:buFont typeface="Wingdings" pitchFamily="2" charset="2"/>
              <a:buNone/>
            </a:pPr>
            <a:r>
              <a:rPr lang="en-US" altLang="en-US" sz="4400" b="1" smtClean="0"/>
              <a:t>The study of people in relation to their fellow human beings.</a:t>
            </a:r>
          </a:p>
        </p:txBody>
      </p:sp>
    </p:spTree>
    <p:extLst>
      <p:ext uri="{BB962C8B-B14F-4D97-AF65-F5344CB8AC3E}">
        <p14:creationId xmlns:p14="http://schemas.microsoft.com/office/powerpoint/2010/main" val="35009259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wipe(left)">
                                      <p:cBhvr>
                                        <p:cTn id="7" dur="500"/>
                                        <p:tgtEl>
                                          <p:spTgt spid="13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6096000" y="2900363"/>
            <a:ext cx="685800" cy="0"/>
          </a:xfrm>
          <a:prstGeom prst="line">
            <a:avLst/>
          </a:prstGeom>
          <a:noFill/>
          <a:ln w="76200">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83" name="Line 3"/>
          <p:cNvSpPr>
            <a:spLocks noChangeShapeType="1"/>
          </p:cNvSpPr>
          <p:nvPr/>
        </p:nvSpPr>
        <p:spPr bwMode="auto">
          <a:xfrm>
            <a:off x="6172200" y="4724400"/>
            <a:ext cx="685800" cy="0"/>
          </a:xfrm>
          <a:prstGeom prst="line">
            <a:avLst/>
          </a:prstGeom>
          <a:noFill/>
          <a:ln w="76200">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484" name="AutoShape 8"/>
          <p:cNvSpPr>
            <a:spLocks/>
          </p:cNvSpPr>
          <p:nvPr/>
        </p:nvSpPr>
        <p:spPr bwMode="auto">
          <a:xfrm>
            <a:off x="2362200" y="2895600"/>
            <a:ext cx="304800" cy="1828800"/>
          </a:xfrm>
          <a:prstGeom prst="leftBracket">
            <a:avLst>
              <a:gd name="adj" fmla="val 0"/>
            </a:avLst>
          </a:prstGeom>
          <a:noFill/>
          <a:ln w="76200">
            <a:solidFill>
              <a:schemeClr val="tx1"/>
            </a:solidFill>
            <a:round/>
            <a:headEnd type="triangle" w="med" len="lg"/>
            <a:tailEnd type="triangle" w="med" len="lg"/>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20485" name="Line 9"/>
          <p:cNvSpPr>
            <a:spLocks noChangeShapeType="1"/>
          </p:cNvSpPr>
          <p:nvPr/>
        </p:nvSpPr>
        <p:spPr bwMode="auto">
          <a:xfrm>
            <a:off x="2133600" y="3816350"/>
            <a:ext cx="2286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6" name="Text Box 11"/>
          <p:cNvSpPr txBox="1">
            <a:spLocks noChangeArrowheads="1"/>
          </p:cNvSpPr>
          <p:nvPr/>
        </p:nvSpPr>
        <p:spPr bwMode="auto">
          <a:xfrm>
            <a:off x="0" y="3478213"/>
            <a:ext cx="2179638" cy="636587"/>
          </a:xfrm>
          <a:prstGeom prst="rect">
            <a:avLst/>
          </a:prstGeom>
          <a:solidFill>
            <a:schemeClr val="bg1"/>
          </a:solidFill>
          <a:ln w="57150">
            <a:solidFill>
              <a:srgbClr val="7030A0"/>
            </a:solidFill>
            <a:miter lim="800000"/>
            <a:headEnd/>
            <a:tailEnd/>
          </a:ln>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t>Sociology</a:t>
            </a:r>
          </a:p>
        </p:txBody>
      </p:sp>
      <p:sp>
        <p:nvSpPr>
          <p:cNvPr id="20487" name="Text Box 12"/>
          <p:cNvSpPr txBox="1">
            <a:spLocks noChangeArrowheads="1"/>
          </p:cNvSpPr>
          <p:nvPr/>
        </p:nvSpPr>
        <p:spPr bwMode="auto">
          <a:xfrm>
            <a:off x="6858000" y="4449763"/>
            <a:ext cx="1905000" cy="2124075"/>
          </a:xfrm>
          <a:prstGeom prst="rect">
            <a:avLst/>
          </a:prstGeom>
          <a:solidFill>
            <a:schemeClr val="bg1"/>
          </a:solidFill>
          <a:ln w="57150">
            <a:solidFill>
              <a:srgbClr val="336600"/>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t>Organization</a:t>
            </a:r>
          </a:p>
          <a:p>
            <a:pPr algn="ctr" eaLnBrk="1" hangingPunct="1">
              <a:spcBef>
                <a:spcPct val="0"/>
              </a:spcBef>
              <a:buFontTx/>
              <a:buNone/>
            </a:pPr>
            <a:r>
              <a:rPr lang="en-US" altLang="en-US" sz="3600" b="1"/>
              <a:t>System</a:t>
            </a:r>
          </a:p>
          <a:p>
            <a:pPr algn="ctr" eaLnBrk="1" hangingPunct="1">
              <a:spcBef>
                <a:spcPct val="0"/>
              </a:spcBef>
              <a:buFontTx/>
              <a:buNone/>
            </a:pPr>
            <a:endParaRPr lang="en-US" altLang="en-US" b="1"/>
          </a:p>
        </p:txBody>
      </p:sp>
      <p:sp>
        <p:nvSpPr>
          <p:cNvPr id="20488" name="Text Box 13"/>
          <p:cNvSpPr txBox="1">
            <a:spLocks noChangeArrowheads="1"/>
          </p:cNvSpPr>
          <p:nvPr/>
        </p:nvSpPr>
        <p:spPr bwMode="auto">
          <a:xfrm>
            <a:off x="6756400" y="2427288"/>
            <a:ext cx="2235200" cy="892175"/>
          </a:xfrm>
          <a:prstGeom prst="rect">
            <a:avLst/>
          </a:prstGeom>
          <a:solidFill>
            <a:schemeClr val="bg1"/>
          </a:solidFill>
          <a:ln w="57150">
            <a:solidFill>
              <a:srgbClr val="336600"/>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t>Group</a:t>
            </a:r>
          </a:p>
          <a:p>
            <a:pPr algn="ctr" eaLnBrk="1" hangingPunct="1">
              <a:spcBef>
                <a:spcPct val="0"/>
              </a:spcBef>
              <a:buFontTx/>
              <a:buNone/>
            </a:pPr>
            <a:endParaRPr lang="en-US" altLang="en-US" sz="2800" b="1"/>
          </a:p>
        </p:txBody>
      </p:sp>
      <p:sp>
        <p:nvSpPr>
          <p:cNvPr id="20489" name="Text Box 14"/>
          <p:cNvSpPr txBox="1">
            <a:spLocks noChangeArrowheads="1"/>
          </p:cNvSpPr>
          <p:nvPr/>
        </p:nvSpPr>
        <p:spPr bwMode="auto">
          <a:xfrm>
            <a:off x="2819400" y="1219200"/>
            <a:ext cx="3219450" cy="2339975"/>
          </a:xfrm>
          <a:prstGeom prst="rect">
            <a:avLst/>
          </a:prstGeom>
          <a:solidFill>
            <a:schemeClr val="bg1"/>
          </a:solidFill>
          <a:ln w="571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b="1"/>
              <a:t>Group dynamics</a:t>
            </a:r>
          </a:p>
          <a:p>
            <a:pPr eaLnBrk="1" hangingPunct="1">
              <a:spcBef>
                <a:spcPct val="0"/>
              </a:spcBef>
              <a:buFontTx/>
              <a:buNone/>
            </a:pPr>
            <a:r>
              <a:rPr lang="en-US" altLang="en-US" sz="2400" b="1"/>
              <a:t>Work teams</a:t>
            </a:r>
          </a:p>
          <a:p>
            <a:pPr eaLnBrk="1" hangingPunct="1">
              <a:spcBef>
                <a:spcPct val="0"/>
              </a:spcBef>
              <a:buFontTx/>
              <a:buNone/>
            </a:pPr>
            <a:r>
              <a:rPr lang="en-US" altLang="en-US" sz="2400" b="1"/>
              <a:t>Communication</a:t>
            </a:r>
          </a:p>
          <a:p>
            <a:pPr eaLnBrk="1" hangingPunct="1">
              <a:spcBef>
                <a:spcPct val="0"/>
              </a:spcBef>
              <a:buFontTx/>
              <a:buNone/>
            </a:pPr>
            <a:r>
              <a:rPr lang="en-US" altLang="en-US" sz="2400" b="1"/>
              <a:t>Power</a:t>
            </a:r>
          </a:p>
          <a:p>
            <a:pPr eaLnBrk="1" hangingPunct="1">
              <a:spcBef>
                <a:spcPct val="0"/>
              </a:spcBef>
              <a:buFontTx/>
              <a:buNone/>
            </a:pPr>
            <a:r>
              <a:rPr lang="en-US" altLang="en-US" sz="2400" b="1"/>
              <a:t>Conflict</a:t>
            </a:r>
          </a:p>
          <a:p>
            <a:pPr eaLnBrk="1" hangingPunct="1">
              <a:spcBef>
                <a:spcPct val="0"/>
              </a:spcBef>
              <a:buFontTx/>
              <a:buNone/>
            </a:pPr>
            <a:r>
              <a:rPr lang="en-US" altLang="en-US" sz="2400" b="1"/>
              <a:t>Inter-group behavior</a:t>
            </a:r>
          </a:p>
        </p:txBody>
      </p:sp>
      <p:sp>
        <p:nvSpPr>
          <p:cNvPr id="20490" name="Text Box 15"/>
          <p:cNvSpPr txBox="1">
            <a:spLocks noChangeArrowheads="1"/>
          </p:cNvSpPr>
          <p:nvPr/>
        </p:nvSpPr>
        <p:spPr bwMode="auto">
          <a:xfrm>
            <a:off x="2667000" y="4089400"/>
            <a:ext cx="3513138" cy="1368425"/>
          </a:xfrm>
          <a:prstGeom prst="rect">
            <a:avLst/>
          </a:prstGeom>
          <a:solidFill>
            <a:schemeClr val="bg1"/>
          </a:solidFill>
          <a:ln w="571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000" b="1"/>
              <a:t>Formal organization theory</a:t>
            </a:r>
          </a:p>
          <a:p>
            <a:pPr eaLnBrk="1" hangingPunct="1">
              <a:spcBef>
                <a:spcPct val="0"/>
              </a:spcBef>
              <a:buFontTx/>
              <a:buNone/>
            </a:pPr>
            <a:r>
              <a:rPr lang="en-US" altLang="en-US" sz="2000" b="1"/>
              <a:t>Organizational technology</a:t>
            </a:r>
          </a:p>
          <a:p>
            <a:pPr eaLnBrk="1" hangingPunct="1">
              <a:spcBef>
                <a:spcPct val="0"/>
              </a:spcBef>
              <a:buFontTx/>
              <a:buNone/>
            </a:pPr>
            <a:r>
              <a:rPr lang="en-US" altLang="en-US" sz="2000" b="1"/>
              <a:t>Organization change</a:t>
            </a:r>
          </a:p>
          <a:p>
            <a:pPr eaLnBrk="1" hangingPunct="1">
              <a:spcBef>
                <a:spcPct val="0"/>
              </a:spcBef>
              <a:buFontTx/>
              <a:buNone/>
            </a:pPr>
            <a:r>
              <a:rPr lang="en-US" altLang="en-US" sz="2000" b="1"/>
              <a:t>Organizational culture</a:t>
            </a:r>
          </a:p>
        </p:txBody>
      </p:sp>
    </p:spTree>
    <p:extLst>
      <p:ext uri="{BB962C8B-B14F-4D97-AF65-F5344CB8AC3E}">
        <p14:creationId xmlns:p14="http://schemas.microsoft.com/office/powerpoint/2010/main" val="91105543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ตัวยึดท้ายกระดาษ 3"/>
          <p:cNvSpPr>
            <a:spLocks noGrp="1"/>
          </p:cNvSpPr>
          <p:nvPr>
            <p:ph type="ftr" sz="quarter" idx="4294967295"/>
          </p:nvPr>
        </p:nvSpPr>
        <p:spPr bwMode="auto">
          <a:xfrm>
            <a:off x="54864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0"/>
              </a:spcBef>
              <a:buFontTx/>
              <a:buNone/>
            </a:pPr>
            <a:r>
              <a:rPr lang="en-US" altLang="en-US" sz="1400"/>
              <a:t>© 2007 Prentice Hall, Inc. All rights reserved. </a:t>
            </a:r>
          </a:p>
        </p:txBody>
      </p:sp>
      <p:sp>
        <p:nvSpPr>
          <p:cNvPr id="21507" name="ตัวยึดหมายเลขภาพนิ่ง 4"/>
          <p:cNvSpPr>
            <a:spLocks noGrp="1"/>
          </p:cNvSpPr>
          <p:nvPr>
            <p:ph type="sldNum" sz="quarter" idx="10"/>
          </p:nvPr>
        </p:nvSpPr>
        <p:spPr>
          <a:xfrm>
            <a:off x="6400800" y="6172200"/>
            <a:ext cx="220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2–</a:t>
            </a:r>
            <a:fld id="{6ECBDB96-D693-4A03-8356-BBBB50FACC28}" type="slidenum">
              <a:rPr lang="en-US" altLang="en-US" sz="1400" smtClean="0">
                <a:cs typeface="Angsana New" pitchFamily="18" charset="-34"/>
              </a:rPr>
              <a:pPr eaLnBrk="1" hangingPunct="1">
                <a:spcBef>
                  <a:spcPct val="0"/>
                </a:spcBef>
                <a:buFontTx/>
                <a:buNone/>
              </a:pPr>
              <a:t>16</a:t>
            </a:fld>
            <a:endParaRPr lang="en-US" altLang="en-US" sz="1400" smtClean="0">
              <a:cs typeface="Angsana New" pitchFamily="18" charset="-34"/>
            </a:endParaRPr>
          </a:p>
        </p:txBody>
      </p:sp>
      <p:sp>
        <p:nvSpPr>
          <p:cNvPr id="21508" name="Rectangle 2"/>
          <p:cNvSpPr>
            <a:spLocks noGrp="1" noChangeArrowheads="1"/>
          </p:cNvSpPr>
          <p:nvPr>
            <p:ph type="title"/>
          </p:nvPr>
        </p:nvSpPr>
        <p:spPr bwMode="auto">
          <a:xfrm>
            <a:off x="533400" y="493713"/>
            <a:ext cx="8077200" cy="877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lnSpc>
                <a:spcPct val="110000"/>
              </a:lnSpc>
            </a:pPr>
            <a:r>
              <a:rPr lang="en-US" altLang="en-US" sz="4000" smtClean="0">
                <a:solidFill>
                  <a:schemeClr val="tx1"/>
                </a:solidFill>
              </a:rPr>
              <a:t>Social psychology</a:t>
            </a:r>
            <a:br>
              <a:rPr lang="en-US" altLang="en-US" sz="4000" smtClean="0">
                <a:solidFill>
                  <a:schemeClr val="tx1"/>
                </a:solidFill>
              </a:rPr>
            </a:br>
            <a:endParaRPr lang="en-US" altLang="en-US" sz="4000" i="1" smtClean="0">
              <a:solidFill>
                <a:schemeClr val="tx1"/>
              </a:solidFill>
            </a:endParaRPr>
          </a:p>
        </p:txBody>
      </p:sp>
      <p:sp>
        <p:nvSpPr>
          <p:cNvPr id="132099" name="Rectangle 3"/>
          <p:cNvSpPr>
            <a:spLocks noGrp="1" noChangeArrowheads="1"/>
          </p:cNvSpPr>
          <p:nvPr>
            <p:ph type="body" idx="1"/>
          </p:nvPr>
        </p:nvSpPr>
        <p:spPr>
          <a:xfrm>
            <a:off x="749300" y="1600200"/>
            <a:ext cx="7645400" cy="4495800"/>
          </a:xfrm>
        </p:spPr>
        <p:txBody>
          <a:bodyPr/>
          <a:lstStyle/>
          <a:p>
            <a:pPr marL="0" lvl="1" indent="168275" algn="just" eaLnBrk="1" hangingPunct="1">
              <a:spcBef>
                <a:spcPct val="50000"/>
              </a:spcBef>
              <a:buClr>
                <a:schemeClr val="tx1"/>
              </a:buClr>
              <a:buFont typeface="Wingdings" pitchFamily="2" charset="2"/>
              <a:buNone/>
            </a:pPr>
            <a:r>
              <a:rPr lang="en-US" altLang="en-US" sz="4400" b="1" smtClean="0"/>
              <a:t>An area within psychology that blends concepts from psychology and sociology and that focuses on the influence of people on one another.</a:t>
            </a:r>
          </a:p>
        </p:txBody>
      </p:sp>
    </p:spTree>
    <p:extLst>
      <p:ext uri="{BB962C8B-B14F-4D97-AF65-F5344CB8AC3E}">
        <p14:creationId xmlns:p14="http://schemas.microsoft.com/office/powerpoint/2010/main" val="10781963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wipe(left)">
                                      <p:cBhvr>
                                        <p:cTn id="7" dur="500"/>
                                        <p:tgtEl>
                                          <p:spTgt spid="13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3"/>
          <p:cNvSpPr>
            <a:spLocks noChangeShapeType="1"/>
          </p:cNvSpPr>
          <p:nvPr/>
        </p:nvSpPr>
        <p:spPr bwMode="auto">
          <a:xfrm>
            <a:off x="7010400" y="3352800"/>
            <a:ext cx="447675" cy="1588"/>
          </a:xfrm>
          <a:prstGeom prst="line">
            <a:avLst/>
          </a:prstGeom>
          <a:noFill/>
          <a:ln w="76200">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31" name="Line 5"/>
          <p:cNvSpPr>
            <a:spLocks noChangeShapeType="1"/>
          </p:cNvSpPr>
          <p:nvPr/>
        </p:nvSpPr>
        <p:spPr bwMode="auto">
          <a:xfrm>
            <a:off x="2895600" y="3276600"/>
            <a:ext cx="447675" cy="1588"/>
          </a:xfrm>
          <a:prstGeom prst="line">
            <a:avLst/>
          </a:prstGeom>
          <a:noFill/>
          <a:ln w="76200">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32" name="Text Box 7"/>
          <p:cNvSpPr txBox="1">
            <a:spLocks noChangeArrowheads="1"/>
          </p:cNvSpPr>
          <p:nvPr/>
        </p:nvSpPr>
        <p:spPr bwMode="auto">
          <a:xfrm>
            <a:off x="7467600" y="3048000"/>
            <a:ext cx="1616075" cy="636588"/>
          </a:xfrm>
          <a:prstGeom prst="rect">
            <a:avLst/>
          </a:prstGeom>
          <a:solidFill>
            <a:schemeClr val="bg1"/>
          </a:solidFill>
          <a:ln w="57150">
            <a:solidFill>
              <a:srgbClr val="336600"/>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t>Group</a:t>
            </a:r>
          </a:p>
        </p:txBody>
      </p:sp>
      <p:sp>
        <p:nvSpPr>
          <p:cNvPr id="22533" name="Text Box 8"/>
          <p:cNvSpPr txBox="1">
            <a:spLocks noChangeArrowheads="1"/>
          </p:cNvSpPr>
          <p:nvPr/>
        </p:nvSpPr>
        <p:spPr bwMode="auto">
          <a:xfrm>
            <a:off x="381000" y="2827338"/>
            <a:ext cx="2438400" cy="830262"/>
          </a:xfrm>
          <a:prstGeom prst="rect">
            <a:avLst/>
          </a:prstGeom>
          <a:solidFill>
            <a:schemeClr val="bg1"/>
          </a:solidFill>
          <a:ln w="57150">
            <a:solidFill>
              <a:srgbClr val="7030A0"/>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b="1"/>
              <a:t>Social psychology</a:t>
            </a:r>
          </a:p>
        </p:txBody>
      </p:sp>
      <p:sp>
        <p:nvSpPr>
          <p:cNvPr id="22534" name="Text Box 9"/>
          <p:cNvSpPr txBox="1">
            <a:spLocks noChangeArrowheads="1"/>
          </p:cNvSpPr>
          <p:nvPr/>
        </p:nvSpPr>
        <p:spPr bwMode="auto">
          <a:xfrm>
            <a:off x="3352800" y="2286000"/>
            <a:ext cx="3624263" cy="1974850"/>
          </a:xfrm>
          <a:prstGeom prst="rect">
            <a:avLst/>
          </a:prstGeom>
          <a:solidFill>
            <a:schemeClr val="bg1"/>
          </a:solidFill>
          <a:ln w="571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b="1"/>
              <a:t>Behavioral change</a:t>
            </a:r>
          </a:p>
          <a:p>
            <a:pPr eaLnBrk="1" hangingPunct="1">
              <a:spcBef>
                <a:spcPct val="0"/>
              </a:spcBef>
              <a:buFontTx/>
              <a:buNone/>
            </a:pPr>
            <a:r>
              <a:rPr lang="en-US" altLang="en-US" sz="2400" b="1"/>
              <a:t>Attitude change</a:t>
            </a:r>
          </a:p>
          <a:p>
            <a:pPr eaLnBrk="1" hangingPunct="1">
              <a:spcBef>
                <a:spcPct val="0"/>
              </a:spcBef>
              <a:buFontTx/>
              <a:buNone/>
            </a:pPr>
            <a:r>
              <a:rPr lang="en-US" altLang="en-US" sz="2400" b="1"/>
              <a:t>Communication</a:t>
            </a:r>
          </a:p>
          <a:p>
            <a:pPr eaLnBrk="1" hangingPunct="1">
              <a:spcBef>
                <a:spcPct val="0"/>
              </a:spcBef>
              <a:buFontTx/>
              <a:buNone/>
            </a:pPr>
            <a:r>
              <a:rPr lang="en-US" altLang="en-US" sz="2400" b="1"/>
              <a:t>Group processes</a:t>
            </a:r>
          </a:p>
          <a:p>
            <a:pPr eaLnBrk="1" hangingPunct="1">
              <a:spcBef>
                <a:spcPct val="0"/>
              </a:spcBef>
              <a:buFontTx/>
              <a:buNone/>
            </a:pPr>
            <a:r>
              <a:rPr lang="en-US" altLang="en-US" sz="2400" b="1"/>
              <a:t>Group decision making</a:t>
            </a:r>
          </a:p>
        </p:txBody>
      </p:sp>
    </p:spTree>
    <p:extLst>
      <p:ext uri="{BB962C8B-B14F-4D97-AF65-F5344CB8AC3E}">
        <p14:creationId xmlns:p14="http://schemas.microsoft.com/office/powerpoint/2010/main" val="304355106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ตัวยึดท้ายกระดาษ 3"/>
          <p:cNvSpPr>
            <a:spLocks noGrp="1"/>
          </p:cNvSpPr>
          <p:nvPr>
            <p:ph type="ftr" sz="quarter" idx="4294967295"/>
          </p:nvPr>
        </p:nvSpPr>
        <p:spPr bwMode="auto">
          <a:xfrm>
            <a:off x="54864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0"/>
              </a:spcBef>
              <a:buFontTx/>
              <a:buNone/>
            </a:pPr>
            <a:r>
              <a:rPr lang="en-US" altLang="en-US" sz="1400"/>
              <a:t>© 2007 Prentice Hall, Inc. All rights reserved. </a:t>
            </a:r>
          </a:p>
        </p:txBody>
      </p:sp>
      <p:sp>
        <p:nvSpPr>
          <p:cNvPr id="23555" name="ตัวยึดหมายเลขภาพนิ่ง 4"/>
          <p:cNvSpPr>
            <a:spLocks noGrp="1"/>
          </p:cNvSpPr>
          <p:nvPr>
            <p:ph type="sldNum" sz="quarter" idx="10"/>
          </p:nvPr>
        </p:nvSpPr>
        <p:spPr>
          <a:xfrm>
            <a:off x="6400800" y="6172200"/>
            <a:ext cx="220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2–</a:t>
            </a:r>
            <a:fld id="{98F5EABB-0707-4118-8129-C693902C9A87}" type="slidenum">
              <a:rPr lang="en-US" altLang="en-US" sz="1400" smtClean="0">
                <a:cs typeface="Angsana New" pitchFamily="18" charset="-34"/>
              </a:rPr>
              <a:pPr eaLnBrk="1" hangingPunct="1">
                <a:spcBef>
                  <a:spcPct val="0"/>
                </a:spcBef>
                <a:buFontTx/>
                <a:buNone/>
              </a:pPr>
              <a:t>18</a:t>
            </a:fld>
            <a:endParaRPr lang="en-US" altLang="en-US" sz="1400" smtClean="0">
              <a:cs typeface="Angsana New" pitchFamily="18" charset="-34"/>
            </a:endParaRPr>
          </a:p>
        </p:txBody>
      </p:sp>
      <p:sp>
        <p:nvSpPr>
          <p:cNvPr id="23556" name="Rectangle 2"/>
          <p:cNvSpPr>
            <a:spLocks noGrp="1" noChangeArrowheads="1"/>
          </p:cNvSpPr>
          <p:nvPr>
            <p:ph type="title"/>
          </p:nvPr>
        </p:nvSpPr>
        <p:spPr bwMode="auto">
          <a:xfrm>
            <a:off x="533400" y="493713"/>
            <a:ext cx="8077200" cy="719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lnSpc>
                <a:spcPct val="110000"/>
              </a:lnSpc>
            </a:pPr>
            <a:r>
              <a:rPr lang="en-US" altLang="en-US" sz="4000" smtClean="0">
                <a:solidFill>
                  <a:schemeClr val="tx1"/>
                </a:solidFill>
              </a:rPr>
              <a:t>Anthropology</a:t>
            </a:r>
            <a:endParaRPr lang="en-US" altLang="en-US" sz="4000" i="1" smtClean="0">
              <a:solidFill>
                <a:schemeClr val="tx1"/>
              </a:solidFill>
            </a:endParaRPr>
          </a:p>
        </p:txBody>
      </p:sp>
      <p:sp>
        <p:nvSpPr>
          <p:cNvPr id="132099" name="Rectangle 3"/>
          <p:cNvSpPr>
            <a:spLocks noGrp="1" noChangeArrowheads="1"/>
          </p:cNvSpPr>
          <p:nvPr>
            <p:ph type="body" idx="1"/>
          </p:nvPr>
        </p:nvSpPr>
        <p:spPr>
          <a:xfrm>
            <a:off x="749300" y="1600200"/>
            <a:ext cx="7645400" cy="2667000"/>
          </a:xfrm>
        </p:spPr>
        <p:txBody>
          <a:bodyPr/>
          <a:lstStyle/>
          <a:p>
            <a:pPr lvl="1" eaLnBrk="1" hangingPunct="1">
              <a:buFont typeface="Wingdings" pitchFamily="2" charset="2"/>
              <a:buNone/>
            </a:pPr>
            <a:r>
              <a:rPr lang="en-US" altLang="en-US" sz="4400" b="1" smtClean="0"/>
              <a:t>The study of societies to learn about human beings and their activities.</a:t>
            </a:r>
          </a:p>
        </p:txBody>
      </p:sp>
    </p:spTree>
    <p:extLst>
      <p:ext uri="{BB962C8B-B14F-4D97-AF65-F5344CB8AC3E}">
        <p14:creationId xmlns:p14="http://schemas.microsoft.com/office/powerpoint/2010/main" val="14853983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wipe(left)">
                                      <p:cBhvr>
                                        <p:cTn id="7" dur="500"/>
                                        <p:tgtEl>
                                          <p:spTgt spid="13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3"/>
          <p:cNvSpPr>
            <a:spLocks noChangeShapeType="1"/>
          </p:cNvSpPr>
          <p:nvPr/>
        </p:nvSpPr>
        <p:spPr bwMode="auto">
          <a:xfrm>
            <a:off x="6781800" y="3048000"/>
            <a:ext cx="635000" cy="0"/>
          </a:xfrm>
          <a:prstGeom prst="line">
            <a:avLst/>
          </a:prstGeom>
          <a:noFill/>
          <a:ln w="76200">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24579" name="Line 4"/>
          <p:cNvSpPr>
            <a:spLocks noChangeShapeType="1"/>
          </p:cNvSpPr>
          <p:nvPr/>
        </p:nvSpPr>
        <p:spPr bwMode="auto">
          <a:xfrm>
            <a:off x="6553200" y="4468813"/>
            <a:ext cx="431800" cy="0"/>
          </a:xfrm>
          <a:prstGeom prst="line">
            <a:avLst/>
          </a:prstGeom>
          <a:noFill/>
          <a:ln w="76200">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en-US"/>
          </a:p>
        </p:txBody>
      </p:sp>
      <p:sp>
        <p:nvSpPr>
          <p:cNvPr id="24580" name="AutoShape 8"/>
          <p:cNvSpPr>
            <a:spLocks/>
          </p:cNvSpPr>
          <p:nvPr/>
        </p:nvSpPr>
        <p:spPr bwMode="auto">
          <a:xfrm>
            <a:off x="2667000" y="3048000"/>
            <a:ext cx="304800" cy="1231900"/>
          </a:xfrm>
          <a:prstGeom prst="leftBracket">
            <a:avLst>
              <a:gd name="adj" fmla="val 0"/>
            </a:avLst>
          </a:prstGeom>
          <a:noFill/>
          <a:ln w="76200">
            <a:solidFill>
              <a:schemeClr val="tx1"/>
            </a:solidFill>
            <a:round/>
            <a:headEnd type="triangle" w="med" len="lg"/>
            <a:tailEnd type="triangle" w="med" len="lg"/>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24581" name="Line 9"/>
          <p:cNvSpPr>
            <a:spLocks noChangeShapeType="1"/>
          </p:cNvSpPr>
          <p:nvPr/>
        </p:nvSpPr>
        <p:spPr bwMode="auto">
          <a:xfrm>
            <a:off x="2438400" y="3657600"/>
            <a:ext cx="2286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2" name="Text Box 11"/>
          <p:cNvSpPr txBox="1">
            <a:spLocks noChangeArrowheads="1"/>
          </p:cNvSpPr>
          <p:nvPr/>
        </p:nvSpPr>
        <p:spPr bwMode="auto">
          <a:xfrm>
            <a:off x="7391400" y="2716213"/>
            <a:ext cx="1616075" cy="636587"/>
          </a:xfrm>
          <a:prstGeom prst="rect">
            <a:avLst/>
          </a:prstGeom>
          <a:solidFill>
            <a:schemeClr val="bg1"/>
          </a:solidFill>
          <a:ln w="57150">
            <a:solidFill>
              <a:srgbClr val="336600"/>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t>Group</a:t>
            </a:r>
          </a:p>
        </p:txBody>
      </p:sp>
      <p:sp>
        <p:nvSpPr>
          <p:cNvPr id="24583" name="Rectangle 12"/>
          <p:cNvSpPr>
            <a:spLocks noChangeArrowheads="1"/>
          </p:cNvSpPr>
          <p:nvPr/>
        </p:nvSpPr>
        <p:spPr bwMode="auto">
          <a:xfrm>
            <a:off x="76200" y="3429000"/>
            <a:ext cx="2286000" cy="530225"/>
          </a:xfrm>
          <a:prstGeom prst="rect">
            <a:avLst/>
          </a:prstGeom>
          <a:solidFill>
            <a:schemeClr val="bg1"/>
          </a:solidFill>
          <a:ln w="76200" algn="ctr">
            <a:solidFill>
              <a:srgbClr val="7030A0"/>
            </a:solidFill>
            <a:miter lim="800000"/>
            <a:headEnd/>
            <a:tailEnd/>
          </a:ln>
        </p:spPr>
        <p:txBody>
          <a:bodyPr wrap="none" lIns="92075" tIns="46038" rIns="92075" bIns="46038"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2400" b="1"/>
              <a:t>Anthropology</a:t>
            </a:r>
          </a:p>
        </p:txBody>
      </p:sp>
      <p:sp>
        <p:nvSpPr>
          <p:cNvPr id="24584" name="Text Box 13"/>
          <p:cNvSpPr txBox="1">
            <a:spLocks noChangeArrowheads="1"/>
          </p:cNvSpPr>
          <p:nvPr/>
        </p:nvSpPr>
        <p:spPr bwMode="auto">
          <a:xfrm>
            <a:off x="7042150" y="4038600"/>
            <a:ext cx="2101850" cy="879475"/>
          </a:xfrm>
          <a:prstGeom prst="rect">
            <a:avLst/>
          </a:prstGeom>
          <a:solidFill>
            <a:schemeClr val="bg1"/>
          </a:solidFill>
          <a:ln w="57150">
            <a:solidFill>
              <a:srgbClr val="336600"/>
            </a:solidFill>
            <a:miter lim="800000"/>
            <a:headEnd/>
            <a:tailEnd/>
          </a:ln>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t>Organization</a:t>
            </a:r>
          </a:p>
          <a:p>
            <a:pPr algn="ctr" eaLnBrk="1" hangingPunct="1">
              <a:spcBef>
                <a:spcPct val="0"/>
              </a:spcBef>
              <a:buFontTx/>
              <a:buNone/>
            </a:pPr>
            <a:r>
              <a:rPr lang="en-US" altLang="en-US" sz="2400" b="1"/>
              <a:t>system</a:t>
            </a:r>
          </a:p>
        </p:txBody>
      </p:sp>
      <p:sp>
        <p:nvSpPr>
          <p:cNvPr id="24585" name="Text Box 14"/>
          <p:cNvSpPr txBox="1">
            <a:spLocks noChangeArrowheads="1"/>
          </p:cNvSpPr>
          <p:nvPr/>
        </p:nvSpPr>
        <p:spPr bwMode="auto">
          <a:xfrm>
            <a:off x="3048000" y="2438400"/>
            <a:ext cx="3733800" cy="1244600"/>
          </a:xfrm>
          <a:prstGeom prst="rect">
            <a:avLst/>
          </a:prstGeom>
          <a:solidFill>
            <a:schemeClr val="bg1"/>
          </a:solidFill>
          <a:ln w="571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b="1"/>
              <a:t>Comparative values</a:t>
            </a:r>
          </a:p>
          <a:p>
            <a:pPr eaLnBrk="1" hangingPunct="1">
              <a:spcBef>
                <a:spcPct val="0"/>
              </a:spcBef>
              <a:buFontTx/>
              <a:buNone/>
            </a:pPr>
            <a:r>
              <a:rPr lang="en-US" altLang="en-US" sz="2400" b="1"/>
              <a:t>Comparative attitudes</a:t>
            </a:r>
          </a:p>
          <a:p>
            <a:pPr eaLnBrk="1" hangingPunct="1">
              <a:spcBef>
                <a:spcPct val="0"/>
              </a:spcBef>
              <a:buFontTx/>
              <a:buNone/>
            </a:pPr>
            <a:r>
              <a:rPr lang="en-US" altLang="en-US" sz="2400" b="1"/>
              <a:t>Cross-cultural analysis</a:t>
            </a:r>
          </a:p>
        </p:txBody>
      </p:sp>
      <p:sp>
        <p:nvSpPr>
          <p:cNvPr id="24586" name="Text Box 15"/>
          <p:cNvSpPr txBox="1">
            <a:spLocks noChangeArrowheads="1"/>
          </p:cNvSpPr>
          <p:nvPr/>
        </p:nvSpPr>
        <p:spPr bwMode="auto">
          <a:xfrm>
            <a:off x="2955925" y="4117975"/>
            <a:ext cx="3597275" cy="708025"/>
          </a:xfrm>
          <a:prstGeom prst="rect">
            <a:avLst/>
          </a:prstGeom>
          <a:solidFill>
            <a:schemeClr val="bg1"/>
          </a:solidFill>
          <a:ln w="571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000" b="1"/>
              <a:t>Organizational culture</a:t>
            </a:r>
          </a:p>
          <a:p>
            <a:pPr eaLnBrk="1" hangingPunct="1">
              <a:spcBef>
                <a:spcPct val="0"/>
              </a:spcBef>
              <a:buFontTx/>
              <a:buNone/>
            </a:pPr>
            <a:r>
              <a:rPr lang="en-US" altLang="en-US" sz="2000" b="1"/>
              <a:t>Organizational environment</a:t>
            </a:r>
          </a:p>
        </p:txBody>
      </p:sp>
    </p:spTree>
    <p:extLst>
      <p:ext uri="{BB962C8B-B14F-4D97-AF65-F5344CB8AC3E}">
        <p14:creationId xmlns:p14="http://schemas.microsoft.com/office/powerpoint/2010/main" val="406733337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bwMode="auto">
          <a:xfrm>
            <a:off x="1066800" y="1371600"/>
            <a:ext cx="6553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sz="5400" smtClean="0"/>
              <a:t>Organization</a:t>
            </a:r>
          </a:p>
        </p:txBody>
      </p:sp>
      <p:sp>
        <p:nvSpPr>
          <p:cNvPr id="7171" name="Rectangle 3"/>
          <p:cNvSpPr>
            <a:spLocks noGrp="1" noChangeArrowheads="1"/>
          </p:cNvSpPr>
          <p:nvPr>
            <p:ph type="subTitle" idx="1"/>
          </p:nvPr>
        </p:nvSpPr>
        <p:spPr>
          <a:xfrm>
            <a:off x="1447800" y="3581400"/>
            <a:ext cx="6400800" cy="1752600"/>
          </a:xfrm>
        </p:spPr>
        <p:txBody>
          <a:bodyPr lIns="90488" tIns="44450" rIns="90488" bIns="44450"/>
          <a:lstStyle/>
          <a:p>
            <a:r>
              <a:rPr lang="en-US" altLang="en-US" smtClean="0"/>
              <a:t>A systematic arrangement of people brought together to accomplish some specific purpose</a:t>
            </a:r>
          </a:p>
        </p:txBody>
      </p:sp>
      <p:sp>
        <p:nvSpPr>
          <p:cNvPr id="7172" name="Text Box 6"/>
          <p:cNvSpPr txBox="1">
            <a:spLocks noChangeArrowheads="1"/>
          </p:cNvSpPr>
          <p:nvPr/>
        </p:nvSpPr>
        <p:spPr bwMode="auto">
          <a:xfrm>
            <a:off x="7467600" y="60960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50000"/>
              </a:spcBef>
              <a:buFontTx/>
              <a:buNone/>
            </a:pPr>
            <a:r>
              <a:rPr lang="en-US" altLang="en-US" sz="1000"/>
              <a:t>FOM 1.5</a:t>
            </a:r>
          </a:p>
        </p:txBody>
      </p:sp>
    </p:spTree>
    <p:extLst>
      <p:ext uri="{BB962C8B-B14F-4D97-AF65-F5344CB8AC3E}">
        <p14:creationId xmlns:p14="http://schemas.microsoft.com/office/powerpoint/2010/main" val="4107748414"/>
      </p:ext>
    </p:extLst>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ตัวยึดท้ายกระดาษ 3"/>
          <p:cNvSpPr>
            <a:spLocks noGrp="1"/>
          </p:cNvSpPr>
          <p:nvPr>
            <p:ph type="ftr" sz="quarter" idx="4294967295"/>
          </p:nvPr>
        </p:nvSpPr>
        <p:spPr bwMode="auto">
          <a:xfrm>
            <a:off x="5486400" y="61722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0"/>
              </a:spcBef>
              <a:buFontTx/>
              <a:buNone/>
            </a:pPr>
            <a:r>
              <a:rPr lang="en-US" altLang="en-US" sz="1400"/>
              <a:t>© 2007 Prentice Hall, Inc. All rights reserved. </a:t>
            </a:r>
          </a:p>
        </p:txBody>
      </p:sp>
      <p:sp>
        <p:nvSpPr>
          <p:cNvPr id="25603" name="ตัวยึดหมายเลขภาพนิ่ง 4"/>
          <p:cNvSpPr>
            <a:spLocks noGrp="1"/>
          </p:cNvSpPr>
          <p:nvPr>
            <p:ph type="sldNum" sz="quarter" idx="10"/>
          </p:nvPr>
        </p:nvSpPr>
        <p:spPr>
          <a:xfrm>
            <a:off x="6400800" y="6172200"/>
            <a:ext cx="2209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2–</a:t>
            </a:r>
            <a:fld id="{E9094920-237B-4C04-9F3A-AFD99D7ADC95}" type="slidenum">
              <a:rPr lang="en-US" altLang="en-US" sz="1400" smtClean="0">
                <a:cs typeface="Angsana New" pitchFamily="18" charset="-34"/>
              </a:rPr>
              <a:pPr eaLnBrk="1" hangingPunct="1">
                <a:spcBef>
                  <a:spcPct val="0"/>
                </a:spcBef>
                <a:buFontTx/>
                <a:buNone/>
              </a:pPr>
              <a:t>20</a:t>
            </a:fld>
            <a:endParaRPr lang="en-US" altLang="en-US" sz="1400" smtClean="0">
              <a:cs typeface="Angsana New" pitchFamily="18" charset="-34"/>
            </a:endParaRPr>
          </a:p>
        </p:txBody>
      </p:sp>
      <p:sp>
        <p:nvSpPr>
          <p:cNvPr id="25604" name="Rectangle 2"/>
          <p:cNvSpPr>
            <a:spLocks noGrp="1" noChangeArrowheads="1"/>
          </p:cNvSpPr>
          <p:nvPr>
            <p:ph type="title"/>
          </p:nvPr>
        </p:nvSpPr>
        <p:spPr bwMode="auto">
          <a:xfrm>
            <a:off x="533400" y="493713"/>
            <a:ext cx="8077200" cy="719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lnSpc>
                <a:spcPct val="110000"/>
              </a:lnSpc>
            </a:pPr>
            <a:r>
              <a:rPr lang="en-US" altLang="en-US" sz="4000" smtClean="0">
                <a:solidFill>
                  <a:schemeClr val="tx1"/>
                </a:solidFill>
              </a:rPr>
              <a:t>Political science</a:t>
            </a:r>
            <a:endParaRPr lang="en-US" altLang="en-US" sz="4000" i="1" smtClean="0">
              <a:solidFill>
                <a:schemeClr val="tx1"/>
              </a:solidFill>
            </a:endParaRPr>
          </a:p>
        </p:txBody>
      </p:sp>
      <p:sp>
        <p:nvSpPr>
          <p:cNvPr id="132099" name="Rectangle 3"/>
          <p:cNvSpPr>
            <a:spLocks noGrp="1" noChangeArrowheads="1"/>
          </p:cNvSpPr>
          <p:nvPr>
            <p:ph type="body" idx="1"/>
          </p:nvPr>
        </p:nvSpPr>
        <p:spPr>
          <a:xfrm>
            <a:off x="749300" y="1600200"/>
            <a:ext cx="7645400" cy="4495800"/>
          </a:xfrm>
        </p:spPr>
        <p:txBody>
          <a:bodyPr/>
          <a:lstStyle/>
          <a:p>
            <a:pPr lvl="1" eaLnBrk="1" hangingPunct="1">
              <a:buFont typeface="Wingdings" pitchFamily="2" charset="2"/>
              <a:buNone/>
            </a:pPr>
            <a:r>
              <a:rPr lang="en-US" altLang="en-US" sz="4400" b="1" smtClean="0"/>
              <a:t>The study of the behavior of individuals and groups within a political environment.</a:t>
            </a:r>
          </a:p>
        </p:txBody>
      </p:sp>
    </p:spTree>
    <p:extLst>
      <p:ext uri="{BB962C8B-B14F-4D97-AF65-F5344CB8AC3E}">
        <p14:creationId xmlns:p14="http://schemas.microsoft.com/office/powerpoint/2010/main" val="38816304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wipe(left)">
                                      <p:cBhvr>
                                        <p:cTn id="7" dur="500"/>
                                        <p:tgtEl>
                                          <p:spTgt spid="132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ChangeArrowheads="1"/>
          </p:cNvSpPr>
          <p:nvPr/>
        </p:nvSpPr>
        <p:spPr bwMode="auto">
          <a:xfrm>
            <a:off x="0" y="3051175"/>
            <a:ext cx="2667000" cy="530225"/>
          </a:xfrm>
          <a:prstGeom prst="rect">
            <a:avLst/>
          </a:prstGeom>
          <a:solidFill>
            <a:schemeClr val="bg1"/>
          </a:solidFill>
          <a:ln w="76200" algn="ctr">
            <a:solidFill>
              <a:srgbClr val="7030A0"/>
            </a:solidFill>
            <a:miter lim="800000"/>
            <a:headEnd/>
            <a:tailEnd/>
          </a:ln>
        </p:spPr>
        <p:txBody>
          <a:bodyPr wrap="none" lIns="92075" tIns="46038" rIns="92075" bIns="46038"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r>
              <a:rPr lang="en-US" altLang="en-US" sz="2400" b="1"/>
              <a:t>Political Science</a:t>
            </a:r>
          </a:p>
        </p:txBody>
      </p:sp>
      <p:sp>
        <p:nvSpPr>
          <p:cNvPr id="26627" name="Text Box 9"/>
          <p:cNvSpPr txBox="1">
            <a:spLocks noChangeArrowheads="1"/>
          </p:cNvSpPr>
          <p:nvPr/>
        </p:nvSpPr>
        <p:spPr bwMode="auto">
          <a:xfrm>
            <a:off x="7042150" y="2895600"/>
            <a:ext cx="1873250" cy="769938"/>
          </a:xfrm>
          <a:prstGeom prst="rect">
            <a:avLst/>
          </a:prstGeom>
          <a:solidFill>
            <a:schemeClr val="bg1"/>
          </a:solidFill>
          <a:ln w="57150">
            <a:solidFill>
              <a:srgbClr val="336600"/>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000" b="1"/>
              <a:t>Organization</a:t>
            </a:r>
          </a:p>
          <a:p>
            <a:pPr algn="ctr" eaLnBrk="1" hangingPunct="1">
              <a:spcBef>
                <a:spcPct val="0"/>
              </a:spcBef>
              <a:buFontTx/>
              <a:buNone/>
            </a:pPr>
            <a:r>
              <a:rPr lang="en-US" altLang="en-US" sz="2400" b="1"/>
              <a:t>system</a:t>
            </a:r>
          </a:p>
        </p:txBody>
      </p:sp>
      <p:sp>
        <p:nvSpPr>
          <p:cNvPr id="26628" name="Text Box 10"/>
          <p:cNvSpPr txBox="1">
            <a:spLocks noChangeArrowheads="1"/>
          </p:cNvSpPr>
          <p:nvPr/>
        </p:nvSpPr>
        <p:spPr bwMode="auto">
          <a:xfrm>
            <a:off x="3048000" y="2819400"/>
            <a:ext cx="3552825" cy="1063625"/>
          </a:xfrm>
          <a:prstGeom prst="rect">
            <a:avLst/>
          </a:prstGeom>
          <a:solidFill>
            <a:schemeClr val="bg1"/>
          </a:solidFill>
          <a:ln w="571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000" b="1"/>
              <a:t>Conflict</a:t>
            </a:r>
          </a:p>
          <a:p>
            <a:pPr eaLnBrk="1" hangingPunct="1">
              <a:spcBef>
                <a:spcPct val="0"/>
              </a:spcBef>
              <a:buFontTx/>
              <a:buNone/>
            </a:pPr>
            <a:r>
              <a:rPr lang="en-US" altLang="en-US" sz="2000" b="1"/>
              <a:t>Intra-organizational politics</a:t>
            </a:r>
          </a:p>
          <a:p>
            <a:pPr eaLnBrk="1" hangingPunct="1">
              <a:spcBef>
                <a:spcPct val="0"/>
              </a:spcBef>
              <a:buFontTx/>
              <a:buNone/>
            </a:pPr>
            <a:r>
              <a:rPr lang="en-US" altLang="en-US" sz="2000" b="1"/>
              <a:t>Power</a:t>
            </a:r>
          </a:p>
        </p:txBody>
      </p:sp>
      <p:sp>
        <p:nvSpPr>
          <p:cNvPr id="26629" name="Line 13"/>
          <p:cNvSpPr>
            <a:spLocks noChangeShapeType="1"/>
          </p:cNvSpPr>
          <p:nvPr/>
        </p:nvSpPr>
        <p:spPr bwMode="auto">
          <a:xfrm>
            <a:off x="2743200" y="3352800"/>
            <a:ext cx="3048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0" name="Line 14"/>
          <p:cNvSpPr>
            <a:spLocks noChangeShapeType="1"/>
          </p:cNvSpPr>
          <p:nvPr/>
        </p:nvSpPr>
        <p:spPr bwMode="auto">
          <a:xfrm>
            <a:off x="6629400" y="3352800"/>
            <a:ext cx="3048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0307679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Line 2"/>
          <p:cNvSpPr>
            <a:spLocks noChangeShapeType="1"/>
          </p:cNvSpPr>
          <p:nvPr/>
        </p:nvSpPr>
        <p:spPr bwMode="auto">
          <a:xfrm>
            <a:off x="5818188" y="3770313"/>
            <a:ext cx="811212" cy="1587"/>
          </a:xfrm>
          <a:prstGeom prst="line">
            <a:avLst/>
          </a:prstGeom>
          <a:noFill/>
          <a:ln w="762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6387" name="Rectangle 3"/>
          <p:cNvSpPr>
            <a:spLocks noChangeArrowheads="1"/>
          </p:cNvSpPr>
          <p:nvPr/>
        </p:nvSpPr>
        <p:spPr bwMode="auto">
          <a:xfrm>
            <a:off x="3886200" y="1790700"/>
            <a:ext cx="2198688" cy="530225"/>
          </a:xfrm>
          <a:prstGeom prst="rect">
            <a:avLst/>
          </a:prstGeom>
          <a:solidFill>
            <a:schemeClr val="bg1">
              <a:lumMod val="95000"/>
            </a:schemeClr>
          </a:solidFill>
          <a:ln w="76200" algn="ctr">
            <a:solidFill>
              <a:srgbClr val="336600"/>
            </a:solidFill>
            <a:miter lim="800000"/>
            <a:headEnd/>
            <a:tailEnd/>
          </a:ln>
        </p:spPr>
        <p:txBody>
          <a:bodyPr wrap="none" lIns="92075" tIns="46038" rIns="92075" bIns="46038" anchor="ctr"/>
          <a:lstStyle/>
          <a:p>
            <a:pPr algn="ctr" eaLnBrk="0" hangingPunct="0">
              <a:defRPr/>
            </a:pPr>
            <a:r>
              <a:rPr lang="en-US" b="1" dirty="0">
                <a:latin typeface="Arial" charset="0"/>
              </a:rPr>
              <a:t>Individual</a:t>
            </a:r>
          </a:p>
        </p:txBody>
      </p:sp>
      <p:sp>
        <p:nvSpPr>
          <p:cNvPr id="16388" name="Rectangle 4"/>
          <p:cNvSpPr>
            <a:spLocks noChangeArrowheads="1"/>
          </p:cNvSpPr>
          <p:nvPr/>
        </p:nvSpPr>
        <p:spPr bwMode="auto">
          <a:xfrm>
            <a:off x="4124325" y="3467100"/>
            <a:ext cx="1960563" cy="530225"/>
          </a:xfrm>
          <a:prstGeom prst="rect">
            <a:avLst/>
          </a:prstGeom>
          <a:solidFill>
            <a:schemeClr val="bg1">
              <a:lumMod val="95000"/>
            </a:schemeClr>
          </a:solidFill>
          <a:ln w="76200" algn="ctr">
            <a:solidFill>
              <a:srgbClr val="336600"/>
            </a:solidFill>
            <a:miter lim="800000"/>
            <a:headEnd/>
            <a:tailEnd/>
          </a:ln>
        </p:spPr>
        <p:txBody>
          <a:bodyPr wrap="none" lIns="92075" tIns="46038" rIns="92075" bIns="46038" anchor="ctr"/>
          <a:lstStyle/>
          <a:p>
            <a:pPr algn="ctr" eaLnBrk="0" hangingPunct="0">
              <a:defRPr/>
            </a:pPr>
            <a:r>
              <a:rPr lang="en-US" b="1" dirty="0">
                <a:latin typeface="Arial" charset="0"/>
              </a:rPr>
              <a:t>Group</a:t>
            </a:r>
          </a:p>
        </p:txBody>
      </p:sp>
      <p:sp>
        <p:nvSpPr>
          <p:cNvPr id="16389" name="Rectangle 5"/>
          <p:cNvSpPr>
            <a:spLocks noChangeArrowheads="1"/>
          </p:cNvSpPr>
          <p:nvPr/>
        </p:nvSpPr>
        <p:spPr bwMode="auto">
          <a:xfrm>
            <a:off x="3962400" y="5143500"/>
            <a:ext cx="2122488" cy="530225"/>
          </a:xfrm>
          <a:prstGeom prst="rect">
            <a:avLst/>
          </a:prstGeom>
          <a:solidFill>
            <a:schemeClr val="bg1">
              <a:lumMod val="95000"/>
            </a:schemeClr>
          </a:solidFill>
          <a:ln w="76200">
            <a:solidFill>
              <a:srgbClr val="336600"/>
            </a:solidFill>
            <a:miter lim="800000"/>
            <a:headEnd/>
            <a:tailEnd/>
          </a:ln>
        </p:spPr>
        <p:txBody>
          <a:bodyPr wrap="none" lIns="92075" tIns="46038" rIns="92075" bIns="46038" anchor="ctr"/>
          <a:lstStyle/>
          <a:p>
            <a:pPr algn="ctr" eaLnBrk="0" hangingPunct="0">
              <a:defRPr/>
            </a:pPr>
            <a:r>
              <a:rPr lang="en-US" b="1" dirty="0">
                <a:latin typeface="Arial" charset="0"/>
              </a:rPr>
              <a:t>Organization</a:t>
            </a:r>
          </a:p>
        </p:txBody>
      </p:sp>
      <p:sp>
        <p:nvSpPr>
          <p:cNvPr id="16390" name="Rectangle 6"/>
          <p:cNvSpPr>
            <a:spLocks noChangeArrowheads="1"/>
          </p:cNvSpPr>
          <p:nvPr/>
        </p:nvSpPr>
        <p:spPr bwMode="auto">
          <a:xfrm>
            <a:off x="6629400" y="3048000"/>
            <a:ext cx="2438400" cy="1406525"/>
          </a:xfrm>
          <a:prstGeom prst="rect">
            <a:avLst/>
          </a:prstGeom>
          <a:solidFill>
            <a:schemeClr val="bg1">
              <a:lumMod val="95000"/>
            </a:schemeClr>
          </a:solidFill>
          <a:ln w="76200" algn="ctr">
            <a:solidFill>
              <a:schemeClr val="tx1"/>
            </a:solidFill>
            <a:miter lim="800000"/>
            <a:headEnd/>
            <a:tailEnd/>
          </a:ln>
        </p:spPr>
        <p:txBody>
          <a:bodyPr wrap="none" lIns="92075" tIns="46038" rIns="92075" bIns="46038" anchor="ctr"/>
          <a:lstStyle/>
          <a:p>
            <a:pPr algn="ctr" eaLnBrk="0" hangingPunct="0">
              <a:defRPr/>
            </a:pPr>
            <a:r>
              <a:rPr lang="en-US" b="1" dirty="0">
                <a:latin typeface="Arial" charset="0"/>
              </a:rPr>
              <a:t>Study of</a:t>
            </a:r>
          </a:p>
          <a:p>
            <a:pPr algn="ctr" eaLnBrk="0" hangingPunct="0">
              <a:defRPr/>
            </a:pPr>
            <a:r>
              <a:rPr lang="en-US" b="1" dirty="0">
                <a:latin typeface="Arial" charset="0"/>
              </a:rPr>
              <a:t>Management</a:t>
            </a:r>
          </a:p>
        </p:txBody>
      </p:sp>
      <p:sp>
        <p:nvSpPr>
          <p:cNvPr id="27655" name="Freeform 7"/>
          <p:cNvSpPr>
            <a:spLocks/>
          </p:cNvSpPr>
          <p:nvPr/>
        </p:nvSpPr>
        <p:spPr bwMode="auto">
          <a:xfrm>
            <a:off x="3200400" y="2665413"/>
            <a:ext cx="1727200" cy="801687"/>
          </a:xfrm>
          <a:custGeom>
            <a:avLst/>
            <a:gdLst>
              <a:gd name="T0" fmla="*/ 0 w 1225"/>
              <a:gd name="T1" fmla="*/ 0 h 505"/>
              <a:gd name="T2" fmla="*/ 2147483647 w 1225"/>
              <a:gd name="T3" fmla="*/ 0 h 505"/>
              <a:gd name="T4" fmla="*/ 2147483647 w 1225"/>
              <a:gd name="T5" fmla="*/ 2147483647 h 505"/>
              <a:gd name="T6" fmla="*/ 0 60000 65536"/>
              <a:gd name="T7" fmla="*/ 0 60000 65536"/>
              <a:gd name="T8" fmla="*/ 0 60000 65536"/>
              <a:gd name="T9" fmla="*/ 0 w 1225"/>
              <a:gd name="T10" fmla="*/ 0 h 505"/>
              <a:gd name="T11" fmla="*/ 1225 w 1225"/>
              <a:gd name="T12" fmla="*/ 505 h 505"/>
            </a:gdLst>
            <a:ahLst/>
            <a:cxnLst>
              <a:cxn ang="T6">
                <a:pos x="T0" y="T1"/>
              </a:cxn>
              <a:cxn ang="T7">
                <a:pos x="T2" y="T3"/>
              </a:cxn>
              <a:cxn ang="T8">
                <a:pos x="T4" y="T5"/>
              </a:cxn>
            </a:cxnLst>
            <a:rect l="T9" t="T10" r="T11" b="T12"/>
            <a:pathLst>
              <a:path w="1225" h="505">
                <a:moveTo>
                  <a:pt x="0" y="0"/>
                </a:moveTo>
                <a:lnTo>
                  <a:pt x="1224" y="0"/>
                </a:lnTo>
                <a:lnTo>
                  <a:pt x="1224" y="504"/>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6" name="Freeform 8"/>
          <p:cNvSpPr>
            <a:spLocks/>
          </p:cNvSpPr>
          <p:nvPr/>
        </p:nvSpPr>
        <p:spPr bwMode="auto">
          <a:xfrm>
            <a:off x="3276600" y="3732213"/>
            <a:ext cx="746125" cy="1587"/>
          </a:xfrm>
          <a:custGeom>
            <a:avLst/>
            <a:gdLst>
              <a:gd name="T0" fmla="*/ 0 w 529"/>
              <a:gd name="T1" fmla="*/ 0 h 1"/>
              <a:gd name="T2" fmla="*/ 2147483647 w 529"/>
              <a:gd name="T3" fmla="*/ 0 h 1"/>
              <a:gd name="T4" fmla="*/ 0 60000 65536"/>
              <a:gd name="T5" fmla="*/ 0 60000 65536"/>
              <a:gd name="T6" fmla="*/ 0 w 529"/>
              <a:gd name="T7" fmla="*/ 0 h 1"/>
              <a:gd name="T8" fmla="*/ 529 w 529"/>
              <a:gd name="T9" fmla="*/ 1 h 1"/>
            </a:gdLst>
            <a:ahLst/>
            <a:cxnLst>
              <a:cxn ang="T4">
                <a:pos x="T0" y="T1"/>
              </a:cxn>
              <a:cxn ang="T5">
                <a:pos x="T2" y="T3"/>
              </a:cxn>
            </a:cxnLst>
            <a:rect l="T6" t="T7" r="T8" b="T9"/>
            <a:pathLst>
              <a:path w="529" h="1">
                <a:moveTo>
                  <a:pt x="0" y="0"/>
                </a:moveTo>
                <a:lnTo>
                  <a:pt x="528"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7" name="Freeform 9"/>
          <p:cNvSpPr>
            <a:spLocks/>
          </p:cNvSpPr>
          <p:nvPr/>
        </p:nvSpPr>
        <p:spPr bwMode="auto">
          <a:xfrm>
            <a:off x="3200400" y="3998913"/>
            <a:ext cx="1727200" cy="801687"/>
          </a:xfrm>
          <a:custGeom>
            <a:avLst/>
            <a:gdLst>
              <a:gd name="T0" fmla="*/ 0 w 1225"/>
              <a:gd name="T1" fmla="*/ 2147483647 h 505"/>
              <a:gd name="T2" fmla="*/ 2147483647 w 1225"/>
              <a:gd name="T3" fmla="*/ 2147483647 h 505"/>
              <a:gd name="T4" fmla="*/ 2147483647 w 1225"/>
              <a:gd name="T5" fmla="*/ 0 h 505"/>
              <a:gd name="T6" fmla="*/ 0 60000 65536"/>
              <a:gd name="T7" fmla="*/ 0 60000 65536"/>
              <a:gd name="T8" fmla="*/ 0 60000 65536"/>
              <a:gd name="T9" fmla="*/ 0 w 1225"/>
              <a:gd name="T10" fmla="*/ 0 h 505"/>
              <a:gd name="T11" fmla="*/ 1225 w 1225"/>
              <a:gd name="T12" fmla="*/ 505 h 505"/>
            </a:gdLst>
            <a:ahLst/>
            <a:cxnLst>
              <a:cxn ang="T6">
                <a:pos x="T0" y="T1"/>
              </a:cxn>
              <a:cxn ang="T7">
                <a:pos x="T2" y="T3"/>
              </a:cxn>
              <a:cxn ang="T8">
                <a:pos x="T4" y="T5"/>
              </a:cxn>
            </a:cxnLst>
            <a:rect l="T9" t="T10" r="T11" b="T12"/>
            <a:pathLst>
              <a:path w="1225" h="505">
                <a:moveTo>
                  <a:pt x="0" y="504"/>
                </a:moveTo>
                <a:lnTo>
                  <a:pt x="1224" y="504"/>
                </a:lnTo>
                <a:lnTo>
                  <a:pt x="1224"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8" name="Freeform 10"/>
          <p:cNvSpPr>
            <a:spLocks/>
          </p:cNvSpPr>
          <p:nvPr/>
        </p:nvSpPr>
        <p:spPr bwMode="auto">
          <a:xfrm>
            <a:off x="3276600" y="5751513"/>
            <a:ext cx="1727200" cy="192087"/>
          </a:xfrm>
          <a:custGeom>
            <a:avLst/>
            <a:gdLst>
              <a:gd name="T0" fmla="*/ 0 w 1225"/>
              <a:gd name="T1" fmla="*/ 2147483647 h 121"/>
              <a:gd name="T2" fmla="*/ 2147483647 w 1225"/>
              <a:gd name="T3" fmla="*/ 2147483647 h 121"/>
              <a:gd name="T4" fmla="*/ 2147483647 w 1225"/>
              <a:gd name="T5" fmla="*/ 0 h 121"/>
              <a:gd name="T6" fmla="*/ 0 60000 65536"/>
              <a:gd name="T7" fmla="*/ 0 60000 65536"/>
              <a:gd name="T8" fmla="*/ 0 60000 65536"/>
              <a:gd name="T9" fmla="*/ 0 w 1225"/>
              <a:gd name="T10" fmla="*/ 0 h 121"/>
              <a:gd name="T11" fmla="*/ 1225 w 1225"/>
              <a:gd name="T12" fmla="*/ 121 h 121"/>
            </a:gdLst>
            <a:ahLst/>
            <a:cxnLst>
              <a:cxn ang="T6">
                <a:pos x="T0" y="T1"/>
              </a:cxn>
              <a:cxn ang="T7">
                <a:pos x="T2" y="T3"/>
              </a:cxn>
              <a:cxn ang="T8">
                <a:pos x="T4" y="T5"/>
              </a:cxn>
            </a:cxnLst>
            <a:rect l="T9" t="T10" r="T11" b="T12"/>
            <a:pathLst>
              <a:path w="1225" h="121">
                <a:moveTo>
                  <a:pt x="0" y="120"/>
                </a:moveTo>
                <a:lnTo>
                  <a:pt x="1224" y="120"/>
                </a:lnTo>
                <a:lnTo>
                  <a:pt x="1224"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9" name="Freeform 11"/>
          <p:cNvSpPr>
            <a:spLocks/>
          </p:cNvSpPr>
          <p:nvPr/>
        </p:nvSpPr>
        <p:spPr bwMode="auto">
          <a:xfrm>
            <a:off x="3200400" y="2665413"/>
            <a:ext cx="746125" cy="2744787"/>
          </a:xfrm>
          <a:custGeom>
            <a:avLst/>
            <a:gdLst>
              <a:gd name="T0" fmla="*/ 0 w 529"/>
              <a:gd name="T1" fmla="*/ 0 h 1729"/>
              <a:gd name="T2" fmla="*/ 2147483647 w 529"/>
              <a:gd name="T3" fmla="*/ 0 h 1729"/>
              <a:gd name="T4" fmla="*/ 2147483647 w 529"/>
              <a:gd name="T5" fmla="*/ 2147483647 h 1729"/>
              <a:gd name="T6" fmla="*/ 2147483647 w 529"/>
              <a:gd name="T7" fmla="*/ 2147483647 h 1729"/>
              <a:gd name="T8" fmla="*/ 0 60000 65536"/>
              <a:gd name="T9" fmla="*/ 0 60000 65536"/>
              <a:gd name="T10" fmla="*/ 0 60000 65536"/>
              <a:gd name="T11" fmla="*/ 0 60000 65536"/>
              <a:gd name="T12" fmla="*/ 0 w 529"/>
              <a:gd name="T13" fmla="*/ 0 h 1729"/>
              <a:gd name="T14" fmla="*/ 529 w 529"/>
              <a:gd name="T15" fmla="*/ 1729 h 1729"/>
            </a:gdLst>
            <a:ahLst/>
            <a:cxnLst>
              <a:cxn ang="T8">
                <a:pos x="T0" y="T1"/>
              </a:cxn>
              <a:cxn ang="T9">
                <a:pos x="T2" y="T3"/>
              </a:cxn>
              <a:cxn ang="T10">
                <a:pos x="T4" y="T5"/>
              </a:cxn>
              <a:cxn ang="T11">
                <a:pos x="T6" y="T7"/>
              </a:cxn>
            </a:cxnLst>
            <a:rect l="T12" t="T13" r="T14" b="T15"/>
            <a:pathLst>
              <a:path w="529" h="1729">
                <a:moveTo>
                  <a:pt x="0" y="0"/>
                </a:moveTo>
                <a:lnTo>
                  <a:pt x="264" y="0"/>
                </a:lnTo>
                <a:lnTo>
                  <a:pt x="264" y="1728"/>
                </a:lnTo>
                <a:lnTo>
                  <a:pt x="528" y="1728"/>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60" name="Freeform 12"/>
          <p:cNvSpPr>
            <a:spLocks/>
          </p:cNvSpPr>
          <p:nvPr/>
        </p:nvSpPr>
        <p:spPr bwMode="auto">
          <a:xfrm>
            <a:off x="6086475" y="2055813"/>
            <a:ext cx="1525588" cy="992187"/>
          </a:xfrm>
          <a:custGeom>
            <a:avLst/>
            <a:gdLst>
              <a:gd name="T0" fmla="*/ 0 w 1081"/>
              <a:gd name="T1" fmla="*/ 0 h 625"/>
              <a:gd name="T2" fmla="*/ 2147483647 w 1081"/>
              <a:gd name="T3" fmla="*/ 0 h 625"/>
              <a:gd name="T4" fmla="*/ 2147483647 w 1081"/>
              <a:gd name="T5" fmla="*/ 2147483647 h 625"/>
              <a:gd name="T6" fmla="*/ 0 60000 65536"/>
              <a:gd name="T7" fmla="*/ 0 60000 65536"/>
              <a:gd name="T8" fmla="*/ 0 60000 65536"/>
              <a:gd name="T9" fmla="*/ 0 w 1081"/>
              <a:gd name="T10" fmla="*/ 0 h 625"/>
              <a:gd name="T11" fmla="*/ 1081 w 1081"/>
              <a:gd name="T12" fmla="*/ 625 h 625"/>
            </a:gdLst>
            <a:ahLst/>
            <a:cxnLst>
              <a:cxn ang="T6">
                <a:pos x="T0" y="T1"/>
              </a:cxn>
              <a:cxn ang="T7">
                <a:pos x="T2" y="T3"/>
              </a:cxn>
              <a:cxn ang="T8">
                <a:pos x="T4" y="T5"/>
              </a:cxn>
            </a:cxnLst>
            <a:rect l="T9" t="T10" r="T11" b="T12"/>
            <a:pathLst>
              <a:path w="1081" h="625">
                <a:moveTo>
                  <a:pt x="0" y="0"/>
                </a:moveTo>
                <a:lnTo>
                  <a:pt x="1080" y="0"/>
                </a:lnTo>
                <a:lnTo>
                  <a:pt x="1080" y="624"/>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61" name="Freeform 13"/>
          <p:cNvSpPr>
            <a:spLocks/>
          </p:cNvSpPr>
          <p:nvPr/>
        </p:nvSpPr>
        <p:spPr bwMode="auto">
          <a:xfrm>
            <a:off x="6086475" y="4456113"/>
            <a:ext cx="1525588" cy="954087"/>
          </a:xfrm>
          <a:custGeom>
            <a:avLst/>
            <a:gdLst>
              <a:gd name="T0" fmla="*/ 0 w 1081"/>
              <a:gd name="T1" fmla="*/ 2147483647 h 601"/>
              <a:gd name="T2" fmla="*/ 2147483647 w 1081"/>
              <a:gd name="T3" fmla="*/ 2147483647 h 601"/>
              <a:gd name="T4" fmla="*/ 2147483647 w 1081"/>
              <a:gd name="T5" fmla="*/ 0 h 601"/>
              <a:gd name="T6" fmla="*/ 0 60000 65536"/>
              <a:gd name="T7" fmla="*/ 0 60000 65536"/>
              <a:gd name="T8" fmla="*/ 0 60000 65536"/>
              <a:gd name="T9" fmla="*/ 0 w 1081"/>
              <a:gd name="T10" fmla="*/ 0 h 601"/>
              <a:gd name="T11" fmla="*/ 1081 w 1081"/>
              <a:gd name="T12" fmla="*/ 601 h 601"/>
            </a:gdLst>
            <a:ahLst/>
            <a:cxnLst>
              <a:cxn ang="T6">
                <a:pos x="T0" y="T1"/>
              </a:cxn>
              <a:cxn ang="T7">
                <a:pos x="T2" y="T3"/>
              </a:cxn>
              <a:cxn ang="T8">
                <a:pos x="T4" y="T5"/>
              </a:cxn>
            </a:cxnLst>
            <a:rect l="T9" t="T10" r="T11" b="T12"/>
            <a:pathLst>
              <a:path w="1081" h="601">
                <a:moveTo>
                  <a:pt x="0" y="600"/>
                </a:moveTo>
                <a:lnTo>
                  <a:pt x="1080" y="600"/>
                </a:lnTo>
                <a:lnTo>
                  <a:pt x="1080" y="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62" name="Freeform 14"/>
          <p:cNvSpPr>
            <a:spLocks/>
          </p:cNvSpPr>
          <p:nvPr/>
        </p:nvSpPr>
        <p:spPr bwMode="auto">
          <a:xfrm>
            <a:off x="3124200" y="1484313"/>
            <a:ext cx="1727200" cy="192087"/>
          </a:xfrm>
          <a:custGeom>
            <a:avLst/>
            <a:gdLst>
              <a:gd name="T0" fmla="*/ 0 w 1225"/>
              <a:gd name="T1" fmla="*/ 0 h 121"/>
              <a:gd name="T2" fmla="*/ 2147483647 w 1225"/>
              <a:gd name="T3" fmla="*/ 0 h 121"/>
              <a:gd name="T4" fmla="*/ 2147483647 w 1225"/>
              <a:gd name="T5" fmla="*/ 2147483647 h 121"/>
              <a:gd name="T6" fmla="*/ 0 60000 65536"/>
              <a:gd name="T7" fmla="*/ 0 60000 65536"/>
              <a:gd name="T8" fmla="*/ 0 60000 65536"/>
              <a:gd name="T9" fmla="*/ 0 w 1225"/>
              <a:gd name="T10" fmla="*/ 0 h 121"/>
              <a:gd name="T11" fmla="*/ 1225 w 1225"/>
              <a:gd name="T12" fmla="*/ 121 h 121"/>
            </a:gdLst>
            <a:ahLst/>
            <a:cxnLst>
              <a:cxn ang="T6">
                <a:pos x="T0" y="T1"/>
              </a:cxn>
              <a:cxn ang="T7">
                <a:pos x="T2" y="T3"/>
              </a:cxn>
              <a:cxn ang="T8">
                <a:pos x="T4" y="T5"/>
              </a:cxn>
            </a:cxnLst>
            <a:rect l="T9" t="T10" r="T11" b="T12"/>
            <a:pathLst>
              <a:path w="1225" h="121">
                <a:moveTo>
                  <a:pt x="0" y="0"/>
                </a:moveTo>
                <a:lnTo>
                  <a:pt x="1224" y="0"/>
                </a:lnTo>
                <a:lnTo>
                  <a:pt x="1224" y="120"/>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63" name="Freeform 15"/>
          <p:cNvSpPr>
            <a:spLocks/>
          </p:cNvSpPr>
          <p:nvPr/>
        </p:nvSpPr>
        <p:spPr bwMode="auto">
          <a:xfrm>
            <a:off x="3276600" y="4799013"/>
            <a:ext cx="1727200" cy="344487"/>
          </a:xfrm>
          <a:custGeom>
            <a:avLst/>
            <a:gdLst>
              <a:gd name="T0" fmla="*/ 0 w 1225"/>
              <a:gd name="T1" fmla="*/ 0 h 217"/>
              <a:gd name="T2" fmla="*/ 2147483647 w 1225"/>
              <a:gd name="T3" fmla="*/ 0 h 217"/>
              <a:gd name="T4" fmla="*/ 2147483647 w 1225"/>
              <a:gd name="T5" fmla="*/ 2147483647 h 217"/>
              <a:gd name="T6" fmla="*/ 0 60000 65536"/>
              <a:gd name="T7" fmla="*/ 0 60000 65536"/>
              <a:gd name="T8" fmla="*/ 0 60000 65536"/>
              <a:gd name="T9" fmla="*/ 0 w 1225"/>
              <a:gd name="T10" fmla="*/ 0 h 217"/>
              <a:gd name="T11" fmla="*/ 1225 w 1225"/>
              <a:gd name="T12" fmla="*/ 217 h 217"/>
            </a:gdLst>
            <a:ahLst/>
            <a:cxnLst>
              <a:cxn ang="T6">
                <a:pos x="T0" y="T1"/>
              </a:cxn>
              <a:cxn ang="T7">
                <a:pos x="T2" y="T3"/>
              </a:cxn>
              <a:cxn ang="T8">
                <a:pos x="T4" y="T5"/>
              </a:cxn>
            </a:cxnLst>
            <a:rect l="T9" t="T10" r="T11" b="T12"/>
            <a:pathLst>
              <a:path w="1225" h="217">
                <a:moveTo>
                  <a:pt x="0" y="0"/>
                </a:moveTo>
                <a:lnTo>
                  <a:pt x="1224" y="0"/>
                </a:lnTo>
                <a:lnTo>
                  <a:pt x="1224" y="216"/>
                </a:lnTo>
              </a:path>
            </a:pathLst>
          </a:custGeom>
          <a:noFill/>
          <a:ln w="76200" cap="rnd">
            <a:solidFill>
              <a:schemeClr val="tx1"/>
            </a:solidFill>
            <a:round/>
            <a:headEnd type="none" w="sm" len="sm"/>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00" name="Rectangle 16"/>
          <p:cNvSpPr>
            <a:spLocks noChangeArrowheads="1"/>
          </p:cNvSpPr>
          <p:nvPr/>
        </p:nvSpPr>
        <p:spPr bwMode="auto">
          <a:xfrm>
            <a:off x="457200" y="3467100"/>
            <a:ext cx="274320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Social Psychology</a:t>
            </a:r>
          </a:p>
        </p:txBody>
      </p:sp>
      <p:sp>
        <p:nvSpPr>
          <p:cNvPr id="16401" name="Rectangle 17"/>
          <p:cNvSpPr>
            <a:spLocks noChangeArrowheads="1"/>
          </p:cNvSpPr>
          <p:nvPr/>
        </p:nvSpPr>
        <p:spPr bwMode="auto">
          <a:xfrm>
            <a:off x="457200" y="5600700"/>
            <a:ext cx="274320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Political Science</a:t>
            </a:r>
          </a:p>
        </p:txBody>
      </p:sp>
      <p:sp>
        <p:nvSpPr>
          <p:cNvPr id="16402" name="Rectangle 18"/>
          <p:cNvSpPr>
            <a:spLocks noChangeArrowheads="1"/>
          </p:cNvSpPr>
          <p:nvPr/>
        </p:nvSpPr>
        <p:spPr bwMode="auto">
          <a:xfrm>
            <a:off x="533400" y="4533900"/>
            <a:ext cx="264795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Anthropology</a:t>
            </a:r>
          </a:p>
        </p:txBody>
      </p:sp>
      <p:sp>
        <p:nvSpPr>
          <p:cNvPr id="16403" name="Rectangle 19"/>
          <p:cNvSpPr>
            <a:spLocks noChangeArrowheads="1"/>
          </p:cNvSpPr>
          <p:nvPr/>
        </p:nvSpPr>
        <p:spPr bwMode="auto">
          <a:xfrm>
            <a:off x="533400" y="1219200"/>
            <a:ext cx="2495550" cy="6445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dirty="0">
                <a:latin typeface="Arial" charset="0"/>
              </a:rPr>
              <a:t>Psychology</a:t>
            </a:r>
          </a:p>
        </p:txBody>
      </p:sp>
      <p:sp>
        <p:nvSpPr>
          <p:cNvPr id="16404" name="Rectangle 20"/>
          <p:cNvSpPr>
            <a:spLocks noChangeArrowheads="1"/>
          </p:cNvSpPr>
          <p:nvPr/>
        </p:nvSpPr>
        <p:spPr bwMode="auto">
          <a:xfrm>
            <a:off x="609600" y="2400300"/>
            <a:ext cx="2438400" cy="530225"/>
          </a:xfrm>
          <a:prstGeom prst="rect">
            <a:avLst/>
          </a:prstGeom>
          <a:solidFill>
            <a:schemeClr val="bg1">
              <a:lumMod val="95000"/>
            </a:schemeClr>
          </a:solidFill>
          <a:ln w="76200" algn="ctr">
            <a:solidFill>
              <a:srgbClr val="7030A0"/>
            </a:solidFill>
            <a:miter lim="800000"/>
            <a:headEnd/>
            <a:tailEnd/>
          </a:ln>
        </p:spPr>
        <p:txBody>
          <a:bodyPr wrap="none" lIns="92075" tIns="46038" rIns="92075" bIns="46038" anchor="ctr"/>
          <a:lstStyle/>
          <a:p>
            <a:pPr algn="ctr" eaLnBrk="0" hangingPunct="0">
              <a:defRPr/>
            </a:pPr>
            <a:r>
              <a:rPr lang="en-US" b="1">
                <a:latin typeface="Arial" charset="0"/>
              </a:rPr>
              <a:t>Sociology</a:t>
            </a:r>
          </a:p>
        </p:txBody>
      </p:sp>
    </p:spTree>
    <p:extLst>
      <p:ext uri="{BB962C8B-B14F-4D97-AF65-F5344CB8AC3E}">
        <p14:creationId xmlns:p14="http://schemas.microsoft.com/office/powerpoint/2010/main" val="301866269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C5B99B66-6394-4423-99FF-62CD994A6EC6}" type="slidenum">
              <a:rPr lang="en-US" altLang="en-US" sz="1400" smtClean="0"/>
              <a:pPr eaLnBrk="1" hangingPunct="1">
                <a:spcBef>
                  <a:spcPct val="0"/>
                </a:spcBef>
                <a:buFontTx/>
                <a:buNone/>
              </a:pPr>
              <a:t>23</a:t>
            </a:fld>
            <a:endParaRPr lang="en-US" altLang="en-US" sz="1400" smtClean="0"/>
          </a:p>
        </p:txBody>
      </p:sp>
      <p:sp>
        <p:nvSpPr>
          <p:cNvPr id="2867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2867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197" name="Rectangle 5"/>
          <p:cNvSpPr>
            <a:spLocks noGrp="1" noChangeArrowheads="1"/>
          </p:cNvSpPr>
          <p:nvPr>
            <p:ph type="body" idx="1"/>
          </p:nvPr>
        </p:nvSpPr>
        <p:spPr>
          <a:xfrm>
            <a:off x="685800" y="762000"/>
            <a:ext cx="7772400" cy="5334000"/>
          </a:xfrm>
        </p:spPr>
        <p:txBody>
          <a:bodyPr lIns="90488" tIns="44450" rIns="90488" bIns="44450"/>
          <a:lstStyle/>
          <a:p>
            <a:pPr algn="ctr" eaLnBrk="1" hangingPunct="1">
              <a:buFontTx/>
              <a:buNone/>
            </a:pPr>
            <a:r>
              <a:rPr lang="en-US" altLang="en-US" sz="5400" b="1" smtClean="0">
                <a:solidFill>
                  <a:schemeClr val="tx2"/>
                </a:solidFill>
              </a:rPr>
              <a:t>What Do Managers Perform?</a:t>
            </a:r>
            <a:endParaRPr lang="en-US" altLang="en-US" sz="5400" smtClean="0"/>
          </a:p>
          <a:p>
            <a:pPr eaLnBrk="1" hangingPunct="1"/>
            <a:r>
              <a:rPr lang="en-US" altLang="en-US" sz="5400" smtClean="0"/>
              <a:t>Managerial Roles</a:t>
            </a:r>
          </a:p>
          <a:p>
            <a:pPr eaLnBrk="1" hangingPunct="1"/>
            <a:r>
              <a:rPr lang="en-US" altLang="en-US" sz="5400" smtClean="0"/>
              <a:t>Some Managerial Skills</a:t>
            </a:r>
          </a:p>
          <a:p>
            <a:pPr eaLnBrk="1" hangingPunct="1"/>
            <a:r>
              <a:rPr lang="en-US" altLang="en-US" sz="5400" smtClean="0"/>
              <a:t>Managerial Functions</a:t>
            </a:r>
          </a:p>
          <a:p>
            <a:pPr eaLnBrk="1" hangingPunct="1">
              <a:buFontTx/>
              <a:buNone/>
            </a:pPr>
            <a:endParaRPr lang="en-US" altLang="en-US" sz="5400" smtClean="0"/>
          </a:p>
        </p:txBody>
      </p:sp>
    </p:spTree>
    <p:extLst>
      <p:ext uri="{BB962C8B-B14F-4D97-AF65-F5344CB8AC3E}">
        <p14:creationId xmlns:p14="http://schemas.microsoft.com/office/powerpoint/2010/main" val="403573801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7">
                                            <p:txEl>
                                              <p:pRg st="2" end="2"/>
                                            </p:txEl>
                                          </p:spTgt>
                                        </p:tgtEl>
                                        <p:attrNameLst>
                                          <p:attrName>style.visibility</p:attrName>
                                        </p:attrNameLst>
                                      </p:cBhvr>
                                      <p:to>
                                        <p:strVal val="visible"/>
                                      </p:to>
                                    </p:set>
                                    <p:anim calcmode="lin" valueType="num">
                                      <p:cBhvr additive="base">
                                        <p:cTn id="19" dur="500" fill="hold"/>
                                        <p:tgtEl>
                                          <p:spTgt spid="819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197">
                                            <p:txEl>
                                              <p:pRg st="3" end="3"/>
                                            </p:txEl>
                                          </p:spTgt>
                                        </p:tgtEl>
                                        <p:attrNameLst>
                                          <p:attrName>style.visibility</p:attrName>
                                        </p:attrNameLst>
                                      </p:cBhvr>
                                      <p:to>
                                        <p:strVal val="visible"/>
                                      </p:to>
                                    </p:set>
                                    <p:anim calcmode="lin" valueType="num">
                                      <p:cBhvr additive="base">
                                        <p:cTn id="25" dur="500" fill="hold"/>
                                        <p:tgtEl>
                                          <p:spTgt spid="819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5B5CD691-1FC8-42DB-9F3B-B4BCF2063D30}" type="slidenum">
              <a:rPr lang="en-US" altLang="en-US" sz="1400" smtClean="0"/>
              <a:pPr eaLnBrk="1" hangingPunct="1">
                <a:spcBef>
                  <a:spcPct val="0"/>
                </a:spcBef>
                <a:buFontTx/>
                <a:buNone/>
              </a:pPr>
              <a:t>24</a:t>
            </a:fld>
            <a:endParaRPr lang="en-US" altLang="en-US" sz="1400" smtClean="0"/>
          </a:p>
        </p:txBody>
      </p:sp>
      <p:sp>
        <p:nvSpPr>
          <p:cNvPr id="2969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2970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29701" name="Rectangle 4"/>
          <p:cNvSpPr>
            <a:spLocks noGrp="1" noChangeArrowheads="1"/>
          </p:cNvSpPr>
          <p:nvPr>
            <p:ph type="title"/>
          </p:nvPr>
        </p:nvSpPr>
        <p:spPr bwMode="auto">
          <a:xfrm>
            <a:off x="762000" y="38100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4800" smtClean="0">
                <a:solidFill>
                  <a:schemeClr val="tx1"/>
                </a:solidFill>
              </a:rPr>
              <a:t>What is Role?</a:t>
            </a:r>
          </a:p>
        </p:txBody>
      </p:sp>
      <p:sp>
        <p:nvSpPr>
          <p:cNvPr id="57349" name="Rectangle 5"/>
          <p:cNvSpPr>
            <a:spLocks noGrp="1" noChangeArrowheads="1"/>
          </p:cNvSpPr>
          <p:nvPr>
            <p:ph type="body" idx="1"/>
          </p:nvPr>
        </p:nvSpPr>
        <p:spPr>
          <a:xfrm>
            <a:off x="381000" y="838200"/>
            <a:ext cx="8458200" cy="5638800"/>
          </a:xfrm>
        </p:spPr>
        <p:txBody>
          <a:bodyPr lIns="90488" tIns="44450" rIns="90488" bIns="44450">
            <a:normAutofit fontScale="92500"/>
          </a:bodyPr>
          <a:lstStyle/>
          <a:p>
            <a:pPr eaLnBrk="1" hangingPunct="1">
              <a:buFontTx/>
              <a:buNone/>
            </a:pPr>
            <a:endParaRPr lang="en-US" altLang="en-US" smtClean="0"/>
          </a:p>
          <a:p>
            <a:pPr eaLnBrk="1" hangingPunct="1">
              <a:buFontTx/>
              <a:buNone/>
            </a:pPr>
            <a:r>
              <a:rPr lang="en-US" altLang="en-US" sz="4800" smtClean="0">
                <a:solidFill>
                  <a:srgbClr val="FFFF00"/>
                </a:solidFill>
              </a:rPr>
              <a:t>An organized set of expected behaviors that is associated with a particular office or position.</a:t>
            </a:r>
          </a:p>
          <a:p>
            <a:pPr eaLnBrk="1" hangingPunct="1">
              <a:buFontTx/>
              <a:buNone/>
            </a:pPr>
            <a:endParaRPr lang="en-US" altLang="en-US" sz="4400" smtClean="0">
              <a:solidFill>
                <a:srgbClr val="3EFFFF"/>
              </a:solidFill>
            </a:endParaRPr>
          </a:p>
          <a:p>
            <a:pPr eaLnBrk="1" hangingPunct="1"/>
            <a:r>
              <a:rPr lang="en-US" altLang="en-US" sz="4400" smtClean="0">
                <a:solidFill>
                  <a:srgbClr val="3EFFFF"/>
                </a:solidFill>
              </a:rPr>
              <a:t>Vary by level in the organization</a:t>
            </a:r>
          </a:p>
          <a:p>
            <a:pPr>
              <a:spcBef>
                <a:spcPct val="60000"/>
              </a:spcBef>
              <a:buSzPct val="65000"/>
              <a:buFont typeface="Wingdings" pitchFamily="2" charset="2"/>
              <a:buChar char="l"/>
            </a:pPr>
            <a:r>
              <a:rPr lang="en-US" altLang="en-US" sz="4400" smtClean="0">
                <a:solidFill>
                  <a:srgbClr val="3EFFFF"/>
                </a:solidFill>
              </a:rPr>
              <a:t>Learned and developed</a:t>
            </a:r>
          </a:p>
          <a:p>
            <a:pPr eaLnBrk="1" hangingPunct="1">
              <a:buFontTx/>
              <a:buNone/>
            </a:pPr>
            <a:endParaRPr lang="en-US" altLang="en-US" sz="4800" smtClean="0">
              <a:solidFill>
                <a:srgbClr val="FFFF00"/>
              </a:solidFill>
            </a:endParaRPr>
          </a:p>
          <a:p>
            <a:pPr eaLnBrk="1" hangingPunct="1">
              <a:buFontTx/>
              <a:buNone/>
            </a:pPr>
            <a:endParaRPr lang="en-US" altLang="en-US" sz="3600" smtClean="0"/>
          </a:p>
        </p:txBody>
      </p:sp>
    </p:spTree>
    <p:extLst>
      <p:ext uri="{BB962C8B-B14F-4D97-AF65-F5344CB8AC3E}">
        <p14:creationId xmlns:p14="http://schemas.microsoft.com/office/powerpoint/2010/main" val="22128229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349">
                                            <p:txEl>
                                              <p:pRg st="1" end="1"/>
                                            </p:txEl>
                                          </p:spTgt>
                                        </p:tgtEl>
                                        <p:attrNameLst>
                                          <p:attrName>style.visibility</p:attrName>
                                        </p:attrNameLst>
                                      </p:cBhvr>
                                      <p:to>
                                        <p:strVal val="visible"/>
                                      </p:to>
                                    </p:set>
                                    <p:anim calcmode="lin" valueType="num">
                                      <p:cBhvr additive="base">
                                        <p:cTn id="7" dur="500" fill="hold"/>
                                        <p:tgtEl>
                                          <p:spTgt spid="5734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9">
                                            <p:txEl>
                                              <p:pRg st="3" end="3"/>
                                            </p:txEl>
                                          </p:spTgt>
                                        </p:tgtEl>
                                        <p:attrNameLst>
                                          <p:attrName>style.visibility</p:attrName>
                                        </p:attrNameLst>
                                      </p:cBhvr>
                                      <p:to>
                                        <p:strVal val="visible"/>
                                      </p:to>
                                    </p:set>
                                    <p:anim calcmode="lin" valueType="num">
                                      <p:cBhvr additive="base">
                                        <p:cTn id="13" dur="500" fill="hold"/>
                                        <p:tgtEl>
                                          <p:spTgt spid="57349">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4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349">
                                            <p:txEl>
                                              <p:pRg st="4" end="4"/>
                                            </p:txEl>
                                          </p:spTgt>
                                        </p:tgtEl>
                                        <p:attrNameLst>
                                          <p:attrName>style.visibility</p:attrName>
                                        </p:attrNameLst>
                                      </p:cBhvr>
                                      <p:to>
                                        <p:strVal val="visible"/>
                                      </p:to>
                                    </p:set>
                                    <p:anim calcmode="lin" valueType="num">
                                      <p:cBhvr additive="base">
                                        <p:cTn id="19" dur="500" fill="hold"/>
                                        <p:tgtEl>
                                          <p:spTgt spid="5734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734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val 8"/>
          <p:cNvSpPr>
            <a:spLocks noChangeArrowheads="1"/>
          </p:cNvSpPr>
          <p:nvPr/>
        </p:nvSpPr>
        <p:spPr bwMode="auto">
          <a:xfrm>
            <a:off x="1905000" y="685800"/>
            <a:ext cx="5562600" cy="2590800"/>
          </a:xfrm>
          <a:prstGeom prst="ellipse">
            <a:avLst/>
          </a:prstGeom>
          <a:solidFill>
            <a:schemeClr val="accent1"/>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400" b="1">
                <a:solidFill>
                  <a:schemeClr val="tx2"/>
                </a:solidFill>
              </a:rPr>
              <a:t>Mintzberg’s</a:t>
            </a:r>
          </a:p>
          <a:p>
            <a:pPr algn="ctr" eaLnBrk="1" hangingPunct="1">
              <a:spcBef>
                <a:spcPct val="0"/>
              </a:spcBef>
              <a:buFontTx/>
              <a:buNone/>
            </a:pPr>
            <a:r>
              <a:rPr lang="en-US" altLang="en-US" sz="4400" b="1">
                <a:solidFill>
                  <a:schemeClr val="tx2"/>
                </a:solidFill>
              </a:rPr>
              <a:t>Managerial Roles</a:t>
            </a:r>
          </a:p>
          <a:p>
            <a:pPr algn="ctr" eaLnBrk="1" hangingPunct="1">
              <a:spcBef>
                <a:spcPct val="0"/>
              </a:spcBef>
              <a:buFontTx/>
              <a:buNone/>
            </a:pPr>
            <a:endParaRPr lang="en-US" altLang="en-US" sz="2400"/>
          </a:p>
        </p:txBody>
      </p:sp>
      <p:sp>
        <p:nvSpPr>
          <p:cNvPr id="30723" name="Oval 10"/>
          <p:cNvSpPr>
            <a:spLocks noChangeArrowheads="1"/>
          </p:cNvSpPr>
          <p:nvPr/>
        </p:nvSpPr>
        <p:spPr bwMode="auto">
          <a:xfrm>
            <a:off x="533400" y="3124200"/>
            <a:ext cx="2971800" cy="1447800"/>
          </a:xfrm>
          <a:prstGeom prst="ellipse">
            <a:avLst/>
          </a:prstGeom>
          <a:solidFill>
            <a:schemeClr val="accent2"/>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folHlink"/>
                </a:solidFill>
              </a:rPr>
              <a:t>Interpersonal</a:t>
            </a:r>
          </a:p>
        </p:txBody>
      </p:sp>
      <p:sp>
        <p:nvSpPr>
          <p:cNvPr id="30724" name="Oval 11"/>
          <p:cNvSpPr>
            <a:spLocks noChangeArrowheads="1"/>
          </p:cNvSpPr>
          <p:nvPr/>
        </p:nvSpPr>
        <p:spPr bwMode="auto">
          <a:xfrm>
            <a:off x="5791200" y="3276600"/>
            <a:ext cx="3048000" cy="1447800"/>
          </a:xfrm>
          <a:prstGeom prst="ellipse">
            <a:avLst/>
          </a:prstGeom>
          <a:solidFill>
            <a:srgbClr val="FF6600"/>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folHlink"/>
                </a:solidFill>
              </a:rPr>
              <a:t>Decisional</a:t>
            </a:r>
          </a:p>
          <a:p>
            <a:pPr algn="ctr" eaLnBrk="1" hangingPunct="1">
              <a:spcBef>
                <a:spcPct val="0"/>
              </a:spcBef>
              <a:buFontTx/>
              <a:buNone/>
            </a:pPr>
            <a:endParaRPr lang="en-US" altLang="en-US" sz="2400"/>
          </a:p>
        </p:txBody>
      </p:sp>
      <p:sp>
        <p:nvSpPr>
          <p:cNvPr id="30725" name="Oval 12"/>
          <p:cNvSpPr>
            <a:spLocks noChangeArrowheads="1"/>
          </p:cNvSpPr>
          <p:nvPr/>
        </p:nvSpPr>
        <p:spPr bwMode="auto">
          <a:xfrm>
            <a:off x="3048000" y="4267200"/>
            <a:ext cx="3048000" cy="1371600"/>
          </a:xfrm>
          <a:prstGeom prst="ellipse">
            <a:avLst/>
          </a:prstGeom>
          <a:solidFill>
            <a:srgbClr val="CC99FF"/>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b="1">
              <a:solidFill>
                <a:schemeClr val="bg1"/>
              </a:solidFill>
            </a:endParaRPr>
          </a:p>
          <a:p>
            <a:pPr algn="ctr" eaLnBrk="1" hangingPunct="1">
              <a:spcBef>
                <a:spcPct val="0"/>
              </a:spcBef>
              <a:buFontTx/>
              <a:buNone/>
            </a:pPr>
            <a:r>
              <a:rPr lang="en-US" altLang="en-US" b="1">
                <a:solidFill>
                  <a:schemeClr val="folHlink"/>
                </a:solidFill>
              </a:rPr>
              <a:t>Informational</a:t>
            </a:r>
          </a:p>
          <a:p>
            <a:pPr algn="ctr" eaLnBrk="1" hangingPunct="1">
              <a:spcBef>
                <a:spcPct val="0"/>
              </a:spcBef>
              <a:buFontTx/>
              <a:buNone/>
            </a:pPr>
            <a:endParaRPr lang="en-US" altLang="en-US" sz="2400"/>
          </a:p>
        </p:txBody>
      </p:sp>
      <p:sp>
        <p:nvSpPr>
          <p:cNvPr id="30726" name="AutoShape 16"/>
          <p:cNvSpPr>
            <a:spLocks noChangeArrowheads="1"/>
          </p:cNvSpPr>
          <p:nvPr/>
        </p:nvSpPr>
        <p:spPr bwMode="auto">
          <a:xfrm rot="1829990">
            <a:off x="3429000" y="3276600"/>
            <a:ext cx="533400" cy="533400"/>
          </a:xfrm>
          <a:prstGeom prst="downArrow">
            <a:avLst>
              <a:gd name="adj1" fmla="val 50000"/>
              <a:gd name="adj2" fmla="val 25000"/>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0727" name="AutoShape 17"/>
          <p:cNvSpPr>
            <a:spLocks noChangeArrowheads="1"/>
          </p:cNvSpPr>
          <p:nvPr/>
        </p:nvSpPr>
        <p:spPr bwMode="auto">
          <a:xfrm rot="-85187">
            <a:off x="4422775" y="3349625"/>
            <a:ext cx="609600" cy="839788"/>
          </a:xfrm>
          <a:prstGeom prst="downArrow">
            <a:avLst>
              <a:gd name="adj1" fmla="val 50000"/>
              <a:gd name="adj2" fmla="val 34440"/>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0728" name="AutoShape 19"/>
          <p:cNvSpPr>
            <a:spLocks noChangeArrowheads="1"/>
          </p:cNvSpPr>
          <p:nvPr/>
        </p:nvSpPr>
        <p:spPr bwMode="auto">
          <a:xfrm rot="-1232824">
            <a:off x="5410200" y="3276600"/>
            <a:ext cx="533400" cy="533400"/>
          </a:xfrm>
          <a:prstGeom prst="downArrow">
            <a:avLst>
              <a:gd name="adj1" fmla="val 50000"/>
              <a:gd name="adj2" fmla="val 25000"/>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Tree>
    <p:extLst>
      <p:ext uri="{BB962C8B-B14F-4D97-AF65-F5344CB8AC3E}">
        <p14:creationId xmlns:p14="http://schemas.microsoft.com/office/powerpoint/2010/main" val="3858221106"/>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xfrm>
            <a:off x="6553200" y="6245225"/>
            <a:ext cx="22860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C4C1F8F-8269-4597-B80E-D6018B47EF01}" type="slidenum">
              <a:rPr lang="en-US" altLang="en-US" sz="1400" smtClean="0"/>
              <a:pPr eaLnBrk="1" hangingPunct="1">
                <a:spcBef>
                  <a:spcPct val="0"/>
                </a:spcBef>
                <a:buFontTx/>
                <a:buNone/>
              </a:pPr>
              <a:t>26</a:t>
            </a:fld>
            <a:endParaRPr lang="en-US" altLang="en-US" sz="1400" smtClean="0"/>
          </a:p>
        </p:txBody>
      </p:sp>
      <p:grpSp>
        <p:nvGrpSpPr>
          <p:cNvPr id="31747" name="Group 2"/>
          <p:cNvGrpSpPr>
            <a:grpSpLocks/>
          </p:cNvGrpSpPr>
          <p:nvPr/>
        </p:nvGrpSpPr>
        <p:grpSpPr bwMode="auto">
          <a:xfrm>
            <a:off x="-152400" y="511175"/>
            <a:ext cx="9296400" cy="6042025"/>
            <a:chOff x="312" y="927"/>
            <a:chExt cx="5302" cy="3212"/>
          </a:xfrm>
        </p:grpSpPr>
        <p:sp>
          <p:nvSpPr>
            <p:cNvPr id="31750" name="Rectangle 3"/>
            <p:cNvSpPr>
              <a:spLocks noChangeArrowheads="1"/>
            </p:cNvSpPr>
            <p:nvPr/>
          </p:nvSpPr>
          <p:spPr bwMode="auto">
            <a:xfrm>
              <a:off x="312" y="933"/>
              <a:ext cx="5302" cy="3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1751" name="Text Box 4"/>
            <p:cNvSpPr txBox="1">
              <a:spLocks noChangeArrowheads="1"/>
            </p:cNvSpPr>
            <p:nvPr/>
          </p:nvSpPr>
          <p:spPr bwMode="auto">
            <a:xfrm>
              <a:off x="399" y="1052"/>
              <a:ext cx="2825" cy="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61925" eaLnBrk="0" hangingPunct="0">
                <a:spcBef>
                  <a:spcPct val="20000"/>
                </a:spcBef>
                <a:buChar char="•"/>
                <a:defRPr sz="3200">
                  <a:solidFill>
                    <a:schemeClr val="tx1"/>
                  </a:solidFill>
                  <a:latin typeface="Times New Roman" pitchFamily="18" charset="0"/>
                </a:defRPr>
              </a:lvl1pPr>
              <a:lvl2pPr marL="742950" indent="-285750" defTabSz="161925" eaLnBrk="0" hangingPunct="0">
                <a:spcBef>
                  <a:spcPct val="20000"/>
                </a:spcBef>
                <a:buChar char="–"/>
                <a:defRPr sz="2800">
                  <a:solidFill>
                    <a:schemeClr val="tx1"/>
                  </a:solidFill>
                  <a:latin typeface="Times New Roman" pitchFamily="18" charset="0"/>
                </a:defRPr>
              </a:lvl2pPr>
              <a:lvl3pPr marL="1143000" indent="-228600" defTabSz="161925" eaLnBrk="0" hangingPunct="0">
                <a:spcBef>
                  <a:spcPct val="20000"/>
                </a:spcBef>
                <a:buChar char="•"/>
                <a:defRPr sz="2400">
                  <a:solidFill>
                    <a:schemeClr val="tx1"/>
                  </a:solidFill>
                  <a:latin typeface="Times New Roman" pitchFamily="18" charset="0"/>
                </a:defRPr>
              </a:lvl3pPr>
              <a:lvl4pPr marL="1600200" indent="-228600" defTabSz="161925" eaLnBrk="0" hangingPunct="0">
                <a:spcBef>
                  <a:spcPct val="20000"/>
                </a:spcBef>
                <a:buChar char="–"/>
                <a:defRPr sz="2000">
                  <a:solidFill>
                    <a:schemeClr val="tx1"/>
                  </a:solidFill>
                  <a:latin typeface="Times New Roman" pitchFamily="18" charset="0"/>
                </a:defRPr>
              </a:lvl4pPr>
              <a:lvl5pPr marL="2057400" indent="-228600" defTabSz="161925" eaLnBrk="0" hangingPunct="0">
                <a:spcBef>
                  <a:spcPct val="20000"/>
                </a:spcBef>
                <a:buChar char="»"/>
                <a:defRPr sz="2000">
                  <a:solidFill>
                    <a:schemeClr val="tx1"/>
                  </a:solidFill>
                  <a:latin typeface="Times New Roman" pitchFamily="18" charset="0"/>
                </a:defRPr>
              </a:lvl5pPr>
              <a:lvl6pPr marL="2514600" indent="-228600" defTabSz="16192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192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192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1925"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60000"/>
                </a:spcBef>
                <a:buSzPct val="65000"/>
                <a:buFontTx/>
                <a:buNone/>
              </a:pPr>
              <a:r>
                <a:rPr lang="en-US" altLang="en-US" sz="3600">
                  <a:solidFill>
                    <a:srgbClr val="FFFF00"/>
                  </a:solidFill>
                </a:rPr>
                <a:t>Mr Henry Mintzberg (1960)--A Prominent Management Researcher</a:t>
              </a:r>
            </a:p>
          </p:txBody>
        </p:sp>
        <p:sp>
          <p:nvSpPr>
            <p:cNvPr id="31752" name="AutoShape 5"/>
            <p:cNvSpPr>
              <a:spLocks noChangeArrowheads="1"/>
            </p:cNvSpPr>
            <p:nvPr/>
          </p:nvSpPr>
          <p:spPr bwMode="auto">
            <a:xfrm>
              <a:off x="2268" y="2135"/>
              <a:ext cx="978" cy="56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9 w 21600"/>
                <a:gd name="T13" fmla="*/ 4899 h 21600"/>
                <a:gd name="T14" fmla="*/ 16697 w 21600"/>
                <a:gd name="T15" fmla="*/ 16701 h 21600"/>
              </a:gdLst>
              <a:ahLst/>
              <a:cxnLst>
                <a:cxn ang="T8">
                  <a:pos x="T0" y="T1"/>
                </a:cxn>
                <a:cxn ang="T9">
                  <a:pos x="T2" y="T3"/>
                </a:cxn>
                <a:cxn ang="T10">
                  <a:pos x="T4" y="T5"/>
                </a:cxn>
                <a:cxn ang="T11">
                  <a:pos x="T6" y="T7"/>
                </a:cxn>
              </a:cxnLst>
              <a:rect l="T12" t="T13" r="T14" b="T15"/>
              <a:pathLst>
                <a:path w="21600" h="21600">
                  <a:moveTo>
                    <a:pt x="12644" y="0"/>
                  </a:moveTo>
                  <a:lnTo>
                    <a:pt x="12644" y="4899"/>
                  </a:lnTo>
                  <a:lnTo>
                    <a:pt x="3375" y="4899"/>
                  </a:lnTo>
                  <a:lnTo>
                    <a:pt x="3375" y="16701"/>
                  </a:lnTo>
                  <a:lnTo>
                    <a:pt x="12644" y="16701"/>
                  </a:lnTo>
                  <a:lnTo>
                    <a:pt x="12644" y="21600"/>
                  </a:lnTo>
                  <a:lnTo>
                    <a:pt x="21600" y="10800"/>
                  </a:lnTo>
                  <a:lnTo>
                    <a:pt x="12644" y="0"/>
                  </a:lnTo>
                  <a:close/>
                </a:path>
                <a:path w="21600" h="21600">
                  <a:moveTo>
                    <a:pt x="1350" y="4899"/>
                  </a:moveTo>
                  <a:lnTo>
                    <a:pt x="1350" y="16701"/>
                  </a:lnTo>
                  <a:lnTo>
                    <a:pt x="2700" y="16701"/>
                  </a:lnTo>
                  <a:lnTo>
                    <a:pt x="2700" y="4899"/>
                  </a:lnTo>
                  <a:lnTo>
                    <a:pt x="1350" y="4899"/>
                  </a:lnTo>
                  <a:close/>
                </a:path>
                <a:path w="21600" h="21600">
                  <a:moveTo>
                    <a:pt x="0" y="4899"/>
                  </a:moveTo>
                  <a:lnTo>
                    <a:pt x="0" y="16701"/>
                  </a:lnTo>
                  <a:lnTo>
                    <a:pt x="675" y="16701"/>
                  </a:lnTo>
                  <a:lnTo>
                    <a:pt x="675" y="4899"/>
                  </a:lnTo>
                  <a:lnTo>
                    <a:pt x="0" y="4899"/>
                  </a:lnTo>
                  <a:close/>
                </a:path>
              </a:pathLst>
            </a:cu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31753" name="Group 6"/>
            <p:cNvGrpSpPr>
              <a:grpSpLocks/>
            </p:cNvGrpSpPr>
            <p:nvPr/>
          </p:nvGrpSpPr>
          <p:grpSpPr bwMode="auto">
            <a:xfrm>
              <a:off x="703" y="927"/>
              <a:ext cx="4158" cy="324"/>
              <a:chOff x="703" y="927"/>
              <a:chExt cx="4158" cy="324"/>
            </a:xfrm>
          </p:grpSpPr>
          <p:sp>
            <p:nvSpPr>
              <p:cNvPr id="31754" name="Rectangle 7"/>
              <p:cNvSpPr>
                <a:spLocks noChangeArrowheads="1"/>
              </p:cNvSpPr>
              <p:nvPr/>
            </p:nvSpPr>
            <p:spPr bwMode="auto">
              <a:xfrm>
                <a:off x="1183" y="937"/>
                <a:ext cx="3213"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1755" name="Rectangle 8"/>
              <p:cNvSpPr>
                <a:spLocks noChangeArrowheads="1"/>
              </p:cNvSpPr>
              <p:nvPr/>
            </p:nvSpPr>
            <p:spPr bwMode="auto">
              <a:xfrm>
                <a:off x="703" y="927"/>
                <a:ext cx="4158"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defTabSz="165100" eaLnBrk="0" hangingPunct="0">
                  <a:spcBef>
                    <a:spcPct val="20000"/>
                  </a:spcBef>
                  <a:buChar char="•"/>
                  <a:defRPr sz="3200">
                    <a:solidFill>
                      <a:schemeClr val="tx1"/>
                    </a:solidFill>
                    <a:latin typeface="Times New Roman" pitchFamily="18" charset="0"/>
                  </a:defRPr>
                </a:lvl1pPr>
                <a:lvl2pPr marL="742950" indent="-285750" defTabSz="165100" eaLnBrk="0" hangingPunct="0">
                  <a:spcBef>
                    <a:spcPct val="20000"/>
                  </a:spcBef>
                  <a:buChar char="–"/>
                  <a:defRPr sz="2800">
                    <a:solidFill>
                      <a:schemeClr val="tx1"/>
                    </a:solidFill>
                    <a:latin typeface="Times New Roman" pitchFamily="18" charset="0"/>
                  </a:defRPr>
                </a:lvl2pPr>
                <a:lvl3pPr marL="1143000" indent="-228600" defTabSz="165100" eaLnBrk="0" hangingPunct="0">
                  <a:spcBef>
                    <a:spcPct val="20000"/>
                  </a:spcBef>
                  <a:buChar char="•"/>
                  <a:defRPr sz="2400">
                    <a:solidFill>
                      <a:schemeClr val="tx1"/>
                    </a:solidFill>
                    <a:latin typeface="Times New Roman" pitchFamily="18" charset="0"/>
                  </a:defRPr>
                </a:lvl3pPr>
                <a:lvl4pPr marL="1600200" indent="-228600" defTabSz="165100" eaLnBrk="0" hangingPunct="0">
                  <a:spcBef>
                    <a:spcPct val="20000"/>
                  </a:spcBef>
                  <a:buChar char="–"/>
                  <a:defRPr sz="2000">
                    <a:solidFill>
                      <a:schemeClr val="tx1"/>
                    </a:solidFill>
                    <a:latin typeface="Times New Roman" pitchFamily="18" charset="0"/>
                  </a:defRPr>
                </a:lvl4pPr>
                <a:lvl5pPr marL="2057400" indent="-228600" defTabSz="165100" eaLnBrk="0" hangingPunct="0">
                  <a:spcBef>
                    <a:spcPct val="20000"/>
                  </a:spcBef>
                  <a:buChar char="»"/>
                  <a:defRPr sz="2000">
                    <a:solidFill>
                      <a:schemeClr val="tx1"/>
                    </a:solidFill>
                    <a:latin typeface="Times New Roman" pitchFamily="18" charset="0"/>
                  </a:defRPr>
                </a:lvl5pPr>
                <a:lvl6pPr marL="2514600" indent="-228600" defTabSz="165100"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5100"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5100"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51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3400" b="1" i="1">
                  <a:solidFill>
                    <a:srgbClr val="FFFF00"/>
                  </a:solidFill>
                </a:endParaRPr>
              </a:p>
            </p:txBody>
          </p:sp>
        </p:grpSp>
      </p:grpSp>
      <p:sp>
        <p:nvSpPr>
          <p:cNvPr id="31748" name="Rectangle 9"/>
          <p:cNvSpPr>
            <a:spLocks noChangeArrowheads="1"/>
          </p:cNvSpPr>
          <p:nvPr/>
        </p:nvSpPr>
        <p:spPr bwMode="auto">
          <a:xfrm>
            <a:off x="5410200" y="381000"/>
            <a:ext cx="3429000" cy="553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defTabSz="165100" eaLnBrk="0" hangingPunct="0">
              <a:spcBef>
                <a:spcPct val="20000"/>
              </a:spcBef>
              <a:buChar char="•"/>
              <a:defRPr sz="3200">
                <a:solidFill>
                  <a:schemeClr val="tx1"/>
                </a:solidFill>
                <a:latin typeface="Times New Roman" pitchFamily="18" charset="0"/>
              </a:defRPr>
            </a:lvl1pPr>
            <a:lvl2pPr marL="742950" indent="-285750" defTabSz="165100" eaLnBrk="0" hangingPunct="0">
              <a:spcBef>
                <a:spcPct val="20000"/>
              </a:spcBef>
              <a:buChar char="–"/>
              <a:defRPr sz="2800">
                <a:solidFill>
                  <a:schemeClr val="tx1"/>
                </a:solidFill>
                <a:latin typeface="Times New Roman" pitchFamily="18" charset="0"/>
              </a:defRPr>
            </a:lvl2pPr>
            <a:lvl3pPr marL="1143000" indent="-228600" defTabSz="165100" eaLnBrk="0" hangingPunct="0">
              <a:spcBef>
                <a:spcPct val="20000"/>
              </a:spcBef>
              <a:buChar char="•"/>
              <a:defRPr sz="2400">
                <a:solidFill>
                  <a:schemeClr val="tx1"/>
                </a:solidFill>
                <a:latin typeface="Times New Roman" pitchFamily="18" charset="0"/>
              </a:defRPr>
            </a:lvl3pPr>
            <a:lvl4pPr marL="1600200" indent="-228600" defTabSz="165100" eaLnBrk="0" hangingPunct="0">
              <a:spcBef>
                <a:spcPct val="20000"/>
              </a:spcBef>
              <a:buChar char="–"/>
              <a:defRPr sz="2000">
                <a:solidFill>
                  <a:schemeClr val="tx1"/>
                </a:solidFill>
                <a:latin typeface="Times New Roman" pitchFamily="18" charset="0"/>
              </a:defRPr>
            </a:lvl4pPr>
            <a:lvl5pPr marL="2057400" indent="-228600" defTabSz="165100" eaLnBrk="0" hangingPunct="0">
              <a:spcBef>
                <a:spcPct val="20000"/>
              </a:spcBef>
              <a:buChar char="»"/>
              <a:defRPr sz="2000">
                <a:solidFill>
                  <a:schemeClr val="tx1"/>
                </a:solidFill>
                <a:latin typeface="Times New Roman" pitchFamily="18" charset="0"/>
              </a:defRPr>
            </a:lvl5pPr>
            <a:lvl6pPr marL="2514600" indent="-228600" defTabSz="165100"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5100"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5100"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51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10000"/>
              </a:spcBef>
              <a:buSzPct val="65000"/>
              <a:buFont typeface="Wingdings" pitchFamily="2" charset="2"/>
              <a:buNone/>
            </a:pPr>
            <a:r>
              <a:rPr lang="en-US" altLang="en-US" sz="2800" b="1">
                <a:solidFill>
                  <a:srgbClr val="FFFF00"/>
                </a:solidFill>
              </a:rPr>
              <a:t>Interpersonal Roles</a:t>
            </a:r>
          </a:p>
          <a:p>
            <a:pPr eaLnBrk="1" hangingPunct="1">
              <a:spcBef>
                <a:spcPct val="10000"/>
              </a:spcBef>
              <a:buSzPct val="65000"/>
              <a:buFont typeface="Wingdings" pitchFamily="2" charset="2"/>
              <a:buChar char="l"/>
            </a:pPr>
            <a:r>
              <a:rPr lang="en-US" altLang="en-US" sz="2400"/>
              <a:t>Figurehead</a:t>
            </a:r>
          </a:p>
          <a:p>
            <a:pPr eaLnBrk="1" hangingPunct="1">
              <a:spcBef>
                <a:spcPct val="10000"/>
              </a:spcBef>
              <a:buSzPct val="65000"/>
              <a:buFont typeface="Wingdings" pitchFamily="2" charset="2"/>
              <a:buChar char="l"/>
            </a:pPr>
            <a:r>
              <a:rPr lang="en-US" altLang="en-US" sz="2400"/>
              <a:t>Leader</a:t>
            </a:r>
          </a:p>
          <a:p>
            <a:pPr eaLnBrk="1" hangingPunct="1">
              <a:spcBef>
                <a:spcPct val="10000"/>
              </a:spcBef>
              <a:buSzPct val="65000"/>
              <a:buFont typeface="Wingdings" pitchFamily="2" charset="2"/>
              <a:buChar char="l"/>
            </a:pPr>
            <a:r>
              <a:rPr lang="en-US" altLang="en-US" sz="2400"/>
              <a:t>Liaison</a:t>
            </a:r>
            <a:endParaRPr lang="en-US" altLang="en-US" sz="2800"/>
          </a:p>
          <a:p>
            <a:pPr eaLnBrk="1" hangingPunct="1">
              <a:spcBef>
                <a:spcPct val="10000"/>
              </a:spcBef>
              <a:buSzPct val="65000"/>
              <a:buFont typeface="Wingdings" pitchFamily="2" charset="2"/>
              <a:buNone/>
            </a:pPr>
            <a:r>
              <a:rPr lang="en-US" altLang="en-US" sz="2800" b="1">
                <a:solidFill>
                  <a:srgbClr val="FFFF00"/>
                </a:solidFill>
              </a:rPr>
              <a:t>Informational Roles</a:t>
            </a:r>
            <a:endParaRPr lang="en-US" altLang="en-US" sz="2800">
              <a:solidFill>
                <a:srgbClr val="FFFF00"/>
              </a:solidFill>
            </a:endParaRPr>
          </a:p>
          <a:p>
            <a:pPr eaLnBrk="1" hangingPunct="1">
              <a:spcBef>
                <a:spcPct val="10000"/>
              </a:spcBef>
              <a:buSzPct val="65000"/>
              <a:buFont typeface="Wingdings" pitchFamily="2" charset="2"/>
              <a:buChar char="l"/>
            </a:pPr>
            <a:r>
              <a:rPr lang="en-US" altLang="en-US" sz="2400"/>
              <a:t>Monitor</a:t>
            </a:r>
          </a:p>
          <a:p>
            <a:pPr eaLnBrk="1" hangingPunct="1">
              <a:spcBef>
                <a:spcPct val="10000"/>
              </a:spcBef>
              <a:buSzPct val="65000"/>
              <a:buFont typeface="Wingdings" pitchFamily="2" charset="2"/>
              <a:buChar char="l"/>
            </a:pPr>
            <a:r>
              <a:rPr lang="en-US" altLang="en-US" sz="2400"/>
              <a:t>Disseminator</a:t>
            </a:r>
          </a:p>
          <a:p>
            <a:pPr eaLnBrk="1" hangingPunct="1">
              <a:spcBef>
                <a:spcPct val="10000"/>
              </a:spcBef>
              <a:buSzPct val="65000"/>
              <a:buFont typeface="Wingdings" pitchFamily="2" charset="2"/>
              <a:buChar char="l"/>
            </a:pPr>
            <a:r>
              <a:rPr lang="en-US" altLang="en-US" sz="2400"/>
              <a:t>Spokesperson</a:t>
            </a:r>
            <a:endParaRPr lang="en-US" altLang="en-US" sz="2800"/>
          </a:p>
          <a:p>
            <a:pPr eaLnBrk="1" hangingPunct="1">
              <a:spcBef>
                <a:spcPct val="10000"/>
              </a:spcBef>
              <a:buSzPct val="65000"/>
              <a:buFont typeface="Wingdings" pitchFamily="2" charset="2"/>
              <a:buNone/>
            </a:pPr>
            <a:r>
              <a:rPr lang="en-US" altLang="en-US" sz="2800" b="1">
                <a:solidFill>
                  <a:srgbClr val="FFFF00"/>
                </a:solidFill>
              </a:rPr>
              <a:t>Decisional Roles</a:t>
            </a:r>
            <a:endParaRPr lang="en-US" altLang="en-US" sz="2800">
              <a:solidFill>
                <a:srgbClr val="FFFF00"/>
              </a:solidFill>
            </a:endParaRPr>
          </a:p>
          <a:p>
            <a:pPr eaLnBrk="1" hangingPunct="1">
              <a:spcBef>
                <a:spcPct val="10000"/>
              </a:spcBef>
              <a:buSzPct val="65000"/>
              <a:buFont typeface="Wingdings" pitchFamily="2" charset="2"/>
              <a:buChar char="l"/>
            </a:pPr>
            <a:r>
              <a:rPr lang="en-US" altLang="en-US" sz="2400"/>
              <a:t>Entrepreneur</a:t>
            </a:r>
          </a:p>
          <a:p>
            <a:pPr eaLnBrk="1" hangingPunct="1">
              <a:spcBef>
                <a:spcPct val="10000"/>
              </a:spcBef>
              <a:buSzPct val="65000"/>
              <a:buFont typeface="Wingdings" pitchFamily="2" charset="2"/>
              <a:buChar char="l"/>
            </a:pPr>
            <a:r>
              <a:rPr lang="en-US" altLang="en-US" sz="2400"/>
              <a:t>Disturbance Handler</a:t>
            </a:r>
          </a:p>
          <a:p>
            <a:pPr eaLnBrk="1" hangingPunct="1">
              <a:spcBef>
                <a:spcPct val="10000"/>
              </a:spcBef>
              <a:buSzPct val="65000"/>
              <a:buFont typeface="Wingdings" pitchFamily="2" charset="2"/>
              <a:buChar char="l"/>
            </a:pPr>
            <a:r>
              <a:rPr lang="en-US" altLang="en-US" sz="2400"/>
              <a:t>Resource Allocator</a:t>
            </a:r>
          </a:p>
          <a:p>
            <a:pPr eaLnBrk="1" hangingPunct="1">
              <a:spcBef>
                <a:spcPct val="10000"/>
              </a:spcBef>
              <a:buSzPct val="65000"/>
              <a:buFont typeface="Wingdings" pitchFamily="2" charset="2"/>
              <a:buChar char="l"/>
            </a:pPr>
            <a:r>
              <a:rPr lang="en-US" altLang="en-US" sz="2400"/>
              <a:t>Negotiator</a:t>
            </a:r>
            <a:endParaRPr lang="en-US" altLang="en-US" sz="2800" b="1"/>
          </a:p>
        </p:txBody>
      </p:sp>
      <p:sp>
        <p:nvSpPr>
          <p:cNvPr id="31749" name="Rectangle 10"/>
          <p:cNvSpPr>
            <a:spLocks noChangeArrowheads="1"/>
          </p:cNvSpPr>
          <p:nvPr/>
        </p:nvSpPr>
        <p:spPr bwMode="auto">
          <a:xfrm>
            <a:off x="152400" y="4002088"/>
            <a:ext cx="4800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zh-CN" sz="2800">
                <a:solidFill>
                  <a:schemeClr val="tx2"/>
                </a:solidFill>
                <a:ea typeface="SimSun" pitchFamily="2" charset="-122"/>
                <a:cs typeface="Times New Roman" pitchFamily="18" charset="0"/>
              </a:rPr>
              <a:t>He concluded that managers perform </a:t>
            </a:r>
            <a:r>
              <a:rPr lang="en-US" altLang="zh-CN">
                <a:solidFill>
                  <a:srgbClr val="FF0000"/>
                </a:solidFill>
                <a:ea typeface="SimSun" pitchFamily="2" charset="-122"/>
                <a:cs typeface="Times New Roman" pitchFamily="18" charset="0"/>
              </a:rPr>
              <a:t>10</a:t>
            </a:r>
            <a:r>
              <a:rPr lang="en-US" altLang="zh-CN" sz="2800">
                <a:solidFill>
                  <a:schemeClr val="tx2"/>
                </a:solidFill>
                <a:ea typeface="SimSun" pitchFamily="2" charset="-122"/>
                <a:cs typeface="Times New Roman" pitchFamily="18" charset="0"/>
              </a:rPr>
              <a:t> different but highly interrelated roles. These </a:t>
            </a:r>
            <a:r>
              <a:rPr lang="en-US" altLang="zh-CN" sz="2800">
                <a:solidFill>
                  <a:srgbClr val="FF0000"/>
                </a:solidFill>
                <a:ea typeface="SimSun" pitchFamily="2" charset="-122"/>
                <a:cs typeface="Times New Roman" pitchFamily="18" charset="0"/>
              </a:rPr>
              <a:t>10</a:t>
            </a:r>
            <a:r>
              <a:rPr lang="en-US" altLang="zh-CN" sz="2800">
                <a:solidFill>
                  <a:schemeClr val="tx2"/>
                </a:solidFill>
                <a:ea typeface="SimSun" pitchFamily="2" charset="-122"/>
                <a:cs typeface="Times New Roman" pitchFamily="18" charset="0"/>
              </a:rPr>
              <a:t> roles can be grouped under three primary headings:</a:t>
            </a:r>
            <a:endParaRPr lang="en-US" altLang="en-US" sz="2800">
              <a:ea typeface="SimSun" pitchFamily="2" charset="-122"/>
              <a:cs typeface="Times New Roman" pitchFamily="18" charset="0"/>
            </a:endParaRPr>
          </a:p>
        </p:txBody>
      </p:sp>
    </p:spTree>
    <p:extLst>
      <p:ext uri="{BB962C8B-B14F-4D97-AF65-F5344CB8AC3E}">
        <p14:creationId xmlns:p14="http://schemas.microsoft.com/office/powerpoint/2010/main" val="3206818823"/>
      </p:ext>
    </p:extLst>
  </p:cSld>
  <p:clrMapOvr>
    <a:masterClrMapping/>
  </p:clrMapOvr>
  <p:transition>
    <p:spli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0C707FEB-1ECE-4AD4-A017-D036D0AA15DD}" type="slidenum">
              <a:rPr lang="en-US" altLang="en-US" sz="1400" smtClean="0"/>
              <a:pPr eaLnBrk="1" hangingPunct="1">
                <a:spcBef>
                  <a:spcPct val="0"/>
                </a:spcBef>
                <a:buFontTx/>
                <a:buNone/>
              </a:pPr>
              <a:t>27</a:t>
            </a:fld>
            <a:endParaRPr lang="en-US" altLang="en-US" sz="1400" smtClean="0"/>
          </a:p>
        </p:txBody>
      </p:sp>
      <p:sp>
        <p:nvSpPr>
          <p:cNvPr id="32771" name="Text Box 8"/>
          <p:cNvSpPr txBox="1">
            <a:spLocks noChangeArrowheads="1"/>
          </p:cNvSpPr>
          <p:nvPr/>
        </p:nvSpPr>
        <p:spPr bwMode="auto">
          <a:xfrm>
            <a:off x="1066800" y="76200"/>
            <a:ext cx="8077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b="1">
                <a:latin typeface="Bookman Old Style" pitchFamily="18" charset="0"/>
              </a:rPr>
              <a:t>Involve developing and maintaining positive relationships with others</a:t>
            </a:r>
          </a:p>
        </p:txBody>
      </p:sp>
      <p:graphicFrame>
        <p:nvGraphicFramePr>
          <p:cNvPr id="9" name="Group 28"/>
          <p:cNvGraphicFramePr>
            <a:graphicFrameLocks noGrp="1"/>
          </p:cNvGraphicFramePr>
          <p:nvPr/>
        </p:nvGraphicFramePr>
        <p:xfrm>
          <a:off x="1295400" y="1295400"/>
          <a:ext cx="7529513" cy="4546599"/>
        </p:xfrm>
        <a:graphic>
          <a:graphicData uri="http://schemas.openxmlformats.org/drawingml/2006/table">
            <a:tbl>
              <a:tblPr/>
              <a:tblGrid>
                <a:gridCol w="1561191"/>
                <a:gridCol w="3745323"/>
                <a:gridCol w="2222999"/>
              </a:tblGrid>
              <a:tr h="82305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宋体" pitchFamily="2" charset="-122"/>
                        </a:rPr>
                        <a:t>Role</a:t>
                      </a:r>
                      <a:r>
                        <a:rPr kumimoji="1" lang="en-US" altLang="zh-CN" sz="2400" b="1" i="0" u="none" strike="noStrike" cap="none" normalizeH="0" baseline="0" dirty="0" smtClean="0">
                          <a:ln>
                            <a:noFill/>
                          </a:ln>
                          <a:solidFill>
                            <a:schemeClr val="tx1"/>
                          </a:solidFill>
                          <a:effectLst/>
                          <a:latin typeface="Times New Roman" pitchFamily="18" charset="0"/>
                          <a:ea typeface="宋体" pitchFamily="2" charset="-122"/>
                        </a:rPr>
                        <a:t> </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宋体" pitchFamily="2" charset="-122"/>
                        </a:rPr>
                        <a:t>              Description</a:t>
                      </a:r>
                      <a:r>
                        <a:rPr kumimoji="1" lang="en-US" altLang="zh-CN" sz="2800" b="0" i="0" u="none" strike="noStrike" cap="none" normalizeH="0" baseline="0" smtClean="0">
                          <a:ln>
                            <a:noFill/>
                          </a:ln>
                          <a:solidFill>
                            <a:schemeClr val="tx1"/>
                          </a:solidFill>
                          <a:effectLst/>
                          <a:latin typeface="Tahoma" pitchFamily="34" charset="0"/>
                          <a:ea typeface="宋体" pitchFamily="2" charset="-122"/>
                        </a:rPr>
                        <a:t>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宋体" pitchFamily="2" charset="-122"/>
                        </a:rPr>
                        <a:t>Identifiable    Activities </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145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Figurehead</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Symbolic   head;   obliged   to   perform   a number of routine duties of a legal or social nature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Greeting visitors;  signing documents</a:t>
                      </a:r>
                      <a:r>
                        <a:rPr kumimoji="1" lang="en-US" altLang="zh-CN" sz="1800" b="0" i="0" u="none" strike="noStrike" cap="none" normalizeH="0" baseline="0" smtClean="0">
                          <a:ln>
                            <a:noFill/>
                          </a:ln>
                          <a:solidFill>
                            <a:schemeClr val="tx1"/>
                          </a:solidFill>
                          <a:effectLst/>
                          <a:latin typeface="Tahoma" pitchFamily="34" charset="0"/>
                          <a:ea typeface="宋体" pitchFamily="2" charset="-122"/>
                        </a:rPr>
                        <a:t> </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4677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2000"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dirty="0" smtClean="0">
                          <a:ln>
                            <a:noFill/>
                          </a:ln>
                          <a:solidFill>
                            <a:schemeClr val="tx1"/>
                          </a:solidFill>
                          <a:effectLst/>
                          <a:latin typeface="Times New Roman" pitchFamily="18" charset="0"/>
                          <a:ea typeface="宋体" pitchFamily="2" charset="-122"/>
                        </a:rPr>
                        <a:t>Leader</a:t>
                      </a:r>
                      <a:r>
                        <a:rPr kumimoji="1" lang="en-US" altLang="zh-CN" sz="2000" b="0" i="0" u="none" strike="noStrike" cap="none" normalizeH="0" baseline="0" dirty="0" smtClean="0">
                          <a:ln>
                            <a:noFill/>
                          </a:ln>
                          <a:solidFill>
                            <a:schemeClr val="tx1"/>
                          </a:solidFill>
                          <a:effectLst/>
                          <a:latin typeface="Tahoma" pitchFamily="34" charset="0"/>
                          <a:ea typeface="宋体" pitchFamily="2" charset="-122"/>
                        </a:rPr>
                        <a:t> </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Responsible for the motivation and activation  of  employees;  responsible  for staffing, training, and associated duties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Performing virtually all activities that involve subordinates</a:t>
                      </a:r>
                      <a:r>
                        <a:rPr kumimoji="1" lang="en-US" altLang="zh-CN" sz="2800" b="0" i="0" u="none" strike="noStrike" cap="none" normalizeH="0" baseline="0" smtClean="0">
                          <a:ln>
                            <a:noFill/>
                          </a:ln>
                          <a:solidFill>
                            <a:schemeClr val="tx1"/>
                          </a:solidFill>
                          <a:effectLst/>
                          <a:latin typeface="Times New Roman" pitchFamily="18" charset="0"/>
                          <a:ea typeface="宋体" pitchFamily="2" charset="-122"/>
                        </a:rPr>
                        <a:t> </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3412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20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Liaison</a:t>
                      </a:r>
                      <a:r>
                        <a:rPr kumimoji="1" lang="en-US" altLang="zh-CN" sz="2800" b="0" i="0" u="none" strike="noStrike" cap="none" normalizeH="0" baseline="0" smtClean="0">
                          <a:ln>
                            <a:noFill/>
                          </a:ln>
                          <a:solidFill>
                            <a:schemeClr val="tx1"/>
                          </a:solidFill>
                          <a:effectLst/>
                          <a:latin typeface="Tahoma" pitchFamily="34" charset="0"/>
                          <a:ea typeface="宋体" pitchFamily="2" charset="-122"/>
                        </a:rPr>
                        <a:t> </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Maintains   self-developed   network   of outside contacts and informers who provide favors and information</a:t>
                      </a:r>
                      <a:r>
                        <a:rPr kumimoji="1" lang="en-US" altLang="zh-CN" sz="2800" b="0" i="0" u="none" strike="noStrike" cap="none" normalizeH="0" baseline="0" smtClean="0">
                          <a:ln>
                            <a:noFill/>
                          </a:ln>
                          <a:solidFill>
                            <a:schemeClr val="tx1"/>
                          </a:solidFill>
                          <a:effectLst/>
                          <a:latin typeface="Times New Roman" pitchFamily="18" charset="0"/>
                          <a:ea typeface="宋体" pitchFamily="2" charset="-122"/>
                        </a:rPr>
                        <a:t> </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Acknowledging mail; performing other activities that involve outsiders</a:t>
                      </a:r>
                      <a:r>
                        <a:rPr kumimoji="1" lang="en-US" altLang="zh-CN" sz="2800" b="0" i="0" u="none" strike="noStrike" cap="none" normalizeH="0" baseline="0" dirty="0" smtClean="0">
                          <a:ln>
                            <a:noFill/>
                          </a:ln>
                          <a:solidFill>
                            <a:schemeClr val="tx1"/>
                          </a:solidFill>
                          <a:effectLst/>
                          <a:latin typeface="Tahoma" pitchFamily="34" charset="0"/>
                          <a:ea typeface="宋体" pitchFamily="2" charset="-122"/>
                        </a:rPr>
                        <a:t> </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2794" name="Text Box 6"/>
          <p:cNvSpPr txBox="1">
            <a:spLocks noChangeArrowheads="1"/>
          </p:cNvSpPr>
          <p:nvPr/>
        </p:nvSpPr>
        <p:spPr bwMode="auto">
          <a:xfrm rot="-5400000">
            <a:off x="-1095375" y="2867025"/>
            <a:ext cx="3429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sz="3600" b="1">
                <a:latin typeface="Arial" pitchFamily="34" charset="0"/>
              </a:rPr>
              <a:t>Interpersonal Roles </a:t>
            </a:r>
          </a:p>
        </p:txBody>
      </p:sp>
    </p:spTree>
    <p:extLst>
      <p:ext uri="{BB962C8B-B14F-4D97-AF65-F5344CB8AC3E}">
        <p14:creationId xmlns:p14="http://schemas.microsoft.com/office/powerpoint/2010/main" val="17051071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EC1D6375-15B7-47B7-83BD-7FFD3E749B9B}" type="slidenum">
              <a:rPr lang="en-US" altLang="en-US" sz="1400" smtClean="0"/>
              <a:pPr eaLnBrk="1" hangingPunct="1">
                <a:spcBef>
                  <a:spcPct val="0"/>
                </a:spcBef>
                <a:buFontTx/>
                <a:buNone/>
              </a:pPr>
              <a:t>28</a:t>
            </a:fld>
            <a:endParaRPr lang="en-US" altLang="en-US" sz="1400" smtClean="0"/>
          </a:p>
        </p:txBody>
      </p:sp>
      <p:sp>
        <p:nvSpPr>
          <p:cNvPr id="33795" name="Text Box 8"/>
          <p:cNvSpPr txBox="1">
            <a:spLocks noChangeArrowheads="1"/>
          </p:cNvSpPr>
          <p:nvPr/>
        </p:nvSpPr>
        <p:spPr bwMode="auto">
          <a:xfrm>
            <a:off x="1066800" y="76200"/>
            <a:ext cx="8077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b="1">
                <a:latin typeface="Bookman Old Style" pitchFamily="18" charset="0"/>
              </a:rPr>
              <a:t>Involve developing and maintaining positive relationships with others</a:t>
            </a:r>
          </a:p>
        </p:txBody>
      </p:sp>
      <p:sp>
        <p:nvSpPr>
          <p:cNvPr id="33796" name="Text Box 6"/>
          <p:cNvSpPr txBox="1">
            <a:spLocks noChangeArrowheads="1"/>
          </p:cNvSpPr>
          <p:nvPr/>
        </p:nvSpPr>
        <p:spPr bwMode="auto">
          <a:xfrm rot="-5400000">
            <a:off x="-1095375" y="2867025"/>
            <a:ext cx="3429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sz="3600" b="1">
                <a:latin typeface="Arial" pitchFamily="34" charset="0"/>
              </a:rPr>
              <a:t>Informational Roles </a:t>
            </a:r>
          </a:p>
        </p:txBody>
      </p:sp>
      <p:graphicFrame>
        <p:nvGraphicFramePr>
          <p:cNvPr id="6" name="Group 28"/>
          <p:cNvGraphicFramePr>
            <a:graphicFrameLocks noGrp="1"/>
          </p:cNvGraphicFramePr>
          <p:nvPr/>
        </p:nvGraphicFramePr>
        <p:xfrm>
          <a:off x="1295400" y="1371600"/>
          <a:ext cx="7620000" cy="4495800"/>
        </p:xfrm>
        <a:graphic>
          <a:graphicData uri="http://schemas.openxmlformats.org/drawingml/2006/table">
            <a:tbl>
              <a:tblPr/>
              <a:tblGrid>
                <a:gridCol w="1600201"/>
                <a:gridCol w="3429000"/>
                <a:gridCol w="2590799"/>
              </a:tblGrid>
              <a:tr h="9449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宋体" pitchFamily="2" charset="-122"/>
                        </a:rPr>
                        <a:t>Role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宋体" pitchFamily="2" charset="-122"/>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宋体" pitchFamily="2" charset="-122"/>
                        </a:rPr>
                        <a:t>Identifiable    Activities </a:t>
                      </a:r>
                      <a:endParaRPr kumimoji="1" lang="en-US" altLang="zh-CN" sz="2800" b="0" i="0" u="none" strike="noStrike" cap="none" normalizeH="0" baseline="0" dirty="0" smtClean="0">
                        <a:ln>
                          <a:noFill/>
                        </a:ln>
                        <a:solidFill>
                          <a:schemeClr val="tx1"/>
                        </a:solidFill>
                        <a:effectLst/>
                        <a:latin typeface="Tahoma" pitchFamily="34" charset="0"/>
                        <a:ea typeface="宋体"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11678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Monitor</a:t>
                      </a:r>
                      <a:r>
                        <a:rPr kumimoji="1" lang="en-US" altLang="zh-CN" sz="2800" b="0" i="0" u="none" strike="noStrike" cap="none" normalizeH="0" baseline="0" smtClean="0">
                          <a:ln>
                            <a:noFill/>
                          </a:ln>
                          <a:solidFill>
                            <a:schemeClr val="tx1"/>
                          </a:solidFill>
                          <a:effectLst/>
                          <a:latin typeface="Tahoma" pitchFamily="34" charset="0"/>
                          <a:ea typeface="宋体" pitchFamily="2" charset="-122"/>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Emerges as nerve center of internal and   external   information   about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Information.</a:t>
                      </a:r>
                      <a:r>
                        <a:rPr kumimoji="1" lang="en-US" altLang="zh-CN" sz="1800" b="0" i="0" u="none" strike="noStrike" cap="none" normalizeH="0" baseline="0" dirty="0" smtClean="0">
                          <a:ln>
                            <a:noFill/>
                          </a:ln>
                          <a:solidFill>
                            <a:schemeClr val="tx1"/>
                          </a:solidFill>
                          <a:effectLst/>
                          <a:latin typeface="Tahoma" pitchFamily="34" charset="0"/>
                          <a:ea typeface="宋体" pitchFamily="2" charset="-122"/>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Reading periodicals and reports;         maintaining</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personal contact.</a:t>
                      </a:r>
                      <a:r>
                        <a:rPr kumimoji="1" lang="en-US" altLang="zh-CN" sz="1800" b="0" i="0" u="none" strike="noStrike" cap="none" normalizeH="0" baseline="0" smtClean="0">
                          <a:ln>
                            <a:noFill/>
                          </a:ln>
                          <a:solidFill>
                            <a:schemeClr val="tx1"/>
                          </a:solidFill>
                          <a:effectLst/>
                          <a:latin typeface="Tahoma" pitchFamily="34" charset="0"/>
                          <a:ea typeface="宋体" pitchFamily="2" charset="-122"/>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116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Disseminator</a:t>
                      </a:r>
                      <a:r>
                        <a:rPr kumimoji="1" lang="en-US" altLang="zh-CN" sz="2000" b="0" i="0" u="none" strike="noStrike" cap="none" normalizeH="0" baseline="0" smtClean="0">
                          <a:ln>
                            <a:noFill/>
                          </a:ln>
                          <a:solidFill>
                            <a:schemeClr val="tx1"/>
                          </a:solidFill>
                          <a:effectLst/>
                          <a:latin typeface="Tahoma" pitchFamily="34" charset="0"/>
                          <a:ea typeface="宋体" pitchFamily="2" charset="-122"/>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Transmits information received from other employees to   members   of  the organization.</a:t>
                      </a:r>
                      <a:r>
                        <a:rPr kumimoji="1" lang="en-US" altLang="zh-CN" sz="1800" b="0" i="0" u="none" strike="noStrike" cap="none" normalizeH="0" baseline="0" dirty="0" smtClean="0">
                          <a:ln>
                            <a:noFill/>
                          </a:ln>
                          <a:solidFill>
                            <a:schemeClr val="tx1"/>
                          </a:solidFill>
                          <a:effectLst/>
                          <a:latin typeface="Tahoma" pitchFamily="34" charset="0"/>
                          <a:ea typeface="宋体" pitchFamily="2" charset="-122"/>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Holding informational meeting;   making   phone</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calls to relay information.</a:t>
                      </a:r>
                      <a:r>
                        <a:rPr kumimoji="1" lang="en-US" altLang="zh-CN" sz="1800" b="0" i="0" u="none" strike="noStrike" cap="none" normalizeH="0" baseline="0" dirty="0" smtClean="0">
                          <a:ln>
                            <a:noFill/>
                          </a:ln>
                          <a:solidFill>
                            <a:schemeClr val="tx1"/>
                          </a:solidFill>
                          <a:effectLst/>
                          <a:latin typeface="Tahoma" pitchFamily="34" charset="0"/>
                          <a:ea typeface="宋体" pitchFamily="2" charset="-122"/>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317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Spokesperson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Transmit information to outsiders on organization’s plan, policies, actions, results, etc.</a:t>
                      </a:r>
                      <a:r>
                        <a:rPr kumimoji="1" lang="en-US" altLang="zh-CN" sz="1800" b="0" i="0" u="none" strike="noStrike" cap="none" normalizeH="0" baseline="0" smtClean="0">
                          <a:ln>
                            <a:noFill/>
                          </a:ln>
                          <a:solidFill>
                            <a:schemeClr val="tx1"/>
                          </a:solidFill>
                          <a:effectLst/>
                          <a:latin typeface="Tahoma" pitchFamily="34" charset="0"/>
                          <a:ea typeface="宋体" pitchFamily="2" charset="-122"/>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Holding   board   meeting; giving  information to  the media.</a:t>
                      </a:r>
                      <a:r>
                        <a:rPr kumimoji="1" lang="en-US" altLang="zh-CN" sz="1800" b="0" i="0" u="none" strike="noStrike" cap="none" normalizeH="0" baseline="0" dirty="0" smtClean="0">
                          <a:ln>
                            <a:noFill/>
                          </a:ln>
                          <a:solidFill>
                            <a:schemeClr val="tx1"/>
                          </a:solidFill>
                          <a:effectLst/>
                          <a:latin typeface="Tahoma" pitchFamily="34" charset="0"/>
                          <a:ea typeface="宋体" pitchFamily="2" charset="-122"/>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Tree>
    <p:extLst>
      <p:ext uri="{BB962C8B-B14F-4D97-AF65-F5344CB8AC3E}">
        <p14:creationId xmlns:p14="http://schemas.microsoft.com/office/powerpoint/2010/main" val="25377717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6FAB4E04-F181-49E2-99C1-6DD7A197C77A}" type="slidenum">
              <a:rPr lang="en-US" altLang="en-US" sz="1400" smtClean="0"/>
              <a:pPr eaLnBrk="1" hangingPunct="1">
                <a:spcBef>
                  <a:spcPct val="0"/>
                </a:spcBef>
                <a:buFontTx/>
                <a:buNone/>
              </a:pPr>
              <a:t>29</a:t>
            </a:fld>
            <a:endParaRPr lang="en-US" altLang="en-US" sz="1400" smtClean="0"/>
          </a:p>
        </p:txBody>
      </p:sp>
      <p:sp>
        <p:nvSpPr>
          <p:cNvPr id="34819" name="Text Box 8"/>
          <p:cNvSpPr txBox="1">
            <a:spLocks noChangeArrowheads="1"/>
          </p:cNvSpPr>
          <p:nvPr/>
        </p:nvSpPr>
        <p:spPr bwMode="auto">
          <a:xfrm>
            <a:off x="1066800" y="76200"/>
            <a:ext cx="82296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b="1">
                <a:latin typeface="Bookman Old Style" pitchFamily="18" charset="0"/>
              </a:rPr>
              <a:t>Involves making significant decisions that affect the organization</a:t>
            </a:r>
          </a:p>
        </p:txBody>
      </p:sp>
      <p:sp>
        <p:nvSpPr>
          <p:cNvPr id="34820" name="Text Box 6"/>
          <p:cNvSpPr txBox="1">
            <a:spLocks noChangeArrowheads="1"/>
          </p:cNvSpPr>
          <p:nvPr/>
        </p:nvSpPr>
        <p:spPr bwMode="auto">
          <a:xfrm rot="-5400000">
            <a:off x="-2229643" y="3372643"/>
            <a:ext cx="525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50000"/>
              </a:spcBef>
              <a:buFontTx/>
              <a:buNone/>
            </a:pPr>
            <a:r>
              <a:rPr lang="en-US" altLang="en-US" sz="3600" b="1">
                <a:latin typeface="Arial" pitchFamily="34" charset="0"/>
              </a:rPr>
              <a:t>Decision Making Roles </a:t>
            </a:r>
          </a:p>
        </p:txBody>
      </p:sp>
      <p:graphicFrame>
        <p:nvGraphicFramePr>
          <p:cNvPr id="7" name="Group 32"/>
          <p:cNvGraphicFramePr>
            <a:graphicFrameLocks noGrp="1"/>
          </p:cNvGraphicFramePr>
          <p:nvPr/>
        </p:nvGraphicFramePr>
        <p:xfrm>
          <a:off x="838200" y="1101725"/>
          <a:ext cx="8305801" cy="5527675"/>
        </p:xfrm>
        <a:graphic>
          <a:graphicData uri="http://schemas.openxmlformats.org/drawingml/2006/table">
            <a:tbl>
              <a:tblPr/>
              <a:tblGrid>
                <a:gridCol w="1524000"/>
                <a:gridCol w="4038600"/>
                <a:gridCol w="2743201"/>
              </a:tblGrid>
              <a:tr h="1011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宋体" pitchFamily="2" charset="-122"/>
                        </a:rPr>
                        <a:t>Role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宋体" pitchFamily="2" charset="-122"/>
                        </a:rPr>
                        <a:t>Description</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2800" b="0" i="0" u="none" strike="noStrike" cap="none" normalizeH="0" baseline="0" dirty="0" smtClean="0">
                        <a:ln>
                          <a:noFill/>
                        </a:ln>
                        <a:solidFill>
                          <a:schemeClr val="tx1"/>
                        </a:solidFill>
                        <a:effectLst/>
                        <a:latin typeface="Tahoma" pitchFamily="34" charset="0"/>
                        <a:ea typeface="宋体" pitchFamily="2" charset="-122"/>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宋体" pitchFamily="2" charset="-122"/>
                        </a:rPr>
                        <a:t>Identifiable    Activities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4313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2000"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dirty="0" smtClean="0">
                          <a:ln>
                            <a:noFill/>
                          </a:ln>
                          <a:solidFill>
                            <a:schemeClr val="tx1"/>
                          </a:solidFill>
                          <a:effectLst/>
                          <a:latin typeface="Times New Roman" pitchFamily="18" charset="0"/>
                          <a:ea typeface="宋体" pitchFamily="2" charset="-122"/>
                        </a:rPr>
                        <a:t>Entrepreneur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Searches for development opportunities in the dynamic environment and initiates “improvement projects” to bring about change.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smtClean="0">
                          <a:ln>
                            <a:noFill/>
                          </a:ln>
                          <a:solidFill>
                            <a:schemeClr val="tx1"/>
                          </a:solidFill>
                          <a:effectLst/>
                          <a:latin typeface="Times New Roman" pitchFamily="18" charset="0"/>
                          <a:ea typeface="宋体" pitchFamily="2" charset="-122"/>
                        </a:rPr>
                        <a:t>Designing and initiating changes    within    the organization.</a:t>
                      </a:r>
                      <a:endParaRPr kumimoji="1" lang="en-US" altLang="zh-CN" sz="2800" b="0" i="0" u="none" strike="noStrike" cap="none" normalizeH="0" baseline="0" smtClean="0">
                        <a:ln>
                          <a:noFill/>
                        </a:ln>
                        <a:solidFill>
                          <a:schemeClr val="tx1"/>
                        </a:solidFill>
                        <a:effectLst/>
                        <a:latin typeface="Tahoma" pitchFamily="34" charset="0"/>
                        <a:ea typeface="宋体" pitchFamily="2" charset="-122"/>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59386">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en-US" altLang="zh-CN" sz="2000" b="0" i="0" u="none" strike="noStrike" cap="none" normalizeH="0" baseline="0" dirty="0" smtClean="0">
                          <a:ln>
                            <a:noFill/>
                          </a:ln>
                          <a:solidFill>
                            <a:schemeClr val="tx1"/>
                          </a:solidFill>
                          <a:effectLst/>
                          <a:latin typeface="Times New Roman" pitchFamily="18" charset="0"/>
                          <a:ea typeface="宋体" pitchFamily="2" charset="-122"/>
                        </a:rPr>
                        <a:t>Disturbance</a:t>
                      </a:r>
                    </a:p>
                    <a:p>
                      <a:pPr marL="0" marR="0" lvl="0" indent="0" algn="l" defTabSz="914400" rtl="0" eaLnBrk="1" fontAlgn="base" latinLnBrk="0" hangingPunct="1">
                        <a:lnSpc>
                          <a:spcPct val="100000"/>
                        </a:lnSpc>
                        <a:spcBef>
                          <a:spcPts val="0"/>
                        </a:spcBef>
                        <a:spcAft>
                          <a:spcPct val="0"/>
                        </a:spcAft>
                        <a:buClrTx/>
                        <a:buSzTx/>
                        <a:buFontTx/>
                        <a:buNone/>
                        <a:tabLst/>
                      </a:pPr>
                      <a:r>
                        <a:rPr kumimoji="1" lang="en-US" altLang="zh-CN" sz="2000" b="0" i="0" u="none" strike="noStrike" cap="none" normalizeH="0" baseline="0" dirty="0" smtClean="0">
                          <a:ln>
                            <a:noFill/>
                          </a:ln>
                          <a:solidFill>
                            <a:schemeClr val="tx1"/>
                          </a:solidFill>
                          <a:effectLst/>
                          <a:latin typeface="Times New Roman" pitchFamily="18" charset="0"/>
                          <a:ea typeface="宋体" pitchFamily="2" charset="-122"/>
                        </a:rPr>
                        <a:t> handler</a:t>
                      </a:r>
                      <a:r>
                        <a:rPr kumimoji="1" lang="en-US" altLang="zh-CN" sz="2000" b="0" i="0" u="none" strike="noStrike" cap="none" normalizeH="0" baseline="0" dirty="0" smtClean="0">
                          <a:ln>
                            <a:noFill/>
                          </a:ln>
                          <a:solidFill>
                            <a:schemeClr val="tx1"/>
                          </a:solidFill>
                          <a:effectLst/>
                          <a:latin typeface="Tahoma" pitchFamily="34" charset="0"/>
                          <a:ea typeface="宋体" pitchFamily="2" charset="-122"/>
                        </a:rPr>
                        <a:t>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ts val="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Responsible for corrective action when organization faces important disturbances.</a:t>
                      </a:r>
                      <a:r>
                        <a:rPr kumimoji="1" lang="en-US" altLang="zh-CN" sz="2800" b="0" i="0" u="none" strike="noStrike" cap="none" normalizeH="0" baseline="0" dirty="0" smtClean="0">
                          <a:ln>
                            <a:noFill/>
                          </a:ln>
                          <a:solidFill>
                            <a:schemeClr val="tx1"/>
                          </a:solidFill>
                          <a:effectLst/>
                          <a:latin typeface="Tahoma" pitchFamily="34" charset="0"/>
                          <a:ea typeface="宋体" pitchFamily="2" charset="-122"/>
                        </a:rPr>
                        <a:t> </a:t>
                      </a: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Taking corrective action in non routine situations.</a:t>
                      </a:r>
                      <a:r>
                        <a:rPr kumimoji="1" lang="en-US" altLang="zh-CN" sz="2800" b="0" i="0" u="none" strike="noStrike" cap="none" normalizeH="0" baseline="0" dirty="0" smtClean="0">
                          <a:ln>
                            <a:noFill/>
                          </a:ln>
                          <a:solidFill>
                            <a:schemeClr val="tx1"/>
                          </a:solidFill>
                          <a:effectLst/>
                          <a:latin typeface="Tahoma" pitchFamily="34" charset="0"/>
                          <a:ea typeface="宋体" pitchFamily="2" charset="-122"/>
                        </a:rPr>
                        <a:t>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2718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20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Resource</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 allocator</a:t>
                      </a:r>
                      <a:r>
                        <a:rPr kumimoji="1" lang="en-US" altLang="zh-CN" sz="1800" b="0" i="0" u="none" strike="noStrike" cap="none" normalizeH="0" baseline="0" smtClean="0">
                          <a:ln>
                            <a:noFill/>
                          </a:ln>
                          <a:solidFill>
                            <a:schemeClr val="tx1"/>
                          </a:solidFill>
                          <a:effectLst/>
                          <a:latin typeface="Tahoma" pitchFamily="34" charset="0"/>
                          <a:ea typeface="宋体" pitchFamily="2" charset="-122"/>
                        </a:rPr>
                        <a:t>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Responsible for the allocation of organizational resources of all kinds.</a:t>
                      </a:r>
                      <a:endParaRPr kumimoji="1" lang="en-US" altLang="zh-CN" sz="1800" b="0" i="0" u="none" strike="noStrike" cap="none" normalizeH="0" baseline="0" dirty="0" smtClean="0">
                        <a:ln>
                          <a:noFill/>
                        </a:ln>
                        <a:solidFill>
                          <a:schemeClr val="tx1"/>
                        </a:solidFill>
                        <a:effectLst/>
                        <a:latin typeface="Tahoma" pitchFamily="34" charset="0"/>
                        <a:ea typeface="宋体" pitchFamily="2" charset="-122"/>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Performing any activity that involves budgeting and the programming           of employees’ work.</a:t>
                      </a:r>
                      <a:r>
                        <a:rPr kumimoji="1" lang="en-US" altLang="zh-CN" sz="1800" b="0" i="0" u="none" strike="noStrike" cap="none" normalizeH="0" baseline="0" dirty="0" smtClean="0">
                          <a:ln>
                            <a:noFill/>
                          </a:ln>
                          <a:solidFill>
                            <a:schemeClr val="tx1"/>
                          </a:solidFill>
                          <a:effectLst/>
                          <a:latin typeface="Tahoma" pitchFamily="34" charset="0"/>
                          <a:ea typeface="宋体" pitchFamily="2" charset="-122"/>
                        </a:rPr>
                        <a:t>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5391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20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宋体" pitchFamily="2" charset="-122"/>
                        </a:rPr>
                        <a:t>Negotiator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Responsible for representing the organization at major negotiations.</a:t>
                      </a:r>
                      <a:r>
                        <a:rPr kumimoji="1" lang="en-US" altLang="zh-CN" sz="2800" b="0" i="0" u="none" strike="noStrike" cap="none" normalizeH="0" baseline="0" dirty="0" smtClean="0">
                          <a:ln>
                            <a:noFill/>
                          </a:ln>
                          <a:solidFill>
                            <a:schemeClr val="tx1"/>
                          </a:solidFill>
                          <a:effectLst/>
                          <a:latin typeface="Tahoma" pitchFamily="34" charset="0"/>
                          <a:ea typeface="宋体" pitchFamily="2" charset="-122"/>
                        </a:rPr>
                        <a:t>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zh-CN" sz="1800" b="0" i="0" u="none" strike="noStrike" cap="none" normalizeH="0" baseline="0" dirty="0" smtClean="0">
                          <a:ln>
                            <a:noFill/>
                          </a:ln>
                          <a:solidFill>
                            <a:schemeClr val="tx1"/>
                          </a:solidFill>
                          <a:effectLst/>
                          <a:latin typeface="Times New Roman" pitchFamily="18" charset="0"/>
                          <a:ea typeface="宋体" pitchFamily="2" charset="-122"/>
                        </a:rPr>
                        <a:t>Participating in negotiations with other parties.</a:t>
                      </a:r>
                      <a:r>
                        <a:rPr kumimoji="1" lang="en-US" altLang="zh-CN" sz="1800" b="0" i="0" u="none" strike="noStrike" cap="none" normalizeH="0" baseline="0" dirty="0" smtClean="0">
                          <a:ln>
                            <a:noFill/>
                          </a:ln>
                          <a:solidFill>
                            <a:schemeClr val="tx1"/>
                          </a:solidFill>
                          <a:effectLst/>
                          <a:latin typeface="Tahoma" pitchFamily="34" charset="0"/>
                          <a:ea typeface="宋体" pitchFamily="2" charset="-122"/>
                        </a:rPr>
                        <a:t>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Tree>
    <p:extLst>
      <p:ext uri="{BB962C8B-B14F-4D97-AF65-F5344CB8AC3E}">
        <p14:creationId xmlns:p14="http://schemas.microsoft.com/office/powerpoint/2010/main" val="4101338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FOM 1.</a:t>
            </a:r>
            <a:fld id="{FBA4D87C-27C5-44AA-B40F-ADA53241F279}" type="slidenum">
              <a:rPr lang="en-US" altLang="en-US" sz="1400" smtClean="0"/>
              <a:pPr eaLnBrk="1" hangingPunct="1">
                <a:spcBef>
                  <a:spcPct val="0"/>
                </a:spcBef>
                <a:buFontTx/>
                <a:buNone/>
              </a:pPr>
              <a:t>3</a:t>
            </a:fld>
            <a:endParaRPr lang="en-US" altLang="en-US" sz="1400" smtClean="0"/>
          </a:p>
        </p:txBody>
      </p:sp>
      <p:sp>
        <p:nvSpPr>
          <p:cNvPr id="8195" name="Rectangle 73"/>
          <p:cNvSpPr>
            <a:spLocks noGrp="1" noChangeArrowheads="1"/>
          </p:cNvSpPr>
          <p:nvPr>
            <p:ph type="title"/>
          </p:nvPr>
        </p:nvSpPr>
        <p:spPr bwMode="auto">
          <a:xfrm>
            <a:off x="1350963" y="457200"/>
            <a:ext cx="7793037"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normAutofit fontScale="90000"/>
          </a:bodyPr>
          <a:lstStyle/>
          <a:p>
            <a:r>
              <a:rPr lang="en-US" altLang="en-US" sz="5400" smtClean="0"/>
              <a:t>The Characteristics of </a:t>
            </a:r>
            <a:br>
              <a:rPr lang="en-US" altLang="en-US" sz="5400" smtClean="0"/>
            </a:br>
            <a:r>
              <a:rPr lang="en-US" altLang="en-US" sz="5400" smtClean="0"/>
              <a:t>an Organization</a:t>
            </a:r>
          </a:p>
        </p:txBody>
      </p:sp>
      <p:sp>
        <p:nvSpPr>
          <p:cNvPr id="12364" name="Oval 76"/>
          <p:cNvSpPr>
            <a:spLocks noChangeArrowheads="1"/>
          </p:cNvSpPr>
          <p:nvPr/>
        </p:nvSpPr>
        <p:spPr bwMode="auto">
          <a:xfrm>
            <a:off x="1524000" y="2286000"/>
            <a:ext cx="1905000" cy="1828800"/>
          </a:xfrm>
          <a:prstGeom prst="ellipse">
            <a:avLst/>
          </a:prstGeom>
          <a:solidFill>
            <a:srgbClr val="00B050"/>
          </a:solidFill>
          <a:ln w="12700">
            <a:solidFill>
              <a:schemeClr val="tx1"/>
            </a:solidFill>
            <a:round/>
            <a:headEnd/>
            <a:tailEnd/>
          </a:ln>
          <a:effectLst/>
        </p:spPr>
        <p:txBody>
          <a:bodyPr wrap="none" anchor="ctr"/>
          <a:lstStyle/>
          <a:p>
            <a:pPr algn="ctr">
              <a:defRPr/>
            </a:pPr>
            <a:r>
              <a:rPr lang="en-US" sz="2800" dirty="0">
                <a:solidFill>
                  <a:schemeClr val="accent6">
                    <a:lumMod val="10000"/>
                  </a:schemeClr>
                </a:solidFill>
                <a:latin typeface="Geneva" charset="0"/>
              </a:rPr>
              <a:t>Purpose</a:t>
            </a:r>
          </a:p>
        </p:txBody>
      </p:sp>
      <p:sp>
        <p:nvSpPr>
          <p:cNvPr id="12365" name="Oval 77"/>
          <p:cNvSpPr>
            <a:spLocks noChangeArrowheads="1"/>
          </p:cNvSpPr>
          <p:nvPr/>
        </p:nvSpPr>
        <p:spPr bwMode="auto">
          <a:xfrm>
            <a:off x="3581400" y="3810000"/>
            <a:ext cx="1905000" cy="1828800"/>
          </a:xfrm>
          <a:prstGeom prst="ellipse">
            <a:avLst/>
          </a:prstGeom>
          <a:solidFill>
            <a:srgbClr val="00B0F0"/>
          </a:solidFill>
          <a:ln w="12700">
            <a:solidFill>
              <a:schemeClr val="tx1"/>
            </a:solidFill>
            <a:round/>
            <a:headEnd/>
            <a:tailEnd/>
          </a:ln>
          <a:effectLst/>
        </p:spPr>
        <p:txBody>
          <a:bodyPr wrap="none" anchor="ctr"/>
          <a:lstStyle/>
          <a:p>
            <a:pPr algn="ctr">
              <a:defRPr/>
            </a:pPr>
            <a:r>
              <a:rPr lang="en-US" sz="2800" dirty="0">
                <a:solidFill>
                  <a:schemeClr val="accent6">
                    <a:lumMod val="10000"/>
                  </a:schemeClr>
                </a:solidFill>
                <a:latin typeface="Geneva" charset="0"/>
              </a:rPr>
              <a:t>Structure</a:t>
            </a:r>
          </a:p>
        </p:txBody>
      </p:sp>
      <p:sp>
        <p:nvSpPr>
          <p:cNvPr id="12366" name="Oval 78"/>
          <p:cNvSpPr>
            <a:spLocks noChangeArrowheads="1"/>
          </p:cNvSpPr>
          <p:nvPr/>
        </p:nvSpPr>
        <p:spPr bwMode="auto">
          <a:xfrm>
            <a:off x="5562600" y="2209800"/>
            <a:ext cx="1905000" cy="1828800"/>
          </a:xfrm>
          <a:prstGeom prst="ellipse">
            <a:avLst/>
          </a:prstGeom>
          <a:solidFill>
            <a:srgbClr val="FFFFCC"/>
          </a:solidFill>
          <a:ln w="12700">
            <a:solidFill>
              <a:schemeClr val="tx1"/>
            </a:solidFill>
            <a:round/>
            <a:headEnd/>
            <a:tailEnd/>
          </a:ln>
          <a:effectLst/>
        </p:spPr>
        <p:txBody>
          <a:bodyPr wrap="none" anchor="ctr"/>
          <a:lstStyle/>
          <a:p>
            <a:pPr algn="ctr">
              <a:defRPr/>
            </a:pPr>
            <a:r>
              <a:rPr lang="en-US" sz="2800" dirty="0">
                <a:solidFill>
                  <a:schemeClr val="accent6">
                    <a:lumMod val="10000"/>
                  </a:schemeClr>
                </a:solidFill>
                <a:latin typeface="Geneva" charset="0"/>
              </a:rPr>
              <a:t>People</a:t>
            </a:r>
          </a:p>
        </p:txBody>
      </p:sp>
    </p:spTree>
    <p:extLst>
      <p:ext uri="{BB962C8B-B14F-4D97-AF65-F5344CB8AC3E}">
        <p14:creationId xmlns:p14="http://schemas.microsoft.com/office/powerpoint/2010/main" val="242879578"/>
      </p:ext>
    </p:extLst>
  </p:cSld>
  <p:clrMapOvr>
    <a:masterClrMapping/>
  </p:clrMapOvr>
  <p:transition>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36F87417-3B6B-4694-AD34-954F3AADEE7B}" type="slidenum">
              <a:rPr lang="en-US" altLang="en-US" sz="1400" smtClean="0"/>
              <a:pPr eaLnBrk="1" hangingPunct="1">
                <a:spcBef>
                  <a:spcPct val="0"/>
                </a:spcBef>
                <a:buFontTx/>
                <a:buNone/>
              </a:pPr>
              <a:t>30</a:t>
            </a:fld>
            <a:endParaRPr lang="en-US" altLang="en-US" sz="1400" smtClean="0"/>
          </a:p>
        </p:txBody>
      </p:sp>
      <p:sp>
        <p:nvSpPr>
          <p:cNvPr id="3584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584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5845" name="Rectangle 4"/>
          <p:cNvSpPr>
            <a:spLocks noGrp="1" noChangeArrowheads="1"/>
          </p:cNvSpPr>
          <p:nvPr>
            <p:ph type="title"/>
          </p:nvPr>
        </p:nvSpPr>
        <p:spPr bwMode="auto">
          <a:xfrm>
            <a:off x="762000" y="38100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4800" smtClean="0">
                <a:solidFill>
                  <a:schemeClr val="tx1"/>
                </a:solidFill>
              </a:rPr>
              <a:t>What is Skill?</a:t>
            </a:r>
          </a:p>
        </p:txBody>
      </p:sp>
      <p:sp>
        <p:nvSpPr>
          <p:cNvPr id="57349" name="Rectangle 5"/>
          <p:cNvSpPr>
            <a:spLocks noGrp="1" noChangeArrowheads="1"/>
          </p:cNvSpPr>
          <p:nvPr>
            <p:ph type="body" idx="1"/>
          </p:nvPr>
        </p:nvSpPr>
        <p:spPr>
          <a:xfrm>
            <a:off x="381000" y="838200"/>
            <a:ext cx="8458200" cy="5638800"/>
          </a:xfrm>
        </p:spPr>
        <p:txBody>
          <a:bodyPr lIns="90488" tIns="44450" rIns="90488" bIns="44450"/>
          <a:lstStyle/>
          <a:p>
            <a:pPr eaLnBrk="1" hangingPunct="1">
              <a:buFontTx/>
              <a:buNone/>
            </a:pPr>
            <a:endParaRPr lang="en-US" altLang="en-US" smtClean="0"/>
          </a:p>
          <a:p>
            <a:pPr eaLnBrk="1" hangingPunct="1">
              <a:buFontTx/>
              <a:buNone/>
            </a:pPr>
            <a:r>
              <a:rPr lang="en-US" altLang="en-US" sz="4400" b="1" smtClean="0">
                <a:solidFill>
                  <a:srgbClr val="FFFF00"/>
                </a:solidFill>
              </a:rPr>
              <a:t>   Ability or proficiency in performing particular tasks.</a:t>
            </a:r>
            <a:endParaRPr lang="en-US" altLang="en-US" sz="4800" smtClean="0">
              <a:solidFill>
                <a:srgbClr val="FFFF00"/>
              </a:solidFill>
            </a:endParaRPr>
          </a:p>
          <a:p>
            <a:pPr eaLnBrk="1" hangingPunct="1">
              <a:buFontTx/>
              <a:buNone/>
            </a:pPr>
            <a:endParaRPr lang="en-US" altLang="en-US" sz="4400" smtClean="0">
              <a:solidFill>
                <a:srgbClr val="3EFFFF"/>
              </a:solidFill>
            </a:endParaRPr>
          </a:p>
          <a:p>
            <a:pPr eaLnBrk="1" hangingPunct="1"/>
            <a:r>
              <a:rPr lang="en-US" altLang="en-US" sz="4400" smtClean="0">
                <a:solidFill>
                  <a:srgbClr val="3EFFFF"/>
                </a:solidFill>
              </a:rPr>
              <a:t>Vary by level in the organization</a:t>
            </a:r>
          </a:p>
          <a:p>
            <a:pPr>
              <a:spcBef>
                <a:spcPct val="60000"/>
              </a:spcBef>
              <a:buSzPct val="65000"/>
              <a:buFont typeface="Wingdings" pitchFamily="2" charset="2"/>
              <a:buChar char="l"/>
            </a:pPr>
            <a:r>
              <a:rPr lang="en-US" altLang="en-US" sz="4400" smtClean="0">
                <a:solidFill>
                  <a:srgbClr val="3EFFFF"/>
                </a:solidFill>
              </a:rPr>
              <a:t>Learned and developed</a:t>
            </a:r>
          </a:p>
          <a:p>
            <a:pPr eaLnBrk="1" hangingPunct="1">
              <a:buFontTx/>
              <a:buNone/>
            </a:pPr>
            <a:endParaRPr lang="en-US" altLang="en-US" sz="4800" smtClean="0">
              <a:solidFill>
                <a:srgbClr val="FFFF00"/>
              </a:solidFill>
            </a:endParaRPr>
          </a:p>
          <a:p>
            <a:pPr eaLnBrk="1" hangingPunct="1">
              <a:buFontTx/>
              <a:buNone/>
            </a:pPr>
            <a:endParaRPr lang="en-US" altLang="en-US" sz="3600" smtClean="0"/>
          </a:p>
        </p:txBody>
      </p:sp>
    </p:spTree>
    <p:extLst>
      <p:ext uri="{BB962C8B-B14F-4D97-AF65-F5344CB8AC3E}">
        <p14:creationId xmlns:p14="http://schemas.microsoft.com/office/powerpoint/2010/main" val="40080413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349">
                                            <p:txEl>
                                              <p:pRg st="1" end="1"/>
                                            </p:txEl>
                                          </p:spTgt>
                                        </p:tgtEl>
                                        <p:attrNameLst>
                                          <p:attrName>style.visibility</p:attrName>
                                        </p:attrNameLst>
                                      </p:cBhvr>
                                      <p:to>
                                        <p:strVal val="visible"/>
                                      </p:to>
                                    </p:set>
                                    <p:anim calcmode="lin" valueType="num">
                                      <p:cBhvr additive="base">
                                        <p:cTn id="7" dur="500" fill="hold"/>
                                        <p:tgtEl>
                                          <p:spTgt spid="5734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9">
                                            <p:txEl>
                                              <p:pRg st="3" end="3"/>
                                            </p:txEl>
                                          </p:spTgt>
                                        </p:tgtEl>
                                        <p:attrNameLst>
                                          <p:attrName>style.visibility</p:attrName>
                                        </p:attrNameLst>
                                      </p:cBhvr>
                                      <p:to>
                                        <p:strVal val="visible"/>
                                      </p:to>
                                    </p:set>
                                    <p:anim calcmode="lin" valueType="num">
                                      <p:cBhvr additive="base">
                                        <p:cTn id="13" dur="500" fill="hold"/>
                                        <p:tgtEl>
                                          <p:spTgt spid="57349">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4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349">
                                            <p:txEl>
                                              <p:pRg st="4" end="4"/>
                                            </p:txEl>
                                          </p:spTgt>
                                        </p:tgtEl>
                                        <p:attrNameLst>
                                          <p:attrName>style.visibility</p:attrName>
                                        </p:attrNameLst>
                                      </p:cBhvr>
                                      <p:to>
                                        <p:strVal val="visible"/>
                                      </p:to>
                                    </p:set>
                                    <p:anim calcmode="lin" valueType="num">
                                      <p:cBhvr additive="base">
                                        <p:cTn id="19" dur="500" fill="hold"/>
                                        <p:tgtEl>
                                          <p:spTgt spid="5734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734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0"/>
          </p:nvPr>
        </p:nvSpPr>
        <p:spPr>
          <a:xfrm>
            <a:off x="6553200" y="6245225"/>
            <a:ext cx="22860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DBCD492-4119-4FBF-BF46-BB831C4BA57C}" type="slidenum">
              <a:rPr lang="en-US" altLang="en-US" sz="1400" smtClean="0"/>
              <a:pPr eaLnBrk="1" hangingPunct="1">
                <a:spcBef>
                  <a:spcPct val="0"/>
                </a:spcBef>
                <a:buFontTx/>
                <a:buNone/>
              </a:pPr>
              <a:t>31</a:t>
            </a:fld>
            <a:endParaRPr lang="en-US" altLang="en-US" sz="1400" smtClean="0"/>
          </a:p>
        </p:txBody>
      </p:sp>
      <p:grpSp>
        <p:nvGrpSpPr>
          <p:cNvPr id="36867" name="Group 2"/>
          <p:cNvGrpSpPr>
            <a:grpSpLocks/>
          </p:cNvGrpSpPr>
          <p:nvPr/>
        </p:nvGrpSpPr>
        <p:grpSpPr bwMode="auto">
          <a:xfrm>
            <a:off x="0" y="533400"/>
            <a:ext cx="9144000" cy="6248400"/>
            <a:chOff x="273" y="1072"/>
            <a:chExt cx="5213" cy="3001"/>
          </a:xfrm>
        </p:grpSpPr>
        <p:sp>
          <p:nvSpPr>
            <p:cNvPr id="36869" name="AutoShape 3"/>
            <p:cNvSpPr>
              <a:spLocks noChangeArrowheads="1"/>
            </p:cNvSpPr>
            <p:nvPr/>
          </p:nvSpPr>
          <p:spPr bwMode="auto">
            <a:xfrm>
              <a:off x="273" y="1072"/>
              <a:ext cx="5213" cy="3001"/>
            </a:xfrm>
            <a:prstGeom prst="plaque">
              <a:avLst>
                <a:gd name="adj" fmla="val 16667"/>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6870" name="Rectangle 4"/>
            <p:cNvSpPr>
              <a:spLocks noChangeArrowheads="1"/>
            </p:cNvSpPr>
            <p:nvPr/>
          </p:nvSpPr>
          <p:spPr bwMode="auto">
            <a:xfrm>
              <a:off x="836" y="1137"/>
              <a:ext cx="4158"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defTabSz="165100" eaLnBrk="0" hangingPunct="0">
                <a:spcBef>
                  <a:spcPct val="20000"/>
                </a:spcBef>
                <a:buChar char="•"/>
                <a:defRPr sz="3200">
                  <a:solidFill>
                    <a:schemeClr val="tx1"/>
                  </a:solidFill>
                  <a:latin typeface="Times New Roman" pitchFamily="18" charset="0"/>
                </a:defRPr>
              </a:lvl1pPr>
              <a:lvl2pPr marL="742950" indent="-285750" defTabSz="165100" eaLnBrk="0" hangingPunct="0">
                <a:spcBef>
                  <a:spcPct val="20000"/>
                </a:spcBef>
                <a:buChar char="–"/>
                <a:defRPr sz="2800">
                  <a:solidFill>
                    <a:schemeClr val="tx1"/>
                  </a:solidFill>
                  <a:latin typeface="Times New Roman" pitchFamily="18" charset="0"/>
                </a:defRPr>
              </a:lvl2pPr>
              <a:lvl3pPr marL="1143000" indent="-228600" defTabSz="165100" eaLnBrk="0" hangingPunct="0">
                <a:spcBef>
                  <a:spcPct val="20000"/>
                </a:spcBef>
                <a:buChar char="•"/>
                <a:defRPr sz="2400">
                  <a:solidFill>
                    <a:schemeClr val="tx1"/>
                  </a:solidFill>
                  <a:latin typeface="Times New Roman" pitchFamily="18" charset="0"/>
                </a:defRPr>
              </a:lvl3pPr>
              <a:lvl4pPr marL="1600200" indent="-228600" defTabSz="165100" eaLnBrk="0" hangingPunct="0">
                <a:spcBef>
                  <a:spcPct val="20000"/>
                </a:spcBef>
                <a:buChar char="–"/>
                <a:defRPr sz="2000">
                  <a:solidFill>
                    <a:schemeClr val="tx1"/>
                  </a:solidFill>
                  <a:latin typeface="Times New Roman" pitchFamily="18" charset="0"/>
                </a:defRPr>
              </a:lvl4pPr>
              <a:lvl5pPr marL="2057400" indent="-228600" defTabSz="165100" eaLnBrk="0" hangingPunct="0">
                <a:spcBef>
                  <a:spcPct val="20000"/>
                </a:spcBef>
                <a:buChar char="»"/>
                <a:defRPr sz="2000">
                  <a:solidFill>
                    <a:schemeClr val="tx1"/>
                  </a:solidFill>
                  <a:latin typeface="Times New Roman" pitchFamily="18" charset="0"/>
                </a:defRPr>
              </a:lvl5pPr>
              <a:lvl6pPr marL="2514600" indent="-228600" defTabSz="165100"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5100"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5100"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51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4600" b="1">
                <a:solidFill>
                  <a:srgbClr val="FFFF00"/>
                </a:solidFill>
              </a:endParaRPr>
            </a:p>
          </p:txBody>
        </p:sp>
        <p:sp>
          <p:nvSpPr>
            <p:cNvPr id="36871" name="Text Box 5"/>
            <p:cNvSpPr txBox="1">
              <a:spLocks noChangeArrowheads="1"/>
            </p:cNvSpPr>
            <p:nvPr/>
          </p:nvSpPr>
          <p:spPr bwMode="auto">
            <a:xfrm>
              <a:off x="346" y="1829"/>
              <a:ext cx="2325"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61925" eaLnBrk="0" hangingPunct="0">
                <a:spcBef>
                  <a:spcPct val="20000"/>
                </a:spcBef>
                <a:buChar char="•"/>
                <a:defRPr sz="3200">
                  <a:solidFill>
                    <a:schemeClr val="tx1"/>
                  </a:solidFill>
                  <a:latin typeface="Times New Roman" pitchFamily="18" charset="0"/>
                </a:defRPr>
              </a:lvl1pPr>
              <a:lvl2pPr marL="742950" indent="-285750" defTabSz="161925" eaLnBrk="0" hangingPunct="0">
                <a:spcBef>
                  <a:spcPct val="20000"/>
                </a:spcBef>
                <a:buChar char="–"/>
                <a:defRPr sz="2800">
                  <a:solidFill>
                    <a:schemeClr val="tx1"/>
                  </a:solidFill>
                  <a:latin typeface="Times New Roman" pitchFamily="18" charset="0"/>
                </a:defRPr>
              </a:lvl2pPr>
              <a:lvl3pPr marL="1143000" indent="-228600" defTabSz="161925" eaLnBrk="0" hangingPunct="0">
                <a:spcBef>
                  <a:spcPct val="20000"/>
                </a:spcBef>
                <a:buChar char="•"/>
                <a:defRPr sz="2400">
                  <a:solidFill>
                    <a:schemeClr val="tx1"/>
                  </a:solidFill>
                  <a:latin typeface="Times New Roman" pitchFamily="18" charset="0"/>
                </a:defRPr>
              </a:lvl3pPr>
              <a:lvl4pPr marL="1600200" indent="-228600" defTabSz="161925" eaLnBrk="0" hangingPunct="0">
                <a:spcBef>
                  <a:spcPct val="20000"/>
                </a:spcBef>
                <a:buChar char="–"/>
                <a:defRPr sz="2000">
                  <a:solidFill>
                    <a:schemeClr val="tx1"/>
                  </a:solidFill>
                  <a:latin typeface="Times New Roman" pitchFamily="18" charset="0"/>
                </a:defRPr>
              </a:lvl4pPr>
              <a:lvl5pPr marL="2057400" indent="-228600" defTabSz="161925" eaLnBrk="0" hangingPunct="0">
                <a:spcBef>
                  <a:spcPct val="20000"/>
                </a:spcBef>
                <a:buChar char="»"/>
                <a:defRPr sz="2000">
                  <a:solidFill>
                    <a:schemeClr val="tx1"/>
                  </a:solidFill>
                  <a:latin typeface="Times New Roman" pitchFamily="18" charset="0"/>
                </a:defRPr>
              </a:lvl5pPr>
              <a:lvl6pPr marL="2514600" indent="-228600" defTabSz="16192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192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192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1925"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65000"/>
                </a:spcBef>
                <a:buSzPct val="65000"/>
                <a:buFont typeface="Wingdings" pitchFamily="2" charset="2"/>
                <a:buChar char="l"/>
              </a:pPr>
              <a:r>
                <a:rPr lang="en-US" altLang="en-US" sz="2800" b="1">
                  <a:solidFill>
                    <a:srgbClr val="FFFF00"/>
                  </a:solidFill>
                </a:rPr>
                <a:t>Given by Robert Katz</a:t>
              </a:r>
            </a:p>
          </p:txBody>
        </p:sp>
        <p:sp>
          <p:nvSpPr>
            <p:cNvPr id="36872" name="AutoShape 6"/>
            <p:cNvSpPr>
              <a:spLocks noChangeArrowheads="1"/>
            </p:cNvSpPr>
            <p:nvPr/>
          </p:nvSpPr>
          <p:spPr bwMode="auto">
            <a:xfrm>
              <a:off x="1924" y="2282"/>
              <a:ext cx="1043" cy="56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6 w 21600"/>
                <a:gd name="T13" fmla="*/ 4899 h 21600"/>
                <a:gd name="T14" fmla="*/ 15739 w 21600"/>
                <a:gd name="T15" fmla="*/ 16701 h 21600"/>
              </a:gdLst>
              <a:ahLst/>
              <a:cxnLst>
                <a:cxn ang="T8">
                  <a:pos x="T0" y="T1"/>
                </a:cxn>
                <a:cxn ang="T9">
                  <a:pos x="T2" y="T3"/>
                </a:cxn>
                <a:cxn ang="T10">
                  <a:pos x="T4" y="T5"/>
                </a:cxn>
                <a:cxn ang="T11">
                  <a:pos x="T6" y="T7"/>
                </a:cxn>
              </a:cxnLst>
              <a:rect l="T12" t="T13" r="T14" b="T15"/>
              <a:pathLst>
                <a:path w="21600" h="21600">
                  <a:moveTo>
                    <a:pt x="10848" y="0"/>
                  </a:moveTo>
                  <a:lnTo>
                    <a:pt x="10848" y="4899"/>
                  </a:lnTo>
                  <a:lnTo>
                    <a:pt x="3375" y="4899"/>
                  </a:lnTo>
                  <a:lnTo>
                    <a:pt x="3375" y="16701"/>
                  </a:lnTo>
                  <a:lnTo>
                    <a:pt x="10848" y="16701"/>
                  </a:lnTo>
                  <a:lnTo>
                    <a:pt x="10848" y="21600"/>
                  </a:lnTo>
                  <a:lnTo>
                    <a:pt x="21600" y="10800"/>
                  </a:lnTo>
                  <a:lnTo>
                    <a:pt x="10848" y="0"/>
                  </a:lnTo>
                  <a:close/>
                </a:path>
                <a:path w="21600" h="21600">
                  <a:moveTo>
                    <a:pt x="1350" y="4899"/>
                  </a:moveTo>
                  <a:lnTo>
                    <a:pt x="1350" y="16701"/>
                  </a:lnTo>
                  <a:lnTo>
                    <a:pt x="2700" y="16701"/>
                  </a:lnTo>
                  <a:lnTo>
                    <a:pt x="2700" y="4899"/>
                  </a:lnTo>
                  <a:lnTo>
                    <a:pt x="1350" y="4899"/>
                  </a:lnTo>
                  <a:close/>
                </a:path>
                <a:path w="21600" h="21600">
                  <a:moveTo>
                    <a:pt x="0" y="4899"/>
                  </a:moveTo>
                  <a:lnTo>
                    <a:pt x="0" y="16701"/>
                  </a:lnTo>
                  <a:lnTo>
                    <a:pt x="675" y="16701"/>
                  </a:lnTo>
                  <a:lnTo>
                    <a:pt x="675" y="4899"/>
                  </a:lnTo>
                  <a:lnTo>
                    <a:pt x="0" y="4899"/>
                  </a:lnTo>
                  <a:close/>
                </a:path>
              </a:pathLst>
            </a:custGeom>
            <a:solidFill>
              <a:srgbClr val="FFFF00"/>
            </a:solidFill>
            <a:ln w="9525">
              <a:solidFill>
                <a:srgbClr val="000000"/>
              </a:solidFill>
              <a:miter lim="800000"/>
              <a:headEnd/>
              <a:tailEnd/>
            </a:ln>
          </p:spPr>
          <p:txBody>
            <a:bodyPr wrap="none" anchor="ctr"/>
            <a:lstStyle/>
            <a:p>
              <a:endParaRPr lang="en-US"/>
            </a:p>
          </p:txBody>
        </p:sp>
      </p:grpSp>
      <p:sp>
        <p:nvSpPr>
          <p:cNvPr id="36868" name="Rectangle 7"/>
          <p:cNvSpPr>
            <a:spLocks noChangeArrowheads="1"/>
          </p:cNvSpPr>
          <p:nvPr/>
        </p:nvSpPr>
        <p:spPr bwMode="auto">
          <a:xfrm>
            <a:off x="5029200" y="228600"/>
            <a:ext cx="4114800" cy="649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defTabSz="165100" eaLnBrk="0" hangingPunct="0">
              <a:spcBef>
                <a:spcPct val="20000"/>
              </a:spcBef>
              <a:buChar char="•"/>
              <a:defRPr sz="3200">
                <a:solidFill>
                  <a:schemeClr val="tx1"/>
                </a:solidFill>
                <a:latin typeface="Times New Roman" pitchFamily="18" charset="0"/>
              </a:defRPr>
            </a:lvl1pPr>
            <a:lvl2pPr marL="742950" indent="-285750" defTabSz="165100" eaLnBrk="0" hangingPunct="0">
              <a:spcBef>
                <a:spcPct val="20000"/>
              </a:spcBef>
              <a:buChar char="–"/>
              <a:defRPr sz="2800">
                <a:solidFill>
                  <a:schemeClr val="tx1"/>
                </a:solidFill>
                <a:latin typeface="Times New Roman" pitchFamily="18" charset="0"/>
              </a:defRPr>
            </a:lvl2pPr>
            <a:lvl3pPr marL="1143000" indent="-228600" defTabSz="165100" eaLnBrk="0" hangingPunct="0">
              <a:spcBef>
                <a:spcPct val="20000"/>
              </a:spcBef>
              <a:buChar char="•"/>
              <a:defRPr sz="2400">
                <a:solidFill>
                  <a:schemeClr val="tx1"/>
                </a:solidFill>
                <a:latin typeface="Times New Roman" pitchFamily="18" charset="0"/>
              </a:defRPr>
            </a:lvl3pPr>
            <a:lvl4pPr marL="1600200" indent="-228600" defTabSz="165100" eaLnBrk="0" hangingPunct="0">
              <a:spcBef>
                <a:spcPct val="20000"/>
              </a:spcBef>
              <a:buChar char="–"/>
              <a:defRPr sz="2000">
                <a:solidFill>
                  <a:schemeClr val="tx1"/>
                </a:solidFill>
                <a:latin typeface="Times New Roman" pitchFamily="18" charset="0"/>
              </a:defRPr>
            </a:lvl4pPr>
            <a:lvl5pPr marL="2057400" indent="-228600" defTabSz="165100" eaLnBrk="0" hangingPunct="0">
              <a:spcBef>
                <a:spcPct val="20000"/>
              </a:spcBef>
              <a:buChar char="»"/>
              <a:defRPr sz="2000">
                <a:solidFill>
                  <a:schemeClr val="tx1"/>
                </a:solidFill>
                <a:latin typeface="Times New Roman" pitchFamily="18" charset="0"/>
              </a:defRPr>
            </a:lvl5pPr>
            <a:lvl6pPr marL="2514600" indent="-228600" defTabSz="165100"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5100"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5100"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51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SzPct val="65000"/>
              <a:buFont typeface="Wingdings" pitchFamily="2" charset="2"/>
              <a:buNone/>
            </a:pPr>
            <a:r>
              <a:rPr lang="en-US" altLang="en-US">
                <a:solidFill>
                  <a:srgbClr val="FFFF00"/>
                </a:solidFill>
              </a:rPr>
              <a:t>Technical Skills</a:t>
            </a:r>
          </a:p>
          <a:p>
            <a:pPr algn="ctr" eaLnBrk="1" hangingPunct="1">
              <a:spcBef>
                <a:spcPct val="0"/>
              </a:spcBef>
              <a:buSzPct val="65000"/>
              <a:buFont typeface="Wingdings" pitchFamily="2" charset="2"/>
              <a:buNone/>
            </a:pPr>
            <a:endParaRPr lang="en-US" altLang="en-US">
              <a:solidFill>
                <a:srgbClr val="FFFF00"/>
              </a:solidFill>
            </a:endParaRPr>
          </a:p>
          <a:p>
            <a:pPr algn="ctr" eaLnBrk="1" hangingPunct="1">
              <a:spcBef>
                <a:spcPct val="0"/>
              </a:spcBef>
              <a:buSzPct val="65000"/>
              <a:buFont typeface="Wingdings" pitchFamily="2" charset="2"/>
              <a:buNone/>
            </a:pPr>
            <a:r>
              <a:rPr lang="en-US" altLang="en-US">
                <a:solidFill>
                  <a:srgbClr val="FFFF00"/>
                </a:solidFill>
              </a:rPr>
              <a:t>Analytical Skills</a:t>
            </a:r>
          </a:p>
          <a:p>
            <a:pPr algn="ctr" eaLnBrk="1" hangingPunct="1">
              <a:spcBef>
                <a:spcPct val="0"/>
              </a:spcBef>
              <a:buSzPct val="65000"/>
              <a:buFont typeface="Wingdings" pitchFamily="2" charset="2"/>
              <a:buNone/>
            </a:pPr>
            <a:endParaRPr lang="en-US" altLang="en-US">
              <a:solidFill>
                <a:srgbClr val="FFFF00"/>
              </a:solidFill>
            </a:endParaRPr>
          </a:p>
          <a:p>
            <a:pPr algn="ctr" eaLnBrk="1" hangingPunct="1">
              <a:spcBef>
                <a:spcPct val="0"/>
              </a:spcBef>
              <a:buSzPct val="65000"/>
              <a:buFont typeface="Wingdings" pitchFamily="2" charset="2"/>
              <a:buNone/>
            </a:pPr>
            <a:r>
              <a:rPr lang="en-US" altLang="en-US">
                <a:solidFill>
                  <a:srgbClr val="FFFF00"/>
                </a:solidFill>
              </a:rPr>
              <a:t>Decision-making Skills</a:t>
            </a:r>
          </a:p>
          <a:p>
            <a:pPr algn="ctr" eaLnBrk="1" hangingPunct="1">
              <a:spcBef>
                <a:spcPct val="0"/>
              </a:spcBef>
              <a:buSzPct val="65000"/>
              <a:buFont typeface="Wingdings" pitchFamily="2" charset="2"/>
              <a:buNone/>
            </a:pPr>
            <a:endParaRPr lang="en-US" altLang="en-US">
              <a:solidFill>
                <a:srgbClr val="FFFF00"/>
              </a:solidFill>
            </a:endParaRPr>
          </a:p>
          <a:p>
            <a:pPr algn="ctr" eaLnBrk="1" hangingPunct="1">
              <a:spcBef>
                <a:spcPct val="0"/>
              </a:spcBef>
              <a:buSzPct val="65000"/>
              <a:buFont typeface="Wingdings" pitchFamily="2" charset="2"/>
              <a:buNone/>
            </a:pPr>
            <a:r>
              <a:rPr lang="en-US" altLang="en-US">
                <a:solidFill>
                  <a:srgbClr val="FFFF00"/>
                </a:solidFill>
              </a:rPr>
              <a:t>Computer Skills</a:t>
            </a:r>
          </a:p>
          <a:p>
            <a:pPr algn="ctr" eaLnBrk="1" hangingPunct="1">
              <a:spcBef>
                <a:spcPct val="0"/>
              </a:spcBef>
              <a:buSzPct val="65000"/>
              <a:buFont typeface="Wingdings" pitchFamily="2" charset="2"/>
              <a:buNone/>
            </a:pPr>
            <a:endParaRPr lang="en-US" altLang="en-US">
              <a:solidFill>
                <a:srgbClr val="FFFF00"/>
              </a:solidFill>
            </a:endParaRPr>
          </a:p>
          <a:p>
            <a:pPr algn="ctr" eaLnBrk="1" hangingPunct="1">
              <a:spcBef>
                <a:spcPct val="0"/>
              </a:spcBef>
              <a:buSzPct val="65000"/>
              <a:buFont typeface="Wingdings" pitchFamily="2" charset="2"/>
              <a:buNone/>
            </a:pPr>
            <a:r>
              <a:rPr lang="en-US" altLang="en-US">
                <a:solidFill>
                  <a:srgbClr val="FFFF00"/>
                </a:solidFill>
              </a:rPr>
              <a:t>Human Relations Skills</a:t>
            </a:r>
          </a:p>
          <a:p>
            <a:pPr algn="ctr" eaLnBrk="1" hangingPunct="1">
              <a:spcBef>
                <a:spcPct val="0"/>
              </a:spcBef>
              <a:buSzPct val="65000"/>
              <a:buFont typeface="Wingdings" pitchFamily="2" charset="2"/>
              <a:buNone/>
            </a:pPr>
            <a:endParaRPr lang="en-US" altLang="en-US">
              <a:solidFill>
                <a:srgbClr val="FFFF00"/>
              </a:solidFill>
            </a:endParaRPr>
          </a:p>
          <a:p>
            <a:pPr algn="ctr" eaLnBrk="1" hangingPunct="1">
              <a:spcBef>
                <a:spcPct val="0"/>
              </a:spcBef>
              <a:buSzPct val="65000"/>
              <a:buFont typeface="Wingdings" pitchFamily="2" charset="2"/>
              <a:buNone/>
            </a:pPr>
            <a:r>
              <a:rPr lang="en-US" altLang="en-US">
                <a:solidFill>
                  <a:srgbClr val="FFFF00"/>
                </a:solidFill>
              </a:rPr>
              <a:t>Communication Skills</a:t>
            </a:r>
          </a:p>
          <a:p>
            <a:pPr algn="ctr" eaLnBrk="1" hangingPunct="1">
              <a:spcBef>
                <a:spcPct val="0"/>
              </a:spcBef>
              <a:buSzPct val="65000"/>
              <a:buFont typeface="Wingdings" pitchFamily="2" charset="2"/>
              <a:buNone/>
            </a:pPr>
            <a:endParaRPr lang="en-US" altLang="en-US">
              <a:solidFill>
                <a:srgbClr val="FFFF00"/>
              </a:solidFill>
            </a:endParaRPr>
          </a:p>
          <a:p>
            <a:pPr algn="ctr" eaLnBrk="1" hangingPunct="1">
              <a:spcBef>
                <a:spcPct val="0"/>
              </a:spcBef>
              <a:buSzPct val="65000"/>
              <a:buFont typeface="Wingdings" pitchFamily="2" charset="2"/>
              <a:buNone/>
            </a:pPr>
            <a:r>
              <a:rPr lang="en-US" altLang="en-US">
                <a:solidFill>
                  <a:srgbClr val="FFFF00"/>
                </a:solidFill>
              </a:rPr>
              <a:t>Conceptual Skills</a:t>
            </a:r>
            <a:endParaRPr lang="en-US" altLang="en-US" sz="2800" b="1">
              <a:solidFill>
                <a:srgbClr val="FFFF00"/>
              </a:solidFill>
            </a:endParaRPr>
          </a:p>
        </p:txBody>
      </p:sp>
    </p:spTree>
    <p:extLst>
      <p:ext uri="{BB962C8B-B14F-4D97-AF65-F5344CB8AC3E}">
        <p14:creationId xmlns:p14="http://schemas.microsoft.com/office/powerpoint/2010/main" val="288299679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9D6AC56F-2D82-4CBE-A1E2-346C510DF428}" type="slidenum">
              <a:rPr lang="en-US" altLang="en-US" sz="1400" smtClean="0"/>
              <a:pPr eaLnBrk="1" hangingPunct="1">
                <a:spcBef>
                  <a:spcPct val="0"/>
                </a:spcBef>
                <a:buFontTx/>
                <a:buNone/>
              </a:pPr>
              <a:t>32</a:t>
            </a:fld>
            <a:endParaRPr lang="en-US" altLang="en-US" sz="1400" smtClean="0"/>
          </a:p>
        </p:txBody>
      </p:sp>
      <p:sp>
        <p:nvSpPr>
          <p:cNvPr id="8197" name="Rectangle 5"/>
          <p:cNvSpPr>
            <a:spLocks noGrp="1" noChangeArrowheads="1"/>
          </p:cNvSpPr>
          <p:nvPr>
            <p:ph type="body" idx="1"/>
          </p:nvPr>
        </p:nvSpPr>
        <p:spPr>
          <a:xfrm>
            <a:off x="685800" y="1066800"/>
            <a:ext cx="7772400" cy="5029200"/>
          </a:xfrm>
        </p:spPr>
        <p:txBody>
          <a:bodyPr lIns="90488" tIns="44450" rIns="90488" bIns="44450"/>
          <a:lstStyle/>
          <a:p>
            <a:pPr eaLnBrk="1" hangingPunct="1">
              <a:buFontTx/>
              <a:buNone/>
            </a:pPr>
            <a:r>
              <a:rPr lang="en-US" altLang="en-US" sz="5400" b="1" smtClean="0">
                <a:solidFill>
                  <a:schemeClr val="tx2"/>
                </a:solidFill>
              </a:rPr>
              <a:t>Important Skills </a:t>
            </a:r>
            <a:endParaRPr lang="en-US" altLang="en-US" sz="5400" smtClean="0"/>
          </a:p>
          <a:p>
            <a:pPr eaLnBrk="1" hangingPunct="1"/>
            <a:r>
              <a:rPr lang="en-US" altLang="en-US" sz="5400" smtClean="0"/>
              <a:t>Technical Skills</a:t>
            </a:r>
          </a:p>
          <a:p>
            <a:pPr eaLnBrk="1" hangingPunct="1"/>
            <a:r>
              <a:rPr lang="en-US" altLang="en-US" sz="5400" smtClean="0"/>
              <a:t>Human Skills</a:t>
            </a:r>
          </a:p>
          <a:p>
            <a:pPr eaLnBrk="1" hangingPunct="1"/>
            <a:r>
              <a:rPr lang="en-US" altLang="en-US" sz="5400" smtClean="0"/>
              <a:t>Conceptual Skills</a:t>
            </a:r>
          </a:p>
          <a:p>
            <a:pPr eaLnBrk="1" hangingPunct="1">
              <a:buFontTx/>
              <a:buNone/>
            </a:pPr>
            <a:endParaRPr lang="en-US" altLang="en-US" sz="5400" smtClean="0"/>
          </a:p>
        </p:txBody>
      </p:sp>
    </p:spTree>
    <p:extLst>
      <p:ext uri="{BB962C8B-B14F-4D97-AF65-F5344CB8AC3E}">
        <p14:creationId xmlns:p14="http://schemas.microsoft.com/office/powerpoint/2010/main" val="408925509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7">
                                            <p:txEl>
                                              <p:pRg st="2" end="2"/>
                                            </p:txEl>
                                          </p:spTgt>
                                        </p:tgtEl>
                                        <p:attrNameLst>
                                          <p:attrName>style.visibility</p:attrName>
                                        </p:attrNameLst>
                                      </p:cBhvr>
                                      <p:to>
                                        <p:strVal val="visible"/>
                                      </p:to>
                                    </p:set>
                                    <p:anim calcmode="lin" valueType="num">
                                      <p:cBhvr additive="base">
                                        <p:cTn id="19" dur="500" fill="hold"/>
                                        <p:tgtEl>
                                          <p:spTgt spid="819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197">
                                            <p:txEl>
                                              <p:pRg st="3" end="3"/>
                                            </p:txEl>
                                          </p:spTgt>
                                        </p:tgtEl>
                                        <p:attrNameLst>
                                          <p:attrName>style.visibility</p:attrName>
                                        </p:attrNameLst>
                                      </p:cBhvr>
                                      <p:to>
                                        <p:strVal val="visible"/>
                                      </p:to>
                                    </p:set>
                                    <p:anim calcmode="lin" valueType="num">
                                      <p:cBhvr additive="base">
                                        <p:cTn id="25" dur="500" fill="hold"/>
                                        <p:tgtEl>
                                          <p:spTgt spid="819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D6D24FDD-B9AD-4C66-8AB3-9C7F94167604}" type="slidenum">
              <a:rPr lang="en-US" altLang="en-US" sz="1400" smtClean="0"/>
              <a:pPr eaLnBrk="1" hangingPunct="1">
                <a:spcBef>
                  <a:spcPct val="0"/>
                </a:spcBef>
                <a:buFontTx/>
                <a:buNone/>
              </a:pPr>
              <a:t>33</a:t>
            </a:fld>
            <a:endParaRPr lang="en-US" altLang="en-US" sz="1400" smtClean="0"/>
          </a:p>
        </p:txBody>
      </p:sp>
      <p:sp>
        <p:nvSpPr>
          <p:cNvPr id="389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89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685800" y="2133600"/>
            <a:ext cx="7772400" cy="3962400"/>
          </a:xfrm>
        </p:spPr>
        <p:txBody>
          <a:bodyPr lIns="90488" tIns="44450" rIns="90488" bIns="44450"/>
          <a:lstStyle/>
          <a:p>
            <a:pPr eaLnBrk="1" hangingPunct="1"/>
            <a:r>
              <a:rPr lang="en-US" altLang="en-US" sz="4400" smtClean="0"/>
              <a:t>Ability to perform  the role</a:t>
            </a:r>
          </a:p>
          <a:p>
            <a:pPr eaLnBrk="1" hangingPunct="1"/>
            <a:r>
              <a:rPr lang="en-US" altLang="en-US" sz="4400" smtClean="0"/>
              <a:t>Ability to perform the functions</a:t>
            </a:r>
          </a:p>
          <a:p>
            <a:pPr eaLnBrk="1" hangingPunct="1"/>
            <a:r>
              <a:rPr lang="en-US" altLang="en-US" sz="4400" smtClean="0"/>
              <a:t>Ability to apply the knowledge in Computer or Engg, A/Cs, Manufacturing etc</a:t>
            </a:r>
          </a:p>
        </p:txBody>
      </p:sp>
      <p:sp>
        <p:nvSpPr>
          <p:cNvPr id="38918" name="Title 6"/>
          <p:cNvSpPr>
            <a:spLocks noGrp="1"/>
          </p:cNvSpPr>
          <p:nvPr>
            <p:ph type="title"/>
          </p:nvPr>
        </p:nvSpPr>
        <p:spPr bwMode="auto">
          <a:xfrm>
            <a:off x="457200" y="274638"/>
            <a:ext cx="8229600" cy="163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Technical Skills</a:t>
            </a:r>
            <a:r>
              <a:rPr lang="en-US" altLang="en-US" sz="2000" b="1" smtClean="0"/>
              <a:t>(Technical Competency) </a:t>
            </a:r>
            <a:r>
              <a:rPr lang="en-US" altLang="en-US" sz="4800" b="1" smtClean="0"/>
              <a:t/>
            </a:r>
            <a:br>
              <a:rPr lang="en-US" altLang="en-US" sz="4800" b="1" smtClean="0"/>
            </a:br>
            <a:r>
              <a:rPr lang="en-US" altLang="en-US" sz="3600" b="1" smtClean="0">
                <a:latin typeface="Bell MT" pitchFamily="18" charset="0"/>
              </a:rPr>
              <a:t>Reflects the both the understanding and Proficiency in a Specialized field </a:t>
            </a:r>
            <a:endParaRPr lang="en-US" altLang="en-US" sz="3600" smtClean="0">
              <a:latin typeface="Bell MT" pitchFamily="18" charset="0"/>
            </a:endParaRPr>
          </a:p>
        </p:txBody>
      </p:sp>
    </p:spTree>
    <p:extLst>
      <p:ext uri="{BB962C8B-B14F-4D97-AF65-F5344CB8AC3E}">
        <p14:creationId xmlns:p14="http://schemas.microsoft.com/office/powerpoint/2010/main" val="30826961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4D2D1D35-D460-4D92-B875-8230E2F18172}" type="slidenum">
              <a:rPr lang="en-US" altLang="en-US" sz="1400" smtClean="0"/>
              <a:pPr eaLnBrk="1" hangingPunct="1">
                <a:spcBef>
                  <a:spcPct val="0"/>
                </a:spcBef>
                <a:buFontTx/>
                <a:buNone/>
              </a:pPr>
              <a:t>34</a:t>
            </a:fld>
            <a:endParaRPr lang="en-US" altLang="en-US" sz="1400" smtClean="0"/>
          </a:p>
        </p:txBody>
      </p:sp>
      <p:sp>
        <p:nvSpPr>
          <p:cNvPr id="3993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3994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685800" y="2133600"/>
            <a:ext cx="7772400" cy="3962400"/>
          </a:xfrm>
        </p:spPr>
        <p:txBody>
          <a:bodyPr lIns="90488" tIns="44450" rIns="90488" bIns="44450"/>
          <a:lstStyle/>
          <a:p>
            <a:pPr eaLnBrk="1" hangingPunct="1"/>
            <a:r>
              <a:rPr lang="en-US" altLang="en-US" sz="4400" smtClean="0"/>
              <a:t>Ability to Understand </a:t>
            </a:r>
          </a:p>
          <a:p>
            <a:pPr eaLnBrk="1" hangingPunct="1"/>
            <a:r>
              <a:rPr lang="en-US" altLang="en-US" sz="4400" smtClean="0"/>
              <a:t>Ability to Communicate </a:t>
            </a:r>
          </a:p>
          <a:p>
            <a:pPr eaLnBrk="1" hangingPunct="1"/>
            <a:r>
              <a:rPr lang="en-US" altLang="en-US" sz="4400" smtClean="0"/>
              <a:t>Ability to Motivate &amp; Inspire</a:t>
            </a:r>
          </a:p>
          <a:p>
            <a:pPr eaLnBrk="1" hangingPunct="1"/>
            <a:r>
              <a:rPr lang="en-US" altLang="en-US" sz="4400" smtClean="0"/>
              <a:t>Ability to get Trust </a:t>
            </a:r>
          </a:p>
        </p:txBody>
      </p:sp>
      <p:sp>
        <p:nvSpPr>
          <p:cNvPr id="39942" name="Title 6"/>
          <p:cNvSpPr>
            <a:spLocks noGrp="1"/>
          </p:cNvSpPr>
          <p:nvPr>
            <p:ph type="title"/>
          </p:nvPr>
        </p:nvSpPr>
        <p:spPr bwMode="auto">
          <a:xfrm>
            <a:off x="457200" y="274638"/>
            <a:ext cx="8229600" cy="1858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Human Skills</a:t>
            </a:r>
            <a:r>
              <a:rPr lang="en-US" altLang="en-US" sz="2000" b="1" smtClean="0"/>
              <a:t>(Social Competency) </a:t>
            </a:r>
            <a:r>
              <a:rPr lang="en-US" altLang="en-US" sz="4800" b="1" smtClean="0"/>
              <a:t/>
            </a:r>
            <a:br>
              <a:rPr lang="en-US" altLang="en-US" sz="4800" b="1" smtClean="0"/>
            </a:br>
            <a:r>
              <a:rPr lang="en-US" altLang="en-US" sz="3600" b="1" smtClean="0">
                <a:latin typeface="Bell MT" pitchFamily="18" charset="0"/>
              </a:rPr>
              <a:t>Reflects both the work well with and deal others People </a:t>
            </a:r>
            <a:r>
              <a:rPr lang="en-US" altLang="en-US" sz="3200" b="1" smtClean="0">
                <a:latin typeface="Bell MT" pitchFamily="18" charset="0"/>
              </a:rPr>
              <a:t>(Individual &amp; Group)</a:t>
            </a:r>
            <a:r>
              <a:rPr lang="en-US" altLang="en-US" sz="3600" b="1" smtClean="0">
                <a:latin typeface="Bell MT" pitchFamily="18" charset="0"/>
              </a:rPr>
              <a:t>  </a:t>
            </a:r>
            <a:endParaRPr lang="en-US" altLang="en-US" sz="3600" smtClean="0">
              <a:latin typeface="Bell MT" pitchFamily="18" charset="0"/>
            </a:endParaRPr>
          </a:p>
        </p:txBody>
      </p:sp>
    </p:spTree>
    <p:extLst>
      <p:ext uri="{BB962C8B-B14F-4D97-AF65-F5344CB8AC3E}">
        <p14:creationId xmlns:p14="http://schemas.microsoft.com/office/powerpoint/2010/main" val="24405510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5">
                                            <p:txEl>
                                              <p:pRg st="3" end="3"/>
                                            </p:txEl>
                                          </p:spTgt>
                                        </p:tgtEl>
                                        <p:attrNameLst>
                                          <p:attrName>style.visibility</p:attrName>
                                        </p:attrNameLst>
                                      </p:cBhvr>
                                      <p:to>
                                        <p:strVal val="visible"/>
                                      </p:to>
                                    </p:set>
                                    <p:anim calcmode="lin" valueType="num">
                                      <p:cBhvr additive="base">
                                        <p:cTn id="25" dur="500" fill="hold"/>
                                        <p:tgtEl>
                                          <p:spTgt spid="1024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03EEC96F-D1D2-4859-B298-AFF51A1E4F59}" type="slidenum">
              <a:rPr lang="en-US" altLang="en-US" sz="1400" smtClean="0"/>
              <a:pPr eaLnBrk="1" hangingPunct="1">
                <a:spcBef>
                  <a:spcPct val="0"/>
                </a:spcBef>
                <a:buFontTx/>
                <a:buNone/>
              </a:pPr>
              <a:t>35</a:t>
            </a:fld>
            <a:endParaRPr lang="en-US" altLang="en-US" sz="1400" smtClean="0"/>
          </a:p>
        </p:txBody>
      </p:sp>
      <p:sp>
        <p:nvSpPr>
          <p:cNvPr id="4096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096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685800" y="2819400"/>
            <a:ext cx="7772400" cy="3276600"/>
          </a:xfrm>
        </p:spPr>
        <p:txBody>
          <a:bodyPr lIns="90488" tIns="44450" rIns="90488" bIns="44450">
            <a:normAutofit lnSpcReduction="10000"/>
          </a:bodyPr>
          <a:lstStyle/>
          <a:p>
            <a:pPr eaLnBrk="1" hangingPunct="1"/>
            <a:r>
              <a:rPr lang="en-US" altLang="en-US" smtClean="0"/>
              <a:t>Ability of interrelationship among organizational Parts</a:t>
            </a:r>
          </a:p>
          <a:p>
            <a:pPr eaLnBrk="1" hangingPunct="1"/>
            <a:r>
              <a:rPr lang="en-US" altLang="en-US" smtClean="0"/>
              <a:t>Ability to Solve a problem</a:t>
            </a:r>
          </a:p>
          <a:p>
            <a:r>
              <a:rPr lang="en-CA" altLang="en-US" smtClean="0"/>
              <a:t>Mental ability to analyze and diagnose complex situations</a:t>
            </a:r>
          </a:p>
          <a:p>
            <a:r>
              <a:rPr lang="en-CA" altLang="en-US" smtClean="0"/>
              <a:t>Allow Managers to see how things fit</a:t>
            </a:r>
            <a:endParaRPr lang="en-US" altLang="en-US" smtClean="0"/>
          </a:p>
          <a:p>
            <a:pPr eaLnBrk="1" hangingPunct="1"/>
            <a:endParaRPr lang="en-US" altLang="en-US" sz="4400" smtClean="0"/>
          </a:p>
        </p:txBody>
      </p:sp>
      <p:sp>
        <p:nvSpPr>
          <p:cNvPr id="26630" name="Title 6"/>
          <p:cNvSpPr>
            <a:spLocks noGrp="1"/>
          </p:cNvSpPr>
          <p:nvPr>
            <p:ph type="title"/>
          </p:nvPr>
        </p:nvSpPr>
        <p:spPr bwMode="auto">
          <a:xfrm>
            <a:off x="457200" y="274638"/>
            <a:ext cx="8229600" cy="2620962"/>
          </a:xfrm>
          <a:ln>
            <a:miter lim="800000"/>
            <a:headEnd/>
            <a:tailEnd/>
          </a:ln>
        </p:spPr>
        <p:txBody>
          <a:bodyPr vert="horz" wrap="square" lIns="91440" tIns="45720" rIns="91440" bIns="45720" numCol="1" anchor="t" anchorCtr="0" compatLnSpc="1">
            <a:prstTxWarp prst="textNoShape">
              <a:avLst/>
            </a:prstTxWarp>
          </a:bodyPr>
          <a:lstStyle/>
          <a:p>
            <a:pPr>
              <a:defRPr/>
            </a:pPr>
            <a:r>
              <a:rPr lang="en-US" b="1" dirty="0" smtClean="0"/>
              <a:t>Conceptual Skills</a:t>
            </a:r>
            <a:br>
              <a:rPr lang="en-US" b="1" dirty="0" smtClean="0"/>
            </a:br>
            <a:r>
              <a:rPr lang="en-US" sz="3600" b="1" dirty="0" smtClean="0"/>
              <a:t>(Visionary/Mental Competency) </a:t>
            </a:r>
            <a:r>
              <a:rPr lang="en-US" sz="4800" b="1" dirty="0" smtClean="0"/>
              <a:t/>
            </a:r>
            <a:br>
              <a:rPr lang="en-US" sz="4800" b="1" dirty="0" smtClean="0"/>
            </a:br>
            <a:r>
              <a:rPr lang="en-US" sz="3200" b="1" dirty="0" smtClean="0">
                <a:solidFill>
                  <a:schemeClr val="bg2">
                    <a:lumMod val="60000"/>
                    <a:lumOff val="40000"/>
                  </a:schemeClr>
                </a:solidFill>
                <a:latin typeface="Bell MT" pitchFamily="18" charset="0"/>
              </a:rPr>
              <a:t>Reflects both the understanding and thinking of Abstract and Complex situation </a:t>
            </a:r>
            <a:endParaRPr lang="en-US" sz="3200" dirty="0" smtClean="0">
              <a:solidFill>
                <a:schemeClr val="bg2">
                  <a:lumMod val="60000"/>
                  <a:lumOff val="40000"/>
                </a:schemeClr>
              </a:solidFill>
              <a:latin typeface="Bell MT" pitchFamily="18" charset="0"/>
            </a:endParaRPr>
          </a:p>
        </p:txBody>
      </p:sp>
    </p:spTree>
    <p:extLst>
      <p:ext uri="{BB962C8B-B14F-4D97-AF65-F5344CB8AC3E}">
        <p14:creationId xmlns:p14="http://schemas.microsoft.com/office/powerpoint/2010/main" val="241445567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5">
                                            <p:txEl>
                                              <p:pRg st="3" end="3"/>
                                            </p:txEl>
                                          </p:spTgt>
                                        </p:tgtEl>
                                        <p:attrNameLst>
                                          <p:attrName>style.visibility</p:attrName>
                                        </p:attrNameLst>
                                      </p:cBhvr>
                                      <p:to>
                                        <p:strVal val="visible"/>
                                      </p:to>
                                    </p:set>
                                    <p:anim calcmode="lin" valueType="num">
                                      <p:cBhvr additive="base">
                                        <p:cTn id="25" dur="500" fill="hold"/>
                                        <p:tgtEl>
                                          <p:spTgt spid="1024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FOM 1.</a:t>
            </a:r>
            <a:fld id="{38F93FD0-8D51-48B2-B8B8-361F86ECC20D}" type="slidenum">
              <a:rPr lang="en-US" altLang="en-US" sz="1400" smtClean="0"/>
              <a:pPr eaLnBrk="1" hangingPunct="1">
                <a:spcBef>
                  <a:spcPct val="0"/>
                </a:spcBef>
                <a:buFontTx/>
                <a:buNone/>
              </a:pPr>
              <a:t>36</a:t>
            </a:fld>
            <a:endParaRPr lang="en-US" altLang="en-US" sz="1400" smtClean="0"/>
          </a:p>
        </p:txBody>
      </p:sp>
      <p:sp>
        <p:nvSpPr>
          <p:cNvPr id="41987"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altLang="en-US" smtClean="0"/>
              <a:t>Political Skills</a:t>
            </a:r>
            <a:endParaRPr lang="en-US" altLang="en-US" smtClean="0"/>
          </a:p>
        </p:txBody>
      </p:sp>
      <p:sp>
        <p:nvSpPr>
          <p:cNvPr id="41988" name="Rectangle 3"/>
          <p:cNvSpPr>
            <a:spLocks noGrp="1" noChangeArrowheads="1"/>
          </p:cNvSpPr>
          <p:nvPr>
            <p:ph type="body" idx="1"/>
          </p:nvPr>
        </p:nvSpPr>
        <p:spPr/>
        <p:txBody>
          <a:bodyPr/>
          <a:lstStyle/>
          <a:p>
            <a:r>
              <a:rPr lang="en-CA" altLang="en-US" smtClean="0"/>
              <a:t>Ability to enhance one position, build a power base, and establish the right connection</a:t>
            </a:r>
            <a:endParaRPr lang="en-US" altLang="en-US" smtClean="0"/>
          </a:p>
        </p:txBody>
      </p:sp>
    </p:spTree>
    <p:extLst>
      <p:ext uri="{BB962C8B-B14F-4D97-AF65-F5344CB8AC3E}">
        <p14:creationId xmlns:p14="http://schemas.microsoft.com/office/powerpoint/2010/main" val="24664434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426E1D82-DAE3-40DF-84BD-D26675B0D3F2}" type="slidenum">
              <a:rPr lang="en-US" altLang="en-US" sz="1400" smtClean="0"/>
              <a:pPr eaLnBrk="1" hangingPunct="1">
                <a:spcBef>
                  <a:spcPct val="0"/>
                </a:spcBef>
                <a:buFontTx/>
                <a:buNone/>
              </a:pPr>
              <a:t>37</a:t>
            </a:fld>
            <a:endParaRPr lang="en-US" altLang="en-US" sz="1400" smtClean="0"/>
          </a:p>
        </p:txBody>
      </p:sp>
      <p:sp>
        <p:nvSpPr>
          <p:cNvPr id="8197" name="Rectangle 5"/>
          <p:cNvSpPr>
            <a:spLocks noGrp="1" noChangeArrowheads="1"/>
          </p:cNvSpPr>
          <p:nvPr>
            <p:ph type="body" idx="1"/>
          </p:nvPr>
        </p:nvSpPr>
        <p:spPr>
          <a:xfrm>
            <a:off x="685800" y="1066800"/>
            <a:ext cx="7772400" cy="5029200"/>
          </a:xfrm>
        </p:spPr>
        <p:txBody>
          <a:bodyPr lIns="90488" tIns="44450" rIns="90488" bIns="44450"/>
          <a:lstStyle/>
          <a:p>
            <a:pPr eaLnBrk="1" hangingPunct="1">
              <a:buFontTx/>
              <a:buNone/>
            </a:pPr>
            <a:r>
              <a:rPr lang="en-US" altLang="en-US" sz="5400" b="1" i="1" u="sng" smtClean="0">
                <a:solidFill>
                  <a:schemeClr val="tx2"/>
                </a:solidFill>
              </a:rPr>
              <a:t>Managerial Levels</a:t>
            </a:r>
            <a:endParaRPr lang="en-US" altLang="en-US" sz="5400" i="1" u="sng" smtClean="0"/>
          </a:p>
          <a:p>
            <a:pPr eaLnBrk="1" hangingPunct="1"/>
            <a:r>
              <a:rPr lang="en-US" altLang="en-US" sz="5400" smtClean="0"/>
              <a:t>Top Mangers</a:t>
            </a:r>
          </a:p>
          <a:p>
            <a:pPr eaLnBrk="1" hangingPunct="1"/>
            <a:r>
              <a:rPr lang="en-US" altLang="en-US" sz="5400" smtClean="0"/>
              <a:t>Middle Managers</a:t>
            </a:r>
          </a:p>
          <a:p>
            <a:pPr eaLnBrk="1" hangingPunct="1"/>
            <a:r>
              <a:rPr lang="en-US" altLang="en-US" sz="5400" smtClean="0"/>
              <a:t>First-Line Managers</a:t>
            </a:r>
          </a:p>
          <a:p>
            <a:pPr eaLnBrk="1" hangingPunct="1"/>
            <a:r>
              <a:rPr lang="en-US" altLang="en-US" sz="5400" smtClean="0"/>
              <a:t>Non-Managers</a:t>
            </a:r>
          </a:p>
          <a:p>
            <a:pPr eaLnBrk="1" hangingPunct="1">
              <a:buFontTx/>
              <a:buNone/>
            </a:pPr>
            <a:endParaRPr lang="en-US" altLang="en-US" sz="5400" smtClean="0"/>
          </a:p>
        </p:txBody>
      </p:sp>
    </p:spTree>
    <p:extLst>
      <p:ext uri="{BB962C8B-B14F-4D97-AF65-F5344CB8AC3E}">
        <p14:creationId xmlns:p14="http://schemas.microsoft.com/office/powerpoint/2010/main" val="346992025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7">
                                            <p:txEl>
                                              <p:pRg st="2" end="2"/>
                                            </p:txEl>
                                          </p:spTgt>
                                        </p:tgtEl>
                                        <p:attrNameLst>
                                          <p:attrName>style.visibility</p:attrName>
                                        </p:attrNameLst>
                                      </p:cBhvr>
                                      <p:to>
                                        <p:strVal val="visible"/>
                                      </p:to>
                                    </p:set>
                                    <p:anim calcmode="lin" valueType="num">
                                      <p:cBhvr additive="base">
                                        <p:cTn id="19" dur="500" fill="hold"/>
                                        <p:tgtEl>
                                          <p:spTgt spid="819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197">
                                            <p:txEl>
                                              <p:pRg st="3" end="3"/>
                                            </p:txEl>
                                          </p:spTgt>
                                        </p:tgtEl>
                                        <p:attrNameLst>
                                          <p:attrName>style.visibility</p:attrName>
                                        </p:attrNameLst>
                                      </p:cBhvr>
                                      <p:to>
                                        <p:strVal val="visible"/>
                                      </p:to>
                                    </p:set>
                                    <p:anim calcmode="lin" valueType="num">
                                      <p:cBhvr additive="base">
                                        <p:cTn id="25" dur="500" fill="hold"/>
                                        <p:tgtEl>
                                          <p:spTgt spid="819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19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8197">
                                            <p:txEl>
                                              <p:pRg st="4" end="4"/>
                                            </p:txEl>
                                          </p:spTgt>
                                        </p:tgtEl>
                                        <p:attrNameLst>
                                          <p:attrName>style.visibility</p:attrName>
                                        </p:attrNameLst>
                                      </p:cBhvr>
                                      <p:to>
                                        <p:strVal val="visible"/>
                                      </p:to>
                                    </p:set>
                                    <p:anim calcmode="lin" valueType="num">
                                      <p:cBhvr additive="base">
                                        <p:cTn id="31" dur="500" fill="hold"/>
                                        <p:tgtEl>
                                          <p:spTgt spid="819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19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6600" smtClean="0"/>
              <a:t>Managerial Levels </a:t>
            </a:r>
          </a:p>
        </p:txBody>
      </p:sp>
      <p:sp>
        <p:nvSpPr>
          <p:cNvPr id="44035" name="Rectangle 3"/>
          <p:cNvSpPr>
            <a:spLocks noGrp="1" noChangeArrowheads="1"/>
          </p:cNvSpPr>
          <p:nvPr>
            <p:ph type="body" sz="half" idx="1"/>
          </p:nvPr>
        </p:nvSpPr>
        <p:spPr>
          <a:xfrm>
            <a:off x="914400" y="1295400"/>
            <a:ext cx="7772400" cy="4267200"/>
          </a:xfrm>
        </p:spPr>
        <p:txBody>
          <a:bodyPr/>
          <a:lstStyle/>
          <a:p>
            <a:r>
              <a:rPr lang="en-US" altLang="en-US" sz="1600" smtClean="0"/>
              <a:t>					</a:t>
            </a:r>
          </a:p>
          <a:p>
            <a:r>
              <a:rPr lang="en-US" altLang="en-US" sz="1600" smtClean="0"/>
              <a:t>					             </a:t>
            </a:r>
          </a:p>
        </p:txBody>
      </p:sp>
      <p:sp>
        <p:nvSpPr>
          <p:cNvPr id="44036" name="AutoShape 4"/>
          <p:cNvSpPr>
            <a:spLocks noChangeArrowheads="1"/>
          </p:cNvSpPr>
          <p:nvPr/>
        </p:nvSpPr>
        <p:spPr bwMode="auto">
          <a:xfrm>
            <a:off x="914400" y="1524000"/>
            <a:ext cx="7772400" cy="3505200"/>
          </a:xfrm>
          <a:prstGeom prst="flowChartExtract">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1800">
              <a:latin typeface="Arial" pitchFamily="34" charset="0"/>
              <a:cs typeface="Times New Roman" pitchFamily="18" charset="0"/>
            </a:endParaRPr>
          </a:p>
        </p:txBody>
      </p:sp>
      <p:sp>
        <p:nvSpPr>
          <p:cNvPr id="44037" name="Text Box 5"/>
          <p:cNvSpPr txBox="1">
            <a:spLocks noChangeArrowheads="1"/>
          </p:cNvSpPr>
          <p:nvPr/>
        </p:nvSpPr>
        <p:spPr bwMode="auto">
          <a:xfrm>
            <a:off x="3886200" y="2209800"/>
            <a:ext cx="1981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a:latin typeface="Arial" pitchFamily="34" charset="0"/>
                <a:cs typeface="Times New Roman" pitchFamily="18" charset="0"/>
              </a:rPr>
              <a:t>    </a:t>
            </a:r>
            <a:r>
              <a:rPr lang="en-US" altLang="en-US" sz="2800" b="1">
                <a:latin typeface="Arial" pitchFamily="34" charset="0"/>
                <a:cs typeface="Times New Roman" pitchFamily="18" charset="0"/>
              </a:rPr>
              <a:t>Top</a:t>
            </a:r>
          </a:p>
          <a:p>
            <a:pPr eaLnBrk="1" hangingPunct="1">
              <a:spcBef>
                <a:spcPct val="0"/>
              </a:spcBef>
              <a:buFontTx/>
              <a:buNone/>
            </a:pPr>
            <a:r>
              <a:rPr lang="en-US" altLang="en-US" sz="2800" b="1">
                <a:latin typeface="Arial" pitchFamily="34" charset="0"/>
                <a:cs typeface="Times New Roman" pitchFamily="18" charset="0"/>
              </a:rPr>
              <a:t>Managers</a:t>
            </a:r>
          </a:p>
        </p:txBody>
      </p:sp>
      <p:sp>
        <p:nvSpPr>
          <p:cNvPr id="44038" name="Text Box 6"/>
          <p:cNvSpPr txBox="1">
            <a:spLocks noChangeArrowheads="1"/>
          </p:cNvSpPr>
          <p:nvPr/>
        </p:nvSpPr>
        <p:spPr bwMode="auto">
          <a:xfrm>
            <a:off x="3962400" y="2700338"/>
            <a:ext cx="19272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latin typeface="Arial" pitchFamily="34" charset="0"/>
              <a:cs typeface="Times New Roman" pitchFamily="18" charset="0"/>
            </a:endParaRPr>
          </a:p>
          <a:p>
            <a:pPr eaLnBrk="1" hangingPunct="1">
              <a:spcBef>
                <a:spcPct val="0"/>
              </a:spcBef>
              <a:buFontTx/>
              <a:buNone/>
            </a:pPr>
            <a:r>
              <a:rPr lang="en-US" altLang="en-US" sz="2400">
                <a:latin typeface="Arial" pitchFamily="34" charset="0"/>
                <a:cs typeface="Times New Roman" pitchFamily="18" charset="0"/>
              </a:rPr>
              <a:t>        </a:t>
            </a:r>
          </a:p>
        </p:txBody>
      </p:sp>
      <p:sp>
        <p:nvSpPr>
          <p:cNvPr id="44039" name="Text Box 7"/>
          <p:cNvSpPr txBox="1">
            <a:spLocks noChangeArrowheads="1"/>
          </p:cNvSpPr>
          <p:nvPr/>
        </p:nvSpPr>
        <p:spPr bwMode="auto">
          <a:xfrm>
            <a:off x="3200400" y="3429000"/>
            <a:ext cx="3581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a:latin typeface="Arial" pitchFamily="34" charset="0"/>
                <a:cs typeface="Times New Roman" pitchFamily="18" charset="0"/>
              </a:rPr>
              <a:t> </a:t>
            </a:r>
            <a:r>
              <a:rPr lang="en-US" altLang="en-US" b="1">
                <a:latin typeface="Arial" pitchFamily="34" charset="0"/>
                <a:cs typeface="Times New Roman" pitchFamily="18" charset="0"/>
              </a:rPr>
              <a:t>Middle Managers</a:t>
            </a:r>
          </a:p>
        </p:txBody>
      </p:sp>
      <p:sp>
        <p:nvSpPr>
          <p:cNvPr id="44040" name="Text Box 8"/>
          <p:cNvSpPr txBox="1">
            <a:spLocks noChangeArrowheads="1"/>
          </p:cNvSpPr>
          <p:nvPr/>
        </p:nvSpPr>
        <p:spPr bwMode="auto">
          <a:xfrm>
            <a:off x="2286000" y="4343400"/>
            <a:ext cx="4800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a:latin typeface="Arial" pitchFamily="34" charset="0"/>
                <a:cs typeface="Times New Roman" pitchFamily="18" charset="0"/>
              </a:rPr>
              <a:t>     </a:t>
            </a:r>
            <a:r>
              <a:rPr lang="en-US" altLang="en-US" b="1">
                <a:latin typeface="Arial" pitchFamily="34" charset="0"/>
                <a:cs typeface="Times New Roman" pitchFamily="18" charset="0"/>
              </a:rPr>
              <a:t>First-Line Managers</a:t>
            </a:r>
          </a:p>
        </p:txBody>
      </p:sp>
      <p:sp>
        <p:nvSpPr>
          <p:cNvPr id="44041" name="Text Box 9"/>
          <p:cNvSpPr txBox="1">
            <a:spLocks noChangeArrowheads="1"/>
          </p:cNvSpPr>
          <p:nvPr/>
        </p:nvSpPr>
        <p:spPr bwMode="auto">
          <a:xfrm>
            <a:off x="2133600" y="5181600"/>
            <a:ext cx="533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400">
                <a:latin typeface="Arial" pitchFamily="34" charset="0"/>
                <a:cs typeface="Times New Roman" pitchFamily="18" charset="0"/>
              </a:rPr>
              <a:t>     </a:t>
            </a:r>
            <a:r>
              <a:rPr lang="en-US" altLang="en-US" sz="3600">
                <a:latin typeface="Arial" pitchFamily="34" charset="0"/>
                <a:cs typeface="Times New Roman" pitchFamily="18" charset="0"/>
              </a:rPr>
              <a:t>Non-Managers (Employees, Workers)</a:t>
            </a:r>
          </a:p>
        </p:txBody>
      </p:sp>
      <p:sp>
        <p:nvSpPr>
          <p:cNvPr id="44042" name="Line 10"/>
          <p:cNvSpPr>
            <a:spLocks noChangeShapeType="1"/>
          </p:cNvSpPr>
          <p:nvPr/>
        </p:nvSpPr>
        <p:spPr bwMode="auto">
          <a:xfrm>
            <a:off x="1752600" y="5029200"/>
            <a:ext cx="6096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3" name="Line 11"/>
          <p:cNvSpPr>
            <a:spLocks noChangeShapeType="1"/>
          </p:cNvSpPr>
          <p:nvPr/>
        </p:nvSpPr>
        <p:spPr bwMode="auto">
          <a:xfrm>
            <a:off x="2514600" y="4191000"/>
            <a:ext cx="457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4" name="Line 12"/>
          <p:cNvSpPr>
            <a:spLocks noChangeShapeType="1"/>
          </p:cNvSpPr>
          <p:nvPr/>
        </p:nvSpPr>
        <p:spPr bwMode="auto">
          <a:xfrm>
            <a:off x="3276600" y="3352800"/>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693249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FOM 1.</a:t>
            </a:r>
            <a:fld id="{23C4CA04-64FE-49AC-8809-15D92DC6549B}" type="slidenum">
              <a:rPr lang="en-US" altLang="en-US" sz="1400" smtClean="0"/>
              <a:pPr eaLnBrk="1" hangingPunct="1">
                <a:spcBef>
                  <a:spcPct val="0"/>
                </a:spcBef>
                <a:buFontTx/>
                <a:buNone/>
              </a:pPr>
              <a:t>39</a:t>
            </a:fld>
            <a:endParaRPr lang="en-US" altLang="en-US" sz="1400" smtClean="0"/>
          </a:p>
        </p:txBody>
      </p:sp>
      <p:sp>
        <p:nvSpPr>
          <p:cNvPr id="45059" name="Rectangle 2"/>
          <p:cNvSpPr>
            <a:spLocks noChangeArrowheads="1"/>
          </p:cNvSpPr>
          <p:nvPr/>
        </p:nvSpPr>
        <p:spPr bwMode="auto">
          <a:xfrm>
            <a:off x="457200" y="533400"/>
            <a:ext cx="8239125" cy="5638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5060" name="AutoShape 3"/>
          <p:cNvSpPr>
            <a:spLocks noChangeArrowheads="1"/>
          </p:cNvSpPr>
          <p:nvPr/>
        </p:nvSpPr>
        <p:spPr bwMode="auto">
          <a:xfrm>
            <a:off x="1962150" y="590550"/>
            <a:ext cx="5207000" cy="4826000"/>
          </a:xfrm>
          <a:prstGeom prst="triangle">
            <a:avLst>
              <a:gd name="adj" fmla="val 49968"/>
            </a:avLst>
          </a:prstGeom>
          <a:solidFill>
            <a:srgbClr val="FFFF00"/>
          </a:solidFill>
          <a:ln w="25400">
            <a:solidFill>
              <a:srgbClr val="41414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5061" name="Line 4"/>
          <p:cNvSpPr>
            <a:spLocks noChangeShapeType="1"/>
          </p:cNvSpPr>
          <p:nvPr/>
        </p:nvSpPr>
        <p:spPr bwMode="auto">
          <a:xfrm>
            <a:off x="3209925" y="3416300"/>
            <a:ext cx="2714625" cy="0"/>
          </a:xfrm>
          <a:prstGeom prst="line">
            <a:avLst/>
          </a:prstGeom>
          <a:noFill/>
          <a:ln w="12700">
            <a:solidFill>
              <a:srgbClr val="41414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2" name="Line 5"/>
          <p:cNvSpPr>
            <a:spLocks noChangeShapeType="1"/>
          </p:cNvSpPr>
          <p:nvPr/>
        </p:nvSpPr>
        <p:spPr bwMode="auto">
          <a:xfrm>
            <a:off x="3819525" y="2349500"/>
            <a:ext cx="1495425" cy="0"/>
          </a:xfrm>
          <a:prstGeom prst="line">
            <a:avLst/>
          </a:prstGeom>
          <a:noFill/>
          <a:ln w="12700">
            <a:solidFill>
              <a:srgbClr val="41414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3" name="Line 6"/>
          <p:cNvSpPr>
            <a:spLocks noChangeShapeType="1"/>
          </p:cNvSpPr>
          <p:nvPr/>
        </p:nvSpPr>
        <p:spPr bwMode="auto">
          <a:xfrm>
            <a:off x="2676525" y="4483100"/>
            <a:ext cx="3781425" cy="0"/>
          </a:xfrm>
          <a:prstGeom prst="line">
            <a:avLst/>
          </a:prstGeom>
          <a:noFill/>
          <a:ln w="12700">
            <a:solidFill>
              <a:srgbClr val="41414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4" name="Rectangle 7"/>
          <p:cNvSpPr>
            <a:spLocks noChangeArrowheads="1"/>
          </p:cNvSpPr>
          <p:nvPr/>
        </p:nvSpPr>
        <p:spPr bwMode="auto">
          <a:xfrm>
            <a:off x="3913188" y="2559050"/>
            <a:ext cx="1366837"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000" b="1">
                <a:solidFill>
                  <a:srgbClr val="414141"/>
                </a:solidFill>
              </a:rPr>
              <a:t>Middle</a:t>
            </a:r>
          </a:p>
          <a:p>
            <a:pPr algn="ctr" eaLnBrk="1" hangingPunct="1">
              <a:spcBef>
                <a:spcPct val="0"/>
              </a:spcBef>
              <a:buFontTx/>
              <a:buNone/>
            </a:pPr>
            <a:r>
              <a:rPr lang="en-US" altLang="en-US" sz="2000" b="1">
                <a:solidFill>
                  <a:srgbClr val="414141"/>
                </a:solidFill>
              </a:rPr>
              <a:t>Managers</a:t>
            </a:r>
          </a:p>
        </p:txBody>
      </p:sp>
      <p:sp>
        <p:nvSpPr>
          <p:cNvPr id="45065" name="Rectangle 8"/>
          <p:cNvSpPr>
            <a:spLocks noChangeArrowheads="1"/>
          </p:cNvSpPr>
          <p:nvPr/>
        </p:nvSpPr>
        <p:spPr bwMode="auto">
          <a:xfrm>
            <a:off x="3914775" y="3625850"/>
            <a:ext cx="1366838"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000" b="1">
                <a:solidFill>
                  <a:srgbClr val="414141"/>
                </a:solidFill>
              </a:rPr>
              <a:t>First-Line</a:t>
            </a:r>
          </a:p>
          <a:p>
            <a:pPr algn="ctr" eaLnBrk="1" hangingPunct="1">
              <a:spcBef>
                <a:spcPct val="0"/>
              </a:spcBef>
              <a:buFontTx/>
              <a:buNone/>
            </a:pPr>
            <a:r>
              <a:rPr lang="en-US" altLang="en-US" sz="2000" b="1">
                <a:solidFill>
                  <a:srgbClr val="414141"/>
                </a:solidFill>
              </a:rPr>
              <a:t>Managers</a:t>
            </a:r>
          </a:p>
        </p:txBody>
      </p:sp>
      <p:sp>
        <p:nvSpPr>
          <p:cNvPr id="14345" name="Rectangle 9"/>
          <p:cNvSpPr>
            <a:spLocks noChangeArrowheads="1"/>
          </p:cNvSpPr>
          <p:nvPr/>
        </p:nvSpPr>
        <p:spPr bwMode="auto">
          <a:xfrm>
            <a:off x="3179763" y="4757738"/>
            <a:ext cx="2633662" cy="396875"/>
          </a:xfrm>
          <a:prstGeom prst="rect">
            <a:avLst/>
          </a:prstGeom>
          <a:noFill/>
          <a:ln w="12700">
            <a:noFill/>
            <a:miter lim="800000"/>
            <a:headEnd/>
            <a:tailEnd/>
          </a:ln>
          <a:effectLst/>
        </p:spPr>
        <p:txBody>
          <a:bodyPr wrap="none" lIns="90488" tIns="44450" rIns="90488" bIns="44450">
            <a:spAutoFit/>
          </a:bodyPr>
          <a:lstStyle/>
          <a:p>
            <a:pPr algn="ctr">
              <a:defRPr/>
            </a:pPr>
            <a:r>
              <a:rPr lang="en-US" sz="2000" b="1" dirty="0">
                <a:solidFill>
                  <a:schemeClr val="accent6">
                    <a:lumMod val="10000"/>
                  </a:schemeClr>
                </a:solidFill>
              </a:rPr>
              <a:t>Front-Line Employees</a:t>
            </a:r>
          </a:p>
        </p:txBody>
      </p:sp>
      <p:sp>
        <p:nvSpPr>
          <p:cNvPr id="45067" name="Rectangle 10"/>
          <p:cNvSpPr>
            <a:spLocks noChangeArrowheads="1"/>
          </p:cNvSpPr>
          <p:nvPr/>
        </p:nvSpPr>
        <p:spPr bwMode="auto">
          <a:xfrm>
            <a:off x="3913188" y="1416050"/>
            <a:ext cx="1366837"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000" b="1">
                <a:solidFill>
                  <a:srgbClr val="414141"/>
                </a:solidFill>
              </a:rPr>
              <a:t>Top</a:t>
            </a:r>
          </a:p>
          <a:p>
            <a:pPr algn="ctr" eaLnBrk="1" hangingPunct="1">
              <a:spcBef>
                <a:spcPct val="0"/>
              </a:spcBef>
              <a:buFontTx/>
              <a:buNone/>
            </a:pPr>
            <a:r>
              <a:rPr lang="en-US" altLang="en-US" sz="2000" b="1">
                <a:solidFill>
                  <a:srgbClr val="414141"/>
                </a:solidFill>
              </a:rPr>
              <a:t>Managers</a:t>
            </a:r>
          </a:p>
        </p:txBody>
      </p:sp>
      <p:sp>
        <p:nvSpPr>
          <p:cNvPr id="14347" name="Rectangle 11"/>
          <p:cNvSpPr>
            <a:spLocks noGrp="1" noChangeArrowheads="1"/>
          </p:cNvSpPr>
          <p:nvPr>
            <p:ph type="title"/>
          </p:nvPr>
        </p:nvSpPr>
        <p:spPr>
          <a:xfrm>
            <a:off x="452438" y="5405438"/>
            <a:ext cx="8239125" cy="542925"/>
          </a:xfrm>
          <a:solidFill>
            <a:schemeClr val="tx1"/>
          </a:solidFill>
          <a:ln w="12700" cap="flat">
            <a:solidFill>
              <a:schemeClr val="tx1"/>
            </a:solidFill>
          </a:ln>
        </p:spPr>
        <p:txBody>
          <a:bodyPr lIns="90488" tIns="44450" rIns="90488" bIns="44450" anchor="ctr">
            <a:normAutofit fontScale="90000"/>
          </a:bodyPr>
          <a:lstStyle/>
          <a:p>
            <a:pPr>
              <a:defRPr/>
            </a:pPr>
            <a:r>
              <a:rPr lang="en-US" sz="3600" dirty="0">
                <a:solidFill>
                  <a:schemeClr val="accent6">
                    <a:lumMod val="10000"/>
                  </a:schemeClr>
                </a:solidFill>
              </a:rPr>
              <a:t>The Levels of an Organization</a:t>
            </a:r>
          </a:p>
        </p:txBody>
      </p:sp>
      <p:sp>
        <p:nvSpPr>
          <p:cNvPr id="45069" name="Rectangle 12"/>
          <p:cNvSpPr>
            <a:spLocks noChangeArrowheads="1"/>
          </p:cNvSpPr>
          <p:nvPr/>
        </p:nvSpPr>
        <p:spPr bwMode="auto">
          <a:xfrm>
            <a:off x="692150" y="528638"/>
            <a:ext cx="16383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t>Supervise</a:t>
            </a:r>
          </a:p>
          <a:p>
            <a:pPr algn="ctr" eaLnBrk="1" hangingPunct="1">
              <a:spcBef>
                <a:spcPct val="0"/>
              </a:spcBef>
              <a:buFontTx/>
              <a:buNone/>
            </a:pPr>
            <a:r>
              <a:rPr lang="en-US" altLang="en-US" sz="2400" b="1"/>
              <a:t>Others</a:t>
            </a:r>
          </a:p>
        </p:txBody>
      </p:sp>
      <p:sp>
        <p:nvSpPr>
          <p:cNvPr id="45070" name="Rectangle 13"/>
          <p:cNvSpPr>
            <a:spLocks noChangeArrowheads="1"/>
          </p:cNvSpPr>
          <p:nvPr/>
        </p:nvSpPr>
        <p:spPr bwMode="auto">
          <a:xfrm>
            <a:off x="7264400" y="4643438"/>
            <a:ext cx="1347788"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t>Work</a:t>
            </a:r>
          </a:p>
          <a:p>
            <a:pPr algn="ctr" eaLnBrk="1" hangingPunct="1">
              <a:spcBef>
                <a:spcPct val="0"/>
              </a:spcBef>
              <a:buFontTx/>
              <a:buNone/>
            </a:pPr>
            <a:r>
              <a:rPr lang="en-US" altLang="en-US" sz="2400" b="1"/>
              <a:t>on Jobs</a:t>
            </a:r>
          </a:p>
        </p:txBody>
      </p:sp>
      <p:sp>
        <p:nvSpPr>
          <p:cNvPr id="45071" name="Line 14"/>
          <p:cNvSpPr>
            <a:spLocks noChangeShapeType="1"/>
          </p:cNvSpPr>
          <p:nvPr/>
        </p:nvSpPr>
        <p:spPr bwMode="auto">
          <a:xfrm flipH="1" flipV="1">
            <a:off x="7913688" y="598488"/>
            <a:ext cx="26987" cy="406082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72" name="Line 15"/>
          <p:cNvSpPr>
            <a:spLocks noChangeShapeType="1"/>
          </p:cNvSpPr>
          <p:nvPr/>
        </p:nvSpPr>
        <p:spPr bwMode="auto">
          <a:xfrm>
            <a:off x="1447800" y="1387475"/>
            <a:ext cx="0" cy="401002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308967593"/>
      </p:ext>
    </p:extLst>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body" idx="1"/>
          </p:nvPr>
        </p:nvSpPr>
        <p:spPr>
          <a:xfrm>
            <a:off x="838200" y="1447800"/>
            <a:ext cx="7924800" cy="2590800"/>
          </a:xfrm>
        </p:spPr>
        <p:txBody>
          <a:bodyPr/>
          <a:lstStyle/>
          <a:p>
            <a:pPr eaLnBrk="1" hangingPunct="1">
              <a:buFont typeface="Wingdings" pitchFamily="2" charset="2"/>
              <a:buNone/>
            </a:pPr>
            <a:r>
              <a:rPr lang="en-US" altLang="en-US" sz="4800" smtClean="0"/>
              <a:t>Managers….Individuals who achieves goals through other people.</a:t>
            </a:r>
          </a:p>
        </p:txBody>
      </p:sp>
      <p:sp>
        <p:nvSpPr>
          <p:cNvPr id="3" name="Rectangle 3"/>
          <p:cNvSpPr txBox="1">
            <a:spLocks noChangeArrowheads="1"/>
          </p:cNvSpPr>
          <p:nvPr/>
        </p:nvSpPr>
        <p:spPr bwMode="auto">
          <a:xfrm>
            <a:off x="228600" y="3962400"/>
            <a:ext cx="8534400" cy="2286000"/>
          </a:xfrm>
          <a:prstGeom prst="rect">
            <a:avLst/>
          </a:prstGeom>
          <a:noFill/>
          <a:ln w="9525">
            <a:noFill/>
            <a:miter lim="800000"/>
            <a:headEnd/>
            <a:tailEnd/>
          </a:ln>
        </p:spPr>
        <p:txBody>
          <a:bodyPr lIns="90488" tIns="44450" rIns="90488" bIns="44450"/>
          <a:lstStyle/>
          <a:p>
            <a:pPr marL="342900" indent="-342900" eaLnBrk="0" hangingPunct="0">
              <a:spcBef>
                <a:spcPct val="20000"/>
              </a:spcBef>
              <a:defRPr/>
            </a:pPr>
            <a:r>
              <a:rPr lang="en-US" sz="4800" kern="0" dirty="0">
                <a:latin typeface="+mn-lt"/>
              </a:rPr>
              <a:t>Process of getting things done, efficiently and effectively, through and with other people</a:t>
            </a:r>
          </a:p>
        </p:txBody>
      </p:sp>
      <p:sp>
        <p:nvSpPr>
          <p:cNvPr id="5" name="Rectangle 2"/>
          <p:cNvSpPr txBox="1">
            <a:spLocks noChangeArrowheads="1"/>
          </p:cNvSpPr>
          <p:nvPr/>
        </p:nvSpPr>
        <p:spPr>
          <a:xfrm>
            <a:off x="1905000" y="228600"/>
            <a:ext cx="4953000" cy="1143000"/>
          </a:xfrm>
          <a:prstGeom prst="rect">
            <a:avLst/>
          </a:prstGeom>
          <a:noFill/>
          <a:ln/>
        </p:spPr>
        <p:txBody>
          <a:bodyPr lIns="90488" tIns="44450" rIns="90488" bIns="44450" anchor="ctr"/>
          <a:lstStyle/>
          <a:p>
            <a:pPr algn="ctr" eaLnBrk="0" hangingPunct="0">
              <a:defRPr/>
            </a:pPr>
            <a:r>
              <a:rPr lang="en-US" sz="6600" kern="0" dirty="0">
                <a:solidFill>
                  <a:schemeClr val="tx2"/>
                </a:solidFill>
                <a:latin typeface="+mj-lt"/>
                <a:ea typeface="+mj-ea"/>
                <a:cs typeface="+mj-cs"/>
              </a:rPr>
              <a:t>Management</a:t>
            </a:r>
          </a:p>
        </p:txBody>
      </p:sp>
    </p:spTree>
    <p:extLst>
      <p:ext uri="{BB962C8B-B14F-4D97-AF65-F5344CB8AC3E}">
        <p14:creationId xmlns:p14="http://schemas.microsoft.com/office/powerpoint/2010/main" val="1667779310"/>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F74721BD-A1FC-4A50-8113-DE534FE56E1C}" type="slidenum">
              <a:rPr lang="en-US" altLang="en-US" sz="1400" smtClean="0"/>
              <a:pPr eaLnBrk="1" hangingPunct="1">
                <a:spcBef>
                  <a:spcPct val="0"/>
                </a:spcBef>
                <a:buFontTx/>
                <a:buNone/>
              </a:pPr>
              <a:t>40</a:t>
            </a:fld>
            <a:endParaRPr lang="en-US" altLang="en-US" sz="1400" smtClean="0"/>
          </a:p>
        </p:txBody>
      </p:sp>
      <p:sp>
        <p:nvSpPr>
          <p:cNvPr id="4608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608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685800" y="1752600"/>
            <a:ext cx="7772400" cy="4800600"/>
          </a:xfrm>
        </p:spPr>
        <p:txBody>
          <a:bodyPr lIns="90488" tIns="44450" rIns="90488" bIns="44450"/>
          <a:lstStyle/>
          <a:p>
            <a:pPr eaLnBrk="1" hangingPunct="1"/>
            <a:r>
              <a:rPr lang="en-US" altLang="en-US" sz="3600" smtClean="0"/>
              <a:t>Responsible for Entire Org</a:t>
            </a:r>
          </a:p>
          <a:p>
            <a:pPr eaLnBrk="1" hangingPunct="1"/>
            <a:r>
              <a:rPr lang="en-US" altLang="en-US" sz="3600" smtClean="0"/>
              <a:t>Having most Authority</a:t>
            </a:r>
          </a:p>
          <a:p>
            <a:pPr eaLnBrk="1" hangingPunct="1"/>
            <a:r>
              <a:rPr lang="en-US" altLang="en-US" sz="3600" smtClean="0"/>
              <a:t>Make wide-long term decisions</a:t>
            </a:r>
          </a:p>
          <a:p>
            <a:pPr eaLnBrk="1" hangingPunct="1"/>
            <a:r>
              <a:rPr lang="en-US" altLang="en-US" sz="3600" smtClean="0"/>
              <a:t>Framing Goals, Policies, Rules, Developing Long term Plans</a:t>
            </a:r>
          </a:p>
          <a:p>
            <a:pPr eaLnBrk="1" hangingPunct="1"/>
            <a:r>
              <a:rPr lang="en-US" altLang="en-US" sz="3600" smtClean="0"/>
              <a:t>Give Approval</a:t>
            </a:r>
          </a:p>
          <a:p>
            <a:pPr eaLnBrk="1" hangingPunct="1"/>
            <a:r>
              <a:rPr lang="en-US" altLang="en-US" sz="3600" smtClean="0"/>
              <a:t>Answerable to BOD,GB</a:t>
            </a:r>
            <a:r>
              <a:rPr lang="en-US" altLang="en-US" sz="4400" smtClean="0"/>
              <a:t> </a:t>
            </a:r>
          </a:p>
          <a:p>
            <a:pPr eaLnBrk="1" hangingPunct="1"/>
            <a:endParaRPr lang="en-US" altLang="en-US" sz="4400" smtClean="0"/>
          </a:p>
        </p:txBody>
      </p:sp>
      <p:sp>
        <p:nvSpPr>
          <p:cNvPr id="46086" name="Title 6"/>
          <p:cNvSpPr>
            <a:spLocks noGrp="1"/>
          </p:cNvSpPr>
          <p:nvPr>
            <p:ph type="title"/>
          </p:nvPr>
        </p:nvSpPr>
        <p:spPr bwMode="auto">
          <a:xfrm>
            <a:off x="457200" y="274638"/>
            <a:ext cx="8229600" cy="163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800" b="1" smtClean="0"/>
              <a:t>Top Managers</a:t>
            </a:r>
            <a:br>
              <a:rPr lang="en-US" altLang="en-US" sz="4800" b="1" smtClean="0"/>
            </a:br>
            <a:r>
              <a:rPr lang="en-US" altLang="en-US" sz="3600" b="1" smtClean="0"/>
              <a:t>They are called CEO, VC, President etc</a:t>
            </a:r>
            <a:endParaRPr lang="en-US" altLang="en-US" sz="3600" smtClean="0">
              <a:latin typeface="Bell MT" pitchFamily="18" charset="0"/>
            </a:endParaRPr>
          </a:p>
        </p:txBody>
      </p:sp>
    </p:spTree>
    <p:extLst>
      <p:ext uri="{BB962C8B-B14F-4D97-AF65-F5344CB8AC3E}">
        <p14:creationId xmlns:p14="http://schemas.microsoft.com/office/powerpoint/2010/main" val="10689122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5">
                                            <p:txEl>
                                              <p:pRg st="3" end="3"/>
                                            </p:txEl>
                                          </p:spTgt>
                                        </p:tgtEl>
                                        <p:attrNameLst>
                                          <p:attrName>style.visibility</p:attrName>
                                        </p:attrNameLst>
                                      </p:cBhvr>
                                      <p:to>
                                        <p:strVal val="visible"/>
                                      </p:to>
                                    </p:set>
                                    <p:anim calcmode="lin" valueType="num">
                                      <p:cBhvr additive="base">
                                        <p:cTn id="25" dur="500" fill="hold"/>
                                        <p:tgtEl>
                                          <p:spTgt spid="1024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245">
                                            <p:txEl>
                                              <p:pRg st="4" end="4"/>
                                            </p:txEl>
                                          </p:spTgt>
                                        </p:tgtEl>
                                        <p:attrNameLst>
                                          <p:attrName>style.visibility</p:attrName>
                                        </p:attrNameLst>
                                      </p:cBhvr>
                                      <p:to>
                                        <p:strVal val="visible"/>
                                      </p:to>
                                    </p:set>
                                    <p:anim calcmode="lin" valueType="num">
                                      <p:cBhvr additive="base">
                                        <p:cTn id="31" dur="500" fill="hold"/>
                                        <p:tgtEl>
                                          <p:spTgt spid="1024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245">
                                            <p:txEl>
                                              <p:pRg st="5" end="5"/>
                                            </p:txEl>
                                          </p:spTgt>
                                        </p:tgtEl>
                                        <p:attrNameLst>
                                          <p:attrName>style.visibility</p:attrName>
                                        </p:attrNameLst>
                                      </p:cBhvr>
                                      <p:to>
                                        <p:strVal val="visible"/>
                                      </p:to>
                                    </p:set>
                                    <p:anim calcmode="lin" valueType="num">
                                      <p:cBhvr additive="base">
                                        <p:cTn id="37" dur="500" fill="hold"/>
                                        <p:tgtEl>
                                          <p:spTgt spid="1024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24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C1BCDB6F-B8AA-4769-95B3-758605D0EA9F}" type="slidenum">
              <a:rPr lang="en-US" altLang="en-US" sz="1400" smtClean="0"/>
              <a:pPr eaLnBrk="1" hangingPunct="1">
                <a:spcBef>
                  <a:spcPct val="0"/>
                </a:spcBef>
                <a:buFontTx/>
                <a:buNone/>
              </a:pPr>
              <a:t>41</a:t>
            </a:fld>
            <a:endParaRPr lang="en-US" altLang="en-US" sz="1400" smtClean="0"/>
          </a:p>
        </p:txBody>
      </p:sp>
      <p:sp>
        <p:nvSpPr>
          <p:cNvPr id="4710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710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457200" y="1981200"/>
            <a:ext cx="8229600" cy="4572000"/>
          </a:xfrm>
        </p:spPr>
        <p:txBody>
          <a:bodyPr lIns="90488" tIns="44450" rIns="90488" bIns="44450"/>
          <a:lstStyle/>
          <a:p>
            <a:pPr eaLnBrk="1" hangingPunct="1"/>
            <a:r>
              <a:rPr lang="en-US" altLang="en-US" smtClean="0"/>
              <a:t>Responsible for a Particular Unit or Department or Project</a:t>
            </a:r>
          </a:p>
          <a:p>
            <a:pPr eaLnBrk="1" hangingPunct="1"/>
            <a:r>
              <a:rPr lang="en-US" altLang="en-US" smtClean="0"/>
              <a:t>Implementer (Plans, policies etc)</a:t>
            </a:r>
          </a:p>
          <a:p>
            <a:pPr eaLnBrk="1" hangingPunct="1"/>
            <a:r>
              <a:rPr lang="en-US" altLang="en-US" smtClean="0"/>
              <a:t>Translate Plans into Action work</a:t>
            </a:r>
          </a:p>
          <a:p>
            <a:pPr eaLnBrk="1" hangingPunct="1"/>
            <a:r>
              <a:rPr lang="en-US" altLang="en-US" smtClean="0"/>
              <a:t>Framing Targets, Rules, Developing Medium term Plans</a:t>
            </a:r>
          </a:p>
          <a:p>
            <a:pPr eaLnBrk="1" hangingPunct="1"/>
            <a:r>
              <a:rPr lang="en-US" altLang="en-US" smtClean="0"/>
              <a:t>Seek and Give Approval</a:t>
            </a:r>
          </a:p>
          <a:p>
            <a:pPr eaLnBrk="1" hangingPunct="1"/>
            <a:r>
              <a:rPr lang="en-US" altLang="en-US" smtClean="0"/>
              <a:t>Answerable to Top mangers </a:t>
            </a:r>
          </a:p>
          <a:p>
            <a:pPr eaLnBrk="1" hangingPunct="1"/>
            <a:endParaRPr lang="en-US" altLang="en-US" sz="4400" smtClean="0"/>
          </a:p>
        </p:txBody>
      </p:sp>
      <p:sp>
        <p:nvSpPr>
          <p:cNvPr id="47110" name="Title 6"/>
          <p:cNvSpPr>
            <a:spLocks noGrp="1"/>
          </p:cNvSpPr>
          <p:nvPr>
            <p:ph type="title"/>
          </p:nvPr>
        </p:nvSpPr>
        <p:spPr bwMode="auto">
          <a:xfrm>
            <a:off x="457200" y="274638"/>
            <a:ext cx="8229600" cy="163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Middle Managers</a:t>
            </a:r>
            <a:br>
              <a:rPr lang="en-US" altLang="en-US" sz="4800" b="1" smtClean="0"/>
            </a:br>
            <a:r>
              <a:rPr lang="en-US" altLang="en-US" sz="3200" b="1" smtClean="0"/>
              <a:t>They are called Dy CEO, V.President, Manger, Deptt Head etc</a:t>
            </a:r>
            <a:endParaRPr lang="en-US" altLang="en-US" sz="3200" smtClean="0">
              <a:latin typeface="Bell MT" pitchFamily="18" charset="0"/>
            </a:endParaRPr>
          </a:p>
        </p:txBody>
      </p:sp>
    </p:spTree>
    <p:extLst>
      <p:ext uri="{BB962C8B-B14F-4D97-AF65-F5344CB8AC3E}">
        <p14:creationId xmlns:p14="http://schemas.microsoft.com/office/powerpoint/2010/main" val="10990929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5">
                                            <p:txEl>
                                              <p:pRg st="3" end="3"/>
                                            </p:txEl>
                                          </p:spTgt>
                                        </p:tgtEl>
                                        <p:attrNameLst>
                                          <p:attrName>style.visibility</p:attrName>
                                        </p:attrNameLst>
                                      </p:cBhvr>
                                      <p:to>
                                        <p:strVal val="visible"/>
                                      </p:to>
                                    </p:set>
                                    <p:anim calcmode="lin" valueType="num">
                                      <p:cBhvr additive="base">
                                        <p:cTn id="25" dur="500" fill="hold"/>
                                        <p:tgtEl>
                                          <p:spTgt spid="1024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245">
                                            <p:txEl>
                                              <p:pRg st="4" end="4"/>
                                            </p:txEl>
                                          </p:spTgt>
                                        </p:tgtEl>
                                        <p:attrNameLst>
                                          <p:attrName>style.visibility</p:attrName>
                                        </p:attrNameLst>
                                      </p:cBhvr>
                                      <p:to>
                                        <p:strVal val="visible"/>
                                      </p:to>
                                    </p:set>
                                    <p:anim calcmode="lin" valueType="num">
                                      <p:cBhvr additive="base">
                                        <p:cTn id="31" dur="500" fill="hold"/>
                                        <p:tgtEl>
                                          <p:spTgt spid="1024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245">
                                            <p:txEl>
                                              <p:pRg st="5" end="5"/>
                                            </p:txEl>
                                          </p:spTgt>
                                        </p:tgtEl>
                                        <p:attrNameLst>
                                          <p:attrName>style.visibility</p:attrName>
                                        </p:attrNameLst>
                                      </p:cBhvr>
                                      <p:to>
                                        <p:strVal val="visible"/>
                                      </p:to>
                                    </p:set>
                                    <p:anim calcmode="lin" valueType="num">
                                      <p:cBhvr additive="base">
                                        <p:cTn id="37" dur="500" fill="hold"/>
                                        <p:tgtEl>
                                          <p:spTgt spid="1024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24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03F73E8D-5BC4-429F-AEDD-21B4EA81F3D9}" type="slidenum">
              <a:rPr lang="en-US" altLang="en-US" sz="1400" smtClean="0"/>
              <a:pPr eaLnBrk="1" hangingPunct="1">
                <a:spcBef>
                  <a:spcPct val="0"/>
                </a:spcBef>
                <a:buFontTx/>
                <a:buNone/>
              </a:pPr>
              <a:t>42</a:t>
            </a:fld>
            <a:endParaRPr lang="en-US" altLang="en-US" sz="1400" smtClean="0"/>
          </a:p>
        </p:txBody>
      </p:sp>
      <p:sp>
        <p:nvSpPr>
          <p:cNvPr id="4813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813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457200" y="1981200"/>
            <a:ext cx="8229600" cy="4572000"/>
          </a:xfrm>
        </p:spPr>
        <p:txBody>
          <a:bodyPr lIns="90488" tIns="44450" rIns="90488" bIns="44450"/>
          <a:lstStyle/>
          <a:p>
            <a:pPr eaLnBrk="1" hangingPunct="1"/>
            <a:r>
              <a:rPr lang="en-US" altLang="en-US" smtClean="0"/>
              <a:t>Responsible for a Job or Task or Activity</a:t>
            </a:r>
          </a:p>
          <a:p>
            <a:pPr eaLnBrk="1" hangingPunct="1"/>
            <a:r>
              <a:rPr lang="en-US" altLang="en-US" smtClean="0"/>
              <a:t>Also Implementer (Plans of Action)</a:t>
            </a:r>
          </a:p>
          <a:p>
            <a:pPr eaLnBrk="1" hangingPunct="1"/>
            <a:r>
              <a:rPr lang="en-US" altLang="en-US" smtClean="0"/>
              <a:t>Act as Liaison manger</a:t>
            </a:r>
          </a:p>
          <a:p>
            <a:pPr eaLnBrk="1" hangingPunct="1"/>
            <a:r>
              <a:rPr lang="en-US" altLang="en-US" smtClean="0"/>
              <a:t>Actually involve in getting work done through and with employees (Inputs, Process)</a:t>
            </a:r>
          </a:p>
          <a:p>
            <a:pPr eaLnBrk="1" hangingPunct="1"/>
            <a:r>
              <a:rPr lang="en-US" altLang="en-US" smtClean="0"/>
              <a:t>Seek Approval</a:t>
            </a:r>
          </a:p>
          <a:p>
            <a:pPr eaLnBrk="1" hangingPunct="1"/>
            <a:r>
              <a:rPr lang="en-US" altLang="en-US" smtClean="0"/>
              <a:t>Answerable to Middle mangers </a:t>
            </a:r>
          </a:p>
          <a:p>
            <a:pPr eaLnBrk="1" hangingPunct="1"/>
            <a:endParaRPr lang="en-US" altLang="en-US" sz="4400" smtClean="0"/>
          </a:p>
        </p:txBody>
      </p:sp>
      <p:sp>
        <p:nvSpPr>
          <p:cNvPr id="48134" name="Title 6"/>
          <p:cNvSpPr>
            <a:spLocks noGrp="1"/>
          </p:cNvSpPr>
          <p:nvPr>
            <p:ph type="title"/>
          </p:nvPr>
        </p:nvSpPr>
        <p:spPr bwMode="auto">
          <a:xfrm>
            <a:off x="457200" y="274638"/>
            <a:ext cx="8229600" cy="163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First-Line Managers</a:t>
            </a:r>
            <a:br>
              <a:rPr lang="en-US" altLang="en-US" sz="4800" b="1" smtClean="0"/>
            </a:br>
            <a:r>
              <a:rPr lang="en-US" altLang="en-US" sz="2800" b="1" smtClean="0"/>
              <a:t>They are called Supervisors, Foremen, Office Mangers etc</a:t>
            </a:r>
            <a:endParaRPr lang="en-US" altLang="en-US" sz="2800" smtClean="0">
              <a:latin typeface="Bell MT" pitchFamily="18" charset="0"/>
            </a:endParaRPr>
          </a:p>
        </p:txBody>
      </p:sp>
    </p:spTree>
    <p:extLst>
      <p:ext uri="{BB962C8B-B14F-4D97-AF65-F5344CB8AC3E}">
        <p14:creationId xmlns:p14="http://schemas.microsoft.com/office/powerpoint/2010/main" val="32525500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5">
                                            <p:txEl>
                                              <p:pRg st="3" end="3"/>
                                            </p:txEl>
                                          </p:spTgt>
                                        </p:tgtEl>
                                        <p:attrNameLst>
                                          <p:attrName>style.visibility</p:attrName>
                                        </p:attrNameLst>
                                      </p:cBhvr>
                                      <p:to>
                                        <p:strVal val="visible"/>
                                      </p:to>
                                    </p:set>
                                    <p:anim calcmode="lin" valueType="num">
                                      <p:cBhvr additive="base">
                                        <p:cTn id="25" dur="500" fill="hold"/>
                                        <p:tgtEl>
                                          <p:spTgt spid="1024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245">
                                            <p:txEl>
                                              <p:pRg st="4" end="4"/>
                                            </p:txEl>
                                          </p:spTgt>
                                        </p:tgtEl>
                                        <p:attrNameLst>
                                          <p:attrName>style.visibility</p:attrName>
                                        </p:attrNameLst>
                                      </p:cBhvr>
                                      <p:to>
                                        <p:strVal val="visible"/>
                                      </p:to>
                                    </p:set>
                                    <p:anim calcmode="lin" valueType="num">
                                      <p:cBhvr additive="base">
                                        <p:cTn id="31" dur="500" fill="hold"/>
                                        <p:tgtEl>
                                          <p:spTgt spid="1024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245">
                                            <p:txEl>
                                              <p:pRg st="5" end="5"/>
                                            </p:txEl>
                                          </p:spTgt>
                                        </p:tgtEl>
                                        <p:attrNameLst>
                                          <p:attrName>style.visibility</p:attrName>
                                        </p:attrNameLst>
                                      </p:cBhvr>
                                      <p:to>
                                        <p:strVal val="visible"/>
                                      </p:to>
                                    </p:set>
                                    <p:anim calcmode="lin" valueType="num">
                                      <p:cBhvr additive="base">
                                        <p:cTn id="37" dur="500" fill="hold"/>
                                        <p:tgtEl>
                                          <p:spTgt spid="1024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24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61E37052-6134-4861-9EC8-09FC73C26331}" type="slidenum">
              <a:rPr lang="en-US" altLang="en-US" sz="1400" smtClean="0"/>
              <a:pPr eaLnBrk="1" hangingPunct="1">
                <a:spcBef>
                  <a:spcPct val="0"/>
                </a:spcBef>
                <a:buFontTx/>
                <a:buNone/>
              </a:pPr>
              <a:t>43</a:t>
            </a:fld>
            <a:endParaRPr lang="en-US" altLang="en-US" sz="1400" smtClean="0"/>
          </a:p>
        </p:txBody>
      </p:sp>
      <p:sp>
        <p:nvSpPr>
          <p:cNvPr id="4915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4915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7349" name="Rectangle 5"/>
          <p:cNvSpPr>
            <a:spLocks noGrp="1" noChangeArrowheads="1"/>
          </p:cNvSpPr>
          <p:nvPr>
            <p:ph type="body" idx="1"/>
          </p:nvPr>
        </p:nvSpPr>
        <p:spPr>
          <a:xfrm>
            <a:off x="381000" y="1219200"/>
            <a:ext cx="8458200" cy="5257800"/>
          </a:xfrm>
        </p:spPr>
        <p:txBody>
          <a:bodyPr lIns="90488" tIns="44450" rIns="90488" bIns="44450"/>
          <a:lstStyle/>
          <a:p>
            <a:pPr eaLnBrk="1" hangingPunct="1">
              <a:buFontTx/>
              <a:buNone/>
            </a:pPr>
            <a:endParaRPr lang="en-US" altLang="en-US" smtClean="0"/>
          </a:p>
          <a:p>
            <a:pPr eaLnBrk="1" hangingPunct="1">
              <a:buFontTx/>
              <a:buNone/>
            </a:pPr>
            <a:r>
              <a:rPr lang="en-US" altLang="en-US" sz="4400" b="1" smtClean="0">
                <a:solidFill>
                  <a:srgbClr val="FFFF00"/>
                </a:solidFill>
              </a:rPr>
              <a:t>				   TYPES  </a:t>
            </a:r>
          </a:p>
          <a:p>
            <a:pPr eaLnBrk="1" hangingPunct="1">
              <a:buFontTx/>
              <a:buNone/>
            </a:pPr>
            <a:r>
              <a:rPr lang="en-US" altLang="en-US" sz="4400" b="1" smtClean="0">
                <a:solidFill>
                  <a:srgbClr val="FFFF00"/>
                </a:solidFill>
              </a:rPr>
              <a:t>					OF </a:t>
            </a:r>
          </a:p>
          <a:p>
            <a:pPr eaLnBrk="1" hangingPunct="1">
              <a:buFontTx/>
              <a:buNone/>
            </a:pPr>
            <a:r>
              <a:rPr lang="en-US" altLang="en-US" sz="4400" b="1" smtClean="0">
                <a:solidFill>
                  <a:srgbClr val="FFFF00"/>
                </a:solidFill>
              </a:rPr>
              <a:t>				MANAGERS </a:t>
            </a:r>
            <a:endParaRPr lang="en-US" altLang="en-US" sz="3600" smtClean="0"/>
          </a:p>
        </p:txBody>
      </p:sp>
    </p:spTree>
    <p:extLst>
      <p:ext uri="{BB962C8B-B14F-4D97-AF65-F5344CB8AC3E}">
        <p14:creationId xmlns:p14="http://schemas.microsoft.com/office/powerpoint/2010/main" val="9054848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349">
                                            <p:txEl>
                                              <p:pRg st="1" end="1"/>
                                            </p:txEl>
                                          </p:spTgt>
                                        </p:tgtEl>
                                        <p:attrNameLst>
                                          <p:attrName>style.visibility</p:attrName>
                                        </p:attrNameLst>
                                      </p:cBhvr>
                                      <p:to>
                                        <p:strVal val="visible"/>
                                      </p:to>
                                    </p:set>
                                    <p:anim calcmode="lin" valueType="num">
                                      <p:cBhvr additive="base">
                                        <p:cTn id="7" dur="500" fill="hold"/>
                                        <p:tgtEl>
                                          <p:spTgt spid="5734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9">
                                            <p:txEl>
                                              <p:pRg st="2" end="2"/>
                                            </p:txEl>
                                          </p:spTgt>
                                        </p:tgtEl>
                                        <p:attrNameLst>
                                          <p:attrName>style.visibility</p:attrName>
                                        </p:attrNameLst>
                                      </p:cBhvr>
                                      <p:to>
                                        <p:strVal val="visible"/>
                                      </p:to>
                                    </p:set>
                                    <p:anim calcmode="lin" valueType="num">
                                      <p:cBhvr additive="base">
                                        <p:cTn id="13" dur="500" fill="hold"/>
                                        <p:tgtEl>
                                          <p:spTgt spid="5734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4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349">
                                            <p:txEl>
                                              <p:pRg st="3" end="3"/>
                                            </p:txEl>
                                          </p:spTgt>
                                        </p:tgtEl>
                                        <p:attrNameLst>
                                          <p:attrName>style.visibility</p:attrName>
                                        </p:attrNameLst>
                                      </p:cBhvr>
                                      <p:to>
                                        <p:strVal val="visible"/>
                                      </p:to>
                                    </p:set>
                                    <p:anim calcmode="lin" valueType="num">
                                      <p:cBhvr additive="base">
                                        <p:cTn id="19" dur="500" fill="hold"/>
                                        <p:tgtEl>
                                          <p:spTgt spid="5734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734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C68F9052-4B27-4874-9024-3CAC8243A202}" type="slidenum">
              <a:rPr lang="en-US" altLang="en-US" sz="1400" smtClean="0"/>
              <a:pPr eaLnBrk="1" hangingPunct="1">
                <a:spcBef>
                  <a:spcPct val="0"/>
                </a:spcBef>
                <a:buFontTx/>
                <a:buNone/>
              </a:pPr>
              <a:t>44</a:t>
            </a:fld>
            <a:endParaRPr lang="en-US" altLang="en-US" sz="1400" smtClean="0"/>
          </a:p>
        </p:txBody>
      </p:sp>
      <p:sp>
        <p:nvSpPr>
          <p:cNvPr id="8197" name="Rectangle 5"/>
          <p:cNvSpPr>
            <a:spLocks noGrp="1" noChangeArrowheads="1"/>
          </p:cNvSpPr>
          <p:nvPr>
            <p:ph type="body" idx="1"/>
          </p:nvPr>
        </p:nvSpPr>
        <p:spPr>
          <a:xfrm>
            <a:off x="685800" y="838200"/>
            <a:ext cx="7772400" cy="5410200"/>
          </a:xfrm>
        </p:spPr>
        <p:txBody>
          <a:bodyPr lIns="90488" tIns="44450" rIns="90488" bIns="44450"/>
          <a:lstStyle/>
          <a:p>
            <a:pPr eaLnBrk="1" hangingPunct="1"/>
            <a:r>
              <a:rPr lang="en-US" altLang="en-US" sz="5400" smtClean="0"/>
              <a:t>Strategic Managers (Top Managers)</a:t>
            </a:r>
          </a:p>
          <a:p>
            <a:pPr eaLnBrk="1" hangingPunct="1"/>
            <a:r>
              <a:rPr lang="en-US" altLang="en-US" sz="5400" smtClean="0"/>
              <a:t>Tactical Mangers (Middle Managers)</a:t>
            </a:r>
          </a:p>
          <a:p>
            <a:pPr eaLnBrk="1" hangingPunct="1"/>
            <a:r>
              <a:rPr lang="en-US" altLang="en-US" sz="5400" smtClean="0"/>
              <a:t>Operational Managers (Line Managers)</a:t>
            </a:r>
          </a:p>
          <a:p>
            <a:pPr eaLnBrk="1" hangingPunct="1">
              <a:buFontTx/>
              <a:buNone/>
            </a:pPr>
            <a:endParaRPr lang="en-US" altLang="en-US" sz="5400" smtClean="0"/>
          </a:p>
          <a:p>
            <a:pPr eaLnBrk="1" hangingPunct="1">
              <a:buFontTx/>
              <a:buNone/>
            </a:pPr>
            <a:endParaRPr lang="en-US" altLang="en-US" sz="5400" smtClean="0"/>
          </a:p>
        </p:txBody>
      </p:sp>
    </p:spTree>
    <p:extLst>
      <p:ext uri="{BB962C8B-B14F-4D97-AF65-F5344CB8AC3E}">
        <p14:creationId xmlns:p14="http://schemas.microsoft.com/office/powerpoint/2010/main" val="367515789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7">
                                            <p:txEl>
                                              <p:pRg st="1" end="1"/>
                                            </p:txEl>
                                          </p:spTgt>
                                        </p:tgtEl>
                                        <p:attrNameLst>
                                          <p:attrName>style.visibility</p:attrName>
                                        </p:attrNameLst>
                                      </p:cBhvr>
                                      <p:to>
                                        <p:strVal val="visible"/>
                                      </p:to>
                                    </p:set>
                                    <p:anim calcmode="lin" valueType="num">
                                      <p:cBhvr additive="base">
                                        <p:cTn id="13" dur="500" fill="hold"/>
                                        <p:tgtEl>
                                          <p:spTgt spid="819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7">
                                            <p:txEl>
                                              <p:pRg st="2" end="2"/>
                                            </p:txEl>
                                          </p:spTgt>
                                        </p:tgtEl>
                                        <p:attrNameLst>
                                          <p:attrName>style.visibility</p:attrName>
                                        </p:attrNameLst>
                                      </p:cBhvr>
                                      <p:to>
                                        <p:strVal val="visible"/>
                                      </p:to>
                                    </p:set>
                                    <p:anim calcmode="lin" valueType="num">
                                      <p:cBhvr additive="base">
                                        <p:cTn id="19" dur="500" fill="hold"/>
                                        <p:tgtEl>
                                          <p:spTgt spid="819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bwMode="auto">
          <a:xfrm>
            <a:off x="0" y="685800"/>
            <a:ext cx="9144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000" b="1" smtClean="0">
                <a:solidFill>
                  <a:schemeClr val="tx1"/>
                </a:solidFill>
              </a:rPr>
              <a:t>Skill Type Needed by Manager Level</a:t>
            </a:r>
          </a:p>
        </p:txBody>
      </p:sp>
      <p:sp>
        <p:nvSpPr>
          <p:cNvPr id="51203" name="Rectangle 3"/>
          <p:cNvSpPr>
            <a:spLocks noChangeArrowheads="1"/>
          </p:cNvSpPr>
          <p:nvPr/>
        </p:nvSpPr>
        <p:spPr bwMode="auto">
          <a:xfrm>
            <a:off x="2286000" y="1752600"/>
            <a:ext cx="5861050" cy="3679825"/>
          </a:xfrm>
          <a:prstGeom prst="rect">
            <a:avLst/>
          </a:prstGeom>
          <a:solidFill>
            <a:srgbClr val="FFFF00"/>
          </a:solidFill>
          <a:ln w="25400">
            <a:solidFill>
              <a:srgbClr val="000080"/>
            </a:solidFill>
            <a:miter lim="800000"/>
            <a:headEnd/>
            <a:tailEnd/>
          </a:ln>
          <a:effectLst>
            <a:outerShdw dist="127000" dir="2212194" algn="ctr" rotWithShape="0">
              <a:srgbClr val="333333"/>
            </a:outerShdw>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1204" name="AutoShape 4"/>
          <p:cNvSpPr>
            <a:spLocks noChangeArrowheads="1"/>
          </p:cNvSpPr>
          <p:nvPr/>
        </p:nvSpPr>
        <p:spPr bwMode="auto">
          <a:xfrm>
            <a:off x="3505200" y="1752600"/>
            <a:ext cx="3460750" cy="3689350"/>
          </a:xfrm>
          <a:prstGeom prst="parallelogram">
            <a:avLst>
              <a:gd name="adj" fmla="val 24986"/>
            </a:avLst>
          </a:prstGeom>
          <a:solidFill>
            <a:srgbClr val="00279F"/>
          </a:solidFill>
          <a:ln w="254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1205" name="Line 5"/>
          <p:cNvSpPr>
            <a:spLocks noChangeShapeType="1"/>
          </p:cNvSpPr>
          <p:nvPr/>
        </p:nvSpPr>
        <p:spPr bwMode="auto">
          <a:xfrm>
            <a:off x="2235200" y="2895600"/>
            <a:ext cx="5834063"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06" name="Line 6"/>
          <p:cNvSpPr>
            <a:spLocks noChangeShapeType="1"/>
          </p:cNvSpPr>
          <p:nvPr/>
        </p:nvSpPr>
        <p:spPr bwMode="auto">
          <a:xfrm>
            <a:off x="2273300" y="4267200"/>
            <a:ext cx="5834063"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07" name="Rectangle 7"/>
          <p:cNvSpPr>
            <a:spLocks noChangeArrowheads="1"/>
          </p:cNvSpPr>
          <p:nvPr/>
        </p:nvSpPr>
        <p:spPr bwMode="auto">
          <a:xfrm>
            <a:off x="228600" y="1981200"/>
            <a:ext cx="160496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solidFill>
                  <a:srgbClr val="FFFF00"/>
                </a:solidFill>
              </a:rPr>
              <a:t>Top</a:t>
            </a:r>
          </a:p>
          <a:p>
            <a:pPr algn="ctr" eaLnBrk="1" hangingPunct="1">
              <a:spcBef>
                <a:spcPct val="0"/>
              </a:spcBef>
              <a:buFontTx/>
              <a:buNone/>
            </a:pPr>
            <a:r>
              <a:rPr lang="en-US" altLang="en-US" sz="2400" b="1">
                <a:solidFill>
                  <a:srgbClr val="FFFF00"/>
                </a:solidFill>
              </a:rPr>
              <a:t>Managers</a:t>
            </a:r>
          </a:p>
        </p:txBody>
      </p:sp>
      <p:sp>
        <p:nvSpPr>
          <p:cNvPr id="51208" name="Rectangle 8"/>
          <p:cNvSpPr>
            <a:spLocks noChangeArrowheads="1"/>
          </p:cNvSpPr>
          <p:nvPr/>
        </p:nvSpPr>
        <p:spPr bwMode="auto">
          <a:xfrm>
            <a:off x="228600" y="3200400"/>
            <a:ext cx="160496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solidFill>
                  <a:srgbClr val="FFFF00"/>
                </a:solidFill>
              </a:rPr>
              <a:t>Middle</a:t>
            </a:r>
          </a:p>
          <a:p>
            <a:pPr algn="ctr" eaLnBrk="1" hangingPunct="1">
              <a:spcBef>
                <a:spcPct val="0"/>
              </a:spcBef>
              <a:buFontTx/>
              <a:buNone/>
            </a:pPr>
            <a:r>
              <a:rPr lang="en-US" altLang="en-US" sz="2400" b="1">
                <a:solidFill>
                  <a:srgbClr val="FFFF00"/>
                </a:solidFill>
              </a:rPr>
              <a:t>Managers</a:t>
            </a:r>
          </a:p>
        </p:txBody>
      </p:sp>
      <p:sp>
        <p:nvSpPr>
          <p:cNvPr id="51209" name="Rectangle 9"/>
          <p:cNvSpPr>
            <a:spLocks noChangeArrowheads="1"/>
          </p:cNvSpPr>
          <p:nvPr/>
        </p:nvSpPr>
        <p:spPr bwMode="auto">
          <a:xfrm>
            <a:off x="228600" y="4572000"/>
            <a:ext cx="15144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solidFill>
                  <a:srgbClr val="FFFF00"/>
                </a:solidFill>
              </a:rPr>
              <a:t>First-Line</a:t>
            </a:r>
          </a:p>
          <a:p>
            <a:pPr algn="ctr" eaLnBrk="1" hangingPunct="1">
              <a:spcBef>
                <a:spcPct val="0"/>
              </a:spcBef>
              <a:buFontTx/>
              <a:buNone/>
            </a:pPr>
            <a:r>
              <a:rPr lang="en-US" altLang="en-US" sz="2400" b="1">
                <a:solidFill>
                  <a:srgbClr val="FFFF00"/>
                </a:solidFill>
              </a:rPr>
              <a:t>Managers</a:t>
            </a:r>
          </a:p>
        </p:txBody>
      </p:sp>
      <p:sp>
        <p:nvSpPr>
          <p:cNvPr id="51210" name="Rectangle 10"/>
          <p:cNvSpPr>
            <a:spLocks noChangeArrowheads="1"/>
          </p:cNvSpPr>
          <p:nvPr/>
        </p:nvSpPr>
        <p:spPr bwMode="auto">
          <a:xfrm>
            <a:off x="2133600" y="5638800"/>
            <a:ext cx="18399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solidFill>
                  <a:srgbClr val="FFFF00"/>
                </a:solidFill>
              </a:rPr>
              <a:t>Conceptual</a:t>
            </a:r>
          </a:p>
        </p:txBody>
      </p:sp>
      <p:sp>
        <p:nvSpPr>
          <p:cNvPr id="51211" name="Rectangle 11"/>
          <p:cNvSpPr>
            <a:spLocks noChangeArrowheads="1"/>
          </p:cNvSpPr>
          <p:nvPr/>
        </p:nvSpPr>
        <p:spPr bwMode="auto">
          <a:xfrm>
            <a:off x="4343400" y="5638800"/>
            <a:ext cx="12144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solidFill>
                  <a:srgbClr val="FFFF00"/>
                </a:solidFill>
              </a:rPr>
              <a:t>Human</a:t>
            </a:r>
          </a:p>
        </p:txBody>
      </p:sp>
      <p:sp>
        <p:nvSpPr>
          <p:cNvPr id="51212" name="Rectangle 12"/>
          <p:cNvSpPr>
            <a:spLocks noChangeArrowheads="1"/>
          </p:cNvSpPr>
          <p:nvPr/>
        </p:nvSpPr>
        <p:spPr bwMode="auto">
          <a:xfrm>
            <a:off x="6477000" y="5638800"/>
            <a:ext cx="15859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solidFill>
                  <a:srgbClr val="FFFF00"/>
                </a:solidFill>
              </a:rPr>
              <a:t>Technical</a:t>
            </a:r>
          </a:p>
        </p:txBody>
      </p:sp>
    </p:spTree>
    <p:extLst>
      <p:ext uri="{BB962C8B-B14F-4D97-AF65-F5344CB8AC3E}">
        <p14:creationId xmlns:p14="http://schemas.microsoft.com/office/powerpoint/2010/main" val="627368096"/>
      </p:ext>
    </p:extLst>
  </p:cSld>
  <p:clrMapOvr>
    <a:masterClrMapping/>
  </p:clrMapOvr>
  <p:transition>
    <p:random/>
    <p:sndAc>
      <p:stSnd>
        <p:snd r:embed="rId3" name="chimes.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A9FDF965-ECCC-4622-9850-229C329A1EA5}" type="slidenum">
              <a:rPr lang="en-US" altLang="en-US" sz="1400" smtClean="0"/>
              <a:pPr eaLnBrk="1" hangingPunct="1">
                <a:spcBef>
                  <a:spcPct val="0"/>
                </a:spcBef>
                <a:buFontTx/>
                <a:buNone/>
              </a:pPr>
              <a:t>46</a:t>
            </a:fld>
            <a:endParaRPr lang="en-US" altLang="en-US" sz="1400" smtClean="0"/>
          </a:p>
        </p:txBody>
      </p:sp>
      <p:sp>
        <p:nvSpPr>
          <p:cNvPr id="5222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222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7349" name="Rectangle 5"/>
          <p:cNvSpPr>
            <a:spLocks noGrp="1" noChangeArrowheads="1"/>
          </p:cNvSpPr>
          <p:nvPr>
            <p:ph type="body" idx="1"/>
          </p:nvPr>
        </p:nvSpPr>
        <p:spPr>
          <a:xfrm>
            <a:off x="381000" y="1219200"/>
            <a:ext cx="8458200" cy="5257800"/>
          </a:xfrm>
        </p:spPr>
        <p:txBody>
          <a:bodyPr lIns="90488" tIns="44450" rIns="90488" bIns="44450"/>
          <a:lstStyle/>
          <a:p>
            <a:pPr eaLnBrk="1" hangingPunct="1">
              <a:buFontTx/>
              <a:buNone/>
            </a:pPr>
            <a:endParaRPr lang="en-US" altLang="en-US" smtClean="0"/>
          </a:p>
          <a:p>
            <a:pPr eaLnBrk="1" hangingPunct="1">
              <a:buFontTx/>
              <a:buNone/>
            </a:pPr>
            <a:r>
              <a:rPr lang="en-US" altLang="en-US" sz="4400" b="1" smtClean="0">
                <a:solidFill>
                  <a:srgbClr val="FFFF00"/>
                </a:solidFill>
              </a:rPr>
              <a:t>				FUNCTIONS </a:t>
            </a:r>
          </a:p>
          <a:p>
            <a:pPr eaLnBrk="1" hangingPunct="1">
              <a:buFontTx/>
              <a:buNone/>
            </a:pPr>
            <a:r>
              <a:rPr lang="en-US" altLang="en-US" sz="4400" b="1" smtClean="0">
                <a:solidFill>
                  <a:srgbClr val="FFFF00"/>
                </a:solidFill>
              </a:rPr>
              <a:t>					OF </a:t>
            </a:r>
          </a:p>
          <a:p>
            <a:pPr eaLnBrk="1" hangingPunct="1">
              <a:buFontTx/>
              <a:buNone/>
            </a:pPr>
            <a:r>
              <a:rPr lang="en-US" altLang="en-US" sz="4400" b="1" smtClean="0">
                <a:solidFill>
                  <a:srgbClr val="FFFF00"/>
                </a:solidFill>
              </a:rPr>
              <a:t>				MANAGEMENT </a:t>
            </a:r>
            <a:endParaRPr lang="en-US" altLang="en-US" sz="3600" smtClean="0"/>
          </a:p>
        </p:txBody>
      </p:sp>
    </p:spTree>
    <p:extLst>
      <p:ext uri="{BB962C8B-B14F-4D97-AF65-F5344CB8AC3E}">
        <p14:creationId xmlns:p14="http://schemas.microsoft.com/office/powerpoint/2010/main" val="28017980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349">
                                            <p:txEl>
                                              <p:pRg st="1" end="1"/>
                                            </p:txEl>
                                          </p:spTgt>
                                        </p:tgtEl>
                                        <p:attrNameLst>
                                          <p:attrName>style.visibility</p:attrName>
                                        </p:attrNameLst>
                                      </p:cBhvr>
                                      <p:to>
                                        <p:strVal val="visible"/>
                                      </p:to>
                                    </p:set>
                                    <p:anim calcmode="lin" valueType="num">
                                      <p:cBhvr additive="base">
                                        <p:cTn id="7" dur="500" fill="hold"/>
                                        <p:tgtEl>
                                          <p:spTgt spid="5734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9">
                                            <p:txEl>
                                              <p:pRg st="2" end="2"/>
                                            </p:txEl>
                                          </p:spTgt>
                                        </p:tgtEl>
                                        <p:attrNameLst>
                                          <p:attrName>style.visibility</p:attrName>
                                        </p:attrNameLst>
                                      </p:cBhvr>
                                      <p:to>
                                        <p:strVal val="visible"/>
                                      </p:to>
                                    </p:set>
                                    <p:anim calcmode="lin" valueType="num">
                                      <p:cBhvr additive="base">
                                        <p:cTn id="13" dur="500" fill="hold"/>
                                        <p:tgtEl>
                                          <p:spTgt spid="5734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4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349">
                                            <p:txEl>
                                              <p:pRg st="3" end="3"/>
                                            </p:txEl>
                                          </p:spTgt>
                                        </p:tgtEl>
                                        <p:attrNameLst>
                                          <p:attrName>style.visibility</p:attrName>
                                        </p:attrNameLst>
                                      </p:cBhvr>
                                      <p:to>
                                        <p:strVal val="visible"/>
                                      </p:to>
                                    </p:set>
                                    <p:anim calcmode="lin" valueType="num">
                                      <p:cBhvr additive="base">
                                        <p:cTn id="19" dur="500" fill="hold"/>
                                        <p:tgtEl>
                                          <p:spTgt spid="5734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734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CD206E21-B077-4A0A-9907-850C65CD3432}" type="slidenum">
              <a:rPr lang="en-US" altLang="en-US" sz="1400" smtClean="0"/>
              <a:pPr eaLnBrk="1" hangingPunct="1">
                <a:spcBef>
                  <a:spcPct val="0"/>
                </a:spcBef>
                <a:buFontTx/>
                <a:buNone/>
              </a:pPr>
              <a:t>47</a:t>
            </a:fld>
            <a:endParaRPr lang="en-US" altLang="en-US" sz="1400" smtClean="0"/>
          </a:p>
        </p:txBody>
      </p:sp>
      <p:sp>
        <p:nvSpPr>
          <p:cNvPr id="5325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325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3253" name="Rectangle 4"/>
          <p:cNvSpPr>
            <a:spLocks noGrp="1" noChangeArrowheads="1"/>
          </p:cNvSpPr>
          <p:nvPr>
            <p:ph type="title"/>
          </p:nvPr>
        </p:nvSpPr>
        <p:spPr bwMode="auto">
          <a:xfrm>
            <a:off x="609600" y="99060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4800" smtClean="0">
                <a:solidFill>
                  <a:schemeClr val="tx1"/>
                </a:solidFill>
              </a:rPr>
              <a:t>Functions of Management</a:t>
            </a:r>
          </a:p>
        </p:txBody>
      </p:sp>
      <p:sp>
        <p:nvSpPr>
          <p:cNvPr id="57349" name="Rectangle 5"/>
          <p:cNvSpPr>
            <a:spLocks noGrp="1" noChangeArrowheads="1"/>
          </p:cNvSpPr>
          <p:nvPr>
            <p:ph type="body" idx="1"/>
          </p:nvPr>
        </p:nvSpPr>
        <p:spPr>
          <a:xfrm>
            <a:off x="381000" y="1219200"/>
            <a:ext cx="8458200" cy="5257800"/>
          </a:xfrm>
        </p:spPr>
        <p:txBody>
          <a:bodyPr lIns="90488" tIns="44450" rIns="90488" bIns="44450"/>
          <a:lstStyle/>
          <a:p>
            <a:pPr eaLnBrk="1" hangingPunct="1">
              <a:buFontTx/>
              <a:buNone/>
            </a:pPr>
            <a:endParaRPr lang="en-US" altLang="en-US" smtClean="0"/>
          </a:p>
          <a:p>
            <a:pPr eaLnBrk="1" hangingPunct="1">
              <a:buFontTx/>
              <a:buNone/>
            </a:pPr>
            <a:r>
              <a:rPr lang="en-US" altLang="en-US" sz="4400" b="1" smtClean="0">
                <a:solidFill>
                  <a:srgbClr val="FFFF00"/>
                </a:solidFill>
              </a:rPr>
              <a:t>   </a:t>
            </a:r>
            <a:endParaRPr lang="en-US" altLang="en-US" sz="4400" smtClean="0">
              <a:solidFill>
                <a:srgbClr val="3EFFFF"/>
              </a:solidFill>
            </a:endParaRPr>
          </a:p>
          <a:p>
            <a:pPr eaLnBrk="1" hangingPunct="1"/>
            <a:r>
              <a:rPr lang="en-US" altLang="en-US" sz="4400" smtClean="0">
                <a:solidFill>
                  <a:srgbClr val="3EFFFF"/>
                </a:solidFill>
              </a:rPr>
              <a:t>Vary by level in the organization</a:t>
            </a:r>
          </a:p>
          <a:p>
            <a:pPr>
              <a:spcBef>
                <a:spcPct val="60000"/>
              </a:spcBef>
              <a:buSzPct val="65000"/>
              <a:buFont typeface="Wingdings" pitchFamily="2" charset="2"/>
              <a:buChar char="l"/>
            </a:pPr>
            <a:r>
              <a:rPr lang="en-US" altLang="en-US" sz="4400" smtClean="0">
                <a:solidFill>
                  <a:srgbClr val="3EFFFF"/>
                </a:solidFill>
              </a:rPr>
              <a:t>Learned and developed</a:t>
            </a:r>
          </a:p>
          <a:p>
            <a:pPr eaLnBrk="1" hangingPunct="1">
              <a:buFontTx/>
              <a:buNone/>
            </a:pPr>
            <a:endParaRPr lang="en-US" altLang="en-US" sz="4800" smtClean="0">
              <a:solidFill>
                <a:srgbClr val="FFFF00"/>
              </a:solidFill>
            </a:endParaRPr>
          </a:p>
          <a:p>
            <a:pPr eaLnBrk="1" hangingPunct="1">
              <a:buFontTx/>
              <a:buNone/>
            </a:pPr>
            <a:endParaRPr lang="en-US" altLang="en-US" sz="3600" smtClean="0"/>
          </a:p>
        </p:txBody>
      </p:sp>
    </p:spTree>
    <p:extLst>
      <p:ext uri="{BB962C8B-B14F-4D97-AF65-F5344CB8AC3E}">
        <p14:creationId xmlns:p14="http://schemas.microsoft.com/office/powerpoint/2010/main" val="16216687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349">
                                            <p:txEl>
                                              <p:pRg st="1" end="1"/>
                                            </p:txEl>
                                          </p:spTgt>
                                        </p:tgtEl>
                                        <p:attrNameLst>
                                          <p:attrName>style.visibility</p:attrName>
                                        </p:attrNameLst>
                                      </p:cBhvr>
                                      <p:to>
                                        <p:strVal val="visible"/>
                                      </p:to>
                                    </p:set>
                                    <p:anim calcmode="lin" valueType="num">
                                      <p:cBhvr additive="base">
                                        <p:cTn id="7" dur="500" fill="hold"/>
                                        <p:tgtEl>
                                          <p:spTgt spid="5734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9">
                                            <p:txEl>
                                              <p:pRg st="2" end="2"/>
                                            </p:txEl>
                                          </p:spTgt>
                                        </p:tgtEl>
                                        <p:attrNameLst>
                                          <p:attrName>style.visibility</p:attrName>
                                        </p:attrNameLst>
                                      </p:cBhvr>
                                      <p:to>
                                        <p:strVal val="visible"/>
                                      </p:to>
                                    </p:set>
                                    <p:anim calcmode="lin" valueType="num">
                                      <p:cBhvr additive="base">
                                        <p:cTn id="13" dur="500" fill="hold"/>
                                        <p:tgtEl>
                                          <p:spTgt spid="5734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4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349">
                                            <p:txEl>
                                              <p:pRg st="3" end="3"/>
                                            </p:txEl>
                                          </p:spTgt>
                                        </p:tgtEl>
                                        <p:attrNameLst>
                                          <p:attrName>style.visibility</p:attrName>
                                        </p:attrNameLst>
                                      </p:cBhvr>
                                      <p:to>
                                        <p:strVal val="visible"/>
                                      </p:to>
                                    </p:set>
                                    <p:anim calcmode="lin" valueType="num">
                                      <p:cBhvr additive="base">
                                        <p:cTn id="19" dur="500" fill="hold"/>
                                        <p:tgtEl>
                                          <p:spTgt spid="5734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734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xfrm>
            <a:off x="6553200" y="6245225"/>
            <a:ext cx="22860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70C73138-D57E-4FB2-9257-FA8BA5CDDEBB}" type="slidenum">
              <a:rPr lang="en-US" altLang="en-US" sz="1400" smtClean="0"/>
              <a:pPr eaLnBrk="1" hangingPunct="1">
                <a:spcBef>
                  <a:spcPct val="0"/>
                </a:spcBef>
                <a:buFontTx/>
                <a:buNone/>
              </a:pPr>
              <a:t>48</a:t>
            </a:fld>
            <a:endParaRPr lang="en-US" altLang="en-US" sz="1400" smtClean="0"/>
          </a:p>
        </p:txBody>
      </p:sp>
      <p:grpSp>
        <p:nvGrpSpPr>
          <p:cNvPr id="54275" name="Group 2"/>
          <p:cNvGrpSpPr>
            <a:grpSpLocks/>
          </p:cNvGrpSpPr>
          <p:nvPr/>
        </p:nvGrpSpPr>
        <p:grpSpPr bwMode="auto">
          <a:xfrm>
            <a:off x="0" y="533400"/>
            <a:ext cx="9144000" cy="6248400"/>
            <a:chOff x="273" y="1072"/>
            <a:chExt cx="5213" cy="3001"/>
          </a:xfrm>
        </p:grpSpPr>
        <p:sp>
          <p:nvSpPr>
            <p:cNvPr id="54277" name="AutoShape 3"/>
            <p:cNvSpPr>
              <a:spLocks noChangeArrowheads="1"/>
            </p:cNvSpPr>
            <p:nvPr/>
          </p:nvSpPr>
          <p:spPr bwMode="auto">
            <a:xfrm>
              <a:off x="273" y="1072"/>
              <a:ext cx="5213" cy="3001"/>
            </a:xfrm>
            <a:prstGeom prst="plaque">
              <a:avLst>
                <a:gd name="adj" fmla="val 16667"/>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4278" name="Rectangle 4"/>
            <p:cNvSpPr>
              <a:spLocks noChangeArrowheads="1"/>
            </p:cNvSpPr>
            <p:nvPr/>
          </p:nvSpPr>
          <p:spPr bwMode="auto">
            <a:xfrm>
              <a:off x="836" y="1137"/>
              <a:ext cx="4158"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defTabSz="165100" eaLnBrk="0" hangingPunct="0">
                <a:spcBef>
                  <a:spcPct val="20000"/>
                </a:spcBef>
                <a:buChar char="•"/>
                <a:defRPr sz="3200">
                  <a:solidFill>
                    <a:schemeClr val="tx1"/>
                  </a:solidFill>
                  <a:latin typeface="Times New Roman" pitchFamily="18" charset="0"/>
                </a:defRPr>
              </a:lvl1pPr>
              <a:lvl2pPr marL="742950" indent="-285750" defTabSz="165100" eaLnBrk="0" hangingPunct="0">
                <a:spcBef>
                  <a:spcPct val="20000"/>
                </a:spcBef>
                <a:buChar char="–"/>
                <a:defRPr sz="2800">
                  <a:solidFill>
                    <a:schemeClr val="tx1"/>
                  </a:solidFill>
                  <a:latin typeface="Times New Roman" pitchFamily="18" charset="0"/>
                </a:defRPr>
              </a:lvl2pPr>
              <a:lvl3pPr marL="1143000" indent="-228600" defTabSz="165100" eaLnBrk="0" hangingPunct="0">
                <a:spcBef>
                  <a:spcPct val="20000"/>
                </a:spcBef>
                <a:buChar char="•"/>
                <a:defRPr sz="2400">
                  <a:solidFill>
                    <a:schemeClr val="tx1"/>
                  </a:solidFill>
                  <a:latin typeface="Times New Roman" pitchFamily="18" charset="0"/>
                </a:defRPr>
              </a:lvl3pPr>
              <a:lvl4pPr marL="1600200" indent="-228600" defTabSz="165100" eaLnBrk="0" hangingPunct="0">
                <a:spcBef>
                  <a:spcPct val="20000"/>
                </a:spcBef>
                <a:buChar char="–"/>
                <a:defRPr sz="2000">
                  <a:solidFill>
                    <a:schemeClr val="tx1"/>
                  </a:solidFill>
                  <a:latin typeface="Times New Roman" pitchFamily="18" charset="0"/>
                </a:defRPr>
              </a:lvl4pPr>
              <a:lvl5pPr marL="2057400" indent="-228600" defTabSz="165100" eaLnBrk="0" hangingPunct="0">
                <a:spcBef>
                  <a:spcPct val="20000"/>
                </a:spcBef>
                <a:buChar char="»"/>
                <a:defRPr sz="2000">
                  <a:solidFill>
                    <a:schemeClr val="tx1"/>
                  </a:solidFill>
                  <a:latin typeface="Times New Roman" pitchFamily="18" charset="0"/>
                </a:defRPr>
              </a:lvl5pPr>
              <a:lvl6pPr marL="2514600" indent="-228600" defTabSz="165100"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5100"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5100"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51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4600" b="1">
                <a:solidFill>
                  <a:srgbClr val="FFFF00"/>
                </a:solidFill>
              </a:endParaRPr>
            </a:p>
          </p:txBody>
        </p:sp>
        <p:sp>
          <p:nvSpPr>
            <p:cNvPr id="54279" name="Text Box 5"/>
            <p:cNvSpPr txBox="1">
              <a:spLocks noChangeArrowheads="1"/>
            </p:cNvSpPr>
            <p:nvPr/>
          </p:nvSpPr>
          <p:spPr bwMode="auto">
            <a:xfrm>
              <a:off x="273" y="1401"/>
              <a:ext cx="2325" cy="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61925" eaLnBrk="0" hangingPunct="0">
                <a:spcBef>
                  <a:spcPct val="20000"/>
                </a:spcBef>
                <a:buChar char="•"/>
                <a:defRPr sz="3200">
                  <a:solidFill>
                    <a:schemeClr val="tx1"/>
                  </a:solidFill>
                  <a:latin typeface="Times New Roman" pitchFamily="18" charset="0"/>
                </a:defRPr>
              </a:lvl1pPr>
              <a:lvl2pPr marL="742950" indent="-285750" defTabSz="161925" eaLnBrk="0" hangingPunct="0">
                <a:spcBef>
                  <a:spcPct val="20000"/>
                </a:spcBef>
                <a:buChar char="–"/>
                <a:defRPr sz="2800">
                  <a:solidFill>
                    <a:schemeClr val="tx1"/>
                  </a:solidFill>
                  <a:latin typeface="Times New Roman" pitchFamily="18" charset="0"/>
                </a:defRPr>
              </a:lvl2pPr>
              <a:lvl3pPr marL="1143000" indent="-228600" defTabSz="161925" eaLnBrk="0" hangingPunct="0">
                <a:spcBef>
                  <a:spcPct val="20000"/>
                </a:spcBef>
                <a:buChar char="•"/>
                <a:defRPr sz="2400">
                  <a:solidFill>
                    <a:schemeClr val="tx1"/>
                  </a:solidFill>
                  <a:latin typeface="Times New Roman" pitchFamily="18" charset="0"/>
                </a:defRPr>
              </a:lvl3pPr>
              <a:lvl4pPr marL="1600200" indent="-228600" defTabSz="161925" eaLnBrk="0" hangingPunct="0">
                <a:spcBef>
                  <a:spcPct val="20000"/>
                </a:spcBef>
                <a:buChar char="–"/>
                <a:defRPr sz="2000">
                  <a:solidFill>
                    <a:schemeClr val="tx1"/>
                  </a:solidFill>
                  <a:latin typeface="Times New Roman" pitchFamily="18" charset="0"/>
                </a:defRPr>
              </a:lvl4pPr>
              <a:lvl5pPr marL="2057400" indent="-228600" defTabSz="161925" eaLnBrk="0" hangingPunct="0">
                <a:spcBef>
                  <a:spcPct val="20000"/>
                </a:spcBef>
                <a:buChar char="»"/>
                <a:defRPr sz="2000">
                  <a:solidFill>
                    <a:schemeClr val="tx1"/>
                  </a:solidFill>
                  <a:latin typeface="Times New Roman" pitchFamily="18" charset="0"/>
                </a:defRPr>
              </a:lvl5pPr>
              <a:lvl6pPr marL="2514600" indent="-228600" defTabSz="16192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192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192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1925"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65000"/>
                </a:spcBef>
                <a:buSzPct val="65000"/>
                <a:buFont typeface="Wingdings" pitchFamily="2" charset="2"/>
                <a:buChar char="l"/>
              </a:pPr>
              <a:r>
                <a:rPr lang="en-US" altLang="en-US" sz="4400" b="1">
                  <a:solidFill>
                    <a:srgbClr val="FFFF00"/>
                  </a:solidFill>
                </a:rPr>
                <a:t>Given by Henry Foyal</a:t>
              </a:r>
            </a:p>
          </p:txBody>
        </p:sp>
        <p:sp>
          <p:nvSpPr>
            <p:cNvPr id="54280" name="AutoShape 6"/>
            <p:cNvSpPr>
              <a:spLocks noChangeArrowheads="1"/>
            </p:cNvSpPr>
            <p:nvPr/>
          </p:nvSpPr>
          <p:spPr bwMode="auto">
            <a:xfrm>
              <a:off x="1924" y="2282"/>
              <a:ext cx="1043" cy="56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6 w 21600"/>
                <a:gd name="T13" fmla="*/ 4899 h 21600"/>
                <a:gd name="T14" fmla="*/ 15739 w 21600"/>
                <a:gd name="T15" fmla="*/ 16701 h 21600"/>
              </a:gdLst>
              <a:ahLst/>
              <a:cxnLst>
                <a:cxn ang="T8">
                  <a:pos x="T0" y="T1"/>
                </a:cxn>
                <a:cxn ang="T9">
                  <a:pos x="T2" y="T3"/>
                </a:cxn>
                <a:cxn ang="T10">
                  <a:pos x="T4" y="T5"/>
                </a:cxn>
                <a:cxn ang="T11">
                  <a:pos x="T6" y="T7"/>
                </a:cxn>
              </a:cxnLst>
              <a:rect l="T12" t="T13" r="T14" b="T15"/>
              <a:pathLst>
                <a:path w="21600" h="21600">
                  <a:moveTo>
                    <a:pt x="10848" y="0"/>
                  </a:moveTo>
                  <a:lnTo>
                    <a:pt x="10848" y="4899"/>
                  </a:lnTo>
                  <a:lnTo>
                    <a:pt x="3375" y="4899"/>
                  </a:lnTo>
                  <a:lnTo>
                    <a:pt x="3375" y="16701"/>
                  </a:lnTo>
                  <a:lnTo>
                    <a:pt x="10848" y="16701"/>
                  </a:lnTo>
                  <a:lnTo>
                    <a:pt x="10848" y="21600"/>
                  </a:lnTo>
                  <a:lnTo>
                    <a:pt x="21600" y="10800"/>
                  </a:lnTo>
                  <a:lnTo>
                    <a:pt x="10848" y="0"/>
                  </a:lnTo>
                  <a:close/>
                </a:path>
                <a:path w="21600" h="21600">
                  <a:moveTo>
                    <a:pt x="1350" y="4899"/>
                  </a:moveTo>
                  <a:lnTo>
                    <a:pt x="1350" y="16701"/>
                  </a:lnTo>
                  <a:lnTo>
                    <a:pt x="2700" y="16701"/>
                  </a:lnTo>
                  <a:lnTo>
                    <a:pt x="2700" y="4899"/>
                  </a:lnTo>
                  <a:lnTo>
                    <a:pt x="1350" y="4899"/>
                  </a:lnTo>
                  <a:close/>
                </a:path>
                <a:path w="21600" h="21600">
                  <a:moveTo>
                    <a:pt x="0" y="4899"/>
                  </a:moveTo>
                  <a:lnTo>
                    <a:pt x="0" y="16701"/>
                  </a:lnTo>
                  <a:lnTo>
                    <a:pt x="675" y="16701"/>
                  </a:lnTo>
                  <a:lnTo>
                    <a:pt x="675" y="4899"/>
                  </a:lnTo>
                  <a:lnTo>
                    <a:pt x="0" y="4899"/>
                  </a:lnTo>
                  <a:close/>
                </a:path>
              </a:pathLst>
            </a:custGeom>
            <a:solidFill>
              <a:srgbClr val="FFFF00"/>
            </a:solidFill>
            <a:ln w="9525">
              <a:solidFill>
                <a:srgbClr val="000000"/>
              </a:solidFill>
              <a:miter lim="800000"/>
              <a:headEnd/>
              <a:tailEnd/>
            </a:ln>
          </p:spPr>
          <p:txBody>
            <a:bodyPr wrap="none" anchor="ctr"/>
            <a:lstStyle/>
            <a:p>
              <a:endParaRPr lang="en-US"/>
            </a:p>
          </p:txBody>
        </p:sp>
      </p:grpSp>
      <p:sp>
        <p:nvSpPr>
          <p:cNvPr id="8196" name="Rectangle 7"/>
          <p:cNvSpPr>
            <a:spLocks noChangeArrowheads="1"/>
          </p:cNvSpPr>
          <p:nvPr/>
        </p:nvSpPr>
        <p:spPr bwMode="auto">
          <a:xfrm>
            <a:off x="4800600" y="609600"/>
            <a:ext cx="4343400" cy="5386388"/>
          </a:xfrm>
          <a:prstGeom prst="rect">
            <a:avLst/>
          </a:prstGeom>
          <a:noFill/>
          <a:ln w="12700">
            <a:noFill/>
            <a:miter lim="800000"/>
            <a:headEnd/>
            <a:tailEnd/>
          </a:ln>
        </p:spPr>
        <p:txBody>
          <a:bodyPr anchor="ctr">
            <a:spAutoFit/>
          </a:bodyPr>
          <a:lstStyle/>
          <a:p>
            <a:pPr algn="ctr" defTabSz="165100">
              <a:buSzPct val="65000"/>
              <a:buFont typeface="Wingdings" pitchFamily="2" charset="2"/>
              <a:buNone/>
              <a:defRPr/>
            </a:pPr>
            <a:endParaRPr lang="en-US" sz="3200" dirty="0">
              <a:solidFill>
                <a:srgbClr val="FFFF00"/>
              </a:solidFill>
            </a:endParaRPr>
          </a:p>
          <a:p>
            <a:pPr algn="ctr" defTabSz="165100">
              <a:buSzPct val="65000"/>
              <a:buFont typeface="Wingdings" pitchFamily="2" charset="2"/>
              <a:buNone/>
              <a:defRPr/>
            </a:pPr>
            <a:endParaRPr lang="en-US" sz="3200" dirty="0">
              <a:solidFill>
                <a:srgbClr val="FFFF00"/>
              </a:solidFill>
            </a:endParaRPr>
          </a:p>
          <a:p>
            <a:pPr algn="ctr" defTabSz="165100">
              <a:buSzPct val="65000"/>
              <a:buFont typeface="Wingdings" pitchFamily="2" charset="2"/>
              <a:buNone/>
              <a:defRPr/>
            </a:pPr>
            <a:r>
              <a:rPr lang="en-US" sz="4000" dirty="0">
                <a:solidFill>
                  <a:schemeClr val="bg2">
                    <a:lumMod val="20000"/>
                    <a:lumOff val="80000"/>
                  </a:schemeClr>
                </a:solidFill>
              </a:rPr>
              <a:t>PLANNING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ORGANIZING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LEADING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CONTROLLIN</a:t>
            </a:r>
            <a:r>
              <a:rPr lang="en-US" sz="3200" dirty="0">
                <a:solidFill>
                  <a:srgbClr val="FFFF00"/>
                </a:solidFill>
              </a:rPr>
              <a:t>G</a:t>
            </a:r>
            <a:endParaRPr lang="en-US" sz="2800" b="1" dirty="0">
              <a:solidFill>
                <a:srgbClr val="FFFF00"/>
              </a:solidFill>
            </a:endParaRPr>
          </a:p>
        </p:txBody>
      </p:sp>
    </p:spTree>
    <p:extLst>
      <p:ext uri="{BB962C8B-B14F-4D97-AF65-F5344CB8AC3E}">
        <p14:creationId xmlns:p14="http://schemas.microsoft.com/office/powerpoint/2010/main" val="3092326113"/>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9"/>
          <p:cNvSpPr>
            <a:spLocks noChangeArrowheads="1"/>
          </p:cNvSpPr>
          <p:nvPr/>
        </p:nvSpPr>
        <p:spPr bwMode="auto">
          <a:xfrm>
            <a:off x="609600" y="1143000"/>
            <a:ext cx="2743200" cy="17526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600" b="1"/>
              <a:t>Planning</a:t>
            </a:r>
          </a:p>
          <a:p>
            <a:pPr algn="ctr" eaLnBrk="1" hangingPunct="1">
              <a:spcBef>
                <a:spcPct val="0"/>
              </a:spcBef>
              <a:buFontTx/>
              <a:buNone/>
            </a:pPr>
            <a:r>
              <a:rPr lang="en-US" altLang="en-US" sz="2400"/>
              <a:t>Defining goals and </a:t>
            </a:r>
          </a:p>
          <a:p>
            <a:pPr algn="ctr" eaLnBrk="1" hangingPunct="1">
              <a:spcBef>
                <a:spcPct val="0"/>
              </a:spcBef>
              <a:buFontTx/>
              <a:buNone/>
            </a:pPr>
            <a:r>
              <a:rPr lang="en-US" altLang="en-US" sz="2400"/>
              <a:t>establishing</a:t>
            </a:r>
          </a:p>
          <a:p>
            <a:pPr algn="ctr" eaLnBrk="1" hangingPunct="1">
              <a:spcBef>
                <a:spcPct val="0"/>
              </a:spcBef>
              <a:buFontTx/>
              <a:buNone/>
            </a:pPr>
            <a:r>
              <a:rPr lang="en-US" altLang="en-US" sz="2400"/>
              <a:t>action plans</a:t>
            </a:r>
          </a:p>
        </p:txBody>
      </p:sp>
      <p:sp>
        <p:nvSpPr>
          <p:cNvPr id="55299" name="Rectangle 10"/>
          <p:cNvSpPr>
            <a:spLocks noChangeArrowheads="1"/>
          </p:cNvSpPr>
          <p:nvPr/>
        </p:nvSpPr>
        <p:spPr bwMode="auto">
          <a:xfrm>
            <a:off x="609600" y="4114800"/>
            <a:ext cx="2743200" cy="1905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600" b="1"/>
              <a:t>Controlling</a:t>
            </a:r>
          </a:p>
          <a:p>
            <a:pPr algn="ctr" eaLnBrk="1" hangingPunct="1">
              <a:spcBef>
                <a:spcPct val="0"/>
              </a:spcBef>
              <a:buFontTx/>
              <a:buNone/>
            </a:pPr>
            <a:r>
              <a:rPr lang="en-US" altLang="en-US" sz="2400"/>
              <a:t>Monitoring activities</a:t>
            </a:r>
          </a:p>
          <a:p>
            <a:pPr algn="ctr" eaLnBrk="1" hangingPunct="1">
              <a:spcBef>
                <a:spcPct val="0"/>
              </a:spcBef>
              <a:buFontTx/>
              <a:buNone/>
            </a:pPr>
            <a:r>
              <a:rPr lang="en-US" altLang="en-US" sz="2400"/>
              <a:t>to ensure that they</a:t>
            </a:r>
          </a:p>
          <a:p>
            <a:pPr algn="ctr" eaLnBrk="1" hangingPunct="1">
              <a:spcBef>
                <a:spcPct val="0"/>
              </a:spcBef>
              <a:buFontTx/>
              <a:buNone/>
            </a:pPr>
            <a:r>
              <a:rPr lang="en-US" altLang="en-US" sz="2400"/>
              <a:t>are achieving</a:t>
            </a:r>
          </a:p>
          <a:p>
            <a:pPr algn="ctr" eaLnBrk="1" hangingPunct="1">
              <a:spcBef>
                <a:spcPct val="0"/>
              </a:spcBef>
              <a:buFontTx/>
              <a:buNone/>
            </a:pPr>
            <a:r>
              <a:rPr lang="en-US" altLang="en-US" sz="2400"/>
              <a:t>results</a:t>
            </a:r>
          </a:p>
        </p:txBody>
      </p:sp>
      <p:sp>
        <p:nvSpPr>
          <p:cNvPr id="55300" name="Rectangle 11"/>
          <p:cNvSpPr>
            <a:spLocks noChangeArrowheads="1"/>
          </p:cNvSpPr>
          <p:nvPr/>
        </p:nvSpPr>
        <p:spPr bwMode="auto">
          <a:xfrm>
            <a:off x="5867400" y="4114800"/>
            <a:ext cx="2667000" cy="1905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600" b="1"/>
              <a:t>Leading</a:t>
            </a:r>
          </a:p>
          <a:p>
            <a:pPr algn="ctr" eaLnBrk="1" hangingPunct="1">
              <a:spcBef>
                <a:spcPct val="0"/>
              </a:spcBef>
              <a:buFontTx/>
              <a:buNone/>
            </a:pPr>
            <a:r>
              <a:rPr lang="en-US" altLang="en-US" sz="2400"/>
              <a:t>Guiding and </a:t>
            </a:r>
          </a:p>
          <a:p>
            <a:pPr algn="ctr" eaLnBrk="1" hangingPunct="1">
              <a:spcBef>
                <a:spcPct val="0"/>
              </a:spcBef>
              <a:buFontTx/>
              <a:buNone/>
            </a:pPr>
            <a:r>
              <a:rPr lang="en-US" altLang="en-US" sz="2400"/>
              <a:t>motivating all</a:t>
            </a:r>
          </a:p>
          <a:p>
            <a:pPr algn="ctr" eaLnBrk="1" hangingPunct="1">
              <a:spcBef>
                <a:spcPct val="0"/>
              </a:spcBef>
              <a:buFontTx/>
              <a:buNone/>
            </a:pPr>
            <a:r>
              <a:rPr lang="en-US" altLang="en-US" sz="2400"/>
              <a:t>involved parties</a:t>
            </a:r>
          </a:p>
        </p:txBody>
      </p:sp>
      <p:sp>
        <p:nvSpPr>
          <p:cNvPr id="55301" name="Rectangle 12"/>
          <p:cNvSpPr>
            <a:spLocks noChangeArrowheads="1"/>
          </p:cNvSpPr>
          <p:nvPr/>
        </p:nvSpPr>
        <p:spPr bwMode="auto">
          <a:xfrm>
            <a:off x="5715000" y="1066800"/>
            <a:ext cx="2895600" cy="18288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600" b="1"/>
              <a:t>Organizing</a:t>
            </a:r>
          </a:p>
          <a:p>
            <a:pPr algn="ctr" eaLnBrk="1" hangingPunct="1">
              <a:spcBef>
                <a:spcPct val="0"/>
              </a:spcBef>
              <a:buFontTx/>
              <a:buNone/>
            </a:pPr>
            <a:r>
              <a:rPr lang="en-US" altLang="en-US" sz="2400"/>
              <a:t>Determining what</a:t>
            </a:r>
          </a:p>
          <a:p>
            <a:pPr algn="ctr" eaLnBrk="1" hangingPunct="1">
              <a:spcBef>
                <a:spcPct val="0"/>
              </a:spcBef>
              <a:buFontTx/>
              <a:buNone/>
            </a:pPr>
            <a:r>
              <a:rPr lang="en-US" altLang="en-US" sz="2400"/>
              <a:t>needs to be done, in </a:t>
            </a:r>
          </a:p>
          <a:p>
            <a:pPr algn="ctr" eaLnBrk="1" hangingPunct="1">
              <a:spcBef>
                <a:spcPct val="0"/>
              </a:spcBef>
              <a:buFontTx/>
              <a:buNone/>
            </a:pPr>
            <a:r>
              <a:rPr lang="en-US" altLang="en-US" sz="2400"/>
              <a:t>what order, and by</a:t>
            </a:r>
          </a:p>
          <a:p>
            <a:pPr algn="ctr" eaLnBrk="1" hangingPunct="1">
              <a:spcBef>
                <a:spcPct val="0"/>
              </a:spcBef>
              <a:buFontTx/>
              <a:buNone/>
            </a:pPr>
            <a:r>
              <a:rPr lang="en-US" altLang="en-US" sz="2400"/>
              <a:t>whom</a:t>
            </a:r>
          </a:p>
        </p:txBody>
      </p:sp>
      <p:sp>
        <p:nvSpPr>
          <p:cNvPr id="55302" name="Rectangle 13"/>
          <p:cNvSpPr>
            <a:spLocks noGrp="1" noChangeArrowheads="1"/>
          </p:cNvSpPr>
          <p:nvPr>
            <p:ph type="title"/>
          </p:nvPr>
        </p:nvSpPr>
        <p:spPr bwMode="auto">
          <a:xfrm>
            <a:off x="762000" y="22860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solidFill>
                  <a:schemeClr val="accent2"/>
                </a:solidFill>
              </a:rPr>
              <a:t>Management Activities</a:t>
            </a:r>
            <a:endParaRPr lang="en-US" altLang="en-US" smtClean="0"/>
          </a:p>
        </p:txBody>
      </p:sp>
      <p:sp>
        <p:nvSpPr>
          <p:cNvPr id="55303" name="Rectangle 14"/>
          <p:cNvSpPr>
            <a:spLocks noChangeArrowheads="1"/>
          </p:cNvSpPr>
          <p:nvPr/>
        </p:nvSpPr>
        <p:spPr bwMode="auto">
          <a:xfrm>
            <a:off x="3352800" y="3048000"/>
            <a:ext cx="2438400" cy="9144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800" b="1"/>
              <a:t>Effective</a:t>
            </a:r>
          </a:p>
          <a:p>
            <a:pPr algn="ctr" eaLnBrk="1" hangingPunct="1">
              <a:spcBef>
                <a:spcPct val="0"/>
              </a:spcBef>
              <a:buFontTx/>
              <a:buNone/>
            </a:pPr>
            <a:r>
              <a:rPr lang="en-US" altLang="en-US" sz="2800" b="1"/>
              <a:t>Management</a:t>
            </a:r>
          </a:p>
        </p:txBody>
      </p:sp>
      <p:cxnSp>
        <p:nvCxnSpPr>
          <p:cNvPr id="55304" name="AutoShape 20"/>
          <p:cNvCxnSpPr>
            <a:cxnSpLocks noChangeShapeType="1"/>
          </p:cNvCxnSpPr>
          <p:nvPr/>
        </p:nvCxnSpPr>
        <p:spPr bwMode="auto">
          <a:xfrm flipV="1">
            <a:off x="3352800" y="1905000"/>
            <a:ext cx="2362200" cy="381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05" name="AutoShape 21"/>
          <p:cNvCxnSpPr>
            <a:cxnSpLocks noChangeShapeType="1"/>
            <a:stCxn id="55299" idx="3"/>
            <a:endCxn id="55300" idx="1"/>
          </p:cNvCxnSpPr>
          <p:nvPr/>
        </p:nvCxnSpPr>
        <p:spPr bwMode="auto">
          <a:xfrm>
            <a:off x="3352800" y="5067300"/>
            <a:ext cx="2514600" cy="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06" name="AutoShape 22"/>
          <p:cNvCxnSpPr>
            <a:cxnSpLocks noChangeShapeType="1"/>
            <a:stCxn id="55298" idx="2"/>
            <a:endCxn id="55299" idx="0"/>
          </p:cNvCxnSpPr>
          <p:nvPr/>
        </p:nvCxnSpPr>
        <p:spPr bwMode="auto">
          <a:xfrm>
            <a:off x="1981200" y="2895600"/>
            <a:ext cx="0" cy="12192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07" name="AutoShape 23"/>
          <p:cNvCxnSpPr>
            <a:cxnSpLocks noChangeShapeType="1"/>
            <a:stCxn id="55301" idx="2"/>
            <a:endCxn id="55300" idx="0"/>
          </p:cNvCxnSpPr>
          <p:nvPr/>
        </p:nvCxnSpPr>
        <p:spPr bwMode="auto">
          <a:xfrm>
            <a:off x="7162800" y="2895600"/>
            <a:ext cx="38100" cy="12192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08" name="AutoShape 24"/>
          <p:cNvCxnSpPr>
            <a:cxnSpLocks noChangeShapeType="1"/>
            <a:endCxn id="55300" idx="1"/>
          </p:cNvCxnSpPr>
          <p:nvPr/>
        </p:nvCxnSpPr>
        <p:spPr bwMode="auto">
          <a:xfrm>
            <a:off x="4800600" y="4000500"/>
            <a:ext cx="1066800" cy="10668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09" name="AutoShape 25"/>
          <p:cNvCxnSpPr>
            <a:cxnSpLocks noChangeShapeType="1"/>
            <a:stCxn id="55303" idx="2"/>
            <a:endCxn id="55299" idx="3"/>
          </p:cNvCxnSpPr>
          <p:nvPr/>
        </p:nvCxnSpPr>
        <p:spPr bwMode="auto">
          <a:xfrm flipH="1">
            <a:off x="3352800" y="3962400"/>
            <a:ext cx="1219200" cy="11049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10" name="AutoShape 26"/>
          <p:cNvCxnSpPr>
            <a:cxnSpLocks noChangeShapeType="1"/>
            <a:endCxn id="55298" idx="3"/>
          </p:cNvCxnSpPr>
          <p:nvPr/>
        </p:nvCxnSpPr>
        <p:spPr bwMode="auto">
          <a:xfrm flipH="1" flipV="1">
            <a:off x="3352800" y="2019300"/>
            <a:ext cx="838200" cy="10287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311" name="AutoShape 27"/>
          <p:cNvCxnSpPr>
            <a:cxnSpLocks noChangeShapeType="1"/>
            <a:endCxn id="55301" idx="1"/>
          </p:cNvCxnSpPr>
          <p:nvPr/>
        </p:nvCxnSpPr>
        <p:spPr bwMode="auto">
          <a:xfrm flipV="1">
            <a:off x="4876800" y="1981200"/>
            <a:ext cx="838200" cy="1104900"/>
          </a:xfrm>
          <a:prstGeom prst="straightConnector1">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12" name="Rectangle 28"/>
          <p:cNvSpPr>
            <a:spLocks noChangeArrowheads="1"/>
          </p:cNvSpPr>
          <p:nvPr/>
        </p:nvSpPr>
        <p:spPr bwMode="auto">
          <a:xfrm>
            <a:off x="6858000" y="6096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r" eaLnBrk="1" hangingPunct="1">
              <a:spcBef>
                <a:spcPct val="0"/>
              </a:spcBef>
              <a:buFontTx/>
              <a:buNone/>
            </a:pPr>
            <a:r>
              <a:rPr lang="en-US" altLang="en-US" sz="1000"/>
              <a:t>FOM 1.10</a:t>
            </a:r>
          </a:p>
        </p:txBody>
      </p:sp>
    </p:spTree>
    <p:extLst>
      <p:ext uri="{BB962C8B-B14F-4D97-AF65-F5344CB8AC3E}">
        <p14:creationId xmlns:p14="http://schemas.microsoft.com/office/powerpoint/2010/main" val="1923710882"/>
      </p:ext>
    </p:extLst>
  </p:cSld>
  <p:clrMapOvr>
    <a:masterClrMapping/>
  </p:clrMapOvr>
  <p:transition>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z="6000" b="1" smtClean="0">
                <a:solidFill>
                  <a:schemeClr val="tx1"/>
                </a:solidFill>
                <a:ea typeface="PMingLiU" pitchFamily="18" charset="-120"/>
              </a:rPr>
              <a:t>What Managers Do	</a:t>
            </a:r>
          </a:p>
        </p:txBody>
      </p:sp>
      <p:sp>
        <p:nvSpPr>
          <p:cNvPr id="10243" name="Rectangle 3"/>
          <p:cNvSpPr>
            <a:spLocks noGrp="1" noRot="1" noChangeArrowheads="1"/>
          </p:cNvSpPr>
          <p:nvPr>
            <p:ph type="body" idx="1"/>
          </p:nvPr>
        </p:nvSpPr>
        <p:spPr>
          <a:xfrm>
            <a:off x="0" y="1600200"/>
            <a:ext cx="9144000" cy="4525963"/>
          </a:xfrm>
        </p:spPr>
        <p:txBody>
          <a:bodyPr/>
          <a:lstStyle/>
          <a:p>
            <a:pPr eaLnBrk="1" hangingPunct="1">
              <a:lnSpc>
                <a:spcPct val="90000"/>
              </a:lnSpc>
              <a:spcBef>
                <a:spcPct val="50000"/>
              </a:spcBef>
            </a:pPr>
            <a:r>
              <a:rPr lang="en-US" altLang="zh-TW" sz="4400" smtClean="0">
                <a:ea typeface="PMingLiU" pitchFamily="18" charset="-120"/>
              </a:rPr>
              <a:t>Gets things done through other people</a:t>
            </a:r>
          </a:p>
          <a:p>
            <a:pPr eaLnBrk="1" hangingPunct="1">
              <a:lnSpc>
                <a:spcPct val="90000"/>
              </a:lnSpc>
              <a:spcBef>
                <a:spcPct val="50000"/>
              </a:spcBef>
            </a:pPr>
            <a:r>
              <a:rPr lang="en-US" altLang="zh-TW" sz="4400" smtClean="0">
                <a:ea typeface="PMingLiU" pitchFamily="18" charset="-120"/>
              </a:rPr>
              <a:t>Make decisions, allocate resources, and direct the activities of others to attain goals</a:t>
            </a:r>
          </a:p>
          <a:p>
            <a:pPr eaLnBrk="1" hangingPunct="1">
              <a:lnSpc>
                <a:spcPct val="90000"/>
              </a:lnSpc>
              <a:spcBef>
                <a:spcPct val="50000"/>
              </a:spcBef>
            </a:pPr>
            <a:r>
              <a:rPr lang="en-US" altLang="zh-TW" sz="4400" smtClean="0">
                <a:ea typeface="PMingLiU" pitchFamily="18" charset="-120"/>
              </a:rPr>
              <a:t>Do their work in an organization</a:t>
            </a:r>
          </a:p>
        </p:txBody>
      </p:sp>
    </p:spTree>
    <p:extLst>
      <p:ext uri="{BB962C8B-B14F-4D97-AF65-F5344CB8AC3E}">
        <p14:creationId xmlns:p14="http://schemas.microsoft.com/office/powerpoint/2010/main" val="3687862642"/>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xfrm>
            <a:off x="6553200" y="6245225"/>
            <a:ext cx="22860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CDE6B4F8-DA4E-4DA2-B323-DCD37B385720}" type="slidenum">
              <a:rPr lang="en-US" altLang="en-US" sz="1400" smtClean="0"/>
              <a:pPr eaLnBrk="1" hangingPunct="1">
                <a:spcBef>
                  <a:spcPct val="0"/>
                </a:spcBef>
                <a:buFontTx/>
                <a:buNone/>
              </a:pPr>
              <a:t>50</a:t>
            </a:fld>
            <a:endParaRPr lang="en-US" altLang="en-US" sz="1400" smtClean="0"/>
          </a:p>
        </p:txBody>
      </p:sp>
      <p:sp>
        <p:nvSpPr>
          <p:cNvPr id="8196" name="Rectangle 7"/>
          <p:cNvSpPr>
            <a:spLocks noChangeArrowheads="1"/>
          </p:cNvSpPr>
          <p:nvPr/>
        </p:nvSpPr>
        <p:spPr bwMode="auto">
          <a:xfrm>
            <a:off x="4800600" y="23813"/>
            <a:ext cx="4114800" cy="6616700"/>
          </a:xfrm>
          <a:prstGeom prst="rect">
            <a:avLst/>
          </a:prstGeom>
          <a:noFill/>
          <a:ln w="12700">
            <a:noFill/>
            <a:miter lim="800000"/>
            <a:headEnd/>
            <a:tailEnd/>
          </a:ln>
        </p:spPr>
        <p:txBody>
          <a:bodyPr anchor="ctr">
            <a:spAutoFit/>
          </a:bodyPr>
          <a:lstStyle/>
          <a:p>
            <a:pPr algn="ctr" defTabSz="165100">
              <a:buSzPct val="65000"/>
              <a:buFont typeface="Wingdings" pitchFamily="2" charset="2"/>
              <a:buNone/>
              <a:defRPr/>
            </a:pPr>
            <a:endParaRPr lang="en-US" sz="3200" dirty="0">
              <a:solidFill>
                <a:srgbClr val="FFFF00"/>
              </a:solidFill>
            </a:endParaRPr>
          </a:p>
          <a:p>
            <a:pPr algn="ctr" defTabSz="165100">
              <a:buSzPct val="65000"/>
              <a:buFont typeface="Wingdings" pitchFamily="2" charset="2"/>
              <a:buNone/>
              <a:defRPr/>
            </a:pPr>
            <a:endParaRPr lang="en-US" sz="3200" dirty="0">
              <a:solidFill>
                <a:srgbClr val="FFFF00"/>
              </a:solidFill>
            </a:endParaRPr>
          </a:p>
          <a:p>
            <a:pPr algn="ctr" defTabSz="165100">
              <a:buSzPct val="65000"/>
              <a:buFont typeface="Wingdings" pitchFamily="2" charset="2"/>
              <a:buNone/>
              <a:defRPr/>
            </a:pPr>
            <a:r>
              <a:rPr lang="en-US" sz="4000" dirty="0">
                <a:solidFill>
                  <a:schemeClr val="bg2">
                    <a:lumMod val="20000"/>
                    <a:lumOff val="80000"/>
                  </a:schemeClr>
                </a:solidFill>
              </a:rPr>
              <a:t>PLANNING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ORGANIZING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STAFFING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LEADING</a:t>
            </a:r>
          </a:p>
          <a:p>
            <a:pPr algn="ctr" defTabSz="165100">
              <a:buSzPct val="65000"/>
              <a:buFont typeface="Wingdings" pitchFamily="2" charset="2"/>
              <a:buNone/>
              <a:defRPr/>
            </a:pPr>
            <a:endParaRPr lang="en-US" sz="4000" dirty="0">
              <a:solidFill>
                <a:schemeClr val="bg2">
                  <a:lumMod val="20000"/>
                  <a:lumOff val="80000"/>
                </a:schemeClr>
              </a:solidFill>
            </a:endParaRPr>
          </a:p>
          <a:p>
            <a:pPr algn="ctr" defTabSz="165100">
              <a:buSzPct val="65000"/>
              <a:buFont typeface="Wingdings" pitchFamily="2" charset="2"/>
              <a:buNone/>
              <a:defRPr/>
            </a:pPr>
            <a:r>
              <a:rPr lang="en-US" sz="4000" dirty="0">
                <a:solidFill>
                  <a:schemeClr val="bg2">
                    <a:lumMod val="20000"/>
                    <a:lumOff val="80000"/>
                  </a:schemeClr>
                </a:solidFill>
              </a:rPr>
              <a:t>CONTROLLING</a:t>
            </a:r>
            <a:endParaRPr lang="en-US" sz="2800" b="1" dirty="0">
              <a:solidFill>
                <a:srgbClr val="FFFF00"/>
              </a:solidFill>
            </a:endParaRPr>
          </a:p>
        </p:txBody>
      </p:sp>
      <p:sp>
        <p:nvSpPr>
          <p:cNvPr id="56324" name="Text Box 5"/>
          <p:cNvSpPr txBox="1">
            <a:spLocks noChangeArrowheads="1"/>
          </p:cNvSpPr>
          <p:nvPr/>
        </p:nvSpPr>
        <p:spPr bwMode="auto">
          <a:xfrm>
            <a:off x="381000" y="1066800"/>
            <a:ext cx="3806825" cy="191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61925" eaLnBrk="0" hangingPunct="0">
              <a:spcBef>
                <a:spcPct val="20000"/>
              </a:spcBef>
              <a:buChar char="•"/>
              <a:defRPr sz="3200">
                <a:solidFill>
                  <a:schemeClr val="tx1"/>
                </a:solidFill>
                <a:latin typeface="Times New Roman" pitchFamily="18" charset="0"/>
              </a:defRPr>
            </a:lvl1pPr>
            <a:lvl2pPr marL="742950" indent="-285750" defTabSz="161925" eaLnBrk="0" hangingPunct="0">
              <a:spcBef>
                <a:spcPct val="20000"/>
              </a:spcBef>
              <a:buChar char="–"/>
              <a:defRPr sz="2800">
                <a:solidFill>
                  <a:schemeClr val="tx1"/>
                </a:solidFill>
                <a:latin typeface="Times New Roman" pitchFamily="18" charset="0"/>
              </a:defRPr>
            </a:lvl2pPr>
            <a:lvl3pPr marL="1143000" indent="-228600" defTabSz="161925" eaLnBrk="0" hangingPunct="0">
              <a:spcBef>
                <a:spcPct val="20000"/>
              </a:spcBef>
              <a:buChar char="•"/>
              <a:defRPr sz="2400">
                <a:solidFill>
                  <a:schemeClr val="tx1"/>
                </a:solidFill>
                <a:latin typeface="Times New Roman" pitchFamily="18" charset="0"/>
              </a:defRPr>
            </a:lvl3pPr>
            <a:lvl4pPr marL="1600200" indent="-228600" defTabSz="161925" eaLnBrk="0" hangingPunct="0">
              <a:spcBef>
                <a:spcPct val="20000"/>
              </a:spcBef>
              <a:buChar char="–"/>
              <a:defRPr sz="2000">
                <a:solidFill>
                  <a:schemeClr val="tx1"/>
                </a:solidFill>
                <a:latin typeface="Times New Roman" pitchFamily="18" charset="0"/>
              </a:defRPr>
            </a:lvl4pPr>
            <a:lvl5pPr marL="2057400" indent="-228600" defTabSz="161925" eaLnBrk="0" hangingPunct="0">
              <a:spcBef>
                <a:spcPct val="20000"/>
              </a:spcBef>
              <a:buChar char="»"/>
              <a:defRPr sz="2000">
                <a:solidFill>
                  <a:schemeClr val="tx1"/>
                </a:solidFill>
                <a:latin typeface="Times New Roman" pitchFamily="18" charset="0"/>
              </a:defRPr>
            </a:lvl5pPr>
            <a:lvl6pPr marL="2514600" indent="-228600" defTabSz="16192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192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192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1925"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65000"/>
              </a:spcBef>
              <a:buSzPct val="65000"/>
              <a:buFont typeface="Wingdings" pitchFamily="2" charset="2"/>
              <a:buChar char="l"/>
            </a:pPr>
            <a:r>
              <a:rPr lang="en-US" altLang="en-US" sz="4400" b="1">
                <a:solidFill>
                  <a:srgbClr val="FFFF00"/>
                </a:solidFill>
              </a:rPr>
              <a:t>Given by Koontz and O’Donnel</a:t>
            </a:r>
          </a:p>
        </p:txBody>
      </p:sp>
      <p:sp>
        <p:nvSpPr>
          <p:cNvPr id="56325" name="AutoShape 6"/>
          <p:cNvSpPr>
            <a:spLocks noChangeArrowheads="1"/>
          </p:cNvSpPr>
          <p:nvPr/>
        </p:nvSpPr>
        <p:spPr bwMode="auto">
          <a:xfrm>
            <a:off x="3084513" y="2806700"/>
            <a:ext cx="1706562" cy="1052513"/>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6 w 21600"/>
              <a:gd name="T13" fmla="*/ 4899 h 21600"/>
              <a:gd name="T14" fmla="*/ 15739 w 21600"/>
              <a:gd name="T15" fmla="*/ 16701 h 21600"/>
            </a:gdLst>
            <a:ahLst/>
            <a:cxnLst>
              <a:cxn ang="T8">
                <a:pos x="T0" y="T1"/>
              </a:cxn>
              <a:cxn ang="T9">
                <a:pos x="T2" y="T3"/>
              </a:cxn>
              <a:cxn ang="T10">
                <a:pos x="T4" y="T5"/>
              </a:cxn>
              <a:cxn ang="T11">
                <a:pos x="T6" y="T7"/>
              </a:cxn>
            </a:cxnLst>
            <a:rect l="T12" t="T13" r="T14" b="T15"/>
            <a:pathLst>
              <a:path w="21600" h="21600">
                <a:moveTo>
                  <a:pt x="10848" y="0"/>
                </a:moveTo>
                <a:lnTo>
                  <a:pt x="10848" y="4899"/>
                </a:lnTo>
                <a:lnTo>
                  <a:pt x="3375" y="4899"/>
                </a:lnTo>
                <a:lnTo>
                  <a:pt x="3375" y="16701"/>
                </a:lnTo>
                <a:lnTo>
                  <a:pt x="10848" y="16701"/>
                </a:lnTo>
                <a:lnTo>
                  <a:pt x="10848" y="21600"/>
                </a:lnTo>
                <a:lnTo>
                  <a:pt x="21600" y="10800"/>
                </a:lnTo>
                <a:lnTo>
                  <a:pt x="10848" y="0"/>
                </a:lnTo>
                <a:close/>
              </a:path>
              <a:path w="21600" h="21600">
                <a:moveTo>
                  <a:pt x="1350" y="4899"/>
                </a:moveTo>
                <a:lnTo>
                  <a:pt x="1350" y="16701"/>
                </a:lnTo>
                <a:lnTo>
                  <a:pt x="2700" y="16701"/>
                </a:lnTo>
                <a:lnTo>
                  <a:pt x="2700" y="4899"/>
                </a:lnTo>
                <a:lnTo>
                  <a:pt x="1350" y="4899"/>
                </a:lnTo>
                <a:close/>
              </a:path>
              <a:path w="21600" h="21600">
                <a:moveTo>
                  <a:pt x="0" y="4899"/>
                </a:moveTo>
                <a:lnTo>
                  <a:pt x="0" y="16701"/>
                </a:lnTo>
                <a:lnTo>
                  <a:pt x="675" y="16701"/>
                </a:lnTo>
                <a:lnTo>
                  <a:pt x="675" y="4899"/>
                </a:lnTo>
                <a:lnTo>
                  <a:pt x="0" y="4899"/>
                </a:lnTo>
                <a:close/>
              </a:path>
            </a:pathLst>
          </a:custGeom>
          <a:solidFill>
            <a:srgbClr val="FFFF00"/>
          </a:solidFill>
          <a:ln w="9525">
            <a:solidFill>
              <a:srgbClr val="000000"/>
            </a:solidFill>
            <a:miter lim="800000"/>
            <a:headEnd/>
            <a:tailEnd/>
          </a:ln>
        </p:spPr>
        <p:txBody>
          <a:bodyPr wrap="none" anchor="ctr"/>
          <a:lstStyle/>
          <a:p>
            <a:endParaRPr lang="en-US"/>
          </a:p>
        </p:txBody>
      </p:sp>
    </p:spTree>
    <p:extLst>
      <p:ext uri="{BB962C8B-B14F-4D97-AF65-F5344CB8AC3E}">
        <p14:creationId xmlns:p14="http://schemas.microsoft.com/office/powerpoint/2010/main" val="3478362543"/>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0"/>
          </p:nvPr>
        </p:nvSpPr>
        <p:spPr>
          <a:xfrm>
            <a:off x="6553200" y="6245225"/>
            <a:ext cx="22860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0FE3423-077C-4B7D-9E68-C5497174079F}" type="slidenum">
              <a:rPr lang="en-US" altLang="en-US" sz="1400" smtClean="0"/>
              <a:pPr eaLnBrk="1" hangingPunct="1">
                <a:spcBef>
                  <a:spcPct val="0"/>
                </a:spcBef>
                <a:buFontTx/>
                <a:buNone/>
              </a:pPr>
              <a:t>51</a:t>
            </a:fld>
            <a:endParaRPr lang="en-US" altLang="en-US" sz="1400" smtClean="0"/>
          </a:p>
        </p:txBody>
      </p:sp>
      <p:sp>
        <p:nvSpPr>
          <p:cNvPr id="8196" name="Rectangle 7"/>
          <p:cNvSpPr>
            <a:spLocks noChangeArrowheads="1"/>
          </p:cNvSpPr>
          <p:nvPr/>
        </p:nvSpPr>
        <p:spPr bwMode="auto">
          <a:xfrm>
            <a:off x="4800600" y="608013"/>
            <a:ext cx="4343400" cy="5448300"/>
          </a:xfrm>
          <a:prstGeom prst="rect">
            <a:avLst/>
          </a:prstGeom>
          <a:noFill/>
          <a:ln w="12700">
            <a:noFill/>
            <a:miter lim="800000"/>
            <a:headEnd/>
            <a:tailEnd/>
          </a:ln>
        </p:spPr>
        <p:txBody>
          <a:bodyPr anchor="ctr">
            <a:spAutoFit/>
          </a:bodyPr>
          <a:lstStyle/>
          <a:p>
            <a:pPr algn="ctr" defTabSz="165100">
              <a:buSzPct val="65000"/>
              <a:buFont typeface="Wingdings" pitchFamily="2" charset="2"/>
              <a:buNone/>
              <a:defRPr/>
            </a:pPr>
            <a:endParaRPr lang="en-US" sz="3200" dirty="0">
              <a:solidFill>
                <a:srgbClr val="FFFF00"/>
              </a:solidFill>
            </a:endParaRPr>
          </a:p>
          <a:p>
            <a:pPr algn="ctr" defTabSz="165100">
              <a:buSzPct val="65000"/>
              <a:buFont typeface="Wingdings" pitchFamily="2" charset="2"/>
              <a:buNone/>
              <a:defRPr/>
            </a:pPr>
            <a:endParaRPr lang="en-US" sz="3200" dirty="0">
              <a:solidFill>
                <a:srgbClr val="FFFF00"/>
              </a:solidFill>
            </a:endParaRPr>
          </a:p>
          <a:p>
            <a:pPr algn="ctr" defTabSz="165100">
              <a:buSzPct val="65000"/>
              <a:buFont typeface="Wingdings" pitchFamily="2" charset="2"/>
              <a:buNone/>
              <a:defRPr/>
            </a:pPr>
            <a:r>
              <a:rPr lang="en-US" sz="4000" b="1" dirty="0">
                <a:solidFill>
                  <a:srgbClr val="FFFF00"/>
                </a:solidFill>
              </a:rPr>
              <a:t>P-</a:t>
            </a:r>
            <a:r>
              <a:rPr lang="en-US" sz="4000" dirty="0">
                <a:solidFill>
                  <a:schemeClr val="bg2">
                    <a:lumMod val="20000"/>
                    <a:lumOff val="80000"/>
                  </a:schemeClr>
                </a:solidFill>
              </a:rPr>
              <a:t>Planning</a:t>
            </a:r>
          </a:p>
          <a:p>
            <a:pPr algn="ctr" defTabSz="165100">
              <a:buSzPct val="65000"/>
              <a:buFont typeface="Wingdings" pitchFamily="2" charset="2"/>
              <a:buNone/>
              <a:defRPr/>
            </a:pPr>
            <a:r>
              <a:rPr lang="en-US" sz="4000" b="1" dirty="0">
                <a:solidFill>
                  <a:srgbClr val="FFFF00"/>
                </a:solidFill>
              </a:rPr>
              <a:t>O-</a:t>
            </a:r>
            <a:r>
              <a:rPr lang="en-US" sz="4000" dirty="0">
                <a:solidFill>
                  <a:schemeClr val="bg2">
                    <a:lumMod val="20000"/>
                    <a:lumOff val="80000"/>
                  </a:schemeClr>
                </a:solidFill>
              </a:rPr>
              <a:t>Organizing</a:t>
            </a:r>
          </a:p>
          <a:p>
            <a:pPr algn="ctr" defTabSz="165100">
              <a:buSzPct val="65000"/>
              <a:buFont typeface="Wingdings" pitchFamily="2" charset="2"/>
              <a:buNone/>
              <a:defRPr/>
            </a:pPr>
            <a:r>
              <a:rPr lang="en-US" sz="4000" b="1" dirty="0">
                <a:solidFill>
                  <a:srgbClr val="FFFF00"/>
                </a:solidFill>
              </a:rPr>
              <a:t>S-</a:t>
            </a:r>
            <a:r>
              <a:rPr lang="en-US" sz="4000" dirty="0">
                <a:solidFill>
                  <a:schemeClr val="bg2">
                    <a:lumMod val="20000"/>
                    <a:lumOff val="80000"/>
                  </a:schemeClr>
                </a:solidFill>
              </a:rPr>
              <a:t>Staffing</a:t>
            </a:r>
          </a:p>
          <a:p>
            <a:pPr algn="ctr" defTabSz="165100">
              <a:buSzPct val="65000"/>
              <a:buFont typeface="Wingdings" pitchFamily="2" charset="2"/>
              <a:buNone/>
              <a:defRPr/>
            </a:pPr>
            <a:r>
              <a:rPr lang="en-US" sz="4000" b="1" dirty="0">
                <a:solidFill>
                  <a:srgbClr val="FFFF00"/>
                </a:solidFill>
              </a:rPr>
              <a:t>D-</a:t>
            </a:r>
            <a:r>
              <a:rPr lang="en-US" sz="4000" dirty="0">
                <a:solidFill>
                  <a:schemeClr val="bg2">
                    <a:lumMod val="20000"/>
                    <a:lumOff val="80000"/>
                  </a:schemeClr>
                </a:solidFill>
              </a:rPr>
              <a:t>Directing</a:t>
            </a:r>
          </a:p>
          <a:p>
            <a:pPr algn="ctr" defTabSz="165100">
              <a:buSzPct val="65000"/>
              <a:buFont typeface="Wingdings" pitchFamily="2" charset="2"/>
              <a:buNone/>
              <a:defRPr/>
            </a:pPr>
            <a:r>
              <a:rPr lang="en-US" sz="4000" b="1" dirty="0">
                <a:solidFill>
                  <a:srgbClr val="FFFF00"/>
                </a:solidFill>
              </a:rPr>
              <a:t>CO- </a:t>
            </a:r>
            <a:r>
              <a:rPr lang="en-US" sz="4000" b="1" dirty="0">
                <a:solidFill>
                  <a:schemeClr val="bg2">
                    <a:lumMod val="20000"/>
                    <a:lumOff val="80000"/>
                  </a:schemeClr>
                </a:solidFill>
              </a:rPr>
              <a:t>Coordinating</a:t>
            </a:r>
          </a:p>
          <a:p>
            <a:pPr algn="ctr" defTabSz="165100">
              <a:buSzPct val="65000"/>
              <a:buFont typeface="Wingdings" pitchFamily="2" charset="2"/>
              <a:buNone/>
              <a:defRPr/>
            </a:pPr>
            <a:r>
              <a:rPr lang="en-US" sz="4000" b="1" dirty="0">
                <a:solidFill>
                  <a:srgbClr val="FFFF00"/>
                </a:solidFill>
              </a:rPr>
              <a:t>R-</a:t>
            </a:r>
            <a:r>
              <a:rPr lang="en-US" sz="4000" b="1" dirty="0">
                <a:solidFill>
                  <a:schemeClr val="bg2">
                    <a:lumMod val="20000"/>
                    <a:lumOff val="80000"/>
                  </a:schemeClr>
                </a:solidFill>
              </a:rPr>
              <a:t>Reporting</a:t>
            </a:r>
          </a:p>
          <a:p>
            <a:pPr algn="ctr" defTabSz="165100">
              <a:buSzPct val="65000"/>
              <a:buFont typeface="Wingdings" pitchFamily="2" charset="2"/>
              <a:buNone/>
              <a:defRPr/>
            </a:pPr>
            <a:r>
              <a:rPr lang="en-US" sz="4000" b="1" dirty="0">
                <a:solidFill>
                  <a:srgbClr val="FFFF00"/>
                </a:solidFill>
              </a:rPr>
              <a:t>B-</a:t>
            </a:r>
            <a:r>
              <a:rPr lang="en-US" sz="4000" b="1" dirty="0">
                <a:solidFill>
                  <a:schemeClr val="bg2">
                    <a:lumMod val="20000"/>
                    <a:lumOff val="80000"/>
                  </a:schemeClr>
                </a:solidFill>
              </a:rPr>
              <a:t>Budgeting</a:t>
            </a:r>
            <a:endParaRPr lang="en-US" sz="2800" b="1" dirty="0">
              <a:solidFill>
                <a:srgbClr val="FFFF00"/>
              </a:solidFill>
            </a:endParaRPr>
          </a:p>
        </p:txBody>
      </p:sp>
      <p:sp>
        <p:nvSpPr>
          <p:cNvPr id="57348" name="Text Box 5"/>
          <p:cNvSpPr txBox="1">
            <a:spLocks noChangeArrowheads="1"/>
          </p:cNvSpPr>
          <p:nvPr/>
        </p:nvSpPr>
        <p:spPr bwMode="auto">
          <a:xfrm>
            <a:off x="381000" y="1066800"/>
            <a:ext cx="38068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61925" eaLnBrk="0" hangingPunct="0">
              <a:spcBef>
                <a:spcPct val="20000"/>
              </a:spcBef>
              <a:buChar char="•"/>
              <a:defRPr sz="3200">
                <a:solidFill>
                  <a:schemeClr val="tx1"/>
                </a:solidFill>
                <a:latin typeface="Times New Roman" pitchFamily="18" charset="0"/>
              </a:defRPr>
            </a:lvl1pPr>
            <a:lvl2pPr marL="742950" indent="-285750" defTabSz="161925" eaLnBrk="0" hangingPunct="0">
              <a:spcBef>
                <a:spcPct val="20000"/>
              </a:spcBef>
              <a:buChar char="–"/>
              <a:defRPr sz="2800">
                <a:solidFill>
                  <a:schemeClr val="tx1"/>
                </a:solidFill>
                <a:latin typeface="Times New Roman" pitchFamily="18" charset="0"/>
              </a:defRPr>
            </a:lvl2pPr>
            <a:lvl3pPr marL="1143000" indent="-228600" defTabSz="161925" eaLnBrk="0" hangingPunct="0">
              <a:spcBef>
                <a:spcPct val="20000"/>
              </a:spcBef>
              <a:buChar char="•"/>
              <a:defRPr sz="2400">
                <a:solidFill>
                  <a:schemeClr val="tx1"/>
                </a:solidFill>
                <a:latin typeface="Times New Roman" pitchFamily="18" charset="0"/>
              </a:defRPr>
            </a:lvl3pPr>
            <a:lvl4pPr marL="1600200" indent="-228600" defTabSz="161925" eaLnBrk="0" hangingPunct="0">
              <a:spcBef>
                <a:spcPct val="20000"/>
              </a:spcBef>
              <a:buChar char="–"/>
              <a:defRPr sz="2000">
                <a:solidFill>
                  <a:schemeClr val="tx1"/>
                </a:solidFill>
                <a:latin typeface="Times New Roman" pitchFamily="18" charset="0"/>
              </a:defRPr>
            </a:lvl4pPr>
            <a:lvl5pPr marL="2057400" indent="-228600" defTabSz="161925" eaLnBrk="0" hangingPunct="0">
              <a:spcBef>
                <a:spcPct val="20000"/>
              </a:spcBef>
              <a:buChar char="»"/>
              <a:defRPr sz="2000">
                <a:solidFill>
                  <a:schemeClr val="tx1"/>
                </a:solidFill>
                <a:latin typeface="Times New Roman" pitchFamily="18" charset="0"/>
              </a:defRPr>
            </a:lvl5pPr>
            <a:lvl6pPr marL="2514600" indent="-228600" defTabSz="16192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192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192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1925"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65000"/>
              </a:spcBef>
              <a:buSzPct val="65000"/>
              <a:buFont typeface="Wingdings" pitchFamily="2" charset="2"/>
              <a:buChar char="l"/>
            </a:pPr>
            <a:r>
              <a:rPr lang="en-US" altLang="en-US" sz="4400" b="1">
                <a:solidFill>
                  <a:srgbClr val="FFFF00"/>
                </a:solidFill>
              </a:rPr>
              <a:t>Given by Luther Gullick </a:t>
            </a:r>
          </a:p>
        </p:txBody>
      </p:sp>
      <p:sp>
        <p:nvSpPr>
          <p:cNvPr id="57349" name="AutoShape 6"/>
          <p:cNvSpPr>
            <a:spLocks noChangeArrowheads="1"/>
          </p:cNvSpPr>
          <p:nvPr/>
        </p:nvSpPr>
        <p:spPr bwMode="auto">
          <a:xfrm>
            <a:off x="3084513" y="2806700"/>
            <a:ext cx="1706562" cy="1052513"/>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3376 w 21600"/>
              <a:gd name="T13" fmla="*/ 4899 h 21600"/>
              <a:gd name="T14" fmla="*/ 15739 w 21600"/>
              <a:gd name="T15" fmla="*/ 16701 h 21600"/>
            </a:gdLst>
            <a:ahLst/>
            <a:cxnLst>
              <a:cxn ang="T8">
                <a:pos x="T0" y="T1"/>
              </a:cxn>
              <a:cxn ang="T9">
                <a:pos x="T2" y="T3"/>
              </a:cxn>
              <a:cxn ang="T10">
                <a:pos x="T4" y="T5"/>
              </a:cxn>
              <a:cxn ang="T11">
                <a:pos x="T6" y="T7"/>
              </a:cxn>
            </a:cxnLst>
            <a:rect l="T12" t="T13" r="T14" b="T15"/>
            <a:pathLst>
              <a:path w="21600" h="21600">
                <a:moveTo>
                  <a:pt x="10848" y="0"/>
                </a:moveTo>
                <a:lnTo>
                  <a:pt x="10848" y="4899"/>
                </a:lnTo>
                <a:lnTo>
                  <a:pt x="3375" y="4899"/>
                </a:lnTo>
                <a:lnTo>
                  <a:pt x="3375" y="16701"/>
                </a:lnTo>
                <a:lnTo>
                  <a:pt x="10848" y="16701"/>
                </a:lnTo>
                <a:lnTo>
                  <a:pt x="10848" y="21600"/>
                </a:lnTo>
                <a:lnTo>
                  <a:pt x="21600" y="10800"/>
                </a:lnTo>
                <a:lnTo>
                  <a:pt x="10848" y="0"/>
                </a:lnTo>
                <a:close/>
              </a:path>
              <a:path w="21600" h="21600">
                <a:moveTo>
                  <a:pt x="1350" y="4899"/>
                </a:moveTo>
                <a:lnTo>
                  <a:pt x="1350" y="16701"/>
                </a:lnTo>
                <a:lnTo>
                  <a:pt x="2700" y="16701"/>
                </a:lnTo>
                <a:lnTo>
                  <a:pt x="2700" y="4899"/>
                </a:lnTo>
                <a:lnTo>
                  <a:pt x="1350" y="4899"/>
                </a:lnTo>
                <a:close/>
              </a:path>
              <a:path w="21600" h="21600">
                <a:moveTo>
                  <a:pt x="0" y="4899"/>
                </a:moveTo>
                <a:lnTo>
                  <a:pt x="0" y="16701"/>
                </a:lnTo>
                <a:lnTo>
                  <a:pt x="675" y="16701"/>
                </a:lnTo>
                <a:lnTo>
                  <a:pt x="675" y="4899"/>
                </a:lnTo>
                <a:lnTo>
                  <a:pt x="0" y="4899"/>
                </a:lnTo>
                <a:close/>
              </a:path>
            </a:pathLst>
          </a:custGeom>
          <a:solidFill>
            <a:srgbClr val="FFFF00"/>
          </a:solidFill>
          <a:ln w="9525">
            <a:solidFill>
              <a:srgbClr val="000000"/>
            </a:solidFill>
            <a:miter lim="800000"/>
            <a:headEnd/>
            <a:tailEnd/>
          </a:ln>
        </p:spPr>
        <p:txBody>
          <a:bodyPr wrap="none" anchor="ctr"/>
          <a:lstStyle/>
          <a:p>
            <a:endParaRPr lang="en-US"/>
          </a:p>
        </p:txBody>
      </p:sp>
      <p:sp>
        <p:nvSpPr>
          <p:cNvPr id="57350" name="Text Box 5"/>
          <p:cNvSpPr txBox="1">
            <a:spLocks noChangeArrowheads="1"/>
          </p:cNvSpPr>
          <p:nvPr/>
        </p:nvSpPr>
        <p:spPr bwMode="auto">
          <a:xfrm>
            <a:off x="457200" y="4344988"/>
            <a:ext cx="38068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61925" eaLnBrk="0" hangingPunct="0">
              <a:spcBef>
                <a:spcPct val="20000"/>
              </a:spcBef>
              <a:buChar char="•"/>
              <a:defRPr sz="3200">
                <a:solidFill>
                  <a:schemeClr val="tx1"/>
                </a:solidFill>
                <a:latin typeface="Times New Roman" pitchFamily="18" charset="0"/>
              </a:defRPr>
            </a:lvl1pPr>
            <a:lvl2pPr marL="742950" indent="-285750" defTabSz="161925" eaLnBrk="0" hangingPunct="0">
              <a:spcBef>
                <a:spcPct val="20000"/>
              </a:spcBef>
              <a:buChar char="–"/>
              <a:defRPr sz="2800">
                <a:solidFill>
                  <a:schemeClr val="tx1"/>
                </a:solidFill>
                <a:latin typeface="Times New Roman" pitchFamily="18" charset="0"/>
              </a:defRPr>
            </a:lvl2pPr>
            <a:lvl3pPr marL="1143000" indent="-228600" defTabSz="161925" eaLnBrk="0" hangingPunct="0">
              <a:spcBef>
                <a:spcPct val="20000"/>
              </a:spcBef>
              <a:buChar char="•"/>
              <a:defRPr sz="2400">
                <a:solidFill>
                  <a:schemeClr val="tx1"/>
                </a:solidFill>
                <a:latin typeface="Times New Roman" pitchFamily="18" charset="0"/>
              </a:defRPr>
            </a:lvl3pPr>
            <a:lvl4pPr marL="1600200" indent="-228600" defTabSz="161925" eaLnBrk="0" hangingPunct="0">
              <a:spcBef>
                <a:spcPct val="20000"/>
              </a:spcBef>
              <a:buChar char="–"/>
              <a:defRPr sz="2000">
                <a:solidFill>
                  <a:schemeClr val="tx1"/>
                </a:solidFill>
                <a:latin typeface="Times New Roman" pitchFamily="18" charset="0"/>
              </a:defRPr>
            </a:lvl4pPr>
            <a:lvl5pPr marL="2057400" indent="-228600" defTabSz="161925" eaLnBrk="0" hangingPunct="0">
              <a:spcBef>
                <a:spcPct val="20000"/>
              </a:spcBef>
              <a:buChar char="»"/>
              <a:defRPr sz="2000">
                <a:solidFill>
                  <a:schemeClr val="tx1"/>
                </a:solidFill>
                <a:latin typeface="Times New Roman" pitchFamily="18" charset="0"/>
              </a:defRPr>
            </a:lvl5pPr>
            <a:lvl6pPr marL="2514600" indent="-228600" defTabSz="161925"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61925"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61925"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61925"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65000"/>
              </a:spcBef>
              <a:buSzPct val="65000"/>
              <a:buFontTx/>
              <a:buNone/>
            </a:pPr>
            <a:r>
              <a:rPr lang="en-US" altLang="en-US" sz="4400" b="1">
                <a:solidFill>
                  <a:srgbClr val="FFFF00"/>
                </a:solidFill>
              </a:rPr>
              <a:t>POSDCORB</a:t>
            </a:r>
          </a:p>
        </p:txBody>
      </p:sp>
    </p:spTree>
    <p:extLst>
      <p:ext uri="{BB962C8B-B14F-4D97-AF65-F5344CB8AC3E}">
        <p14:creationId xmlns:p14="http://schemas.microsoft.com/office/powerpoint/2010/main" val="2276237759"/>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397C14EE-BAF7-4863-A1FA-D023EEB7753F}" type="slidenum">
              <a:rPr lang="en-US" altLang="en-US" sz="1400" smtClean="0"/>
              <a:pPr eaLnBrk="1" hangingPunct="1">
                <a:spcBef>
                  <a:spcPct val="0"/>
                </a:spcBef>
                <a:buFontTx/>
                <a:buNone/>
              </a:pPr>
              <a:t>52</a:t>
            </a:fld>
            <a:endParaRPr lang="en-US" altLang="en-US" sz="1400" smtClean="0"/>
          </a:p>
        </p:txBody>
      </p:sp>
      <p:sp>
        <p:nvSpPr>
          <p:cNvPr id="5837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837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685800" y="3048000"/>
            <a:ext cx="7772400" cy="3048000"/>
          </a:xfrm>
        </p:spPr>
        <p:txBody>
          <a:bodyPr lIns="90488" tIns="44450" rIns="90488" bIns="44450"/>
          <a:lstStyle/>
          <a:p>
            <a:pPr eaLnBrk="1" hangingPunct="1"/>
            <a:r>
              <a:rPr lang="en-US" altLang="en-US" sz="4400" smtClean="0"/>
              <a:t>Setting the Goals (MBO)</a:t>
            </a:r>
          </a:p>
          <a:p>
            <a:pPr eaLnBrk="1" hangingPunct="1"/>
            <a:r>
              <a:rPr lang="en-US" altLang="en-US" sz="3600" smtClean="0"/>
              <a:t>Deciding the best Procedure/Method (Brainstorming) </a:t>
            </a:r>
          </a:p>
        </p:txBody>
      </p:sp>
      <p:sp>
        <p:nvSpPr>
          <p:cNvPr id="58374" name="Title 6"/>
          <p:cNvSpPr>
            <a:spLocks noGrp="1"/>
          </p:cNvSpPr>
          <p:nvPr>
            <p:ph type="title"/>
          </p:nvPr>
        </p:nvSpPr>
        <p:spPr bwMode="auto">
          <a:xfrm>
            <a:off x="457200" y="274638"/>
            <a:ext cx="8229600" cy="163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PLANNING</a:t>
            </a:r>
            <a:r>
              <a:rPr lang="en-US" altLang="en-US" sz="2000" b="1" smtClean="0"/>
              <a:t> </a:t>
            </a:r>
            <a:r>
              <a:rPr lang="en-US" altLang="en-US" sz="4800" b="1" smtClean="0"/>
              <a:t/>
            </a:r>
            <a:br>
              <a:rPr lang="en-US" altLang="en-US" sz="4800" b="1" smtClean="0"/>
            </a:br>
            <a:r>
              <a:rPr lang="en-US" altLang="en-US" sz="4000" b="1" smtClean="0"/>
              <a:t>The Process of setting goals and deciding how best to achieve them</a:t>
            </a:r>
            <a:endParaRPr lang="en-US" altLang="en-US" sz="4000" smtClean="0">
              <a:latin typeface="Bell MT" pitchFamily="18" charset="0"/>
            </a:endParaRPr>
          </a:p>
        </p:txBody>
      </p:sp>
    </p:spTree>
    <p:extLst>
      <p:ext uri="{BB962C8B-B14F-4D97-AF65-F5344CB8AC3E}">
        <p14:creationId xmlns:p14="http://schemas.microsoft.com/office/powerpoint/2010/main" val="8921789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94A88220-3512-47E9-8CA8-70C5DA5AB699}" type="slidenum">
              <a:rPr lang="en-US" altLang="en-US" sz="1400" smtClean="0"/>
              <a:pPr eaLnBrk="1" hangingPunct="1">
                <a:spcBef>
                  <a:spcPct val="0"/>
                </a:spcBef>
                <a:buFontTx/>
                <a:buNone/>
              </a:pPr>
              <a:t>53</a:t>
            </a:fld>
            <a:endParaRPr lang="en-US" altLang="en-US" sz="1400" smtClean="0"/>
          </a:p>
        </p:txBody>
      </p:sp>
      <p:sp>
        <p:nvSpPr>
          <p:cNvPr id="5939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939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59397" name="Rectangle 6"/>
          <p:cNvSpPr>
            <a:spLocks noChangeArrowheads="1"/>
          </p:cNvSpPr>
          <p:nvPr/>
        </p:nvSpPr>
        <p:spPr bwMode="auto">
          <a:xfrm>
            <a:off x="457200" y="838200"/>
            <a:ext cx="8305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3600"/>
              <a:t>According to KOONTZ, “Planning is deciding in advance </a:t>
            </a:r>
          </a:p>
          <a:p>
            <a:pPr eaLnBrk="1" hangingPunct="1">
              <a:spcBef>
                <a:spcPct val="0"/>
              </a:spcBef>
              <a:buFontTx/>
              <a:buChar char="-"/>
            </a:pPr>
            <a:r>
              <a:rPr lang="en-US" altLang="en-US" sz="3600"/>
              <a:t>what to do, </a:t>
            </a:r>
          </a:p>
          <a:p>
            <a:pPr eaLnBrk="1" hangingPunct="1">
              <a:spcBef>
                <a:spcPct val="0"/>
              </a:spcBef>
              <a:buFontTx/>
              <a:buChar char="-"/>
            </a:pPr>
            <a:r>
              <a:rPr lang="en-US" altLang="en-US" sz="3600"/>
              <a:t>when to do &amp; </a:t>
            </a:r>
          </a:p>
          <a:p>
            <a:pPr eaLnBrk="1" hangingPunct="1">
              <a:spcBef>
                <a:spcPct val="0"/>
              </a:spcBef>
              <a:buFontTx/>
              <a:buChar char="-"/>
            </a:pPr>
            <a:r>
              <a:rPr lang="en-US" altLang="en-US" sz="3600"/>
              <a:t>how to do. </a:t>
            </a:r>
          </a:p>
          <a:p>
            <a:pPr eaLnBrk="1" hangingPunct="1">
              <a:spcBef>
                <a:spcPct val="0"/>
              </a:spcBef>
              <a:buFontTx/>
              <a:buNone/>
            </a:pPr>
            <a:r>
              <a:rPr lang="en-US" altLang="en-US" sz="3600"/>
              <a:t>It bridges the gap from where we are &amp; where we want to be. </a:t>
            </a:r>
          </a:p>
          <a:p>
            <a:pPr eaLnBrk="1" hangingPunct="1">
              <a:spcBef>
                <a:spcPct val="0"/>
              </a:spcBef>
              <a:buFontTx/>
              <a:buNone/>
            </a:pPr>
            <a:r>
              <a:rPr lang="en-US" altLang="en-US" sz="3600"/>
              <a:t>A plan is a future course of actions.</a:t>
            </a:r>
          </a:p>
        </p:txBody>
      </p:sp>
    </p:spTree>
    <p:extLst>
      <p:ext uri="{BB962C8B-B14F-4D97-AF65-F5344CB8AC3E}">
        <p14:creationId xmlns:p14="http://schemas.microsoft.com/office/powerpoint/2010/main" val="1877026390"/>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C37847D7-06CA-40DB-A07C-553C264EA0FD}" type="slidenum">
              <a:rPr lang="en-US" altLang="en-US" sz="1400" smtClean="0"/>
              <a:pPr eaLnBrk="1" hangingPunct="1">
                <a:spcBef>
                  <a:spcPct val="0"/>
                </a:spcBef>
                <a:buFontTx/>
                <a:buNone/>
              </a:pPr>
              <a:t>54</a:t>
            </a:fld>
            <a:endParaRPr lang="en-US" altLang="en-US" sz="1400" smtClean="0"/>
          </a:p>
        </p:txBody>
      </p:sp>
      <p:sp>
        <p:nvSpPr>
          <p:cNvPr id="6041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042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6" name="Title 6"/>
          <p:cNvSpPr>
            <a:spLocks noGrp="1"/>
          </p:cNvSpPr>
          <p:nvPr>
            <p:ph type="title"/>
          </p:nvPr>
        </p:nvSpPr>
        <p:spPr bwMode="auto">
          <a:xfrm>
            <a:off x="0" y="0"/>
            <a:ext cx="8839200" cy="3048000"/>
          </a:xfrm>
          <a:ln>
            <a:miter lim="800000"/>
            <a:headEnd/>
            <a:tailEnd/>
          </a:ln>
        </p:spPr>
        <p:txBody>
          <a:bodyPr vert="horz" wrap="square" lIns="91440" tIns="45720" rIns="91440" bIns="45720" numCol="1" anchor="t" anchorCtr="0" compatLnSpc="1">
            <a:prstTxWarp prst="textNoShape">
              <a:avLst/>
            </a:prstTxWarp>
            <a:normAutofit fontScale="90000"/>
          </a:bodyPr>
          <a:lstStyle/>
          <a:p>
            <a:pPr>
              <a:defRPr/>
            </a:pPr>
            <a:r>
              <a:rPr lang="en-US" sz="4800" b="1" dirty="0" smtClean="0"/>
              <a:t>ORGANIZING</a:t>
            </a:r>
            <a:r>
              <a:rPr lang="en-US" sz="2000" b="1" dirty="0" smtClean="0"/>
              <a:t> </a:t>
            </a:r>
            <a:r>
              <a:rPr lang="en-US" sz="4800" b="1" dirty="0" smtClean="0"/>
              <a:t/>
            </a:r>
            <a:br>
              <a:rPr lang="en-US" sz="4800" b="1" dirty="0" smtClean="0"/>
            </a:br>
            <a:r>
              <a:rPr lang="en-US" sz="3600" b="1" dirty="0" smtClean="0">
                <a:latin typeface="+mn-lt"/>
              </a:rPr>
              <a:t>The process of Systematic arrangement and allocation of human and nonhuman resources so that plans can be carried out successfully</a:t>
            </a:r>
            <a:br>
              <a:rPr lang="en-US" sz="3600" b="1" dirty="0" smtClean="0">
                <a:latin typeface="+mn-lt"/>
              </a:rPr>
            </a:br>
            <a:endParaRPr lang="en-US" sz="3600" dirty="0" smtClean="0">
              <a:latin typeface="+mn-lt"/>
            </a:endParaRPr>
          </a:p>
        </p:txBody>
      </p:sp>
      <p:sp>
        <p:nvSpPr>
          <p:cNvPr id="60422" name="Rectangle 7"/>
          <p:cNvSpPr>
            <a:spLocks noChangeArrowheads="1"/>
          </p:cNvSpPr>
          <p:nvPr/>
        </p:nvSpPr>
        <p:spPr bwMode="auto">
          <a:xfrm>
            <a:off x="304800" y="3254375"/>
            <a:ext cx="84582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en-US" altLang="en-US" sz="3600"/>
              <a:t>It is the process of bringing together physical, financial and human resources and developing productive relationship amongst them for achievement of organizational goals.</a:t>
            </a:r>
          </a:p>
        </p:txBody>
      </p:sp>
    </p:spTree>
    <p:extLst>
      <p:ext uri="{BB962C8B-B14F-4D97-AF65-F5344CB8AC3E}">
        <p14:creationId xmlns:p14="http://schemas.microsoft.com/office/powerpoint/2010/main" val="2743613501"/>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8AFFAED5-A2EB-4889-89AB-FF3C46D7E920}" type="slidenum">
              <a:rPr lang="en-US" altLang="en-US" sz="1400" smtClean="0"/>
              <a:pPr eaLnBrk="1" hangingPunct="1">
                <a:spcBef>
                  <a:spcPct val="0"/>
                </a:spcBef>
                <a:buFontTx/>
                <a:buNone/>
              </a:pPr>
              <a:t>55</a:t>
            </a:fld>
            <a:endParaRPr lang="en-US" altLang="en-US" sz="1400" smtClean="0"/>
          </a:p>
        </p:txBody>
      </p:sp>
      <p:sp>
        <p:nvSpPr>
          <p:cNvPr id="6144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144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5257800" y="1066800"/>
            <a:ext cx="3657600" cy="5105400"/>
          </a:xfrm>
        </p:spPr>
        <p:txBody>
          <a:bodyPr lIns="90488" tIns="44450" rIns="90488" bIns="44450"/>
          <a:lstStyle/>
          <a:p>
            <a:r>
              <a:rPr lang="en-US" altLang="en-US" sz="2800" smtClean="0"/>
              <a:t>Identification of activities.</a:t>
            </a:r>
          </a:p>
          <a:p>
            <a:r>
              <a:rPr lang="en-US" altLang="en-US" sz="2800" smtClean="0"/>
              <a:t>Classification of grouping of activities.</a:t>
            </a:r>
          </a:p>
          <a:p>
            <a:r>
              <a:rPr lang="en-US" altLang="en-US" sz="2800" smtClean="0"/>
              <a:t>Assignment of duties.</a:t>
            </a:r>
          </a:p>
          <a:p>
            <a:r>
              <a:rPr lang="en-US" altLang="en-US" sz="2800" smtClean="0"/>
              <a:t>Delegation of authority and creation of responsibility.</a:t>
            </a:r>
          </a:p>
          <a:p>
            <a:pPr eaLnBrk="1" hangingPunct="1"/>
            <a:endParaRPr lang="en-US" altLang="en-US" sz="4400" smtClean="0"/>
          </a:p>
        </p:txBody>
      </p:sp>
      <p:sp>
        <p:nvSpPr>
          <p:cNvPr id="10246" name="Title 6"/>
          <p:cNvSpPr>
            <a:spLocks noGrp="1"/>
          </p:cNvSpPr>
          <p:nvPr>
            <p:ph type="title"/>
          </p:nvPr>
        </p:nvSpPr>
        <p:spPr bwMode="auto">
          <a:xfrm>
            <a:off x="304800" y="1143000"/>
            <a:ext cx="4724400" cy="5105400"/>
          </a:xfrm>
          <a:ln>
            <a:miter lim="800000"/>
            <a:headEnd/>
            <a:tailEnd/>
          </a:ln>
        </p:spPr>
        <p:txBody>
          <a:bodyPr vert="horz" wrap="square" lIns="91440" tIns="45720" rIns="91440" bIns="45720" numCol="1" anchor="t" anchorCtr="0" compatLnSpc="1">
            <a:prstTxWarp prst="textNoShape">
              <a:avLst/>
            </a:prstTxWarp>
          </a:bodyPr>
          <a:lstStyle/>
          <a:p>
            <a:pPr algn="l" eaLnBrk="1" hangingPunct="1">
              <a:defRPr/>
            </a:pPr>
            <a:r>
              <a:rPr lang="en-US" sz="3200" b="1" dirty="0" smtClean="0"/>
              <a:t>-</a:t>
            </a:r>
            <a:r>
              <a:rPr lang="en-US" sz="3200" dirty="0" smtClean="0"/>
              <a:t>Arrangement of Resources</a:t>
            </a:r>
            <a:br>
              <a:rPr lang="en-US" sz="3200" dirty="0" smtClean="0"/>
            </a:br>
            <a:r>
              <a:rPr lang="en-US" sz="3200" dirty="0" smtClean="0"/>
              <a:t>-Allocation of Resources </a:t>
            </a:r>
            <a:br>
              <a:rPr lang="en-US" sz="3200" dirty="0" smtClean="0"/>
            </a:br>
            <a:r>
              <a:rPr lang="en-US" sz="3200" dirty="0" smtClean="0"/>
              <a:t>-Who is to do what task</a:t>
            </a:r>
            <a:br>
              <a:rPr lang="en-US" sz="3200" dirty="0" smtClean="0"/>
            </a:br>
            <a:r>
              <a:rPr lang="en-US" sz="3200" dirty="0" smtClean="0"/>
              <a:t>-Who reports to whom, and</a:t>
            </a:r>
            <a:br>
              <a:rPr lang="en-US" sz="3200" dirty="0" smtClean="0"/>
            </a:br>
            <a:r>
              <a:rPr lang="en-US" sz="3200" dirty="0" smtClean="0"/>
              <a:t>-Where decisions are to be made.</a:t>
            </a:r>
            <a:br>
              <a:rPr lang="en-US" sz="3200" dirty="0" smtClean="0"/>
            </a:br>
            <a:endParaRPr lang="en-US" sz="3200" dirty="0" smtClean="0">
              <a:latin typeface="+mn-lt"/>
            </a:endParaRPr>
          </a:p>
        </p:txBody>
      </p:sp>
      <p:sp>
        <p:nvSpPr>
          <p:cNvPr id="8" name="Rectangle 7"/>
          <p:cNvSpPr/>
          <p:nvPr/>
        </p:nvSpPr>
        <p:spPr>
          <a:xfrm>
            <a:off x="2286000" y="228600"/>
            <a:ext cx="4343400" cy="646113"/>
          </a:xfrm>
          <a:prstGeom prst="rect">
            <a:avLst/>
          </a:prstGeom>
        </p:spPr>
        <p:txBody>
          <a:bodyPr>
            <a:spAutoFit/>
          </a:bodyPr>
          <a:lstStyle/>
          <a:p>
            <a:pPr algn="ctr">
              <a:defRPr/>
            </a:pPr>
            <a:r>
              <a:rPr lang="en-US" sz="3600" b="1" dirty="0">
                <a:solidFill>
                  <a:schemeClr val="tx2">
                    <a:lumMod val="40000"/>
                    <a:lumOff val="60000"/>
                  </a:schemeClr>
                </a:solidFill>
              </a:rPr>
              <a:t>ORGANIZING </a:t>
            </a:r>
            <a:endParaRPr lang="en-US" sz="3600" dirty="0">
              <a:solidFill>
                <a:schemeClr val="tx2">
                  <a:lumMod val="40000"/>
                  <a:lumOff val="60000"/>
                </a:schemeClr>
              </a:solidFill>
            </a:endParaRPr>
          </a:p>
        </p:txBody>
      </p:sp>
    </p:spTree>
    <p:extLst>
      <p:ext uri="{BB962C8B-B14F-4D97-AF65-F5344CB8AC3E}">
        <p14:creationId xmlns:p14="http://schemas.microsoft.com/office/powerpoint/2010/main" val="33088319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245">
                                            <p:txEl>
                                              <p:pRg st="3" end="3"/>
                                            </p:txEl>
                                          </p:spTgt>
                                        </p:tgtEl>
                                        <p:attrNameLst>
                                          <p:attrName>style.visibility</p:attrName>
                                        </p:attrNameLst>
                                      </p:cBhvr>
                                      <p:to>
                                        <p:strVal val="visible"/>
                                      </p:to>
                                    </p:set>
                                    <p:anim calcmode="lin" valueType="num">
                                      <p:cBhvr additive="base">
                                        <p:cTn id="25" dur="500" fill="hold"/>
                                        <p:tgtEl>
                                          <p:spTgt spid="1024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4DD80D4B-CA17-4C77-823D-3A54CC41A50D}" type="slidenum">
              <a:rPr lang="en-US" altLang="en-US" sz="1400" smtClean="0"/>
              <a:pPr eaLnBrk="1" hangingPunct="1">
                <a:spcBef>
                  <a:spcPct val="0"/>
                </a:spcBef>
                <a:buFontTx/>
                <a:buNone/>
              </a:pPr>
              <a:t>56</a:t>
            </a:fld>
            <a:endParaRPr lang="en-US" altLang="en-US" sz="1400" smtClean="0"/>
          </a:p>
        </p:txBody>
      </p:sp>
      <p:sp>
        <p:nvSpPr>
          <p:cNvPr id="6246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246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6" name="Title 6"/>
          <p:cNvSpPr>
            <a:spLocks noGrp="1"/>
          </p:cNvSpPr>
          <p:nvPr>
            <p:ph type="title"/>
          </p:nvPr>
        </p:nvSpPr>
        <p:spPr bwMode="auto">
          <a:xfrm>
            <a:off x="228600" y="0"/>
            <a:ext cx="8915400" cy="838200"/>
          </a:xfrm>
          <a:ln>
            <a:miter lim="800000"/>
            <a:headEnd/>
            <a:tailEnd/>
          </a:ln>
        </p:spPr>
        <p:txBody>
          <a:bodyPr vert="horz" wrap="square" lIns="91440" tIns="45720" rIns="91440" bIns="45720" numCol="1" anchor="t" anchorCtr="0" compatLnSpc="1">
            <a:prstTxWarp prst="textNoShape">
              <a:avLst/>
            </a:prstTxWarp>
            <a:normAutofit fontScale="90000"/>
          </a:bodyPr>
          <a:lstStyle/>
          <a:p>
            <a:pPr algn="l">
              <a:defRPr/>
            </a:pPr>
            <a:r>
              <a:rPr lang="en-US" sz="4800" b="1" dirty="0" smtClean="0"/>
              <a:t>			STAFFING</a:t>
            </a:r>
            <a:r>
              <a:rPr lang="en-US" sz="3600" dirty="0" smtClean="0"/>
              <a:t> </a:t>
            </a:r>
            <a:r>
              <a:rPr lang="en-US" sz="3600" b="1" dirty="0" smtClean="0">
                <a:latin typeface="+mn-lt"/>
              </a:rPr>
              <a:t/>
            </a:r>
            <a:br>
              <a:rPr lang="en-US" sz="3600" b="1" dirty="0" smtClean="0">
                <a:latin typeface="+mn-lt"/>
              </a:rPr>
            </a:br>
            <a:endParaRPr lang="en-US" sz="3600" dirty="0" smtClean="0">
              <a:latin typeface="+mn-lt"/>
            </a:endParaRPr>
          </a:p>
        </p:txBody>
      </p:sp>
      <p:sp>
        <p:nvSpPr>
          <p:cNvPr id="7" name="Title 6"/>
          <p:cNvSpPr txBox="1">
            <a:spLocks/>
          </p:cNvSpPr>
          <p:nvPr/>
        </p:nvSpPr>
        <p:spPr bwMode="auto">
          <a:xfrm>
            <a:off x="381000" y="1219200"/>
            <a:ext cx="8382000" cy="3657600"/>
          </a:xfrm>
          <a:prstGeom prst="rect">
            <a:avLst/>
          </a:prstGeom>
          <a:ln>
            <a:miter lim="800000"/>
            <a:headEnd/>
            <a:tailEnd/>
          </a:ln>
        </p:spPr>
        <p:txBody>
          <a:bodyPr/>
          <a:lstStyle/>
          <a:p>
            <a:pPr eaLnBrk="0" hangingPunct="0">
              <a:defRPr/>
            </a:pPr>
            <a:r>
              <a:rPr lang="en-US" sz="3600" kern="0" dirty="0">
                <a:latin typeface="+mj-lt"/>
                <a:ea typeface="+mj-ea"/>
                <a:cs typeface="+mj-cs"/>
              </a:rPr>
              <a:t>According to </a:t>
            </a:r>
            <a:r>
              <a:rPr lang="en-US" sz="3600" kern="0" dirty="0" err="1">
                <a:latin typeface="+mj-lt"/>
                <a:ea typeface="+mj-ea"/>
                <a:cs typeface="+mj-cs"/>
              </a:rPr>
              <a:t>Kootz</a:t>
            </a:r>
            <a:r>
              <a:rPr lang="en-US" sz="3600" kern="0" dirty="0">
                <a:latin typeface="+mj-lt"/>
                <a:ea typeface="+mj-ea"/>
                <a:cs typeface="+mj-cs"/>
              </a:rPr>
              <a:t> &amp; </a:t>
            </a:r>
            <a:r>
              <a:rPr lang="en-US" sz="3600" kern="0" dirty="0" err="1">
                <a:latin typeface="+mj-lt"/>
                <a:ea typeface="+mj-ea"/>
                <a:cs typeface="+mj-cs"/>
              </a:rPr>
              <a:t>O’Donell</a:t>
            </a:r>
            <a:r>
              <a:rPr lang="en-US" sz="3600" kern="0" dirty="0">
                <a:latin typeface="+mj-lt"/>
                <a:ea typeface="+mj-ea"/>
                <a:cs typeface="+mj-cs"/>
              </a:rPr>
              <a:t>, “Managerial function of staffing involves managing the organization structure through proper and effective selection, appraisal &amp; development of personnel to fill the roles designed in the structure” </a:t>
            </a:r>
            <a:r>
              <a:rPr lang="en-US" sz="3600" b="1" kern="0" dirty="0">
                <a:solidFill>
                  <a:schemeClr val="tx2"/>
                </a:solidFill>
                <a:latin typeface="+mn-lt"/>
                <a:ea typeface="+mj-ea"/>
                <a:cs typeface="+mj-cs"/>
              </a:rPr>
              <a:t/>
            </a:r>
            <a:br>
              <a:rPr lang="en-US" sz="3600" b="1" kern="0" dirty="0">
                <a:solidFill>
                  <a:schemeClr val="tx2"/>
                </a:solidFill>
                <a:latin typeface="+mn-lt"/>
                <a:ea typeface="+mj-ea"/>
                <a:cs typeface="+mj-cs"/>
              </a:rPr>
            </a:br>
            <a:endParaRPr lang="en-US" sz="3600" kern="0" dirty="0">
              <a:solidFill>
                <a:schemeClr val="tx2"/>
              </a:solidFill>
              <a:latin typeface="+mn-lt"/>
              <a:ea typeface="+mj-ea"/>
              <a:cs typeface="+mj-cs"/>
            </a:endParaRPr>
          </a:p>
        </p:txBody>
      </p:sp>
    </p:spTree>
    <p:extLst>
      <p:ext uri="{BB962C8B-B14F-4D97-AF65-F5344CB8AC3E}">
        <p14:creationId xmlns:p14="http://schemas.microsoft.com/office/powerpoint/2010/main" val="215744223"/>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B2620EA0-DEF8-4769-9641-0819BB7ED44B}" type="slidenum">
              <a:rPr lang="en-US" altLang="en-US" sz="1400" smtClean="0"/>
              <a:pPr eaLnBrk="1" hangingPunct="1">
                <a:spcBef>
                  <a:spcPct val="0"/>
                </a:spcBef>
                <a:buFontTx/>
                <a:buNone/>
              </a:pPr>
              <a:t>57</a:t>
            </a:fld>
            <a:endParaRPr lang="en-US" altLang="en-US" sz="1400" smtClean="0"/>
          </a:p>
        </p:txBody>
      </p:sp>
      <p:sp>
        <p:nvSpPr>
          <p:cNvPr id="6349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349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6" name="Title 6"/>
          <p:cNvSpPr>
            <a:spLocks noGrp="1"/>
          </p:cNvSpPr>
          <p:nvPr>
            <p:ph type="title"/>
          </p:nvPr>
        </p:nvSpPr>
        <p:spPr bwMode="auto">
          <a:xfrm>
            <a:off x="228600" y="0"/>
            <a:ext cx="8915400" cy="838200"/>
          </a:xfrm>
          <a:ln>
            <a:miter lim="800000"/>
            <a:headEnd/>
            <a:tailEnd/>
          </a:ln>
        </p:spPr>
        <p:txBody>
          <a:bodyPr vert="horz" wrap="square" lIns="91440" tIns="45720" rIns="91440" bIns="45720" numCol="1" anchor="t" anchorCtr="0" compatLnSpc="1">
            <a:prstTxWarp prst="textNoShape">
              <a:avLst/>
            </a:prstTxWarp>
            <a:normAutofit fontScale="90000"/>
          </a:bodyPr>
          <a:lstStyle/>
          <a:p>
            <a:pPr algn="l">
              <a:defRPr/>
            </a:pPr>
            <a:r>
              <a:rPr lang="en-US" sz="4800" b="1" dirty="0" smtClean="0"/>
              <a:t>			STAFFING</a:t>
            </a:r>
            <a:r>
              <a:rPr lang="en-US" sz="3600" dirty="0" smtClean="0"/>
              <a:t> </a:t>
            </a:r>
            <a:r>
              <a:rPr lang="en-US" sz="3600" b="1" dirty="0" smtClean="0">
                <a:latin typeface="+mn-lt"/>
              </a:rPr>
              <a:t/>
            </a:r>
            <a:br>
              <a:rPr lang="en-US" sz="3600" b="1" dirty="0" smtClean="0">
                <a:latin typeface="+mn-lt"/>
              </a:rPr>
            </a:br>
            <a:endParaRPr lang="en-US" sz="3600" dirty="0" smtClean="0">
              <a:latin typeface="+mn-lt"/>
            </a:endParaRPr>
          </a:p>
        </p:txBody>
      </p:sp>
      <p:sp>
        <p:nvSpPr>
          <p:cNvPr id="7" name="Title 6"/>
          <p:cNvSpPr txBox="1">
            <a:spLocks/>
          </p:cNvSpPr>
          <p:nvPr/>
        </p:nvSpPr>
        <p:spPr bwMode="auto">
          <a:xfrm>
            <a:off x="381000" y="990600"/>
            <a:ext cx="8382000" cy="5105400"/>
          </a:xfrm>
          <a:prstGeom prst="rect">
            <a:avLst/>
          </a:prstGeom>
          <a:ln>
            <a:miter lim="800000"/>
            <a:headEnd/>
            <a:tailEnd/>
          </a:ln>
        </p:spPr>
        <p:txBody>
          <a:bodyPr/>
          <a:lstStyle/>
          <a:p>
            <a:pPr eaLnBrk="0" hangingPunct="0">
              <a:defRPr/>
            </a:pPr>
            <a:r>
              <a:rPr lang="en-US" sz="3600" kern="0" dirty="0">
                <a:latin typeface="+mj-lt"/>
                <a:ea typeface="+mj-ea"/>
                <a:cs typeface="+mj-cs"/>
              </a:rPr>
              <a:t>Staffing function involves:</a:t>
            </a:r>
          </a:p>
          <a:p>
            <a:pPr>
              <a:defRPr/>
            </a:pPr>
            <a:r>
              <a:rPr lang="en-US" sz="3600" dirty="0"/>
              <a:t>-Manpower Planning (estimating man power in terms of searching, choose the person and giving the right place).</a:t>
            </a:r>
          </a:p>
          <a:p>
            <a:pPr>
              <a:defRPr/>
            </a:pPr>
            <a:r>
              <a:rPr lang="en-US" sz="3600" dirty="0"/>
              <a:t>-Recruitment, Selection &amp; Placement.</a:t>
            </a:r>
          </a:p>
          <a:p>
            <a:pPr>
              <a:defRPr/>
            </a:pPr>
            <a:r>
              <a:rPr lang="en-US" sz="3600" dirty="0"/>
              <a:t>-Training &amp; Development</a:t>
            </a:r>
          </a:p>
          <a:p>
            <a:pPr>
              <a:defRPr/>
            </a:pPr>
            <a:r>
              <a:rPr lang="en-US" sz="3600" dirty="0"/>
              <a:t>-Remuneration</a:t>
            </a:r>
          </a:p>
          <a:p>
            <a:pPr>
              <a:defRPr/>
            </a:pPr>
            <a:r>
              <a:rPr lang="en-US" sz="3600" dirty="0"/>
              <a:t>-Performance Appraisal</a:t>
            </a:r>
          </a:p>
          <a:p>
            <a:pPr>
              <a:defRPr/>
            </a:pPr>
            <a:r>
              <a:rPr lang="en-US" sz="3600" dirty="0"/>
              <a:t>-Promotions &amp; Transfer</a:t>
            </a:r>
            <a:endParaRPr lang="en-US" sz="3600" kern="0" dirty="0">
              <a:solidFill>
                <a:schemeClr val="tx2"/>
              </a:solidFill>
              <a:latin typeface="+mn-lt"/>
              <a:ea typeface="+mj-ea"/>
              <a:cs typeface="+mj-cs"/>
            </a:endParaRPr>
          </a:p>
        </p:txBody>
      </p:sp>
    </p:spTree>
    <p:extLst>
      <p:ext uri="{BB962C8B-B14F-4D97-AF65-F5344CB8AC3E}">
        <p14:creationId xmlns:p14="http://schemas.microsoft.com/office/powerpoint/2010/main" val="369433230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CC10DD2B-8EB1-475C-A96F-961EC3EC1078}" type="slidenum">
              <a:rPr lang="en-US" altLang="en-US" sz="1400" smtClean="0"/>
              <a:pPr eaLnBrk="1" hangingPunct="1">
                <a:spcBef>
                  <a:spcPct val="0"/>
                </a:spcBef>
                <a:buFontTx/>
                <a:buNone/>
              </a:pPr>
              <a:t>58</a:t>
            </a:fld>
            <a:endParaRPr lang="en-US" altLang="en-US" sz="1400" smtClean="0"/>
          </a:p>
        </p:txBody>
      </p:sp>
      <p:sp>
        <p:nvSpPr>
          <p:cNvPr id="645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45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6" name="Title 6"/>
          <p:cNvSpPr>
            <a:spLocks noGrp="1"/>
          </p:cNvSpPr>
          <p:nvPr>
            <p:ph type="title"/>
          </p:nvPr>
        </p:nvSpPr>
        <p:spPr bwMode="auto">
          <a:xfrm>
            <a:off x="228600" y="0"/>
            <a:ext cx="8915400" cy="838200"/>
          </a:xfrm>
          <a:ln>
            <a:miter lim="800000"/>
            <a:headEnd/>
            <a:tailEnd/>
          </a:ln>
        </p:spPr>
        <p:txBody>
          <a:bodyPr vert="horz" wrap="square" lIns="91440" tIns="45720" rIns="91440" bIns="45720" numCol="1" anchor="t" anchorCtr="0" compatLnSpc="1">
            <a:prstTxWarp prst="textNoShape">
              <a:avLst/>
            </a:prstTxWarp>
            <a:normAutofit fontScale="90000"/>
          </a:bodyPr>
          <a:lstStyle/>
          <a:p>
            <a:pPr algn="l">
              <a:defRPr/>
            </a:pPr>
            <a:r>
              <a:rPr lang="en-US" sz="4800" b="1" dirty="0" smtClean="0"/>
              <a:t>			DIRECTING</a:t>
            </a:r>
            <a:r>
              <a:rPr lang="en-US" sz="3600" dirty="0" smtClean="0"/>
              <a:t> </a:t>
            </a:r>
            <a:r>
              <a:rPr lang="en-US" sz="3600" b="1" dirty="0" smtClean="0">
                <a:latin typeface="+mn-lt"/>
              </a:rPr>
              <a:t/>
            </a:r>
            <a:br>
              <a:rPr lang="en-US" sz="3600" b="1" dirty="0" smtClean="0">
                <a:latin typeface="+mn-lt"/>
              </a:rPr>
            </a:br>
            <a:endParaRPr lang="en-US" sz="3600" dirty="0" smtClean="0">
              <a:latin typeface="+mn-lt"/>
            </a:endParaRPr>
          </a:p>
        </p:txBody>
      </p:sp>
      <p:sp>
        <p:nvSpPr>
          <p:cNvPr id="7" name="Title 6"/>
          <p:cNvSpPr txBox="1">
            <a:spLocks/>
          </p:cNvSpPr>
          <p:nvPr/>
        </p:nvSpPr>
        <p:spPr bwMode="auto">
          <a:xfrm>
            <a:off x="228600" y="838200"/>
            <a:ext cx="8686800" cy="5257800"/>
          </a:xfrm>
          <a:prstGeom prst="rect">
            <a:avLst/>
          </a:prstGeom>
          <a:ln>
            <a:miter lim="800000"/>
            <a:headEnd/>
            <a:tailEnd/>
          </a:ln>
        </p:spPr>
        <p:txBody>
          <a:bodyPr/>
          <a:lstStyle/>
          <a:p>
            <a:pPr eaLnBrk="0" hangingPunct="0">
              <a:defRPr/>
            </a:pPr>
            <a:r>
              <a:rPr lang="en-US" sz="3600" dirty="0"/>
              <a:t>A basic management function that includes </a:t>
            </a:r>
          </a:p>
          <a:p>
            <a:pPr eaLnBrk="0" hangingPunct="0">
              <a:defRPr/>
            </a:pPr>
            <a:r>
              <a:rPr lang="en-US" sz="3600" dirty="0"/>
              <a:t>building an effective work climate and creating opportunity for motivation, </a:t>
            </a:r>
          </a:p>
          <a:p>
            <a:pPr eaLnBrk="0" hangingPunct="0">
              <a:defRPr/>
            </a:pPr>
            <a:r>
              <a:rPr lang="en-US" sz="3600" dirty="0"/>
              <a:t>supervising, scheduling, and disciplining.</a:t>
            </a:r>
          </a:p>
          <a:p>
            <a:pPr>
              <a:defRPr/>
            </a:pPr>
            <a:endParaRPr lang="en-US" sz="3600" dirty="0"/>
          </a:p>
          <a:p>
            <a:pPr>
              <a:defRPr/>
            </a:pPr>
            <a:r>
              <a:rPr lang="en-US" sz="3600" dirty="0"/>
              <a:t>Direction is that inert personnel aspect of management which deals directly with influencing, guiding, supervising, motivating subordinate for the achievement of organizational goals. </a:t>
            </a:r>
            <a:endParaRPr lang="en-US" sz="3600" kern="0" dirty="0">
              <a:solidFill>
                <a:schemeClr val="tx2"/>
              </a:solidFill>
              <a:latin typeface="+mn-lt"/>
              <a:ea typeface="+mj-ea"/>
              <a:cs typeface="+mj-cs"/>
            </a:endParaRPr>
          </a:p>
        </p:txBody>
      </p:sp>
    </p:spTree>
    <p:extLst>
      <p:ext uri="{BB962C8B-B14F-4D97-AF65-F5344CB8AC3E}">
        <p14:creationId xmlns:p14="http://schemas.microsoft.com/office/powerpoint/2010/main" val="165724272"/>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DDFFACAD-0297-4D7B-B822-C99CBC121855}" type="slidenum">
              <a:rPr lang="en-US" altLang="en-US" sz="1400" smtClean="0"/>
              <a:pPr eaLnBrk="1" hangingPunct="1">
                <a:spcBef>
                  <a:spcPct val="0"/>
                </a:spcBef>
                <a:buFontTx/>
                <a:buNone/>
              </a:pPr>
              <a:t>59</a:t>
            </a:fld>
            <a:endParaRPr lang="en-US" altLang="en-US" sz="1400" smtClean="0"/>
          </a:p>
        </p:txBody>
      </p:sp>
      <p:sp>
        <p:nvSpPr>
          <p:cNvPr id="6553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554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6" name="Title 6"/>
          <p:cNvSpPr>
            <a:spLocks noGrp="1"/>
          </p:cNvSpPr>
          <p:nvPr>
            <p:ph type="title"/>
          </p:nvPr>
        </p:nvSpPr>
        <p:spPr bwMode="auto">
          <a:xfrm>
            <a:off x="228600" y="0"/>
            <a:ext cx="8915400" cy="838200"/>
          </a:xfrm>
          <a:ln>
            <a:miter lim="800000"/>
            <a:headEnd/>
            <a:tailEnd/>
          </a:ln>
        </p:spPr>
        <p:txBody>
          <a:bodyPr vert="horz" wrap="square" lIns="91440" tIns="45720" rIns="91440" bIns="45720" numCol="1" anchor="t" anchorCtr="0" compatLnSpc="1">
            <a:prstTxWarp prst="textNoShape">
              <a:avLst/>
            </a:prstTxWarp>
            <a:normAutofit fontScale="90000"/>
          </a:bodyPr>
          <a:lstStyle/>
          <a:p>
            <a:pPr algn="l">
              <a:defRPr/>
            </a:pPr>
            <a:r>
              <a:rPr lang="en-US" sz="4800" b="1" dirty="0" smtClean="0"/>
              <a:t>			DIRECTING</a:t>
            </a:r>
            <a:r>
              <a:rPr lang="en-US" sz="3600" dirty="0" smtClean="0"/>
              <a:t> </a:t>
            </a:r>
            <a:r>
              <a:rPr lang="en-US" sz="3600" b="1" dirty="0" smtClean="0">
                <a:latin typeface="+mn-lt"/>
              </a:rPr>
              <a:t/>
            </a:r>
            <a:br>
              <a:rPr lang="en-US" sz="3600" b="1" dirty="0" smtClean="0">
                <a:latin typeface="+mn-lt"/>
              </a:rPr>
            </a:br>
            <a:endParaRPr lang="en-US" sz="3600" dirty="0" smtClean="0">
              <a:latin typeface="+mn-lt"/>
            </a:endParaRPr>
          </a:p>
        </p:txBody>
      </p:sp>
      <p:sp>
        <p:nvSpPr>
          <p:cNvPr id="7" name="Title 6"/>
          <p:cNvSpPr txBox="1">
            <a:spLocks/>
          </p:cNvSpPr>
          <p:nvPr/>
        </p:nvSpPr>
        <p:spPr bwMode="auto">
          <a:xfrm>
            <a:off x="381000" y="990600"/>
            <a:ext cx="8382000" cy="5105400"/>
          </a:xfrm>
          <a:prstGeom prst="rect">
            <a:avLst/>
          </a:prstGeom>
          <a:ln>
            <a:miter lim="800000"/>
            <a:headEnd/>
            <a:tailEnd/>
          </a:ln>
        </p:spPr>
        <p:txBody>
          <a:bodyPr/>
          <a:lstStyle/>
          <a:p>
            <a:pPr eaLnBrk="0" hangingPunct="0">
              <a:defRPr/>
            </a:pPr>
            <a:r>
              <a:rPr lang="en-US" sz="3600" dirty="0"/>
              <a:t>Direction has following elements:</a:t>
            </a:r>
          </a:p>
          <a:p>
            <a:pPr>
              <a:buFont typeface="Wingdings" pitchFamily="2" charset="2"/>
              <a:buChar char="Ø"/>
              <a:defRPr/>
            </a:pPr>
            <a:r>
              <a:rPr lang="en-US" sz="3600" dirty="0">
                <a:solidFill>
                  <a:schemeClr val="tx2">
                    <a:lumMod val="60000"/>
                    <a:lumOff val="40000"/>
                  </a:schemeClr>
                </a:solidFill>
              </a:rPr>
              <a:t>Supervision</a:t>
            </a:r>
          </a:p>
          <a:p>
            <a:pPr>
              <a:buFont typeface="Wingdings" pitchFamily="2" charset="2"/>
              <a:buChar char="Ø"/>
              <a:defRPr/>
            </a:pPr>
            <a:r>
              <a:rPr lang="en-US" sz="3600" dirty="0">
                <a:solidFill>
                  <a:schemeClr val="tx2">
                    <a:lumMod val="60000"/>
                    <a:lumOff val="40000"/>
                  </a:schemeClr>
                </a:solidFill>
              </a:rPr>
              <a:t>Motivation</a:t>
            </a:r>
          </a:p>
          <a:p>
            <a:pPr>
              <a:buFont typeface="Wingdings" pitchFamily="2" charset="2"/>
              <a:buChar char="Ø"/>
              <a:defRPr/>
            </a:pPr>
            <a:r>
              <a:rPr lang="en-US" sz="3600" dirty="0">
                <a:solidFill>
                  <a:schemeClr val="tx2">
                    <a:lumMod val="60000"/>
                    <a:lumOff val="40000"/>
                  </a:schemeClr>
                </a:solidFill>
              </a:rPr>
              <a:t>Leadership</a:t>
            </a:r>
          </a:p>
          <a:p>
            <a:pPr>
              <a:buFont typeface="Wingdings" pitchFamily="2" charset="2"/>
              <a:buChar char="Ø"/>
              <a:defRPr/>
            </a:pPr>
            <a:r>
              <a:rPr lang="en-US" sz="3600" dirty="0">
                <a:solidFill>
                  <a:schemeClr val="tx2">
                    <a:lumMod val="60000"/>
                    <a:lumOff val="40000"/>
                  </a:schemeClr>
                </a:solidFill>
              </a:rPr>
              <a:t>Communication</a:t>
            </a:r>
          </a:p>
          <a:p>
            <a:pPr>
              <a:defRPr/>
            </a:pPr>
            <a:r>
              <a:rPr lang="en-US" sz="3600" b="1" dirty="0">
                <a:solidFill>
                  <a:schemeClr val="tx2">
                    <a:lumMod val="60000"/>
                    <a:lumOff val="40000"/>
                  </a:schemeClr>
                </a:solidFill>
              </a:rPr>
              <a:t>Supervision-</a:t>
            </a:r>
            <a:r>
              <a:rPr lang="en-US" sz="3600" dirty="0"/>
              <a:t> implies overseeing the work of subordinates by their superiors. It is the act of watching &amp; directing work &amp; workers.</a:t>
            </a:r>
          </a:p>
          <a:p>
            <a:pPr>
              <a:defRPr/>
            </a:pPr>
            <a:endParaRPr lang="en-US" sz="3600" dirty="0"/>
          </a:p>
          <a:p>
            <a:pPr eaLnBrk="0" hangingPunct="0">
              <a:defRPr/>
            </a:pPr>
            <a:r>
              <a:rPr lang="en-US" sz="3600" dirty="0"/>
              <a:t/>
            </a:r>
            <a:br>
              <a:rPr lang="en-US" sz="3600" dirty="0"/>
            </a:br>
            <a:r>
              <a:rPr lang="en-US" sz="3600" dirty="0"/>
              <a:t/>
            </a:r>
            <a:br>
              <a:rPr lang="en-US" sz="3600" dirty="0"/>
            </a:br>
            <a:endParaRPr lang="en-US" sz="3600" kern="0" dirty="0">
              <a:solidFill>
                <a:schemeClr val="tx2"/>
              </a:solidFill>
              <a:latin typeface="+mn-lt"/>
              <a:ea typeface="+mj-ea"/>
              <a:cs typeface="+mj-cs"/>
            </a:endParaRPr>
          </a:p>
        </p:txBody>
      </p:sp>
    </p:spTree>
    <p:extLst>
      <p:ext uri="{BB962C8B-B14F-4D97-AF65-F5344CB8AC3E}">
        <p14:creationId xmlns:p14="http://schemas.microsoft.com/office/powerpoint/2010/main" val="352980319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246063" y="765175"/>
            <a:ext cx="9221787"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3200" b="1" smtClean="0">
                <a:ea typeface="SimSun" pitchFamily="2" charset="-122"/>
              </a:rPr>
              <a:t>Three common characteristics of the organization</a:t>
            </a:r>
            <a:endParaRPr lang="en-US" altLang="zh-CN" smtClean="0">
              <a:latin typeface="Monotype Corsiva" pitchFamily="66" charset="0"/>
              <a:ea typeface="SimSun" pitchFamily="2" charset="-122"/>
            </a:endParaRPr>
          </a:p>
        </p:txBody>
      </p:sp>
      <p:sp>
        <p:nvSpPr>
          <p:cNvPr id="25607" name="AutoShape 7"/>
          <p:cNvSpPr>
            <a:spLocks noChangeArrowheads="1"/>
          </p:cNvSpPr>
          <p:nvPr/>
        </p:nvSpPr>
        <p:spPr bwMode="auto">
          <a:xfrm>
            <a:off x="2339975" y="2276475"/>
            <a:ext cx="4535488" cy="3240088"/>
          </a:xfrm>
          <a:prstGeom prst="triangle">
            <a:avLst>
              <a:gd name="adj" fmla="val 50000"/>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zh-CN" sz="3600">
                <a:latin typeface="Tahoma" pitchFamily="34" charset="0"/>
                <a:ea typeface="SimSun" pitchFamily="2" charset="-122"/>
              </a:rPr>
              <a:t>Organization</a:t>
            </a:r>
          </a:p>
          <a:p>
            <a:pPr eaLnBrk="1" hangingPunct="1">
              <a:spcBef>
                <a:spcPct val="0"/>
              </a:spcBef>
              <a:buFontTx/>
              <a:buNone/>
            </a:pPr>
            <a:endParaRPr lang="en-US" altLang="zh-CN" sz="2400">
              <a:ea typeface="SimSun" pitchFamily="2" charset="-122"/>
            </a:endParaRPr>
          </a:p>
        </p:txBody>
      </p:sp>
      <p:sp>
        <p:nvSpPr>
          <p:cNvPr id="25609" name="Text Box 9"/>
          <p:cNvSpPr txBox="1">
            <a:spLocks noChangeArrowheads="1"/>
          </p:cNvSpPr>
          <p:nvPr/>
        </p:nvSpPr>
        <p:spPr bwMode="auto">
          <a:xfrm>
            <a:off x="3635375" y="1844675"/>
            <a:ext cx="15843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zh-CN">
                <a:ea typeface="SimSun" pitchFamily="2" charset="-122"/>
              </a:rPr>
              <a:t>purpose</a:t>
            </a:r>
          </a:p>
        </p:txBody>
      </p:sp>
      <p:sp>
        <p:nvSpPr>
          <p:cNvPr id="25610" name="Rectangle 10"/>
          <p:cNvSpPr>
            <a:spLocks noChangeArrowheads="1"/>
          </p:cNvSpPr>
          <p:nvPr/>
        </p:nvSpPr>
        <p:spPr bwMode="auto">
          <a:xfrm>
            <a:off x="5148263" y="1628775"/>
            <a:ext cx="37449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zh-CN" sz="2400" i="1">
                <a:solidFill>
                  <a:schemeClr val="tx2"/>
                </a:solidFill>
                <a:ea typeface="SimSun" pitchFamily="2" charset="-122"/>
              </a:rPr>
              <a:t>Every organization has its distinct purpose, which is typically expressed  in terms of a goal or set of goals.</a:t>
            </a:r>
          </a:p>
        </p:txBody>
      </p:sp>
      <p:sp>
        <p:nvSpPr>
          <p:cNvPr id="25611" name="Rectangle 11"/>
          <p:cNvSpPr>
            <a:spLocks noChangeArrowheads="1"/>
          </p:cNvSpPr>
          <p:nvPr/>
        </p:nvSpPr>
        <p:spPr bwMode="auto">
          <a:xfrm>
            <a:off x="1116013" y="5153025"/>
            <a:ext cx="129063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zh-CN">
                <a:ea typeface="SimSun" pitchFamily="2" charset="-122"/>
              </a:rPr>
              <a:t>People</a:t>
            </a:r>
          </a:p>
        </p:txBody>
      </p:sp>
      <p:sp>
        <p:nvSpPr>
          <p:cNvPr id="25612" name="Rectangle 12"/>
          <p:cNvSpPr>
            <a:spLocks noChangeArrowheads="1"/>
          </p:cNvSpPr>
          <p:nvPr/>
        </p:nvSpPr>
        <p:spPr bwMode="auto">
          <a:xfrm>
            <a:off x="0" y="2420938"/>
            <a:ext cx="340995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Times New Roman" pitchFamily="18" charset="0"/>
              </a:defRPr>
            </a:lvl1pPr>
            <a:lvl2pPr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lvl="1" eaLnBrk="1" hangingPunct="1">
              <a:spcBef>
                <a:spcPct val="0"/>
              </a:spcBef>
              <a:buFontTx/>
              <a:buNone/>
            </a:pPr>
            <a:r>
              <a:rPr lang="en-US" altLang="zh-CN" sz="2400" i="1">
                <a:solidFill>
                  <a:schemeClr val="tx2"/>
                </a:solidFill>
                <a:ea typeface="SimSun" pitchFamily="2" charset="-122"/>
              </a:rPr>
              <a:t>Organizations are made up of people.  Making  a  goal  into  reality entirely  depends  on  people’s </a:t>
            </a:r>
          </a:p>
          <a:p>
            <a:pPr lvl="1" eaLnBrk="1" hangingPunct="1">
              <a:spcBef>
                <a:spcPct val="0"/>
              </a:spcBef>
              <a:buFontTx/>
              <a:buNone/>
            </a:pPr>
            <a:r>
              <a:rPr lang="en-US" altLang="zh-CN" sz="2400" i="1">
                <a:solidFill>
                  <a:schemeClr val="tx2"/>
                </a:solidFill>
                <a:ea typeface="SimSun" pitchFamily="2" charset="-122"/>
              </a:rPr>
              <a:t>decisions and activities in the organization.</a:t>
            </a:r>
            <a:r>
              <a:rPr lang="en-US" altLang="zh-CN" sz="2400">
                <a:ea typeface="SimSun" pitchFamily="2" charset="-122"/>
              </a:rPr>
              <a:t>  </a:t>
            </a:r>
          </a:p>
        </p:txBody>
      </p:sp>
      <p:sp>
        <p:nvSpPr>
          <p:cNvPr id="25613" name="Rectangle 13"/>
          <p:cNvSpPr>
            <a:spLocks noChangeArrowheads="1"/>
          </p:cNvSpPr>
          <p:nvPr/>
        </p:nvSpPr>
        <p:spPr bwMode="auto">
          <a:xfrm>
            <a:off x="6813550" y="5154613"/>
            <a:ext cx="16732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buFontTx/>
              <a:buNone/>
            </a:pPr>
            <a:r>
              <a:rPr lang="en-US" altLang="zh-CN">
                <a:ea typeface="SimSun" pitchFamily="2" charset="-122"/>
              </a:rPr>
              <a:t>Structure</a:t>
            </a:r>
          </a:p>
        </p:txBody>
      </p:sp>
      <p:sp>
        <p:nvSpPr>
          <p:cNvPr id="25614" name="Rectangle 14"/>
          <p:cNvSpPr>
            <a:spLocks noChangeArrowheads="1"/>
          </p:cNvSpPr>
          <p:nvPr/>
        </p:nvSpPr>
        <p:spPr bwMode="auto">
          <a:xfrm>
            <a:off x="3851275" y="5554663"/>
            <a:ext cx="52927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zh-CN" sz="2400" i="1">
                <a:solidFill>
                  <a:schemeClr val="tx2"/>
                </a:solidFill>
                <a:ea typeface="SimSun" pitchFamily="2" charset="-122"/>
              </a:rPr>
              <a:t>All organizations develop a systematic structure that defines and limits the behavior of its members.</a:t>
            </a:r>
          </a:p>
        </p:txBody>
      </p:sp>
    </p:spTree>
    <p:extLst>
      <p:ext uri="{BB962C8B-B14F-4D97-AF65-F5344CB8AC3E}">
        <p14:creationId xmlns:p14="http://schemas.microsoft.com/office/powerpoint/2010/main" val="232589301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 calcmode="lin" valueType="num">
                                      <p:cBhvr>
                                        <p:cTn id="7" dur="1000" fill="hold"/>
                                        <p:tgtEl>
                                          <p:spTgt spid="25607"/>
                                        </p:tgtEl>
                                        <p:attrNameLst>
                                          <p:attrName>ppt_w</p:attrName>
                                        </p:attrNameLst>
                                      </p:cBhvr>
                                      <p:tavLst>
                                        <p:tav tm="0">
                                          <p:val>
                                            <p:strVal val="#ppt_w*0.70"/>
                                          </p:val>
                                        </p:tav>
                                        <p:tav tm="100000">
                                          <p:val>
                                            <p:strVal val="#ppt_w"/>
                                          </p:val>
                                        </p:tav>
                                      </p:tavLst>
                                    </p:anim>
                                    <p:anim calcmode="lin" valueType="num">
                                      <p:cBhvr>
                                        <p:cTn id="8" dur="1000" fill="hold"/>
                                        <p:tgtEl>
                                          <p:spTgt spid="25607"/>
                                        </p:tgtEl>
                                        <p:attrNameLst>
                                          <p:attrName>ppt_h</p:attrName>
                                        </p:attrNameLst>
                                      </p:cBhvr>
                                      <p:tavLst>
                                        <p:tav tm="0">
                                          <p:val>
                                            <p:strVal val="#ppt_h"/>
                                          </p:val>
                                        </p:tav>
                                        <p:tav tm="100000">
                                          <p:val>
                                            <p:strVal val="#ppt_h"/>
                                          </p:val>
                                        </p:tav>
                                      </p:tavLst>
                                    </p:anim>
                                    <p:animEffect transition="in" filter="fade">
                                      <p:cBhvr>
                                        <p:cTn id="9" dur="1000"/>
                                        <p:tgtEl>
                                          <p:spTgt spid="2560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25609"/>
                                        </p:tgtEl>
                                        <p:attrNameLst>
                                          <p:attrName>style.visibility</p:attrName>
                                        </p:attrNameLst>
                                      </p:cBhvr>
                                      <p:to>
                                        <p:strVal val="visible"/>
                                      </p:to>
                                    </p:set>
                                    <p:animEffect transition="in" filter="blinds(horizontal)">
                                      <p:cBhvr>
                                        <p:cTn id="14" dur="500"/>
                                        <p:tgtEl>
                                          <p:spTgt spid="2560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5610"/>
                                        </p:tgtEl>
                                        <p:attrNameLst>
                                          <p:attrName>style.visibility</p:attrName>
                                        </p:attrNameLst>
                                      </p:cBhvr>
                                      <p:to>
                                        <p:strVal val="visible"/>
                                      </p:to>
                                    </p:set>
                                    <p:animEffect transition="in" filter="blinds(horizontal)">
                                      <p:cBhvr>
                                        <p:cTn id="19" dur="500"/>
                                        <p:tgtEl>
                                          <p:spTgt spid="2561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25611"/>
                                        </p:tgtEl>
                                        <p:attrNameLst>
                                          <p:attrName>style.visibility</p:attrName>
                                        </p:attrNameLst>
                                      </p:cBhvr>
                                      <p:to>
                                        <p:strVal val="visible"/>
                                      </p:to>
                                    </p:set>
                                    <p:animEffect transition="in" filter="box(in)">
                                      <p:cBhvr>
                                        <p:cTn id="24" dur="500"/>
                                        <p:tgtEl>
                                          <p:spTgt spid="2561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25612"/>
                                        </p:tgtEl>
                                        <p:attrNameLst>
                                          <p:attrName>style.visibility</p:attrName>
                                        </p:attrNameLst>
                                      </p:cBhvr>
                                      <p:to>
                                        <p:strVal val="visible"/>
                                      </p:to>
                                    </p:set>
                                    <p:animEffect transition="in" filter="checkerboard(across)">
                                      <p:cBhvr>
                                        <p:cTn id="29" dur="500"/>
                                        <p:tgtEl>
                                          <p:spTgt spid="2561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25613"/>
                                        </p:tgtEl>
                                        <p:attrNameLst>
                                          <p:attrName>style.visibility</p:attrName>
                                        </p:attrNameLst>
                                      </p:cBhvr>
                                      <p:to>
                                        <p:strVal val="visible"/>
                                      </p:to>
                                    </p:set>
                                    <p:animEffect transition="in" filter="box(in)">
                                      <p:cBhvr>
                                        <p:cTn id="34" dur="500"/>
                                        <p:tgtEl>
                                          <p:spTgt spid="256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8" presetClass="entr" presetSubtype="12" fill="hold" grpId="0" nodeType="clickEffect">
                                  <p:stCondLst>
                                    <p:cond delay="0"/>
                                  </p:stCondLst>
                                  <p:childTnLst>
                                    <p:set>
                                      <p:cBhvr>
                                        <p:cTn id="38" dur="1" fill="hold">
                                          <p:stCondLst>
                                            <p:cond delay="0"/>
                                          </p:stCondLst>
                                        </p:cTn>
                                        <p:tgtEl>
                                          <p:spTgt spid="25614"/>
                                        </p:tgtEl>
                                        <p:attrNameLst>
                                          <p:attrName>style.visibility</p:attrName>
                                        </p:attrNameLst>
                                      </p:cBhvr>
                                      <p:to>
                                        <p:strVal val="visible"/>
                                      </p:to>
                                    </p:set>
                                    <p:animEffect transition="in" filter="strips(downLeft)">
                                      <p:cBhvr>
                                        <p:cTn id="39" dur="500"/>
                                        <p:tgtEl>
                                          <p:spTgt spid="256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P spid="25609" grpId="0"/>
      <p:bldP spid="25610" grpId="0"/>
      <p:bldP spid="25611" grpId="0"/>
      <p:bldP spid="25612" grpId="0"/>
      <p:bldP spid="25613" grpId="0"/>
      <p:bldP spid="25614" grpId="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FC4E18D7-002A-4A74-A2B2-024C945A7C00}" type="slidenum">
              <a:rPr lang="en-US" altLang="en-US" sz="1400" smtClean="0"/>
              <a:pPr eaLnBrk="1" hangingPunct="1">
                <a:spcBef>
                  <a:spcPct val="0"/>
                </a:spcBef>
                <a:buFontTx/>
                <a:buNone/>
              </a:pPr>
              <a:t>60</a:t>
            </a:fld>
            <a:endParaRPr lang="en-US" altLang="en-US" sz="1400" smtClean="0"/>
          </a:p>
        </p:txBody>
      </p:sp>
      <p:sp>
        <p:nvSpPr>
          <p:cNvPr id="6656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656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6" name="Title 6"/>
          <p:cNvSpPr>
            <a:spLocks noGrp="1"/>
          </p:cNvSpPr>
          <p:nvPr>
            <p:ph type="title"/>
          </p:nvPr>
        </p:nvSpPr>
        <p:spPr bwMode="auto">
          <a:xfrm>
            <a:off x="228600" y="0"/>
            <a:ext cx="8915400" cy="838200"/>
          </a:xfrm>
          <a:ln>
            <a:miter lim="800000"/>
            <a:headEnd/>
            <a:tailEnd/>
          </a:ln>
        </p:spPr>
        <p:txBody>
          <a:bodyPr vert="horz" wrap="square" lIns="91440" tIns="45720" rIns="91440" bIns="45720" numCol="1" anchor="t" anchorCtr="0" compatLnSpc="1">
            <a:prstTxWarp prst="textNoShape">
              <a:avLst/>
            </a:prstTxWarp>
            <a:normAutofit fontScale="90000"/>
          </a:bodyPr>
          <a:lstStyle/>
          <a:p>
            <a:pPr algn="l">
              <a:defRPr/>
            </a:pPr>
            <a:r>
              <a:rPr lang="en-US" sz="4800" b="1" dirty="0" smtClean="0"/>
              <a:t>			DIRECTING</a:t>
            </a:r>
            <a:r>
              <a:rPr lang="en-US" sz="3600" dirty="0" smtClean="0"/>
              <a:t> </a:t>
            </a:r>
            <a:r>
              <a:rPr lang="en-US" sz="3600" b="1" dirty="0" smtClean="0">
                <a:latin typeface="+mn-lt"/>
              </a:rPr>
              <a:t/>
            </a:r>
            <a:br>
              <a:rPr lang="en-US" sz="3600" b="1" dirty="0" smtClean="0">
                <a:latin typeface="+mn-lt"/>
              </a:rPr>
            </a:br>
            <a:endParaRPr lang="en-US" sz="3600" dirty="0" smtClean="0">
              <a:latin typeface="+mn-lt"/>
            </a:endParaRPr>
          </a:p>
        </p:txBody>
      </p:sp>
      <p:sp>
        <p:nvSpPr>
          <p:cNvPr id="7" name="Title 6"/>
          <p:cNvSpPr txBox="1">
            <a:spLocks/>
          </p:cNvSpPr>
          <p:nvPr/>
        </p:nvSpPr>
        <p:spPr bwMode="auto">
          <a:xfrm>
            <a:off x="228600" y="990600"/>
            <a:ext cx="8686800" cy="5105400"/>
          </a:xfrm>
          <a:prstGeom prst="rect">
            <a:avLst/>
          </a:prstGeom>
          <a:ln>
            <a:miter lim="800000"/>
            <a:headEnd/>
            <a:tailEnd/>
          </a:ln>
        </p:spPr>
        <p:txBody>
          <a:bodyPr/>
          <a:lstStyle/>
          <a:p>
            <a:pPr>
              <a:defRPr/>
            </a:pPr>
            <a:r>
              <a:rPr lang="en-US" sz="3200" b="1" dirty="0">
                <a:solidFill>
                  <a:schemeClr val="tx2">
                    <a:lumMod val="60000"/>
                    <a:lumOff val="40000"/>
                  </a:schemeClr>
                </a:solidFill>
              </a:rPr>
              <a:t>Motivation-</a:t>
            </a:r>
            <a:r>
              <a:rPr lang="en-US" sz="3200" dirty="0"/>
              <a:t> means inspiring, stimulating or encouraging the sub-ordinates with zeal to work. Positive, negative, monetary, non-monetary incentives may be used for this purpose.</a:t>
            </a:r>
          </a:p>
          <a:p>
            <a:pPr>
              <a:defRPr/>
            </a:pPr>
            <a:r>
              <a:rPr lang="en-US" sz="3200" b="1" dirty="0">
                <a:solidFill>
                  <a:schemeClr val="tx2">
                    <a:lumMod val="60000"/>
                    <a:lumOff val="40000"/>
                  </a:schemeClr>
                </a:solidFill>
              </a:rPr>
              <a:t>Leadership-</a:t>
            </a:r>
            <a:r>
              <a:rPr lang="en-US" sz="3200" dirty="0"/>
              <a:t> may be defined as a process by which manager guides and influences the work of subordinates in desired direction.</a:t>
            </a:r>
          </a:p>
          <a:p>
            <a:pPr>
              <a:defRPr/>
            </a:pPr>
            <a:r>
              <a:rPr lang="en-US" sz="3200" b="1" dirty="0">
                <a:solidFill>
                  <a:schemeClr val="tx2">
                    <a:lumMod val="60000"/>
                    <a:lumOff val="40000"/>
                  </a:schemeClr>
                </a:solidFill>
              </a:rPr>
              <a:t>Communications-</a:t>
            </a:r>
            <a:r>
              <a:rPr lang="en-US" sz="3200" dirty="0"/>
              <a:t> is the process of passing information, experience, opinion etc from one person to another. It is a bridge of understanding.</a:t>
            </a:r>
          </a:p>
          <a:p>
            <a:pPr eaLnBrk="0" hangingPunct="0">
              <a:defRPr/>
            </a:pPr>
            <a:endParaRPr lang="en-US" sz="3600" dirty="0"/>
          </a:p>
          <a:p>
            <a:pPr eaLnBrk="0" hangingPunct="0">
              <a:defRPr/>
            </a:pPr>
            <a:r>
              <a:rPr lang="en-US" sz="3600" dirty="0"/>
              <a:t/>
            </a:r>
            <a:br>
              <a:rPr lang="en-US" sz="3600" dirty="0"/>
            </a:br>
            <a:r>
              <a:rPr lang="en-US" sz="3600" dirty="0"/>
              <a:t/>
            </a:r>
            <a:br>
              <a:rPr lang="en-US" sz="3600" dirty="0"/>
            </a:br>
            <a:endParaRPr lang="en-US" sz="3600" kern="0" dirty="0">
              <a:solidFill>
                <a:schemeClr val="tx2"/>
              </a:solidFill>
              <a:latin typeface="+mn-lt"/>
              <a:ea typeface="+mj-ea"/>
              <a:cs typeface="+mj-cs"/>
            </a:endParaRPr>
          </a:p>
        </p:txBody>
      </p:sp>
    </p:spTree>
    <p:extLst>
      <p:ext uri="{BB962C8B-B14F-4D97-AF65-F5344CB8AC3E}">
        <p14:creationId xmlns:p14="http://schemas.microsoft.com/office/powerpoint/2010/main" val="614008895"/>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52A31A4A-C989-4710-A2EE-09D063227B0D}" type="slidenum">
              <a:rPr lang="en-US" altLang="en-US" sz="1400" smtClean="0"/>
              <a:pPr eaLnBrk="1" hangingPunct="1">
                <a:spcBef>
                  <a:spcPct val="0"/>
                </a:spcBef>
                <a:buFontTx/>
                <a:buNone/>
              </a:pPr>
              <a:t>61</a:t>
            </a:fld>
            <a:endParaRPr lang="en-US" altLang="en-US" sz="1400" smtClean="0"/>
          </a:p>
        </p:txBody>
      </p:sp>
      <p:sp>
        <p:nvSpPr>
          <p:cNvPr id="6758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758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685800" y="2895600"/>
            <a:ext cx="7772400" cy="3581400"/>
          </a:xfrm>
        </p:spPr>
        <p:txBody>
          <a:bodyPr lIns="90488" tIns="44450" rIns="90488" bIns="44450"/>
          <a:lstStyle/>
          <a:p>
            <a:pPr eaLnBrk="1" hangingPunct="1"/>
            <a:r>
              <a:rPr lang="en-US" altLang="en-US" sz="4400" smtClean="0"/>
              <a:t>Influencing others (inspiring + motivating + guiding)</a:t>
            </a:r>
          </a:p>
          <a:p>
            <a:pPr eaLnBrk="1" hangingPunct="1"/>
            <a:r>
              <a:rPr lang="en-US" altLang="en-US" sz="4400" smtClean="0"/>
              <a:t>Work is going on according to set procedure (Work-related behavior)</a:t>
            </a:r>
          </a:p>
        </p:txBody>
      </p:sp>
      <p:sp>
        <p:nvSpPr>
          <p:cNvPr id="67590" name="Title 6"/>
          <p:cNvSpPr>
            <a:spLocks noGrp="1"/>
          </p:cNvSpPr>
          <p:nvPr>
            <p:ph type="title"/>
          </p:nvPr>
        </p:nvSpPr>
        <p:spPr bwMode="auto">
          <a:xfrm>
            <a:off x="457200" y="274638"/>
            <a:ext cx="8229600" cy="2620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LEADING </a:t>
            </a:r>
            <a:r>
              <a:rPr lang="en-US" altLang="en-US" sz="2000" b="1" smtClean="0"/>
              <a:t> </a:t>
            </a:r>
            <a:r>
              <a:rPr lang="en-US" altLang="en-US" sz="4800" b="1" smtClean="0"/>
              <a:t/>
            </a:r>
            <a:br>
              <a:rPr lang="en-US" altLang="en-US" sz="4800" b="1" smtClean="0"/>
            </a:br>
            <a:r>
              <a:rPr lang="en-US" altLang="en-US" sz="4000" b="1" smtClean="0"/>
              <a:t>The process of influencing others to engage in the work related behavior to reach organizational goals</a:t>
            </a:r>
            <a:endParaRPr lang="en-US" altLang="en-US" sz="4000" smtClean="0">
              <a:latin typeface="Bell MT" pitchFamily="18" charset="0"/>
            </a:endParaRPr>
          </a:p>
        </p:txBody>
      </p:sp>
    </p:spTree>
    <p:extLst>
      <p:ext uri="{BB962C8B-B14F-4D97-AF65-F5344CB8AC3E}">
        <p14:creationId xmlns:p14="http://schemas.microsoft.com/office/powerpoint/2010/main" val="42901180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7183A264-DBFB-4398-A6A9-2515A3AA2845}" type="slidenum">
              <a:rPr lang="en-US" altLang="en-US" sz="1400" smtClean="0"/>
              <a:pPr eaLnBrk="1" hangingPunct="1">
                <a:spcBef>
                  <a:spcPct val="0"/>
                </a:spcBef>
                <a:buFontTx/>
                <a:buNone/>
              </a:pPr>
              <a:t>62</a:t>
            </a:fld>
            <a:endParaRPr lang="en-US" altLang="en-US" sz="1400" smtClean="0"/>
          </a:p>
        </p:txBody>
      </p:sp>
      <p:sp>
        <p:nvSpPr>
          <p:cNvPr id="686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86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381000" y="3276600"/>
            <a:ext cx="8077200" cy="2286000"/>
          </a:xfrm>
        </p:spPr>
        <p:txBody>
          <a:bodyPr lIns="90488" tIns="44450" rIns="90488" bIns="44450"/>
          <a:lstStyle/>
          <a:p>
            <a:pPr eaLnBrk="1" hangingPunct="1"/>
            <a:r>
              <a:rPr lang="en-US" altLang="en-US" sz="4400" smtClean="0"/>
              <a:t>The purpose of controlling is to ensure that everything occurs in conformities with the standards. </a:t>
            </a:r>
          </a:p>
        </p:txBody>
      </p:sp>
      <p:sp>
        <p:nvSpPr>
          <p:cNvPr id="68614" name="Title 6"/>
          <p:cNvSpPr>
            <a:spLocks noGrp="1"/>
          </p:cNvSpPr>
          <p:nvPr>
            <p:ph type="title"/>
          </p:nvPr>
        </p:nvSpPr>
        <p:spPr bwMode="auto">
          <a:xfrm>
            <a:off x="457200" y="274638"/>
            <a:ext cx="8229600" cy="3001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4800" b="1" smtClean="0"/>
              <a:t>CONTROLLING </a:t>
            </a:r>
            <a:r>
              <a:rPr lang="en-US" altLang="en-US" sz="2000" b="1" smtClean="0"/>
              <a:t> </a:t>
            </a:r>
            <a:r>
              <a:rPr lang="en-US" altLang="en-US" sz="4800" b="1" smtClean="0"/>
              <a:t/>
            </a:r>
            <a:br>
              <a:rPr lang="en-US" altLang="en-US" sz="4800" b="1" smtClean="0"/>
            </a:br>
            <a:r>
              <a:rPr lang="en-US" altLang="en-US" sz="3200" b="1" smtClean="0"/>
              <a:t>The process of supervising and regulating the organizational activities so that actual performance conforms to expected organizational standards and goals</a:t>
            </a:r>
            <a:endParaRPr lang="en-US" altLang="en-US" sz="3200" smtClean="0">
              <a:latin typeface="Bell MT" pitchFamily="18" charset="0"/>
            </a:endParaRPr>
          </a:p>
        </p:txBody>
      </p:sp>
    </p:spTree>
    <p:extLst>
      <p:ext uri="{BB962C8B-B14F-4D97-AF65-F5344CB8AC3E}">
        <p14:creationId xmlns:p14="http://schemas.microsoft.com/office/powerpoint/2010/main" val="29220271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744577AB-5256-4E6C-B1FD-9AA57093B5CF}" type="slidenum">
              <a:rPr lang="en-US" altLang="en-US" sz="1400" smtClean="0"/>
              <a:pPr eaLnBrk="1" hangingPunct="1">
                <a:spcBef>
                  <a:spcPct val="0"/>
                </a:spcBef>
                <a:buFontTx/>
                <a:buNone/>
              </a:pPr>
              <a:t>63</a:t>
            </a:fld>
            <a:endParaRPr lang="en-US" altLang="en-US" sz="1400" smtClean="0"/>
          </a:p>
        </p:txBody>
      </p:sp>
      <p:sp>
        <p:nvSpPr>
          <p:cNvPr id="6963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6963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381000" y="1219200"/>
            <a:ext cx="8305800" cy="5181600"/>
          </a:xfrm>
        </p:spPr>
        <p:txBody>
          <a:bodyPr lIns="90488" tIns="44450" rIns="90488" bIns="44450"/>
          <a:lstStyle/>
          <a:p>
            <a:pPr eaLnBrk="1" hangingPunct="1">
              <a:buFontTx/>
              <a:buNone/>
            </a:pPr>
            <a:r>
              <a:rPr lang="en-US" altLang="en-US" sz="4000" smtClean="0">
                <a:solidFill>
                  <a:schemeClr val="tx2"/>
                </a:solidFill>
              </a:rPr>
              <a:t>Controlling has following steps:</a:t>
            </a:r>
            <a:br>
              <a:rPr lang="en-US" altLang="en-US" sz="4000" smtClean="0">
                <a:solidFill>
                  <a:schemeClr val="tx2"/>
                </a:solidFill>
              </a:rPr>
            </a:br>
            <a:r>
              <a:rPr lang="en-US" altLang="en-US" sz="4000" smtClean="0"/>
              <a:t>Establishment of standard performance.</a:t>
            </a:r>
            <a:br>
              <a:rPr lang="en-US" altLang="en-US" sz="4000" smtClean="0"/>
            </a:br>
            <a:r>
              <a:rPr lang="en-US" altLang="en-US" sz="4000" smtClean="0"/>
              <a:t>Measurement of actual performance.</a:t>
            </a:r>
            <a:br>
              <a:rPr lang="en-US" altLang="en-US" sz="4000" smtClean="0"/>
            </a:br>
            <a:r>
              <a:rPr lang="en-US" altLang="en-US" sz="4000" smtClean="0"/>
              <a:t>Comparison of actual performance with the standards and finding out deviation if any.</a:t>
            </a:r>
            <a:r>
              <a:rPr lang="en-US" altLang="en-US" sz="4400" smtClean="0"/>
              <a:t/>
            </a:r>
            <a:br>
              <a:rPr lang="en-US" altLang="en-US" sz="4400" smtClean="0"/>
            </a:br>
            <a:endParaRPr lang="en-US" altLang="en-US" sz="4400" smtClean="0"/>
          </a:p>
        </p:txBody>
      </p:sp>
      <p:sp>
        <p:nvSpPr>
          <p:cNvPr id="69638" name="Title 6"/>
          <p:cNvSpPr>
            <a:spLocks noGrp="1"/>
          </p:cNvSpPr>
          <p:nvPr>
            <p:ph type="title"/>
          </p:nvPr>
        </p:nvSpPr>
        <p:spPr bwMode="auto">
          <a:xfrm>
            <a:off x="457200" y="274638"/>
            <a:ext cx="8229600" cy="86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CONTROLLING </a:t>
            </a:r>
            <a:r>
              <a:rPr lang="en-US" altLang="en-US" sz="2000" b="1" smtClean="0"/>
              <a:t> </a:t>
            </a:r>
            <a:r>
              <a:rPr lang="en-US" altLang="en-US" sz="4800" b="1" smtClean="0"/>
              <a:t/>
            </a:r>
            <a:br>
              <a:rPr lang="en-US" altLang="en-US" sz="4800" b="1" smtClean="0"/>
            </a:br>
            <a:endParaRPr lang="en-US" altLang="en-US" sz="3200" smtClean="0">
              <a:latin typeface="Bell MT" pitchFamily="18" charset="0"/>
            </a:endParaRPr>
          </a:p>
        </p:txBody>
      </p:sp>
    </p:spTree>
    <p:extLst>
      <p:ext uri="{BB962C8B-B14F-4D97-AF65-F5344CB8AC3E}">
        <p14:creationId xmlns:p14="http://schemas.microsoft.com/office/powerpoint/2010/main" val="41765027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bwMode="auto">
          <a:xfrm>
            <a:off x="0" y="685800"/>
            <a:ext cx="9144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r>
              <a:rPr lang="en-US" altLang="en-US" sz="4000" b="1" smtClean="0">
                <a:solidFill>
                  <a:schemeClr val="tx1"/>
                </a:solidFill>
              </a:rPr>
              <a:t>Difference in Functions of Management within the Hierarchy</a:t>
            </a:r>
            <a:r>
              <a:rPr lang="en-US" altLang="en-US" sz="4000" smtClean="0"/>
              <a:t/>
            </a:r>
            <a:br>
              <a:rPr lang="en-US" altLang="en-US" sz="4000" smtClean="0"/>
            </a:br>
            <a:endParaRPr lang="en-US" altLang="en-US" sz="4000" b="1" smtClean="0">
              <a:solidFill>
                <a:schemeClr val="tx1"/>
              </a:solidFill>
            </a:endParaRPr>
          </a:p>
        </p:txBody>
      </p:sp>
      <p:sp>
        <p:nvSpPr>
          <p:cNvPr id="76801" name="Rectangle 1"/>
          <p:cNvSpPr>
            <a:spLocks noChangeArrowheads="1"/>
          </p:cNvSpPr>
          <p:nvPr/>
        </p:nvSpPr>
        <p:spPr bwMode="auto">
          <a:xfrm>
            <a:off x="0" y="2057400"/>
            <a:ext cx="9144000" cy="4524375"/>
          </a:xfrm>
          <a:prstGeom prst="rect">
            <a:avLst/>
          </a:prstGeom>
          <a:noFill/>
          <a:ln w="9525">
            <a:noFill/>
            <a:miter lim="800000"/>
            <a:headEnd/>
            <a:tailEnd/>
          </a:ln>
          <a:effectLst/>
        </p:spPr>
        <p:txBody>
          <a:bodyPr anchor="ctr">
            <a:spAutoFit/>
          </a:bodyPr>
          <a:lstStyle/>
          <a:p>
            <a:pPr algn="just" eaLnBrk="0" hangingPunct="0">
              <a:defRPr/>
            </a:pPr>
            <a:r>
              <a:rPr lang="en-US" sz="3600" b="1" dirty="0">
                <a:solidFill>
                  <a:schemeClr val="accent1">
                    <a:lumMod val="60000"/>
                    <a:lumOff val="40000"/>
                  </a:schemeClr>
                </a:solidFill>
                <a:ea typeface="Times New Roman" pitchFamily="18" charset="0"/>
              </a:rPr>
              <a:t>Planning </a:t>
            </a:r>
            <a:r>
              <a:rPr lang="en-US" sz="3600" dirty="0">
                <a:solidFill>
                  <a:srgbClr val="FFFF00"/>
                </a:solidFill>
                <a:ea typeface="Times New Roman" pitchFamily="18" charset="0"/>
              </a:rPr>
              <a:t>tends to be more important for       top-level managers.</a:t>
            </a:r>
            <a:endParaRPr lang="en-US" sz="3600" dirty="0">
              <a:solidFill>
                <a:srgbClr val="FFFF00"/>
              </a:solidFill>
            </a:endParaRPr>
          </a:p>
          <a:p>
            <a:pPr algn="just" eaLnBrk="0" hangingPunct="0">
              <a:defRPr/>
            </a:pPr>
            <a:r>
              <a:rPr lang="en-US" sz="3600" b="1" dirty="0">
                <a:solidFill>
                  <a:schemeClr val="accent1">
                    <a:lumMod val="60000"/>
                    <a:lumOff val="40000"/>
                  </a:schemeClr>
                </a:solidFill>
                <a:ea typeface="Times New Roman" pitchFamily="18" charset="0"/>
              </a:rPr>
              <a:t>Organizing</a:t>
            </a:r>
            <a:r>
              <a:rPr lang="en-US" sz="3600" b="1" dirty="0">
                <a:solidFill>
                  <a:srgbClr val="FFFF00"/>
                </a:solidFill>
                <a:ea typeface="Times New Roman" pitchFamily="18" charset="0"/>
              </a:rPr>
              <a:t> </a:t>
            </a:r>
            <a:r>
              <a:rPr lang="en-US" sz="3600" dirty="0">
                <a:solidFill>
                  <a:srgbClr val="FFFF00"/>
                </a:solidFill>
                <a:ea typeface="Times New Roman" pitchFamily="18" charset="0"/>
              </a:rPr>
              <a:t>tends to be more important for both top and middle-level managers.</a:t>
            </a:r>
            <a:endParaRPr lang="en-US" sz="3600" dirty="0">
              <a:solidFill>
                <a:srgbClr val="FFFF00"/>
              </a:solidFill>
            </a:endParaRPr>
          </a:p>
          <a:p>
            <a:pPr algn="just" eaLnBrk="0" hangingPunct="0">
              <a:defRPr/>
            </a:pPr>
            <a:r>
              <a:rPr lang="en-US" sz="3600" b="1" dirty="0">
                <a:solidFill>
                  <a:schemeClr val="accent1">
                    <a:lumMod val="60000"/>
                    <a:lumOff val="40000"/>
                  </a:schemeClr>
                </a:solidFill>
                <a:ea typeface="Times New Roman" pitchFamily="18" charset="0"/>
              </a:rPr>
              <a:t>Leading</a:t>
            </a:r>
            <a:r>
              <a:rPr lang="en-US" sz="3600" b="1" dirty="0">
                <a:solidFill>
                  <a:srgbClr val="FFFF00"/>
                </a:solidFill>
                <a:ea typeface="Times New Roman" pitchFamily="18" charset="0"/>
              </a:rPr>
              <a:t> </a:t>
            </a:r>
            <a:r>
              <a:rPr lang="en-US" sz="3600" dirty="0">
                <a:solidFill>
                  <a:srgbClr val="FFFF00"/>
                </a:solidFill>
                <a:ea typeface="Times New Roman" pitchFamily="18" charset="0"/>
              </a:rPr>
              <a:t>is more important for first-line managers.</a:t>
            </a:r>
            <a:endParaRPr lang="en-US" sz="3600" dirty="0">
              <a:solidFill>
                <a:srgbClr val="FFFF00"/>
              </a:solidFill>
            </a:endParaRPr>
          </a:p>
          <a:p>
            <a:pPr algn="just" eaLnBrk="0" hangingPunct="0">
              <a:defRPr/>
            </a:pPr>
            <a:r>
              <a:rPr lang="en-US" sz="3600" b="1" dirty="0">
                <a:solidFill>
                  <a:schemeClr val="accent1">
                    <a:lumMod val="60000"/>
                    <a:lumOff val="40000"/>
                  </a:schemeClr>
                </a:solidFill>
                <a:ea typeface="Times New Roman" pitchFamily="18" charset="0"/>
              </a:rPr>
              <a:t>Controlling</a:t>
            </a:r>
            <a:r>
              <a:rPr lang="en-US" sz="3600" b="1" dirty="0">
                <a:solidFill>
                  <a:srgbClr val="FFFF00"/>
                </a:solidFill>
                <a:ea typeface="Times New Roman" pitchFamily="18" charset="0"/>
              </a:rPr>
              <a:t> </a:t>
            </a:r>
            <a:r>
              <a:rPr lang="en-US" sz="3600" dirty="0">
                <a:solidFill>
                  <a:srgbClr val="FFFF00"/>
                </a:solidFill>
                <a:ea typeface="Times New Roman" pitchFamily="18" charset="0"/>
              </a:rPr>
              <a:t>is important among all levels of the hierarchy.</a:t>
            </a:r>
            <a:endParaRPr lang="en-US" sz="3600" dirty="0">
              <a:solidFill>
                <a:srgbClr val="FFFF00"/>
              </a:solidFill>
            </a:endParaRPr>
          </a:p>
        </p:txBody>
      </p:sp>
    </p:spTree>
    <p:extLst>
      <p:ext uri="{BB962C8B-B14F-4D97-AF65-F5344CB8AC3E}">
        <p14:creationId xmlns:p14="http://schemas.microsoft.com/office/powerpoint/2010/main" val="943072422"/>
      </p:ext>
    </p:extLst>
  </p:cSld>
  <p:clrMapOvr>
    <a:masterClrMapping/>
  </p:clrMapOvr>
  <p:transition>
    <p:random/>
    <p:sndAc>
      <p:stSnd>
        <p:snd r:embed="rId3" name="chimes.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b="1" smtClean="0">
                <a:ea typeface="SimSun" pitchFamily="2" charset="-122"/>
              </a:rPr>
              <a:t>Level in the Organization</a:t>
            </a:r>
          </a:p>
        </p:txBody>
      </p:sp>
      <p:sp>
        <p:nvSpPr>
          <p:cNvPr id="71683" name="Text Box 38"/>
          <p:cNvSpPr txBox="1">
            <a:spLocks noChangeArrowheads="1"/>
          </p:cNvSpPr>
          <p:nvPr/>
        </p:nvSpPr>
        <p:spPr bwMode="auto">
          <a:xfrm>
            <a:off x="3505200" y="5867400"/>
            <a:ext cx="205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endParaRPr lang="en-US" altLang="en-US" sz="2400"/>
          </a:p>
        </p:txBody>
      </p:sp>
      <p:sp>
        <p:nvSpPr>
          <p:cNvPr id="71684" name="Rectangle 70"/>
          <p:cNvSpPr>
            <a:spLocks noChangeArrowheads="1"/>
          </p:cNvSpPr>
          <p:nvPr/>
        </p:nvSpPr>
        <p:spPr bwMode="auto">
          <a:xfrm>
            <a:off x="1066800" y="1295400"/>
            <a:ext cx="637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buFontTx/>
              <a:buNone/>
            </a:pPr>
            <a:r>
              <a:rPr lang="en-US" altLang="zh-CN" sz="2400" i="1">
                <a:ea typeface="SimSun" pitchFamily="2" charset="-122"/>
              </a:rPr>
              <a:t>  </a:t>
            </a:r>
            <a:r>
              <a:rPr lang="en-US" altLang="zh-CN" sz="2400" b="1">
                <a:ea typeface="SimSun" pitchFamily="2" charset="-122"/>
              </a:rPr>
              <a:t>Distribution of Time per Activity by Organization Level</a:t>
            </a:r>
          </a:p>
        </p:txBody>
      </p:sp>
      <p:sp>
        <p:nvSpPr>
          <p:cNvPr id="71685" name="Oval 4"/>
          <p:cNvSpPr>
            <a:spLocks noChangeArrowheads="1"/>
          </p:cNvSpPr>
          <p:nvPr/>
        </p:nvSpPr>
        <p:spPr bwMode="auto">
          <a:xfrm>
            <a:off x="838200" y="2590800"/>
            <a:ext cx="2133600" cy="2209800"/>
          </a:xfrm>
          <a:prstGeom prst="ellipse">
            <a:avLst/>
          </a:prstGeom>
          <a:solidFill>
            <a:schemeClr val="accent1"/>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600"/>
          </a:p>
        </p:txBody>
      </p:sp>
      <p:sp>
        <p:nvSpPr>
          <p:cNvPr id="71686" name="Oval 5"/>
          <p:cNvSpPr>
            <a:spLocks noChangeArrowheads="1"/>
          </p:cNvSpPr>
          <p:nvPr/>
        </p:nvSpPr>
        <p:spPr bwMode="auto">
          <a:xfrm>
            <a:off x="3886200" y="2514600"/>
            <a:ext cx="2057400" cy="2286000"/>
          </a:xfrm>
          <a:prstGeom prst="ellipse">
            <a:avLst/>
          </a:prstGeom>
          <a:solidFill>
            <a:schemeClr val="accent1"/>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71687" name="Oval 6"/>
          <p:cNvSpPr>
            <a:spLocks noChangeArrowheads="1"/>
          </p:cNvSpPr>
          <p:nvPr/>
        </p:nvSpPr>
        <p:spPr bwMode="auto">
          <a:xfrm>
            <a:off x="6705600" y="2514600"/>
            <a:ext cx="1981200" cy="2286000"/>
          </a:xfrm>
          <a:prstGeom prst="ellipse">
            <a:avLst/>
          </a:prstGeom>
          <a:solidFill>
            <a:schemeClr val="accent1"/>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71688" name="Line 27"/>
          <p:cNvSpPr>
            <a:spLocks noChangeShapeType="1"/>
          </p:cNvSpPr>
          <p:nvPr/>
        </p:nvSpPr>
        <p:spPr bwMode="auto">
          <a:xfrm flipV="1">
            <a:off x="1905000" y="2971800"/>
            <a:ext cx="762000" cy="685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9" name="Line 28"/>
          <p:cNvSpPr>
            <a:spLocks noChangeShapeType="1"/>
          </p:cNvSpPr>
          <p:nvPr/>
        </p:nvSpPr>
        <p:spPr bwMode="auto">
          <a:xfrm flipH="1">
            <a:off x="1143000" y="3657600"/>
            <a:ext cx="762000" cy="685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0" name="Line 29"/>
          <p:cNvSpPr>
            <a:spLocks noChangeShapeType="1"/>
          </p:cNvSpPr>
          <p:nvPr/>
        </p:nvSpPr>
        <p:spPr bwMode="auto">
          <a:xfrm flipH="1" flipV="1">
            <a:off x="1295400" y="2819400"/>
            <a:ext cx="609600" cy="838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1" name="Line 30"/>
          <p:cNvSpPr>
            <a:spLocks noChangeShapeType="1"/>
          </p:cNvSpPr>
          <p:nvPr/>
        </p:nvSpPr>
        <p:spPr bwMode="auto">
          <a:xfrm flipH="1">
            <a:off x="871538" y="3657600"/>
            <a:ext cx="1066800" cy="76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2" name="Text Box 34"/>
          <p:cNvSpPr txBox="1">
            <a:spLocks noChangeArrowheads="1"/>
          </p:cNvSpPr>
          <p:nvPr/>
        </p:nvSpPr>
        <p:spPr bwMode="auto">
          <a:xfrm>
            <a:off x="914400" y="3124200"/>
            <a:ext cx="152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15% </a:t>
            </a:r>
          </a:p>
          <a:p>
            <a:pPr eaLnBrk="1" hangingPunct="1">
              <a:lnSpc>
                <a:spcPct val="50000"/>
              </a:lnSpc>
              <a:spcBef>
                <a:spcPct val="50000"/>
              </a:spcBef>
              <a:buFontTx/>
              <a:buNone/>
            </a:pPr>
            <a:r>
              <a:rPr lang="en-US" altLang="zh-CN" sz="1600">
                <a:ea typeface="SimSun" pitchFamily="2" charset="-122"/>
              </a:rPr>
              <a:t>Planning</a:t>
            </a:r>
          </a:p>
        </p:txBody>
      </p:sp>
      <p:sp>
        <p:nvSpPr>
          <p:cNvPr id="71693" name="Text Box 35"/>
          <p:cNvSpPr txBox="1">
            <a:spLocks noChangeArrowheads="1"/>
          </p:cNvSpPr>
          <p:nvPr/>
        </p:nvSpPr>
        <p:spPr bwMode="auto">
          <a:xfrm>
            <a:off x="1524000" y="2743200"/>
            <a:ext cx="17526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Organizing</a:t>
            </a:r>
          </a:p>
          <a:p>
            <a:pPr eaLnBrk="1" hangingPunct="1">
              <a:lnSpc>
                <a:spcPct val="50000"/>
              </a:lnSpc>
              <a:spcBef>
                <a:spcPct val="50000"/>
              </a:spcBef>
              <a:buFontTx/>
              <a:buNone/>
            </a:pPr>
            <a:r>
              <a:rPr lang="en-US" altLang="zh-CN" sz="1600">
                <a:ea typeface="SimSun" pitchFamily="2" charset="-122"/>
              </a:rPr>
              <a:t>24%</a:t>
            </a:r>
          </a:p>
        </p:txBody>
      </p:sp>
      <p:sp>
        <p:nvSpPr>
          <p:cNvPr id="71694" name="Text Box 36"/>
          <p:cNvSpPr txBox="1">
            <a:spLocks noChangeArrowheads="1"/>
          </p:cNvSpPr>
          <p:nvPr/>
        </p:nvSpPr>
        <p:spPr bwMode="auto">
          <a:xfrm>
            <a:off x="838200" y="3779838"/>
            <a:ext cx="1600200"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400">
                <a:ea typeface="SimSun" pitchFamily="2" charset="-122"/>
              </a:rPr>
              <a:t>Controlling</a:t>
            </a:r>
          </a:p>
          <a:p>
            <a:pPr eaLnBrk="1" hangingPunct="1">
              <a:lnSpc>
                <a:spcPct val="50000"/>
              </a:lnSpc>
              <a:spcBef>
                <a:spcPct val="50000"/>
              </a:spcBef>
              <a:buFontTx/>
              <a:buNone/>
            </a:pPr>
            <a:r>
              <a:rPr lang="en-US" altLang="zh-CN" sz="1400">
                <a:ea typeface="SimSun" pitchFamily="2" charset="-122"/>
              </a:rPr>
              <a:t>10%</a:t>
            </a:r>
          </a:p>
        </p:txBody>
      </p:sp>
      <p:sp>
        <p:nvSpPr>
          <p:cNvPr id="71695" name="Text Box 39"/>
          <p:cNvSpPr txBox="1">
            <a:spLocks noChangeArrowheads="1"/>
          </p:cNvSpPr>
          <p:nvPr/>
        </p:nvSpPr>
        <p:spPr bwMode="auto">
          <a:xfrm>
            <a:off x="1981200" y="3733800"/>
            <a:ext cx="20574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Leading</a:t>
            </a:r>
          </a:p>
          <a:p>
            <a:pPr eaLnBrk="1" hangingPunct="1">
              <a:lnSpc>
                <a:spcPct val="50000"/>
              </a:lnSpc>
              <a:spcBef>
                <a:spcPct val="50000"/>
              </a:spcBef>
              <a:buFontTx/>
              <a:buNone/>
            </a:pPr>
            <a:r>
              <a:rPr lang="en-US" altLang="zh-CN" sz="1600">
                <a:ea typeface="SimSun" pitchFamily="2" charset="-122"/>
              </a:rPr>
              <a:t>51%</a:t>
            </a:r>
          </a:p>
        </p:txBody>
      </p:sp>
      <p:sp>
        <p:nvSpPr>
          <p:cNvPr id="71696" name="Line 41"/>
          <p:cNvSpPr>
            <a:spLocks noChangeShapeType="1"/>
          </p:cNvSpPr>
          <p:nvPr/>
        </p:nvSpPr>
        <p:spPr bwMode="auto">
          <a:xfrm>
            <a:off x="4953000" y="3581400"/>
            <a:ext cx="99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7" name="Line 43"/>
          <p:cNvSpPr>
            <a:spLocks noChangeShapeType="1"/>
          </p:cNvSpPr>
          <p:nvPr/>
        </p:nvSpPr>
        <p:spPr bwMode="auto">
          <a:xfrm flipH="1">
            <a:off x="3886200" y="3581400"/>
            <a:ext cx="1066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8" name="Line 44"/>
          <p:cNvSpPr>
            <a:spLocks noChangeShapeType="1"/>
          </p:cNvSpPr>
          <p:nvPr/>
        </p:nvSpPr>
        <p:spPr bwMode="auto">
          <a:xfrm flipH="1" flipV="1">
            <a:off x="4495800" y="2667000"/>
            <a:ext cx="457200" cy="9144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9" name="Text Box 45"/>
          <p:cNvSpPr txBox="1">
            <a:spLocks noChangeArrowheads="1"/>
          </p:cNvSpPr>
          <p:nvPr/>
        </p:nvSpPr>
        <p:spPr bwMode="auto">
          <a:xfrm>
            <a:off x="4800600" y="3962400"/>
            <a:ext cx="1600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Leading</a:t>
            </a:r>
          </a:p>
          <a:p>
            <a:pPr eaLnBrk="1" hangingPunct="1">
              <a:lnSpc>
                <a:spcPct val="50000"/>
              </a:lnSpc>
              <a:spcBef>
                <a:spcPct val="50000"/>
              </a:spcBef>
              <a:buFontTx/>
              <a:buNone/>
            </a:pPr>
            <a:r>
              <a:rPr lang="en-US" altLang="zh-CN" sz="1600">
                <a:ea typeface="SimSun" pitchFamily="2" charset="-122"/>
              </a:rPr>
              <a:t>36%</a:t>
            </a:r>
          </a:p>
        </p:txBody>
      </p:sp>
      <p:sp>
        <p:nvSpPr>
          <p:cNvPr id="71700" name="Text Box 46"/>
          <p:cNvSpPr txBox="1">
            <a:spLocks noChangeArrowheads="1"/>
          </p:cNvSpPr>
          <p:nvPr/>
        </p:nvSpPr>
        <p:spPr bwMode="auto">
          <a:xfrm>
            <a:off x="3962400" y="3124200"/>
            <a:ext cx="19050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Planning</a:t>
            </a:r>
          </a:p>
          <a:p>
            <a:pPr eaLnBrk="1" hangingPunct="1">
              <a:lnSpc>
                <a:spcPct val="50000"/>
              </a:lnSpc>
              <a:spcBef>
                <a:spcPct val="50000"/>
              </a:spcBef>
              <a:buFontTx/>
              <a:buNone/>
            </a:pPr>
            <a:r>
              <a:rPr lang="en-US" altLang="zh-CN" sz="1600">
                <a:ea typeface="SimSun" pitchFamily="2" charset="-122"/>
              </a:rPr>
              <a:t>18%</a:t>
            </a:r>
          </a:p>
        </p:txBody>
      </p:sp>
      <p:sp>
        <p:nvSpPr>
          <p:cNvPr id="71701" name="Text Box 47"/>
          <p:cNvSpPr txBox="1">
            <a:spLocks noChangeArrowheads="1"/>
          </p:cNvSpPr>
          <p:nvPr/>
        </p:nvSpPr>
        <p:spPr bwMode="auto">
          <a:xfrm>
            <a:off x="4800600" y="2819400"/>
            <a:ext cx="17526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Organizing</a:t>
            </a:r>
          </a:p>
          <a:p>
            <a:pPr eaLnBrk="1" hangingPunct="1">
              <a:lnSpc>
                <a:spcPct val="50000"/>
              </a:lnSpc>
              <a:spcBef>
                <a:spcPct val="50000"/>
              </a:spcBef>
              <a:buFontTx/>
              <a:buNone/>
            </a:pPr>
            <a:r>
              <a:rPr lang="en-US" altLang="zh-CN" sz="1600">
                <a:ea typeface="SimSun" pitchFamily="2" charset="-122"/>
              </a:rPr>
              <a:t>33%</a:t>
            </a:r>
          </a:p>
        </p:txBody>
      </p:sp>
      <p:sp>
        <p:nvSpPr>
          <p:cNvPr id="71702" name="Text Box 48"/>
          <p:cNvSpPr txBox="1">
            <a:spLocks noChangeArrowheads="1"/>
          </p:cNvSpPr>
          <p:nvPr/>
        </p:nvSpPr>
        <p:spPr bwMode="auto">
          <a:xfrm>
            <a:off x="3886200" y="3703638"/>
            <a:ext cx="2057400"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400">
                <a:ea typeface="SimSun" pitchFamily="2" charset="-122"/>
              </a:rPr>
              <a:t>Controlling</a:t>
            </a:r>
          </a:p>
          <a:p>
            <a:pPr eaLnBrk="1" hangingPunct="1">
              <a:lnSpc>
                <a:spcPct val="50000"/>
              </a:lnSpc>
              <a:spcBef>
                <a:spcPct val="50000"/>
              </a:spcBef>
              <a:buFontTx/>
              <a:buNone/>
            </a:pPr>
            <a:r>
              <a:rPr lang="en-US" altLang="zh-CN" sz="1400">
                <a:ea typeface="SimSun" pitchFamily="2" charset="-122"/>
              </a:rPr>
              <a:t>13%</a:t>
            </a:r>
          </a:p>
        </p:txBody>
      </p:sp>
      <p:sp>
        <p:nvSpPr>
          <p:cNvPr id="71703" name="Line 49"/>
          <p:cNvSpPr>
            <a:spLocks noChangeShapeType="1"/>
          </p:cNvSpPr>
          <p:nvPr/>
        </p:nvSpPr>
        <p:spPr bwMode="auto">
          <a:xfrm flipH="1">
            <a:off x="4267200" y="3581400"/>
            <a:ext cx="685800" cy="990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4" name="Line 50"/>
          <p:cNvSpPr>
            <a:spLocks noChangeShapeType="1"/>
          </p:cNvSpPr>
          <p:nvPr/>
        </p:nvSpPr>
        <p:spPr bwMode="auto">
          <a:xfrm>
            <a:off x="7696200" y="3581400"/>
            <a:ext cx="762000" cy="762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5" name="Line 54"/>
          <p:cNvSpPr>
            <a:spLocks noChangeShapeType="1"/>
          </p:cNvSpPr>
          <p:nvPr/>
        </p:nvSpPr>
        <p:spPr bwMode="auto">
          <a:xfrm flipH="1">
            <a:off x="7010400" y="3581400"/>
            <a:ext cx="685800" cy="9144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6" name="Line 56"/>
          <p:cNvSpPr>
            <a:spLocks noChangeShapeType="1"/>
          </p:cNvSpPr>
          <p:nvPr/>
        </p:nvSpPr>
        <p:spPr bwMode="auto">
          <a:xfrm flipH="1">
            <a:off x="6705600" y="3581400"/>
            <a:ext cx="99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7" name="Line 59"/>
          <p:cNvSpPr>
            <a:spLocks noChangeShapeType="1"/>
          </p:cNvSpPr>
          <p:nvPr/>
        </p:nvSpPr>
        <p:spPr bwMode="auto">
          <a:xfrm flipV="1">
            <a:off x="7696200" y="2514600"/>
            <a:ext cx="0" cy="1066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8" name="Text Box 60"/>
          <p:cNvSpPr txBox="1">
            <a:spLocks noChangeArrowheads="1"/>
          </p:cNvSpPr>
          <p:nvPr/>
        </p:nvSpPr>
        <p:spPr bwMode="auto">
          <a:xfrm>
            <a:off x="6858000" y="3046413"/>
            <a:ext cx="12192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Planning</a:t>
            </a:r>
          </a:p>
          <a:p>
            <a:pPr eaLnBrk="1" hangingPunct="1">
              <a:lnSpc>
                <a:spcPct val="50000"/>
              </a:lnSpc>
              <a:spcBef>
                <a:spcPct val="50000"/>
              </a:spcBef>
              <a:buFontTx/>
              <a:buNone/>
            </a:pPr>
            <a:r>
              <a:rPr lang="en-US" altLang="zh-CN" sz="1600">
                <a:ea typeface="SimSun" pitchFamily="2" charset="-122"/>
              </a:rPr>
              <a:t>28%</a:t>
            </a:r>
          </a:p>
        </p:txBody>
      </p:sp>
      <p:sp>
        <p:nvSpPr>
          <p:cNvPr id="71709" name="Text Box 61"/>
          <p:cNvSpPr txBox="1">
            <a:spLocks noChangeArrowheads="1"/>
          </p:cNvSpPr>
          <p:nvPr/>
        </p:nvSpPr>
        <p:spPr bwMode="auto">
          <a:xfrm>
            <a:off x="6705600" y="3703638"/>
            <a:ext cx="1828800"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400">
                <a:ea typeface="SimSun" pitchFamily="2" charset="-122"/>
              </a:rPr>
              <a:t>Controlling</a:t>
            </a:r>
          </a:p>
          <a:p>
            <a:pPr eaLnBrk="1" hangingPunct="1">
              <a:lnSpc>
                <a:spcPct val="50000"/>
              </a:lnSpc>
              <a:spcBef>
                <a:spcPct val="50000"/>
              </a:spcBef>
              <a:buFontTx/>
              <a:buNone/>
            </a:pPr>
            <a:r>
              <a:rPr lang="en-US" altLang="zh-CN" sz="1400">
                <a:ea typeface="SimSun" pitchFamily="2" charset="-122"/>
              </a:rPr>
              <a:t>14%</a:t>
            </a:r>
          </a:p>
        </p:txBody>
      </p:sp>
      <p:sp>
        <p:nvSpPr>
          <p:cNvPr id="71710" name="Text Box 62"/>
          <p:cNvSpPr txBox="1">
            <a:spLocks noChangeArrowheads="1"/>
          </p:cNvSpPr>
          <p:nvPr/>
        </p:nvSpPr>
        <p:spPr bwMode="auto">
          <a:xfrm>
            <a:off x="7391400" y="4114800"/>
            <a:ext cx="12954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Leading</a:t>
            </a:r>
          </a:p>
          <a:p>
            <a:pPr eaLnBrk="1" hangingPunct="1">
              <a:lnSpc>
                <a:spcPct val="50000"/>
              </a:lnSpc>
              <a:spcBef>
                <a:spcPct val="50000"/>
              </a:spcBef>
              <a:buFontTx/>
              <a:buNone/>
            </a:pPr>
            <a:r>
              <a:rPr lang="en-US" altLang="zh-CN" sz="1600">
                <a:ea typeface="SimSun" pitchFamily="2" charset="-122"/>
              </a:rPr>
              <a:t>22%</a:t>
            </a:r>
          </a:p>
        </p:txBody>
      </p:sp>
      <p:sp>
        <p:nvSpPr>
          <p:cNvPr id="71711" name="Text Box 63"/>
          <p:cNvSpPr txBox="1">
            <a:spLocks noChangeArrowheads="1"/>
          </p:cNvSpPr>
          <p:nvPr/>
        </p:nvSpPr>
        <p:spPr bwMode="auto">
          <a:xfrm>
            <a:off x="7696200" y="3200400"/>
            <a:ext cx="16764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lnSpc>
                <a:spcPct val="50000"/>
              </a:lnSpc>
              <a:spcBef>
                <a:spcPct val="50000"/>
              </a:spcBef>
              <a:buFontTx/>
              <a:buNone/>
            </a:pPr>
            <a:r>
              <a:rPr lang="en-US" altLang="zh-CN" sz="1600">
                <a:ea typeface="SimSun" pitchFamily="2" charset="-122"/>
              </a:rPr>
              <a:t>Organizing</a:t>
            </a:r>
          </a:p>
          <a:p>
            <a:pPr eaLnBrk="1" hangingPunct="1">
              <a:lnSpc>
                <a:spcPct val="50000"/>
              </a:lnSpc>
              <a:spcBef>
                <a:spcPct val="50000"/>
              </a:spcBef>
              <a:buFontTx/>
              <a:buNone/>
            </a:pPr>
            <a:r>
              <a:rPr lang="en-US" altLang="zh-CN" sz="1600">
                <a:ea typeface="SimSun" pitchFamily="2" charset="-122"/>
              </a:rPr>
              <a:t>36%</a:t>
            </a:r>
          </a:p>
        </p:txBody>
      </p:sp>
      <p:sp>
        <p:nvSpPr>
          <p:cNvPr id="71712" name="Text Box 64"/>
          <p:cNvSpPr txBox="1">
            <a:spLocks noChangeArrowheads="1"/>
          </p:cNvSpPr>
          <p:nvPr/>
        </p:nvSpPr>
        <p:spPr bwMode="auto">
          <a:xfrm>
            <a:off x="533400" y="4800600"/>
            <a:ext cx="2438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zh-CN" sz="1800" b="1">
                <a:solidFill>
                  <a:schemeClr val="tx2"/>
                </a:solidFill>
                <a:ea typeface="SimSun" pitchFamily="2" charset="-122"/>
              </a:rPr>
              <a:t>First-Level Managers</a:t>
            </a:r>
          </a:p>
        </p:txBody>
      </p:sp>
      <p:sp>
        <p:nvSpPr>
          <p:cNvPr id="71713" name="Text Box 65"/>
          <p:cNvSpPr txBox="1">
            <a:spLocks noChangeArrowheads="1"/>
          </p:cNvSpPr>
          <p:nvPr/>
        </p:nvSpPr>
        <p:spPr bwMode="auto">
          <a:xfrm>
            <a:off x="3505200" y="4876800"/>
            <a:ext cx="289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zh-CN" sz="1800" b="1">
                <a:solidFill>
                  <a:schemeClr val="tx2"/>
                </a:solidFill>
                <a:ea typeface="SimSun" pitchFamily="2" charset="-122"/>
              </a:rPr>
              <a:t>Middle-Level Managers</a:t>
            </a:r>
          </a:p>
        </p:txBody>
      </p:sp>
      <p:sp>
        <p:nvSpPr>
          <p:cNvPr id="61474" name="Text Box 66"/>
          <p:cNvSpPr txBox="1">
            <a:spLocks noChangeArrowheads="1"/>
          </p:cNvSpPr>
          <p:nvPr/>
        </p:nvSpPr>
        <p:spPr bwMode="auto">
          <a:xfrm>
            <a:off x="6553200" y="4876800"/>
            <a:ext cx="2514600" cy="366713"/>
          </a:xfrm>
          <a:prstGeom prst="rect">
            <a:avLst/>
          </a:prstGeom>
          <a:noFill/>
          <a:ln w="12700">
            <a:noFill/>
            <a:miter lim="800000"/>
            <a:headEnd/>
            <a:tailEnd/>
          </a:ln>
        </p:spPr>
        <p:txBody>
          <a:bodyPr>
            <a:spAutoFit/>
          </a:bodyPr>
          <a:lstStyle/>
          <a:p>
            <a:pPr algn="ctr">
              <a:spcBef>
                <a:spcPct val="50000"/>
              </a:spcBef>
              <a:defRPr/>
            </a:pPr>
            <a:r>
              <a:rPr lang="en-US" altLang="zh-CN" sz="1800" b="1" dirty="0">
                <a:solidFill>
                  <a:schemeClr val="tx2">
                    <a:lumMod val="60000"/>
                    <a:lumOff val="40000"/>
                  </a:schemeClr>
                </a:solidFill>
                <a:ea typeface="SimSun" pitchFamily="2" charset="-122"/>
              </a:rPr>
              <a:t>Top Managers</a:t>
            </a:r>
          </a:p>
        </p:txBody>
      </p:sp>
    </p:spTree>
    <p:extLst>
      <p:ext uri="{BB962C8B-B14F-4D97-AF65-F5344CB8AC3E}">
        <p14:creationId xmlns:p14="http://schemas.microsoft.com/office/powerpoint/2010/main" val="1388038007"/>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4878388" y="3043238"/>
            <a:ext cx="3578225" cy="2976562"/>
          </a:xfrm>
          <a:prstGeom prst="rect">
            <a:avLst/>
          </a:prstGeom>
          <a:solidFill>
            <a:schemeClr val="accent1"/>
          </a:solidFill>
          <a:ln w="57150">
            <a:solidFill>
              <a:schemeClr val="tx1"/>
            </a:solidFill>
            <a:miter lim="800000"/>
            <a:headEnd/>
            <a:tailEnd/>
          </a:ln>
          <a:effectLst>
            <a:outerShdw dist="35921" dir="2700000" algn="ctr" rotWithShape="0">
              <a:schemeClr val="bg2">
                <a:alpha val="50000"/>
              </a:schemeClr>
            </a:outerShdw>
          </a:effectLst>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lnSpc>
                <a:spcPct val="140000"/>
              </a:lnSpc>
              <a:spcBef>
                <a:spcPct val="0"/>
              </a:spcBef>
              <a:buFontTx/>
              <a:buNone/>
            </a:pPr>
            <a:r>
              <a:rPr lang="en-US" altLang="en-US" sz="4000" b="1"/>
              <a:t>Continuous</a:t>
            </a:r>
          </a:p>
          <a:p>
            <a:pPr algn="ctr" eaLnBrk="1" hangingPunct="1">
              <a:lnSpc>
                <a:spcPct val="140000"/>
              </a:lnSpc>
              <a:spcBef>
                <a:spcPct val="0"/>
              </a:spcBef>
              <a:buFontTx/>
              <a:buNone/>
            </a:pPr>
            <a:r>
              <a:rPr lang="en-US" altLang="en-US" sz="4000" b="1"/>
              <a:t>Improvement</a:t>
            </a:r>
          </a:p>
        </p:txBody>
      </p:sp>
      <p:sp>
        <p:nvSpPr>
          <p:cNvPr id="72707" name="Rectangle 3"/>
          <p:cNvSpPr>
            <a:spLocks noChangeArrowheads="1"/>
          </p:cNvSpPr>
          <p:nvPr/>
        </p:nvSpPr>
        <p:spPr bwMode="auto">
          <a:xfrm>
            <a:off x="687388" y="3043238"/>
            <a:ext cx="3578225" cy="2976562"/>
          </a:xfrm>
          <a:prstGeom prst="rect">
            <a:avLst/>
          </a:prstGeom>
          <a:solidFill>
            <a:schemeClr val="accent1"/>
          </a:solidFill>
          <a:ln w="57150">
            <a:solidFill>
              <a:schemeClr val="tx1"/>
            </a:solidFill>
            <a:miter lim="800000"/>
            <a:headEnd/>
            <a:tailEnd/>
          </a:ln>
          <a:effectLst>
            <a:outerShdw dist="35921" dir="2700000" algn="ctr" rotWithShape="0">
              <a:schemeClr val="bg2">
                <a:alpha val="50000"/>
              </a:schemeClr>
            </a:outerShdw>
          </a:effectLst>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lnSpc>
                <a:spcPct val="150000"/>
              </a:lnSpc>
              <a:spcBef>
                <a:spcPct val="0"/>
              </a:spcBef>
              <a:buFontTx/>
              <a:buNone/>
            </a:pPr>
            <a:r>
              <a:rPr lang="en-US" altLang="en-US" sz="4000" b="1"/>
              <a:t>Total Quality</a:t>
            </a:r>
          </a:p>
          <a:p>
            <a:pPr algn="ctr" eaLnBrk="1" hangingPunct="1">
              <a:lnSpc>
                <a:spcPct val="150000"/>
              </a:lnSpc>
              <a:spcBef>
                <a:spcPct val="0"/>
              </a:spcBef>
              <a:buFontTx/>
              <a:buNone/>
            </a:pPr>
            <a:r>
              <a:rPr lang="en-US" altLang="en-US" sz="4000" b="1"/>
              <a:t>Management</a:t>
            </a:r>
          </a:p>
        </p:txBody>
      </p:sp>
      <p:sp>
        <p:nvSpPr>
          <p:cNvPr id="72708" name="Rectangle 4"/>
          <p:cNvSpPr>
            <a:spLocks noGrp="1" noRot="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b="1" smtClean="0">
                <a:solidFill>
                  <a:schemeClr val="tx1"/>
                </a:solidFill>
              </a:rPr>
              <a:t>New Managerial Functions</a:t>
            </a:r>
          </a:p>
        </p:txBody>
      </p:sp>
      <p:sp>
        <p:nvSpPr>
          <p:cNvPr id="72709" name="Text Box 5"/>
          <p:cNvSpPr txBox="1">
            <a:spLocks noChangeArrowheads="1"/>
          </p:cNvSpPr>
          <p:nvPr/>
        </p:nvSpPr>
        <p:spPr bwMode="auto">
          <a:xfrm>
            <a:off x="1066800" y="1295400"/>
            <a:ext cx="7058025" cy="57943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i="1">
                <a:solidFill>
                  <a:schemeClr val="bg1"/>
                </a:solidFill>
              </a:rPr>
              <a:t>To provide leadership and direction</a:t>
            </a:r>
          </a:p>
        </p:txBody>
      </p:sp>
    </p:spTree>
    <p:extLst>
      <p:ext uri="{BB962C8B-B14F-4D97-AF65-F5344CB8AC3E}">
        <p14:creationId xmlns:p14="http://schemas.microsoft.com/office/powerpoint/2010/main" val="2745178691"/>
      </p:ext>
    </p:extLst>
  </p:cSld>
  <p:clrMapOvr>
    <a:masterClrMapping/>
  </p:clrMapOvr>
  <p:transition>
    <p:split orient="vert"/>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body" idx="1"/>
          </p:nvPr>
        </p:nvSpPr>
        <p:spPr>
          <a:xfrm>
            <a:off x="228600" y="838200"/>
            <a:ext cx="8610600" cy="5029200"/>
          </a:xfrm>
        </p:spPr>
        <p:txBody>
          <a:bodyPr/>
          <a:lstStyle/>
          <a:p>
            <a:pPr algn="just" eaLnBrk="1" hangingPunct="1">
              <a:spcBef>
                <a:spcPct val="45000"/>
              </a:spcBef>
            </a:pPr>
            <a:r>
              <a:rPr lang="en-US" altLang="en-US" sz="3600" b="1" smtClean="0"/>
              <a:t>Total Quality Management</a:t>
            </a:r>
            <a:r>
              <a:rPr lang="en-US" altLang="en-US" smtClean="0"/>
              <a:t>--a concept popularized by W. Edwards Deming to promote customer satisfaction through continuous improvement of business processes. </a:t>
            </a:r>
          </a:p>
          <a:p>
            <a:pPr algn="just" eaLnBrk="1" hangingPunct="1">
              <a:spcBef>
                <a:spcPct val="45000"/>
              </a:spcBef>
            </a:pPr>
            <a:r>
              <a:rPr lang="en-US" altLang="en-US" sz="3600" b="1" smtClean="0"/>
              <a:t>Continuous improvement</a:t>
            </a:r>
            <a:r>
              <a:rPr lang="en-US" altLang="en-US" smtClean="0"/>
              <a:t> requires all employees to improve the quality of products or services on an on-going basis. Managing quality becomes everyone’s job.</a:t>
            </a:r>
          </a:p>
        </p:txBody>
      </p:sp>
    </p:spTree>
    <p:extLst>
      <p:ext uri="{BB962C8B-B14F-4D97-AF65-F5344CB8AC3E}">
        <p14:creationId xmlns:p14="http://schemas.microsoft.com/office/powerpoint/2010/main" val="3096620972"/>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bwMode="auto">
          <a:xfrm>
            <a:off x="762000" y="0"/>
            <a:ext cx="7772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normAutofit fontScale="90000"/>
          </a:bodyPr>
          <a:lstStyle/>
          <a:p>
            <a:pPr eaLnBrk="1" hangingPunct="1"/>
            <a:r>
              <a:rPr lang="en-US" altLang="en-US" sz="4000" b="1" smtClean="0">
                <a:solidFill>
                  <a:schemeClr val="tx1"/>
                </a:solidFill>
              </a:rPr>
              <a:t>The 4-P Cycle of Continuous Improvement</a:t>
            </a:r>
          </a:p>
        </p:txBody>
      </p:sp>
      <p:sp>
        <p:nvSpPr>
          <p:cNvPr id="74755" name="Rectangle 3"/>
          <p:cNvSpPr>
            <a:spLocks noChangeArrowheads="1"/>
          </p:cNvSpPr>
          <p:nvPr/>
        </p:nvSpPr>
        <p:spPr bwMode="auto">
          <a:xfrm>
            <a:off x="2895600" y="1447800"/>
            <a:ext cx="3276600" cy="1593850"/>
          </a:xfrm>
          <a:prstGeom prst="rect">
            <a:avLst/>
          </a:prstGeom>
          <a:solidFill>
            <a:srgbClr val="C00000"/>
          </a:solidFill>
          <a:ln w="12700">
            <a:solidFill>
              <a:schemeClr val="tx1"/>
            </a:solidFill>
            <a:miter lim="800000"/>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accent2"/>
                </a:solidFill>
              </a:rPr>
              <a:t>People</a:t>
            </a:r>
          </a:p>
          <a:p>
            <a:pPr algn="ctr" eaLnBrk="1" hangingPunct="1">
              <a:spcBef>
                <a:spcPct val="0"/>
              </a:spcBef>
              <a:buFontTx/>
              <a:buNone/>
            </a:pPr>
            <a:r>
              <a:rPr lang="en-US" altLang="en-US" sz="2400"/>
              <a:t>(Skilled, motivated </a:t>
            </a:r>
          </a:p>
          <a:p>
            <a:pPr algn="ctr" eaLnBrk="1" hangingPunct="1">
              <a:spcBef>
                <a:spcPct val="0"/>
              </a:spcBef>
              <a:buFontTx/>
              <a:buNone/>
            </a:pPr>
            <a:r>
              <a:rPr lang="en-US" altLang="en-US" sz="2400"/>
              <a:t>people who can handle </a:t>
            </a:r>
          </a:p>
          <a:p>
            <a:pPr algn="ctr" eaLnBrk="1" hangingPunct="1">
              <a:spcBef>
                <a:spcPct val="0"/>
              </a:spcBef>
              <a:buFontTx/>
              <a:buNone/>
            </a:pPr>
            <a:r>
              <a:rPr lang="en-US" altLang="en-US" sz="2400"/>
              <a:t>change.  Less stress.)</a:t>
            </a:r>
          </a:p>
        </p:txBody>
      </p:sp>
      <p:sp>
        <p:nvSpPr>
          <p:cNvPr id="74756" name="Rectangle 4"/>
          <p:cNvSpPr>
            <a:spLocks noChangeArrowheads="1"/>
          </p:cNvSpPr>
          <p:nvPr/>
        </p:nvSpPr>
        <p:spPr bwMode="auto">
          <a:xfrm>
            <a:off x="5943600" y="3130550"/>
            <a:ext cx="3117850" cy="1587500"/>
          </a:xfrm>
          <a:prstGeom prst="rect">
            <a:avLst/>
          </a:prstGeom>
          <a:solidFill>
            <a:srgbClr val="C00000"/>
          </a:solidFill>
          <a:ln w="12700">
            <a:solidFill>
              <a:schemeClr val="tx1"/>
            </a:solidFill>
            <a:miter lim="800000"/>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accent2"/>
                </a:solidFill>
              </a:rPr>
              <a:t>Products</a:t>
            </a:r>
          </a:p>
          <a:p>
            <a:pPr algn="ctr" eaLnBrk="1" hangingPunct="1">
              <a:spcBef>
                <a:spcPct val="0"/>
              </a:spcBef>
              <a:buFontTx/>
              <a:buNone/>
            </a:pPr>
            <a:r>
              <a:rPr lang="en-US" altLang="en-US" sz="2400"/>
              <a:t>(Satisfied customers </a:t>
            </a:r>
          </a:p>
          <a:p>
            <a:pPr algn="ctr" eaLnBrk="1" hangingPunct="1">
              <a:spcBef>
                <a:spcPct val="0"/>
              </a:spcBef>
              <a:buFontTx/>
              <a:buNone/>
            </a:pPr>
            <a:r>
              <a:rPr lang="en-US" altLang="en-US" sz="2400"/>
              <a:t>because of better </a:t>
            </a:r>
          </a:p>
          <a:p>
            <a:pPr algn="ctr" eaLnBrk="1" hangingPunct="1">
              <a:spcBef>
                <a:spcPct val="0"/>
              </a:spcBef>
              <a:buFontTx/>
              <a:buNone/>
            </a:pPr>
            <a:r>
              <a:rPr lang="en-US" altLang="en-US" sz="2400"/>
              <a:t> quality goods/services.)</a:t>
            </a:r>
          </a:p>
        </p:txBody>
      </p:sp>
      <p:sp>
        <p:nvSpPr>
          <p:cNvPr id="74757" name="Rectangle 5"/>
          <p:cNvSpPr>
            <a:spLocks noChangeArrowheads="1"/>
          </p:cNvSpPr>
          <p:nvPr/>
        </p:nvSpPr>
        <p:spPr bwMode="auto">
          <a:xfrm>
            <a:off x="2139950" y="4959350"/>
            <a:ext cx="4946650" cy="1670050"/>
          </a:xfrm>
          <a:prstGeom prst="rect">
            <a:avLst/>
          </a:prstGeom>
          <a:solidFill>
            <a:srgbClr val="C00000"/>
          </a:solidFill>
          <a:ln w="12700">
            <a:solidFill>
              <a:schemeClr val="tx1"/>
            </a:solidFill>
            <a:miter lim="800000"/>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accent2"/>
                </a:solidFill>
              </a:rPr>
              <a:t>Processes</a:t>
            </a:r>
          </a:p>
          <a:p>
            <a:pPr algn="ctr" eaLnBrk="1" hangingPunct="1">
              <a:spcBef>
                <a:spcPct val="0"/>
              </a:spcBef>
              <a:buFontTx/>
              <a:buNone/>
            </a:pPr>
            <a:r>
              <a:rPr lang="en-US" altLang="en-US" sz="2400"/>
              <a:t>(Faster, more flexible,</a:t>
            </a:r>
          </a:p>
          <a:p>
            <a:pPr algn="ctr" eaLnBrk="1" hangingPunct="1">
              <a:spcBef>
                <a:spcPct val="0"/>
              </a:spcBef>
              <a:buFontTx/>
              <a:buNone/>
            </a:pPr>
            <a:r>
              <a:rPr lang="en-US" altLang="en-US" sz="2400"/>
              <a:t>leaner, and ethical organizational</a:t>
            </a:r>
          </a:p>
          <a:p>
            <a:pPr algn="ctr" eaLnBrk="1" hangingPunct="1">
              <a:spcBef>
                <a:spcPct val="0"/>
              </a:spcBef>
              <a:buFontTx/>
              <a:buNone/>
            </a:pPr>
            <a:r>
              <a:rPr lang="en-US" altLang="en-US" sz="2400"/>
              <a:t>processes. Organizational learning.)</a:t>
            </a:r>
          </a:p>
        </p:txBody>
      </p:sp>
      <p:sp>
        <p:nvSpPr>
          <p:cNvPr id="74758" name="Rectangle 6"/>
          <p:cNvSpPr>
            <a:spLocks noChangeArrowheads="1"/>
          </p:cNvSpPr>
          <p:nvPr/>
        </p:nvSpPr>
        <p:spPr bwMode="auto">
          <a:xfrm>
            <a:off x="158750" y="3130550"/>
            <a:ext cx="2889250" cy="1587500"/>
          </a:xfrm>
          <a:prstGeom prst="rect">
            <a:avLst/>
          </a:prstGeom>
          <a:solidFill>
            <a:srgbClr val="C00000"/>
          </a:solidFill>
          <a:ln w="12700">
            <a:solidFill>
              <a:schemeClr val="tx1"/>
            </a:solidFill>
            <a:miter lim="800000"/>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accent2"/>
                </a:solidFill>
              </a:rPr>
              <a:t>Productivity</a:t>
            </a:r>
          </a:p>
          <a:p>
            <a:pPr algn="ctr" eaLnBrk="1" hangingPunct="1">
              <a:spcBef>
                <a:spcPct val="0"/>
              </a:spcBef>
              <a:buFontTx/>
              <a:buNone/>
            </a:pPr>
            <a:r>
              <a:rPr lang="en-US" altLang="en-US" sz="2400"/>
              <a:t>(Less wasteful, more</a:t>
            </a:r>
          </a:p>
          <a:p>
            <a:pPr algn="ctr" eaLnBrk="1" hangingPunct="1">
              <a:spcBef>
                <a:spcPct val="0"/>
              </a:spcBef>
              <a:buFontTx/>
              <a:buNone/>
            </a:pPr>
            <a:r>
              <a:rPr lang="en-US" altLang="en-US" sz="2400"/>
              <a:t>efficient use of all</a:t>
            </a:r>
          </a:p>
          <a:p>
            <a:pPr algn="ctr" eaLnBrk="1" hangingPunct="1">
              <a:spcBef>
                <a:spcPct val="0"/>
              </a:spcBef>
              <a:buFontTx/>
              <a:buNone/>
            </a:pPr>
            <a:r>
              <a:rPr lang="en-US" altLang="en-US" sz="2400"/>
              <a:t>resources.)</a:t>
            </a:r>
          </a:p>
        </p:txBody>
      </p:sp>
      <p:sp>
        <p:nvSpPr>
          <p:cNvPr id="74759" name="Arc 7"/>
          <p:cNvSpPr>
            <a:spLocks/>
          </p:cNvSpPr>
          <p:nvPr/>
        </p:nvSpPr>
        <p:spPr bwMode="auto">
          <a:xfrm>
            <a:off x="6172200" y="2370138"/>
            <a:ext cx="1676400" cy="685800"/>
          </a:xfrm>
          <a:custGeom>
            <a:avLst/>
            <a:gdLst>
              <a:gd name="T0" fmla="*/ 2147483647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9" y="0"/>
                </a:moveTo>
                <a:cubicBezTo>
                  <a:pt x="11941" y="11"/>
                  <a:pt x="21600" y="9678"/>
                  <a:pt x="21600" y="21600"/>
                </a:cubicBezTo>
              </a:path>
              <a:path w="21600" h="21600" stroke="0" extrusionOk="0">
                <a:moveTo>
                  <a:pt x="19" y="0"/>
                </a:moveTo>
                <a:cubicBezTo>
                  <a:pt x="11941" y="11"/>
                  <a:pt x="21600" y="9678"/>
                  <a:pt x="21600" y="21600"/>
                </a:cubicBezTo>
                <a:lnTo>
                  <a:pt x="0" y="21600"/>
                </a:lnTo>
                <a:lnTo>
                  <a:pt x="19" y="0"/>
                </a:lnTo>
                <a:close/>
              </a:path>
            </a:pathLst>
          </a:custGeom>
          <a:noFill/>
          <a:ln w="76200" cap="rnd">
            <a:solidFill>
              <a:srgbClr val="FFFF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760" name="Arc 8"/>
          <p:cNvSpPr>
            <a:spLocks/>
          </p:cNvSpPr>
          <p:nvPr/>
        </p:nvSpPr>
        <p:spPr bwMode="auto">
          <a:xfrm>
            <a:off x="7010400" y="4800600"/>
            <a:ext cx="838200" cy="838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76200" cap="rnd">
            <a:solidFill>
              <a:srgbClr val="FFFF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761" name="Arc 9"/>
          <p:cNvSpPr>
            <a:spLocks/>
          </p:cNvSpPr>
          <p:nvPr/>
        </p:nvSpPr>
        <p:spPr bwMode="auto">
          <a:xfrm>
            <a:off x="998538" y="4876800"/>
            <a:ext cx="1066800" cy="7620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76200" cap="rnd">
            <a:solidFill>
              <a:srgbClr val="FFFF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762" name="Arc 10"/>
          <p:cNvSpPr>
            <a:spLocks/>
          </p:cNvSpPr>
          <p:nvPr/>
        </p:nvSpPr>
        <p:spPr bwMode="auto">
          <a:xfrm>
            <a:off x="998538" y="2370138"/>
            <a:ext cx="1981200" cy="762000"/>
          </a:xfrm>
          <a:custGeom>
            <a:avLst/>
            <a:gdLst>
              <a:gd name="T0" fmla="*/ 0 w 21599"/>
              <a:gd name="T1" fmla="*/ 2147483647 h 21600"/>
              <a:gd name="T2" fmla="*/ 2147483647 w 21599"/>
              <a:gd name="T3" fmla="*/ 0 h 21600"/>
              <a:gd name="T4" fmla="*/ 2147483647 w 21599"/>
              <a:gd name="T5" fmla="*/ 2147483647 h 21600"/>
              <a:gd name="T6" fmla="*/ 0 60000 65536"/>
              <a:gd name="T7" fmla="*/ 0 60000 65536"/>
              <a:gd name="T8" fmla="*/ 0 60000 65536"/>
              <a:gd name="T9" fmla="*/ 0 w 21599"/>
              <a:gd name="T10" fmla="*/ 0 h 21600"/>
              <a:gd name="T11" fmla="*/ 21599 w 21599"/>
              <a:gd name="T12" fmla="*/ 21600 h 21600"/>
            </a:gdLst>
            <a:ahLst/>
            <a:cxnLst>
              <a:cxn ang="T6">
                <a:pos x="T0" y="T1"/>
              </a:cxn>
              <a:cxn ang="T7">
                <a:pos x="T2" y="T3"/>
              </a:cxn>
              <a:cxn ang="T8">
                <a:pos x="T4" y="T5"/>
              </a:cxn>
            </a:cxnLst>
            <a:rect l="T9" t="T10" r="T11" b="T12"/>
            <a:pathLst>
              <a:path w="21599" h="21600" fill="none" extrusionOk="0">
                <a:moveTo>
                  <a:pt x="-1" y="21419"/>
                </a:moveTo>
                <a:cubicBezTo>
                  <a:pt x="98" y="9567"/>
                  <a:pt x="9729" y="9"/>
                  <a:pt x="21582" y="0"/>
                </a:cubicBezTo>
              </a:path>
              <a:path w="21599" h="21600" stroke="0" extrusionOk="0">
                <a:moveTo>
                  <a:pt x="-1" y="21419"/>
                </a:moveTo>
                <a:cubicBezTo>
                  <a:pt x="98" y="9567"/>
                  <a:pt x="9729" y="9"/>
                  <a:pt x="21582" y="0"/>
                </a:cubicBezTo>
                <a:lnTo>
                  <a:pt x="21599" y="21600"/>
                </a:lnTo>
                <a:lnTo>
                  <a:pt x="-1" y="21419"/>
                </a:lnTo>
                <a:close/>
              </a:path>
            </a:pathLst>
          </a:custGeom>
          <a:noFill/>
          <a:ln w="76200" cap="rnd">
            <a:solidFill>
              <a:srgbClr val="FFFF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4223834064"/>
      </p:ext>
    </p:extLst>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AD2BA521-BFB7-4BA2-83CD-4A0DE0191550}" type="slidenum">
              <a:rPr lang="en-US" altLang="en-US" sz="1400" smtClean="0"/>
              <a:pPr eaLnBrk="1" hangingPunct="1">
                <a:spcBef>
                  <a:spcPct val="0"/>
                </a:spcBef>
                <a:buFontTx/>
                <a:buNone/>
              </a:pPr>
              <a:t>69</a:t>
            </a:fld>
            <a:endParaRPr lang="en-US" altLang="en-US" sz="1400" smtClean="0"/>
          </a:p>
        </p:txBody>
      </p:sp>
      <p:sp>
        <p:nvSpPr>
          <p:cNvPr id="7577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7578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a:xfrm>
            <a:off x="2057400" y="3733800"/>
            <a:ext cx="4876800" cy="1752600"/>
          </a:xfrm>
        </p:spPr>
        <p:txBody>
          <a:bodyPr lIns="90488" tIns="44450" rIns="90488" bIns="44450"/>
          <a:lstStyle/>
          <a:p>
            <a:pPr eaLnBrk="1" hangingPunct="1">
              <a:buFontTx/>
              <a:buNone/>
            </a:pPr>
            <a:r>
              <a:rPr lang="en-US" altLang="en-US" sz="4400" smtClean="0"/>
              <a:t>EFFICIENCY</a:t>
            </a:r>
          </a:p>
          <a:p>
            <a:pPr eaLnBrk="1" hangingPunct="1">
              <a:buFontTx/>
              <a:buNone/>
            </a:pPr>
            <a:r>
              <a:rPr lang="en-US" altLang="en-US" sz="4400" smtClean="0"/>
              <a:t>EFFECTIVENESS</a:t>
            </a:r>
          </a:p>
          <a:p>
            <a:pPr eaLnBrk="1" hangingPunct="1">
              <a:buFontTx/>
              <a:buNone/>
            </a:pPr>
            <a:endParaRPr lang="en-US" altLang="en-US" sz="4400" smtClean="0"/>
          </a:p>
        </p:txBody>
      </p:sp>
      <p:sp>
        <p:nvSpPr>
          <p:cNvPr id="32774" name="Title 6"/>
          <p:cNvSpPr>
            <a:spLocks noGrp="1"/>
          </p:cNvSpPr>
          <p:nvPr>
            <p:ph type="title"/>
          </p:nvPr>
        </p:nvSpPr>
        <p:spPr bwMode="auto">
          <a:xfrm>
            <a:off x="457200" y="274638"/>
            <a:ext cx="7467600" cy="3001962"/>
          </a:xfrm>
          <a:ln>
            <a:miter lim="800000"/>
            <a:headEnd/>
            <a:tailEnd/>
          </a:ln>
        </p:spPr>
        <p:txBody>
          <a:bodyPr vert="horz" wrap="square" lIns="91440" tIns="45720" rIns="91440" bIns="45720" numCol="1" anchor="t" anchorCtr="0" compatLnSpc="1">
            <a:prstTxWarp prst="textNoShape">
              <a:avLst/>
            </a:prstTxWarp>
            <a:normAutofit fontScale="90000"/>
          </a:bodyPr>
          <a:lstStyle/>
          <a:p>
            <a:pPr>
              <a:defRPr/>
            </a:pPr>
            <a:r>
              <a:rPr lang="en-US" sz="6600" b="1" dirty="0" smtClean="0">
                <a:solidFill>
                  <a:schemeClr val="bg2">
                    <a:lumMod val="60000"/>
                    <a:lumOff val="40000"/>
                  </a:schemeClr>
                </a:solidFill>
              </a:rPr>
              <a:t>Good Managers  </a:t>
            </a:r>
            <a:r>
              <a:rPr lang="en-US" sz="4800" b="1" dirty="0" smtClean="0"/>
              <a:t/>
            </a:r>
            <a:br>
              <a:rPr lang="en-US" sz="4800" b="1" dirty="0" smtClean="0"/>
            </a:br>
            <a:r>
              <a:rPr lang="en-US" sz="4800" b="1" dirty="0" smtClean="0"/>
              <a:t>Perform these POLC functions </a:t>
            </a:r>
            <a:br>
              <a:rPr lang="en-US" sz="4800" b="1" dirty="0" smtClean="0"/>
            </a:br>
            <a:r>
              <a:rPr lang="en-US" sz="4800" b="1" dirty="0" smtClean="0"/>
              <a:t>with</a:t>
            </a:r>
            <a:endParaRPr lang="en-US" sz="3200" dirty="0" smtClean="0">
              <a:latin typeface="Bell MT" pitchFamily="18" charset="0"/>
            </a:endParaRPr>
          </a:p>
        </p:txBody>
      </p:sp>
    </p:spTree>
    <p:extLst>
      <p:ext uri="{BB962C8B-B14F-4D97-AF65-F5344CB8AC3E}">
        <p14:creationId xmlns:p14="http://schemas.microsoft.com/office/powerpoint/2010/main" val="1290258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807863E5-7AA1-44FF-AB21-5A561C3DE40A}" type="slidenum">
              <a:rPr lang="en-US" altLang="en-US" sz="1400" smtClean="0"/>
              <a:pPr eaLnBrk="1" hangingPunct="1">
                <a:spcBef>
                  <a:spcPct val="0"/>
                </a:spcBef>
                <a:buFontTx/>
                <a:buNone/>
              </a:pPr>
              <a:t>7</a:t>
            </a:fld>
            <a:endParaRPr lang="en-US" altLang="en-US" sz="1400" smtClean="0"/>
          </a:p>
        </p:txBody>
      </p:sp>
      <p:sp>
        <p:nvSpPr>
          <p:cNvPr id="1229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229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245" name="Rectangle 5"/>
          <p:cNvSpPr>
            <a:spLocks noGrp="1" noChangeArrowheads="1"/>
          </p:cNvSpPr>
          <p:nvPr>
            <p:ph type="body" idx="1"/>
          </p:nvPr>
        </p:nvSpPr>
        <p:spPr/>
        <p:txBody>
          <a:bodyPr lIns="90488" tIns="44450" rIns="90488" bIns="44450"/>
          <a:lstStyle/>
          <a:p>
            <a:pPr eaLnBrk="1" hangingPunct="1"/>
            <a:r>
              <a:rPr lang="en-US" altLang="en-US" sz="6000" smtClean="0"/>
              <a:t>Ability</a:t>
            </a:r>
          </a:p>
          <a:p>
            <a:pPr eaLnBrk="1" hangingPunct="1"/>
            <a:r>
              <a:rPr lang="en-US" altLang="en-US" sz="6000" smtClean="0"/>
              <a:t>Motivation to Manage</a:t>
            </a:r>
          </a:p>
          <a:p>
            <a:pPr eaLnBrk="1" hangingPunct="1"/>
            <a:r>
              <a:rPr lang="en-US" altLang="en-US" sz="6000" smtClean="0"/>
              <a:t>Opportunity to Manage</a:t>
            </a:r>
          </a:p>
        </p:txBody>
      </p:sp>
      <p:sp>
        <p:nvSpPr>
          <p:cNvPr id="12294" name="Title 6"/>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800" b="1" smtClean="0"/>
              <a:t>What Does It Take to Become a Successful Manager?</a:t>
            </a:r>
            <a:r>
              <a:rPr lang="en-US" altLang="en-US" b="1" smtClean="0"/>
              <a:t/>
            </a:r>
            <a:br>
              <a:rPr lang="en-US" altLang="en-US" b="1" smtClean="0"/>
            </a:br>
            <a:r>
              <a:rPr lang="en-US" altLang="en-US" b="1" smtClean="0"/>
              <a:t/>
            </a:r>
            <a:br>
              <a:rPr lang="en-US" altLang="en-US" b="1" smtClean="0"/>
            </a:br>
            <a:r>
              <a:rPr lang="en-US" altLang="en-US" b="1" smtClean="0"/>
              <a:t/>
            </a:r>
            <a:br>
              <a:rPr lang="en-US" altLang="en-US" b="1" smtClean="0"/>
            </a:br>
            <a:r>
              <a:rPr lang="en-US" altLang="en-US" b="1" smtClean="0"/>
              <a:t/>
            </a:r>
            <a:br>
              <a:rPr lang="en-US" altLang="en-US" b="1" smtClean="0"/>
            </a:br>
            <a:endParaRPr lang="en-US" altLang="en-US" smtClean="0"/>
          </a:p>
        </p:txBody>
      </p:sp>
    </p:spTree>
    <p:extLst>
      <p:ext uri="{BB962C8B-B14F-4D97-AF65-F5344CB8AC3E}">
        <p14:creationId xmlns:p14="http://schemas.microsoft.com/office/powerpoint/2010/main" val="15901349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 calcmode="lin" valueType="num">
                                      <p:cBhvr additive="base">
                                        <p:cTn id="7" dur="500" fill="hold"/>
                                        <p:tgtEl>
                                          <p:spTgt spid="1024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45">
                                            <p:txEl>
                                              <p:pRg st="1" end="1"/>
                                            </p:txEl>
                                          </p:spTgt>
                                        </p:tgtEl>
                                        <p:attrNameLst>
                                          <p:attrName>style.visibility</p:attrName>
                                        </p:attrNameLst>
                                      </p:cBhvr>
                                      <p:to>
                                        <p:strVal val="visible"/>
                                      </p:to>
                                    </p:set>
                                    <p:anim calcmode="lin" valueType="num">
                                      <p:cBhvr additive="base">
                                        <p:cTn id="13" dur="500" fill="hold"/>
                                        <p:tgtEl>
                                          <p:spTgt spid="1024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5">
                                            <p:txEl>
                                              <p:pRg st="2" end="2"/>
                                            </p:txEl>
                                          </p:spTgt>
                                        </p:tgtEl>
                                        <p:attrNameLst>
                                          <p:attrName>style.visibility</p:attrName>
                                        </p:attrNameLst>
                                      </p:cBhvr>
                                      <p:to>
                                        <p:strVal val="visible"/>
                                      </p:to>
                                    </p:set>
                                    <p:anim calcmode="lin" valueType="num">
                                      <p:cBhvr additive="base">
                                        <p:cTn id="19" dur="500" fill="hold"/>
                                        <p:tgtEl>
                                          <p:spTgt spid="1024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2895600" y="3200400"/>
            <a:ext cx="3429000" cy="685800"/>
          </a:xfrm>
          <a:prstGeom prst="rect">
            <a:avLst/>
          </a:prstGeom>
          <a:solidFill>
            <a:srgbClr val="FDFD5D"/>
          </a:solidFill>
          <a:ln w="12700">
            <a:solidFill>
              <a:schemeClr val="tx1"/>
            </a:solidFill>
            <a:miter lim="800000"/>
            <a:headEnd type="none" w="sm" len="sm"/>
            <a:tailEnd type="none" w="sm" len="sm"/>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76803" name="Oval 3"/>
          <p:cNvSpPr>
            <a:spLocks noChangeArrowheads="1"/>
          </p:cNvSpPr>
          <p:nvPr/>
        </p:nvSpPr>
        <p:spPr bwMode="auto">
          <a:xfrm>
            <a:off x="6019800" y="4419600"/>
            <a:ext cx="2667000" cy="1219200"/>
          </a:xfrm>
          <a:prstGeom prst="ellipse">
            <a:avLst/>
          </a:prstGeom>
          <a:solidFill>
            <a:srgbClr val="FDFD5D"/>
          </a:solidFill>
          <a:ln w="12700">
            <a:solidFill>
              <a:schemeClr val="tx1"/>
            </a:solidFill>
            <a:round/>
            <a:headEnd type="none" w="sm" len="sm"/>
            <a:tailEnd type="none" w="sm" len="sm"/>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4400"/>
          </a:p>
        </p:txBody>
      </p:sp>
      <p:sp>
        <p:nvSpPr>
          <p:cNvPr id="76804" name="Oval 4"/>
          <p:cNvSpPr>
            <a:spLocks noChangeArrowheads="1"/>
          </p:cNvSpPr>
          <p:nvPr/>
        </p:nvSpPr>
        <p:spPr bwMode="auto">
          <a:xfrm>
            <a:off x="838200" y="4648200"/>
            <a:ext cx="2514600" cy="1066800"/>
          </a:xfrm>
          <a:prstGeom prst="ellipse">
            <a:avLst/>
          </a:prstGeom>
          <a:solidFill>
            <a:srgbClr val="FDFD5D"/>
          </a:solidFill>
          <a:ln w="12700">
            <a:solidFill>
              <a:schemeClr val="tx1"/>
            </a:solidFill>
            <a:round/>
            <a:headEnd type="none" w="sm" len="sm"/>
            <a:tailEnd type="none" w="sm" len="sm"/>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3600"/>
          </a:p>
        </p:txBody>
      </p:sp>
      <p:sp>
        <p:nvSpPr>
          <p:cNvPr id="76805" name="Oval 5"/>
          <p:cNvSpPr>
            <a:spLocks noChangeArrowheads="1"/>
          </p:cNvSpPr>
          <p:nvPr/>
        </p:nvSpPr>
        <p:spPr bwMode="auto">
          <a:xfrm>
            <a:off x="3505200" y="1752600"/>
            <a:ext cx="2057400" cy="990600"/>
          </a:xfrm>
          <a:prstGeom prst="ellipse">
            <a:avLst/>
          </a:prstGeom>
          <a:solidFill>
            <a:srgbClr val="FDFD5D"/>
          </a:solidFill>
          <a:ln w="12700">
            <a:solidFill>
              <a:schemeClr val="tx1"/>
            </a:solidFill>
            <a:round/>
            <a:headEnd type="none" w="sm" len="sm"/>
            <a:tailEnd type="none" w="sm" len="sm"/>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76806" name="Rectangle 6"/>
          <p:cNvSpPr>
            <a:spLocks noGrp="1" noChangeArrowheads="1"/>
          </p:cNvSpPr>
          <p:nvPr>
            <p:ph type="title"/>
          </p:nvPr>
        </p:nvSpPr>
        <p:spPr bwMode="auto">
          <a:xfrm>
            <a:off x="990600" y="3048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eaLnBrk="1" hangingPunct="1"/>
            <a:r>
              <a:rPr lang="en-US" altLang="en-US" sz="4800" b="1" smtClean="0">
                <a:solidFill>
                  <a:schemeClr val="tx1"/>
                </a:solidFill>
              </a:rPr>
              <a:t>Performance Measurement</a:t>
            </a:r>
          </a:p>
        </p:txBody>
      </p:sp>
      <p:sp>
        <p:nvSpPr>
          <p:cNvPr id="76807" name="Rectangle 7"/>
          <p:cNvSpPr>
            <a:spLocks noChangeArrowheads="1"/>
          </p:cNvSpPr>
          <p:nvPr/>
        </p:nvSpPr>
        <p:spPr bwMode="auto">
          <a:xfrm>
            <a:off x="5943600" y="4689475"/>
            <a:ext cx="2762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3600" b="1"/>
              <a:t> </a:t>
            </a:r>
            <a:r>
              <a:rPr lang="en-US" altLang="en-US" sz="3600" b="1">
                <a:solidFill>
                  <a:srgbClr val="002060"/>
                </a:solidFill>
              </a:rPr>
              <a:t>Opportunity</a:t>
            </a:r>
          </a:p>
        </p:txBody>
      </p:sp>
      <p:sp>
        <p:nvSpPr>
          <p:cNvPr id="76808" name="Rectangle 8"/>
          <p:cNvSpPr>
            <a:spLocks noChangeArrowheads="1"/>
          </p:cNvSpPr>
          <p:nvPr/>
        </p:nvSpPr>
        <p:spPr bwMode="auto">
          <a:xfrm>
            <a:off x="914400" y="4845050"/>
            <a:ext cx="2343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3600" b="1">
                <a:solidFill>
                  <a:srgbClr val="002060"/>
                </a:solidFill>
              </a:rPr>
              <a:t>Motivation</a:t>
            </a:r>
          </a:p>
        </p:txBody>
      </p:sp>
      <p:grpSp>
        <p:nvGrpSpPr>
          <p:cNvPr id="76809" name="Group 9"/>
          <p:cNvGrpSpPr>
            <a:grpSpLocks/>
          </p:cNvGrpSpPr>
          <p:nvPr/>
        </p:nvGrpSpPr>
        <p:grpSpPr bwMode="auto">
          <a:xfrm>
            <a:off x="2252663" y="2370138"/>
            <a:ext cx="1292225" cy="1868487"/>
            <a:chOff x="1064" y="1863"/>
            <a:chExt cx="611" cy="1569"/>
          </a:xfrm>
        </p:grpSpPr>
        <p:sp>
          <p:nvSpPr>
            <p:cNvPr id="76824" name="Line 10"/>
            <p:cNvSpPr>
              <a:spLocks noChangeShapeType="1"/>
            </p:cNvSpPr>
            <p:nvPr/>
          </p:nvSpPr>
          <p:spPr bwMode="auto">
            <a:xfrm flipH="1">
              <a:off x="1064" y="1863"/>
              <a:ext cx="611" cy="0"/>
            </a:xfrm>
            <a:prstGeom prst="line">
              <a:avLst/>
            </a:prstGeom>
            <a:noFill/>
            <a:ln w="57150">
              <a:solidFill>
                <a:srgbClr val="FFFF00"/>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6825" name="Line 11"/>
            <p:cNvSpPr>
              <a:spLocks noChangeShapeType="1"/>
            </p:cNvSpPr>
            <p:nvPr/>
          </p:nvSpPr>
          <p:spPr bwMode="auto">
            <a:xfrm flipH="1">
              <a:off x="1075" y="1864"/>
              <a:ext cx="1" cy="1568"/>
            </a:xfrm>
            <a:prstGeom prst="line">
              <a:avLst/>
            </a:prstGeom>
            <a:noFill/>
            <a:ln w="57150">
              <a:solidFill>
                <a:srgbClr val="FF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6810" name="Group 12"/>
          <p:cNvGrpSpPr>
            <a:grpSpLocks/>
          </p:cNvGrpSpPr>
          <p:nvPr/>
        </p:nvGrpSpPr>
        <p:grpSpPr bwMode="auto">
          <a:xfrm>
            <a:off x="5529263" y="2373313"/>
            <a:ext cx="1404937" cy="1866900"/>
            <a:chOff x="2612" y="1865"/>
            <a:chExt cx="664" cy="1568"/>
          </a:xfrm>
        </p:grpSpPr>
        <p:sp>
          <p:nvSpPr>
            <p:cNvPr id="76822" name="Line 13"/>
            <p:cNvSpPr>
              <a:spLocks noChangeShapeType="1"/>
            </p:cNvSpPr>
            <p:nvPr/>
          </p:nvSpPr>
          <p:spPr bwMode="auto">
            <a:xfrm>
              <a:off x="2612" y="1873"/>
              <a:ext cx="664" cy="1"/>
            </a:xfrm>
            <a:prstGeom prst="line">
              <a:avLst/>
            </a:prstGeom>
            <a:noFill/>
            <a:ln w="57150">
              <a:solidFill>
                <a:srgbClr val="FFFF00"/>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6823" name="Line 14"/>
            <p:cNvSpPr>
              <a:spLocks noChangeShapeType="1"/>
            </p:cNvSpPr>
            <p:nvPr/>
          </p:nvSpPr>
          <p:spPr bwMode="auto">
            <a:xfrm>
              <a:off x="3274" y="1865"/>
              <a:ext cx="1" cy="1568"/>
            </a:xfrm>
            <a:prstGeom prst="line">
              <a:avLst/>
            </a:prstGeom>
            <a:noFill/>
            <a:ln w="57150">
              <a:solidFill>
                <a:srgbClr val="FF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76811" name="Line 15"/>
          <p:cNvSpPr>
            <a:spLocks noChangeShapeType="1"/>
          </p:cNvSpPr>
          <p:nvPr/>
        </p:nvSpPr>
        <p:spPr bwMode="auto">
          <a:xfrm>
            <a:off x="4572000" y="2667000"/>
            <a:ext cx="0" cy="533400"/>
          </a:xfrm>
          <a:prstGeom prst="line">
            <a:avLst/>
          </a:prstGeom>
          <a:noFill/>
          <a:ln w="57150">
            <a:solidFill>
              <a:srgbClr val="FFFF00"/>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76812" name="Line 16"/>
          <p:cNvSpPr>
            <a:spLocks noChangeShapeType="1"/>
          </p:cNvSpPr>
          <p:nvPr/>
        </p:nvSpPr>
        <p:spPr bwMode="auto">
          <a:xfrm>
            <a:off x="3211513" y="4802188"/>
            <a:ext cx="2806700" cy="1587"/>
          </a:xfrm>
          <a:prstGeom prst="line">
            <a:avLst/>
          </a:prstGeom>
          <a:noFill/>
          <a:ln w="57150">
            <a:solidFill>
              <a:srgbClr val="FFFF00"/>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76813" name="Group 17"/>
          <p:cNvGrpSpPr>
            <a:grpSpLocks/>
          </p:cNvGrpSpPr>
          <p:nvPr/>
        </p:nvGrpSpPr>
        <p:grpSpPr bwMode="auto">
          <a:xfrm>
            <a:off x="3033713" y="3789363"/>
            <a:ext cx="1201737" cy="714375"/>
            <a:chOff x="1433" y="3055"/>
            <a:chExt cx="568" cy="600"/>
          </a:xfrm>
        </p:grpSpPr>
        <p:sp>
          <p:nvSpPr>
            <p:cNvPr id="76820" name="Line 18"/>
            <p:cNvSpPr>
              <a:spLocks noChangeShapeType="1"/>
            </p:cNvSpPr>
            <p:nvPr/>
          </p:nvSpPr>
          <p:spPr bwMode="auto">
            <a:xfrm>
              <a:off x="2001" y="3055"/>
              <a:ext cx="0" cy="600"/>
            </a:xfrm>
            <a:prstGeom prst="line">
              <a:avLst/>
            </a:prstGeom>
            <a:noFill/>
            <a:ln w="57150">
              <a:solidFill>
                <a:srgbClr val="FFFF00"/>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6821" name="Line 19"/>
            <p:cNvSpPr>
              <a:spLocks noChangeShapeType="1"/>
            </p:cNvSpPr>
            <p:nvPr/>
          </p:nvSpPr>
          <p:spPr bwMode="auto">
            <a:xfrm flipH="1">
              <a:off x="1433" y="3655"/>
              <a:ext cx="568" cy="0"/>
            </a:xfrm>
            <a:prstGeom prst="line">
              <a:avLst/>
            </a:prstGeom>
            <a:noFill/>
            <a:ln w="57150">
              <a:solidFill>
                <a:srgbClr val="FF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6814" name="Group 20"/>
          <p:cNvGrpSpPr>
            <a:grpSpLocks/>
          </p:cNvGrpSpPr>
          <p:nvPr/>
        </p:nvGrpSpPr>
        <p:grpSpPr bwMode="auto">
          <a:xfrm>
            <a:off x="4973638" y="3789363"/>
            <a:ext cx="1203325" cy="714375"/>
            <a:chOff x="2350" y="3055"/>
            <a:chExt cx="568" cy="600"/>
          </a:xfrm>
        </p:grpSpPr>
        <p:sp>
          <p:nvSpPr>
            <p:cNvPr id="76818" name="Line 21"/>
            <p:cNvSpPr>
              <a:spLocks noChangeShapeType="1"/>
            </p:cNvSpPr>
            <p:nvPr/>
          </p:nvSpPr>
          <p:spPr bwMode="auto">
            <a:xfrm>
              <a:off x="2350" y="3055"/>
              <a:ext cx="0" cy="600"/>
            </a:xfrm>
            <a:prstGeom prst="line">
              <a:avLst/>
            </a:prstGeom>
            <a:noFill/>
            <a:ln w="57150">
              <a:solidFill>
                <a:srgbClr val="FFFF00"/>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6819" name="Line 22"/>
            <p:cNvSpPr>
              <a:spLocks noChangeShapeType="1"/>
            </p:cNvSpPr>
            <p:nvPr/>
          </p:nvSpPr>
          <p:spPr bwMode="auto">
            <a:xfrm>
              <a:off x="2350" y="3655"/>
              <a:ext cx="568" cy="0"/>
            </a:xfrm>
            <a:prstGeom prst="line">
              <a:avLst/>
            </a:prstGeom>
            <a:noFill/>
            <a:ln w="57150">
              <a:solidFill>
                <a:srgbClr val="FFFF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39951" name="Rectangle 23"/>
          <p:cNvSpPr>
            <a:spLocks noChangeArrowheads="1"/>
          </p:cNvSpPr>
          <p:nvPr/>
        </p:nvSpPr>
        <p:spPr bwMode="auto">
          <a:xfrm>
            <a:off x="762000" y="5105400"/>
            <a:ext cx="8077200" cy="1190625"/>
          </a:xfrm>
          <a:prstGeom prst="rect">
            <a:avLst/>
          </a:prstGeom>
          <a:noFill/>
          <a:ln w="9525">
            <a:noFill/>
            <a:miter lim="800000"/>
            <a:headEnd/>
            <a:tailEnd/>
          </a:ln>
        </p:spPr>
        <p:txBody>
          <a:bodyPr lIns="92075" tIns="46038" rIns="92075" bIns="46038">
            <a:spAutoFit/>
          </a:bodyPr>
          <a:lstStyle/>
          <a:p>
            <a:pPr algn="ctr">
              <a:defRPr/>
            </a:pPr>
            <a:r>
              <a:rPr lang="en-US" sz="3600" dirty="0">
                <a:solidFill>
                  <a:schemeClr val="bg2">
                    <a:lumMod val="60000"/>
                    <a:lumOff val="40000"/>
                  </a:schemeClr>
                </a:solidFill>
              </a:rPr>
              <a:t>Performance = </a:t>
            </a:r>
          </a:p>
          <a:p>
            <a:pPr algn="ctr">
              <a:defRPr/>
            </a:pPr>
            <a:r>
              <a:rPr lang="en-US" sz="3600" dirty="0">
                <a:solidFill>
                  <a:schemeClr val="bg2">
                    <a:lumMod val="60000"/>
                    <a:lumOff val="40000"/>
                  </a:schemeClr>
                </a:solidFill>
              </a:rPr>
              <a:t>f (Ability, </a:t>
            </a:r>
            <a:r>
              <a:rPr lang="en-US" sz="3600" b="1" dirty="0">
                <a:solidFill>
                  <a:schemeClr val="bg2">
                    <a:lumMod val="60000"/>
                    <a:lumOff val="40000"/>
                  </a:schemeClr>
                </a:solidFill>
              </a:rPr>
              <a:t>Motivation, </a:t>
            </a:r>
            <a:r>
              <a:rPr lang="en-US" sz="3600" dirty="0">
                <a:solidFill>
                  <a:schemeClr val="bg2">
                    <a:lumMod val="60000"/>
                    <a:lumOff val="40000"/>
                  </a:schemeClr>
                </a:solidFill>
              </a:rPr>
              <a:t>Opportunity)</a:t>
            </a:r>
          </a:p>
        </p:txBody>
      </p:sp>
      <p:sp>
        <p:nvSpPr>
          <p:cNvPr id="76816" name="Rectangle 24"/>
          <p:cNvSpPr>
            <a:spLocks noChangeArrowheads="1"/>
          </p:cNvSpPr>
          <p:nvPr/>
        </p:nvSpPr>
        <p:spPr bwMode="auto">
          <a:xfrm>
            <a:off x="3733800" y="1905000"/>
            <a:ext cx="1530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3600" b="1">
                <a:solidFill>
                  <a:srgbClr val="002060"/>
                </a:solidFill>
              </a:rPr>
              <a:t>Ability</a:t>
            </a:r>
          </a:p>
        </p:txBody>
      </p:sp>
      <p:sp>
        <p:nvSpPr>
          <p:cNvPr id="76817" name="Rectangle 25"/>
          <p:cNvSpPr>
            <a:spLocks noChangeArrowheads="1"/>
          </p:cNvSpPr>
          <p:nvPr/>
        </p:nvSpPr>
        <p:spPr bwMode="auto">
          <a:xfrm>
            <a:off x="2895600" y="3230563"/>
            <a:ext cx="3505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solidFill>
                  <a:srgbClr val="002060"/>
                </a:solidFill>
              </a:rPr>
              <a:t>PERFORMANCE</a:t>
            </a:r>
          </a:p>
        </p:txBody>
      </p:sp>
    </p:spTree>
    <p:extLst>
      <p:ext uri="{BB962C8B-B14F-4D97-AF65-F5344CB8AC3E}">
        <p14:creationId xmlns:p14="http://schemas.microsoft.com/office/powerpoint/2010/main" val="1158799931"/>
      </p:ext>
    </p:extLst>
  </p:cSld>
  <p:clrMapOvr>
    <a:masterClrMapping/>
  </p:clrMapOvr>
  <p:transition>
    <p:zo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533400" y="1066800"/>
            <a:ext cx="8229600" cy="5349875"/>
          </a:xfrm>
        </p:spPr>
        <p:txBody>
          <a:bodyPr/>
          <a:lstStyle/>
          <a:p>
            <a:pPr lvl="2" algn="ctr">
              <a:lnSpc>
                <a:spcPct val="90000"/>
              </a:lnSpc>
              <a:buFontTx/>
              <a:buNone/>
              <a:defRPr/>
            </a:pPr>
            <a:r>
              <a:rPr lang="en-US" sz="5400" b="1" i="1" dirty="0" smtClean="0"/>
              <a:t>MANAGERIAL TERMS USED IN EVALUATION OF ORGANIZATIONAL PERFORMANCE</a:t>
            </a:r>
          </a:p>
          <a:p>
            <a:pPr lvl="2">
              <a:lnSpc>
                <a:spcPct val="90000"/>
              </a:lnSpc>
              <a:buFontTx/>
              <a:buNone/>
              <a:defRPr/>
            </a:pPr>
            <a:endParaRPr lang="en-US" sz="4400" b="1" i="1" dirty="0" smtClean="0">
              <a:solidFill>
                <a:schemeClr val="tx2">
                  <a:lumMod val="60000"/>
                  <a:lumOff val="40000"/>
                </a:schemeClr>
              </a:solidFill>
              <a:latin typeface="Book Antiqua" pitchFamily="18" charset="0"/>
            </a:endParaRPr>
          </a:p>
          <a:p>
            <a:pPr lvl="2">
              <a:lnSpc>
                <a:spcPct val="90000"/>
              </a:lnSpc>
              <a:buFontTx/>
              <a:buNone/>
              <a:defRPr/>
            </a:pPr>
            <a:r>
              <a:rPr lang="en-US" sz="4400" b="1" i="1" dirty="0" smtClean="0">
                <a:solidFill>
                  <a:schemeClr val="tx2">
                    <a:lumMod val="60000"/>
                    <a:lumOff val="40000"/>
                  </a:schemeClr>
                </a:solidFill>
                <a:latin typeface="Book Antiqua" pitchFamily="18" charset="0"/>
              </a:rPr>
              <a:t>GIVEN BY: </a:t>
            </a:r>
            <a:r>
              <a:rPr lang="en-US" sz="4400" dirty="0" smtClean="0">
                <a:solidFill>
                  <a:schemeClr val="tx2">
                    <a:lumMod val="60000"/>
                    <a:lumOff val="40000"/>
                  </a:schemeClr>
                </a:solidFill>
                <a:latin typeface="Book Antiqua" pitchFamily="18" charset="0"/>
              </a:rPr>
              <a:t>Peter </a:t>
            </a:r>
            <a:r>
              <a:rPr lang="en-US" sz="4400" dirty="0" err="1" smtClean="0">
                <a:solidFill>
                  <a:schemeClr val="tx2">
                    <a:lumMod val="60000"/>
                    <a:lumOff val="40000"/>
                  </a:schemeClr>
                </a:solidFill>
                <a:latin typeface="Book Antiqua" pitchFamily="18" charset="0"/>
              </a:rPr>
              <a:t>Drucker</a:t>
            </a:r>
            <a:r>
              <a:rPr lang="en-US" sz="4400" dirty="0" smtClean="0">
                <a:solidFill>
                  <a:schemeClr val="tx2">
                    <a:lumMod val="60000"/>
                    <a:lumOff val="40000"/>
                  </a:schemeClr>
                </a:solidFill>
                <a:latin typeface="Book Antiqua" pitchFamily="18" charset="0"/>
              </a:rPr>
              <a:t>.</a:t>
            </a:r>
            <a:endParaRPr lang="en-US" sz="4400" dirty="0">
              <a:solidFill>
                <a:schemeClr val="tx2">
                  <a:lumMod val="60000"/>
                  <a:lumOff val="40000"/>
                </a:schemeClr>
              </a:solidFill>
              <a:latin typeface="Book Antiqua" pitchFamily="18" charset="0"/>
            </a:endParaRPr>
          </a:p>
        </p:txBody>
      </p:sp>
      <p:sp>
        <p:nvSpPr>
          <p:cNvPr id="18436" name="Rectangle 4"/>
          <p:cNvSpPr>
            <a:spLocks noChangeArrowheads="1"/>
          </p:cNvSpPr>
          <p:nvPr/>
        </p:nvSpPr>
        <p:spPr bwMode="auto">
          <a:xfrm>
            <a:off x="7389813" y="6249988"/>
            <a:ext cx="1749425" cy="333375"/>
          </a:xfrm>
          <a:prstGeom prst="rect">
            <a:avLst/>
          </a:prstGeom>
          <a:noFill/>
          <a:ln w="12700">
            <a:noFill/>
            <a:miter lim="800000"/>
            <a:headEnd/>
            <a:tailEnd/>
          </a:ln>
          <a:effectLst/>
        </p:spPr>
        <p:txBody>
          <a:bodyPr lIns="90488" tIns="44450" rIns="90488" bIns="44450">
            <a:spAutoFit/>
          </a:bodyPr>
          <a:lstStyle/>
          <a:p>
            <a:pPr algn="ctr">
              <a:defRPr/>
            </a:pPr>
            <a:r>
              <a:rPr lang="en-US" sz="1600" b="1">
                <a:effectLst>
                  <a:outerShdw blurRad="38100" dist="38100" dir="2700000" algn="tl">
                    <a:srgbClr val="000000"/>
                  </a:outerShdw>
                </a:effectLst>
              </a:rPr>
              <a:t>1.8</a:t>
            </a:r>
          </a:p>
        </p:txBody>
      </p:sp>
    </p:spTree>
    <p:extLst>
      <p:ext uri="{BB962C8B-B14F-4D97-AF65-F5344CB8AC3E}">
        <p14:creationId xmlns:p14="http://schemas.microsoft.com/office/powerpoint/2010/main" val="878563802"/>
      </p:ext>
    </p:extLst>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762000" y="2286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EFFICIENCY</a:t>
            </a:r>
          </a:p>
        </p:txBody>
      </p:sp>
      <p:sp>
        <p:nvSpPr>
          <p:cNvPr id="18435" name="Rectangle 3"/>
          <p:cNvSpPr>
            <a:spLocks noGrp="1" noChangeArrowheads="1"/>
          </p:cNvSpPr>
          <p:nvPr>
            <p:ph type="body" idx="1"/>
          </p:nvPr>
        </p:nvSpPr>
        <p:spPr>
          <a:xfrm>
            <a:off x="140711" y="1066800"/>
            <a:ext cx="8915400" cy="5349875"/>
          </a:xfrm>
        </p:spPr>
        <p:txBody>
          <a:bodyPr/>
          <a:lstStyle/>
          <a:p>
            <a:pPr lvl="2">
              <a:lnSpc>
                <a:spcPct val="90000"/>
              </a:lnSpc>
              <a:buFontTx/>
              <a:buNone/>
              <a:defRPr/>
            </a:pPr>
            <a:r>
              <a:rPr lang="en-US" sz="5400" b="1" i="1" dirty="0" smtClean="0"/>
              <a:t>Efficiency</a:t>
            </a:r>
            <a:r>
              <a:rPr lang="en-US" sz="5400" dirty="0" smtClean="0">
                <a:solidFill>
                  <a:schemeClr val="bg2">
                    <a:lumMod val="60000"/>
                    <a:lumOff val="40000"/>
                  </a:schemeClr>
                </a:solidFill>
              </a:rPr>
              <a:t> </a:t>
            </a:r>
            <a:r>
              <a:rPr lang="en-US" sz="5400" dirty="0"/>
              <a:t>- getting the most output from the least amount of </a:t>
            </a:r>
            <a:r>
              <a:rPr lang="en-US" sz="5400" dirty="0" smtClean="0"/>
              <a:t>inputs</a:t>
            </a:r>
          </a:p>
          <a:p>
            <a:pPr lvl="3">
              <a:lnSpc>
                <a:spcPct val="90000"/>
              </a:lnSpc>
              <a:buSzPct val="65000"/>
              <a:defRPr/>
            </a:pPr>
            <a:r>
              <a:rPr lang="en-US" sz="5400" dirty="0" smtClean="0"/>
              <a:t>concerned </a:t>
            </a:r>
            <a:r>
              <a:rPr lang="en-US" sz="5400" dirty="0"/>
              <a:t>with </a:t>
            </a:r>
            <a:r>
              <a:rPr lang="en-US" sz="5400" dirty="0" smtClean="0"/>
              <a:t>means</a:t>
            </a:r>
          </a:p>
          <a:p>
            <a:pPr lvl="3">
              <a:lnSpc>
                <a:spcPct val="90000"/>
              </a:lnSpc>
              <a:buSzPct val="65000"/>
              <a:buFontTx/>
              <a:buNone/>
              <a:defRPr/>
            </a:pPr>
            <a:endParaRPr lang="en-US" sz="4000" dirty="0" smtClean="0"/>
          </a:p>
          <a:p>
            <a:pPr lvl="3">
              <a:lnSpc>
                <a:spcPct val="90000"/>
              </a:lnSpc>
              <a:buSzPct val="65000"/>
              <a:buFontTx/>
              <a:buNone/>
              <a:defRPr/>
            </a:pPr>
            <a:r>
              <a:rPr lang="en-US" sz="5400" dirty="0" smtClean="0"/>
              <a:t>“Doing Things Right”</a:t>
            </a:r>
          </a:p>
          <a:p>
            <a:pPr>
              <a:lnSpc>
                <a:spcPct val="90000"/>
              </a:lnSpc>
              <a:buClr>
                <a:schemeClr val="tx1"/>
              </a:buClr>
              <a:buSzPct val="65000"/>
              <a:buFontTx/>
              <a:buChar char="–"/>
              <a:defRPr/>
            </a:pPr>
            <a:endParaRPr lang="en-US" sz="2300" dirty="0"/>
          </a:p>
        </p:txBody>
      </p:sp>
      <p:sp>
        <p:nvSpPr>
          <p:cNvPr id="18436" name="Rectangle 4"/>
          <p:cNvSpPr>
            <a:spLocks noChangeArrowheads="1"/>
          </p:cNvSpPr>
          <p:nvPr/>
        </p:nvSpPr>
        <p:spPr bwMode="auto">
          <a:xfrm>
            <a:off x="7389813" y="6249988"/>
            <a:ext cx="1749425" cy="333375"/>
          </a:xfrm>
          <a:prstGeom prst="rect">
            <a:avLst/>
          </a:prstGeom>
          <a:noFill/>
          <a:ln w="12700">
            <a:noFill/>
            <a:miter lim="800000"/>
            <a:headEnd/>
            <a:tailEnd/>
          </a:ln>
          <a:effectLst/>
        </p:spPr>
        <p:txBody>
          <a:bodyPr lIns="90488" tIns="44450" rIns="90488" bIns="44450">
            <a:spAutoFit/>
          </a:bodyPr>
          <a:lstStyle/>
          <a:p>
            <a:pPr algn="ctr">
              <a:defRPr/>
            </a:pPr>
            <a:r>
              <a:rPr lang="en-US" sz="1600" b="1">
                <a:effectLst>
                  <a:outerShdw blurRad="38100" dist="38100" dir="2700000" algn="tl">
                    <a:srgbClr val="000000"/>
                  </a:outerShdw>
                </a:effectLst>
              </a:rPr>
              <a:t>1.8</a:t>
            </a:r>
          </a:p>
        </p:txBody>
      </p:sp>
    </p:spTree>
    <p:extLst>
      <p:ext uri="{BB962C8B-B14F-4D97-AF65-F5344CB8AC3E}">
        <p14:creationId xmlns:p14="http://schemas.microsoft.com/office/powerpoint/2010/main" val="1769524233"/>
      </p:ext>
    </p:extLst>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bwMode="auto">
          <a:xfrm>
            <a:off x="762000" y="22860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EFFECTIVENESS</a:t>
            </a:r>
          </a:p>
        </p:txBody>
      </p:sp>
      <p:sp>
        <p:nvSpPr>
          <p:cNvPr id="18435" name="Rectangle 3"/>
          <p:cNvSpPr>
            <a:spLocks noGrp="1" noChangeArrowheads="1"/>
          </p:cNvSpPr>
          <p:nvPr>
            <p:ph type="body" idx="1"/>
          </p:nvPr>
        </p:nvSpPr>
        <p:spPr>
          <a:xfrm>
            <a:off x="228600" y="1066800"/>
            <a:ext cx="8910638" cy="5516563"/>
          </a:xfrm>
        </p:spPr>
        <p:txBody>
          <a:bodyPr>
            <a:normAutofit lnSpcReduction="10000"/>
          </a:bodyPr>
          <a:lstStyle/>
          <a:p>
            <a:pPr lvl="3">
              <a:lnSpc>
                <a:spcPct val="90000"/>
              </a:lnSpc>
              <a:buSzPct val="65000"/>
              <a:buFontTx/>
              <a:buNone/>
              <a:defRPr/>
            </a:pPr>
            <a:r>
              <a:rPr lang="en-US" sz="4800" b="1" i="1" dirty="0" smtClean="0"/>
              <a:t>Effectiveness</a:t>
            </a:r>
            <a:r>
              <a:rPr lang="en-US" sz="4800" dirty="0" smtClean="0">
                <a:solidFill>
                  <a:schemeClr val="bg2">
                    <a:lumMod val="60000"/>
                    <a:lumOff val="40000"/>
                  </a:schemeClr>
                </a:solidFill>
              </a:rPr>
              <a:t> </a:t>
            </a:r>
            <a:r>
              <a:rPr lang="en-US" sz="4800" dirty="0"/>
              <a:t>- completing activities so that organizational goals are attained</a:t>
            </a:r>
          </a:p>
          <a:p>
            <a:pPr lvl="3">
              <a:lnSpc>
                <a:spcPct val="90000"/>
              </a:lnSpc>
              <a:buSzPct val="65000"/>
              <a:defRPr/>
            </a:pPr>
            <a:r>
              <a:rPr lang="en-US" sz="4800" dirty="0" smtClean="0"/>
              <a:t>concerned </a:t>
            </a:r>
            <a:r>
              <a:rPr lang="en-US" sz="4800" dirty="0"/>
              <a:t>with </a:t>
            </a:r>
            <a:r>
              <a:rPr lang="en-US" sz="4800" dirty="0" smtClean="0"/>
              <a:t>ends</a:t>
            </a:r>
          </a:p>
          <a:p>
            <a:pPr lvl="3">
              <a:lnSpc>
                <a:spcPct val="90000"/>
              </a:lnSpc>
              <a:buSzPct val="65000"/>
              <a:defRPr/>
            </a:pPr>
            <a:endParaRPr lang="en-US" sz="4800" dirty="0" smtClean="0"/>
          </a:p>
          <a:p>
            <a:pPr lvl="3">
              <a:lnSpc>
                <a:spcPct val="90000"/>
              </a:lnSpc>
              <a:buSzPct val="65000"/>
              <a:buFontTx/>
              <a:buNone/>
              <a:defRPr/>
            </a:pPr>
            <a:r>
              <a:rPr lang="en-US" sz="4800" dirty="0" smtClean="0"/>
              <a:t>“Doing the Right Things Right” </a:t>
            </a:r>
          </a:p>
          <a:p>
            <a:pPr lvl="3">
              <a:lnSpc>
                <a:spcPct val="90000"/>
              </a:lnSpc>
              <a:buSzPct val="65000"/>
              <a:buFontTx/>
              <a:buNone/>
              <a:defRPr/>
            </a:pPr>
            <a:endParaRPr lang="en-US" sz="4000" dirty="0"/>
          </a:p>
          <a:p>
            <a:pPr>
              <a:lnSpc>
                <a:spcPct val="90000"/>
              </a:lnSpc>
              <a:buClr>
                <a:schemeClr val="tx1"/>
              </a:buClr>
              <a:buSzPct val="65000"/>
              <a:buFontTx/>
              <a:buChar char="–"/>
              <a:defRPr/>
            </a:pPr>
            <a:endParaRPr lang="en-US" sz="2300" dirty="0"/>
          </a:p>
        </p:txBody>
      </p:sp>
      <p:sp>
        <p:nvSpPr>
          <p:cNvPr id="18436" name="Rectangle 4"/>
          <p:cNvSpPr>
            <a:spLocks noChangeArrowheads="1"/>
          </p:cNvSpPr>
          <p:nvPr/>
        </p:nvSpPr>
        <p:spPr bwMode="auto">
          <a:xfrm>
            <a:off x="7389813" y="6249988"/>
            <a:ext cx="1749425" cy="333375"/>
          </a:xfrm>
          <a:prstGeom prst="rect">
            <a:avLst/>
          </a:prstGeom>
          <a:noFill/>
          <a:ln w="12700">
            <a:noFill/>
            <a:miter lim="800000"/>
            <a:headEnd/>
            <a:tailEnd/>
          </a:ln>
          <a:effectLst/>
        </p:spPr>
        <p:txBody>
          <a:bodyPr lIns="90488" tIns="44450" rIns="90488" bIns="44450">
            <a:spAutoFit/>
          </a:bodyPr>
          <a:lstStyle/>
          <a:p>
            <a:pPr algn="ctr">
              <a:defRPr/>
            </a:pPr>
            <a:r>
              <a:rPr lang="en-US" sz="1600" b="1">
                <a:effectLst>
                  <a:outerShdw blurRad="38100" dist="38100" dir="2700000" algn="tl">
                    <a:srgbClr val="000000"/>
                  </a:outerShdw>
                </a:effectLst>
              </a:rPr>
              <a:t>1.8</a:t>
            </a:r>
          </a:p>
        </p:txBody>
      </p:sp>
    </p:spTree>
    <p:extLst>
      <p:ext uri="{BB962C8B-B14F-4D97-AF65-F5344CB8AC3E}">
        <p14:creationId xmlns:p14="http://schemas.microsoft.com/office/powerpoint/2010/main" val="263393732"/>
      </p:ext>
    </p:extLst>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8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00"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01"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grpSp>
        <p:nvGrpSpPr>
          <p:cNvPr id="80902" name="Group 6"/>
          <p:cNvGrpSpPr>
            <a:grpSpLocks/>
          </p:cNvGrpSpPr>
          <p:nvPr/>
        </p:nvGrpSpPr>
        <p:grpSpPr bwMode="auto">
          <a:xfrm>
            <a:off x="5873750" y="2514600"/>
            <a:ext cx="2586038" cy="3732213"/>
            <a:chOff x="3700" y="1634"/>
            <a:chExt cx="1629" cy="2351"/>
          </a:xfrm>
        </p:grpSpPr>
        <p:sp>
          <p:nvSpPr>
            <p:cNvPr id="80928" name="Oval 7"/>
            <p:cNvSpPr>
              <a:spLocks noChangeArrowheads="1"/>
            </p:cNvSpPr>
            <p:nvPr/>
          </p:nvSpPr>
          <p:spPr bwMode="auto">
            <a:xfrm>
              <a:off x="3700" y="1634"/>
              <a:ext cx="1480" cy="1799"/>
            </a:xfrm>
            <a:prstGeom prst="ellipse">
              <a:avLst/>
            </a:prstGeom>
            <a:solidFill>
              <a:srgbClr val="003366"/>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29" name="Oval 8"/>
            <p:cNvSpPr>
              <a:spLocks noChangeArrowheads="1"/>
            </p:cNvSpPr>
            <p:nvPr/>
          </p:nvSpPr>
          <p:spPr bwMode="auto">
            <a:xfrm>
              <a:off x="3700" y="1634"/>
              <a:ext cx="1192" cy="1757"/>
            </a:xfrm>
            <a:prstGeom prst="ellipse">
              <a:avLst/>
            </a:prstGeom>
            <a:solidFill>
              <a:srgbClr val="0066FF"/>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30" name="Oval 9"/>
            <p:cNvSpPr>
              <a:spLocks noChangeArrowheads="1"/>
            </p:cNvSpPr>
            <p:nvPr/>
          </p:nvSpPr>
          <p:spPr bwMode="auto">
            <a:xfrm>
              <a:off x="3988" y="1970"/>
              <a:ext cx="616" cy="1085"/>
            </a:xfrm>
            <a:prstGeom prst="ellipse">
              <a:avLst/>
            </a:prstGeom>
            <a:solidFill>
              <a:schemeClr val="bg1"/>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31" name="Oval 10"/>
            <p:cNvSpPr>
              <a:spLocks noChangeArrowheads="1"/>
            </p:cNvSpPr>
            <p:nvPr/>
          </p:nvSpPr>
          <p:spPr bwMode="auto">
            <a:xfrm>
              <a:off x="4180" y="2306"/>
              <a:ext cx="184" cy="413"/>
            </a:xfrm>
            <a:prstGeom prst="ellipse">
              <a:avLst/>
            </a:prstGeom>
            <a:solidFill>
              <a:srgbClr val="FF0033"/>
            </a:solidFill>
            <a:ln w="12700">
              <a:solidFill>
                <a:schemeClr val="tx1"/>
              </a:solidFill>
              <a:round/>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32" name="Freeform 11"/>
            <p:cNvSpPr>
              <a:spLocks/>
            </p:cNvSpPr>
            <p:nvPr/>
          </p:nvSpPr>
          <p:spPr bwMode="auto">
            <a:xfrm>
              <a:off x="3840" y="3353"/>
              <a:ext cx="433" cy="548"/>
            </a:xfrm>
            <a:custGeom>
              <a:avLst/>
              <a:gdLst>
                <a:gd name="T0" fmla="*/ 288 w 433"/>
                <a:gd name="T1" fmla="*/ 0 h 548"/>
                <a:gd name="T2" fmla="*/ 0 w 433"/>
                <a:gd name="T3" fmla="*/ 462 h 548"/>
                <a:gd name="T4" fmla="*/ 240 w 433"/>
                <a:gd name="T5" fmla="*/ 547 h 548"/>
                <a:gd name="T6" fmla="*/ 432 w 433"/>
                <a:gd name="T7" fmla="*/ 42 h 548"/>
                <a:gd name="T8" fmla="*/ 0 60000 65536"/>
                <a:gd name="T9" fmla="*/ 0 60000 65536"/>
                <a:gd name="T10" fmla="*/ 0 60000 65536"/>
                <a:gd name="T11" fmla="*/ 0 60000 65536"/>
                <a:gd name="T12" fmla="*/ 0 w 433"/>
                <a:gd name="T13" fmla="*/ 0 h 548"/>
                <a:gd name="T14" fmla="*/ 433 w 433"/>
                <a:gd name="T15" fmla="*/ 548 h 548"/>
              </a:gdLst>
              <a:ahLst/>
              <a:cxnLst>
                <a:cxn ang="T8">
                  <a:pos x="T0" y="T1"/>
                </a:cxn>
                <a:cxn ang="T9">
                  <a:pos x="T2" y="T3"/>
                </a:cxn>
                <a:cxn ang="T10">
                  <a:pos x="T4" y="T5"/>
                </a:cxn>
                <a:cxn ang="T11">
                  <a:pos x="T6" y="T7"/>
                </a:cxn>
              </a:cxnLst>
              <a:rect l="T12" t="T13" r="T14" b="T15"/>
              <a:pathLst>
                <a:path w="433" h="548">
                  <a:moveTo>
                    <a:pt x="288" y="0"/>
                  </a:moveTo>
                  <a:lnTo>
                    <a:pt x="0" y="462"/>
                  </a:lnTo>
                  <a:lnTo>
                    <a:pt x="240" y="547"/>
                  </a:lnTo>
                  <a:lnTo>
                    <a:pt x="432" y="42"/>
                  </a:lnTo>
                </a:path>
              </a:pathLst>
            </a:custGeom>
            <a:solidFill>
              <a:srgbClr val="003366"/>
            </a:solidFill>
            <a:ln w="12700" cap="rnd">
              <a:solidFill>
                <a:schemeClr val="tx1"/>
              </a:solidFill>
              <a:round/>
              <a:headEnd/>
              <a:tailEnd/>
            </a:ln>
          </p:spPr>
          <p:txBody>
            <a:bodyPr/>
            <a:lstStyle/>
            <a:p>
              <a:endParaRPr lang="en-US"/>
            </a:p>
          </p:txBody>
        </p:sp>
        <p:sp>
          <p:nvSpPr>
            <p:cNvPr id="80933" name="Freeform 12"/>
            <p:cNvSpPr>
              <a:spLocks/>
            </p:cNvSpPr>
            <p:nvPr/>
          </p:nvSpPr>
          <p:spPr bwMode="auto">
            <a:xfrm>
              <a:off x="4560" y="3395"/>
              <a:ext cx="241" cy="590"/>
            </a:xfrm>
            <a:custGeom>
              <a:avLst/>
              <a:gdLst>
                <a:gd name="T0" fmla="*/ 0 w 241"/>
                <a:gd name="T1" fmla="*/ 42 h 590"/>
                <a:gd name="T2" fmla="*/ 48 w 241"/>
                <a:gd name="T3" fmla="*/ 589 h 590"/>
                <a:gd name="T4" fmla="*/ 240 w 241"/>
                <a:gd name="T5" fmla="*/ 589 h 590"/>
                <a:gd name="T6" fmla="*/ 96 w 241"/>
                <a:gd name="T7" fmla="*/ 0 h 590"/>
                <a:gd name="T8" fmla="*/ 0 60000 65536"/>
                <a:gd name="T9" fmla="*/ 0 60000 65536"/>
                <a:gd name="T10" fmla="*/ 0 60000 65536"/>
                <a:gd name="T11" fmla="*/ 0 60000 65536"/>
                <a:gd name="T12" fmla="*/ 0 w 241"/>
                <a:gd name="T13" fmla="*/ 0 h 590"/>
                <a:gd name="T14" fmla="*/ 241 w 241"/>
                <a:gd name="T15" fmla="*/ 590 h 590"/>
              </a:gdLst>
              <a:ahLst/>
              <a:cxnLst>
                <a:cxn ang="T8">
                  <a:pos x="T0" y="T1"/>
                </a:cxn>
                <a:cxn ang="T9">
                  <a:pos x="T2" y="T3"/>
                </a:cxn>
                <a:cxn ang="T10">
                  <a:pos x="T4" y="T5"/>
                </a:cxn>
                <a:cxn ang="T11">
                  <a:pos x="T6" y="T7"/>
                </a:cxn>
              </a:cxnLst>
              <a:rect l="T12" t="T13" r="T14" b="T15"/>
              <a:pathLst>
                <a:path w="241" h="590">
                  <a:moveTo>
                    <a:pt x="0" y="42"/>
                  </a:moveTo>
                  <a:lnTo>
                    <a:pt x="48" y="589"/>
                  </a:lnTo>
                  <a:lnTo>
                    <a:pt x="240" y="589"/>
                  </a:lnTo>
                  <a:lnTo>
                    <a:pt x="96" y="0"/>
                  </a:lnTo>
                </a:path>
              </a:pathLst>
            </a:custGeom>
            <a:solidFill>
              <a:srgbClr val="003366"/>
            </a:solidFill>
            <a:ln w="12700" cap="rnd">
              <a:solidFill>
                <a:schemeClr val="tx1"/>
              </a:solidFill>
              <a:round/>
              <a:headEnd/>
              <a:tailEnd/>
            </a:ln>
          </p:spPr>
          <p:txBody>
            <a:bodyPr/>
            <a:lstStyle/>
            <a:p>
              <a:endParaRPr lang="en-US"/>
            </a:p>
          </p:txBody>
        </p:sp>
        <p:sp>
          <p:nvSpPr>
            <p:cNvPr id="80934" name="Freeform 13"/>
            <p:cNvSpPr>
              <a:spLocks/>
            </p:cNvSpPr>
            <p:nvPr/>
          </p:nvSpPr>
          <p:spPr bwMode="auto">
            <a:xfrm>
              <a:off x="4800" y="3227"/>
              <a:ext cx="529" cy="716"/>
            </a:xfrm>
            <a:custGeom>
              <a:avLst/>
              <a:gdLst>
                <a:gd name="T0" fmla="*/ 144 w 529"/>
                <a:gd name="T1" fmla="*/ 0 h 716"/>
                <a:gd name="T2" fmla="*/ 528 w 529"/>
                <a:gd name="T3" fmla="*/ 715 h 716"/>
                <a:gd name="T4" fmla="*/ 288 w 529"/>
                <a:gd name="T5" fmla="*/ 715 h 716"/>
                <a:gd name="T6" fmla="*/ 0 w 529"/>
                <a:gd name="T7" fmla="*/ 84 h 716"/>
                <a:gd name="T8" fmla="*/ 0 60000 65536"/>
                <a:gd name="T9" fmla="*/ 0 60000 65536"/>
                <a:gd name="T10" fmla="*/ 0 60000 65536"/>
                <a:gd name="T11" fmla="*/ 0 60000 65536"/>
                <a:gd name="T12" fmla="*/ 0 w 529"/>
                <a:gd name="T13" fmla="*/ 0 h 716"/>
                <a:gd name="T14" fmla="*/ 529 w 529"/>
                <a:gd name="T15" fmla="*/ 716 h 716"/>
              </a:gdLst>
              <a:ahLst/>
              <a:cxnLst>
                <a:cxn ang="T8">
                  <a:pos x="T0" y="T1"/>
                </a:cxn>
                <a:cxn ang="T9">
                  <a:pos x="T2" y="T3"/>
                </a:cxn>
                <a:cxn ang="T10">
                  <a:pos x="T4" y="T5"/>
                </a:cxn>
                <a:cxn ang="T11">
                  <a:pos x="T6" y="T7"/>
                </a:cxn>
              </a:cxnLst>
              <a:rect l="T12" t="T13" r="T14" b="T15"/>
              <a:pathLst>
                <a:path w="529" h="716">
                  <a:moveTo>
                    <a:pt x="144" y="0"/>
                  </a:moveTo>
                  <a:lnTo>
                    <a:pt x="528" y="715"/>
                  </a:lnTo>
                  <a:lnTo>
                    <a:pt x="288" y="715"/>
                  </a:lnTo>
                  <a:lnTo>
                    <a:pt x="0" y="84"/>
                  </a:lnTo>
                </a:path>
              </a:pathLst>
            </a:custGeom>
            <a:solidFill>
              <a:srgbClr val="003366"/>
            </a:solidFill>
            <a:ln w="12700" cap="rnd">
              <a:solidFill>
                <a:schemeClr val="tx1"/>
              </a:solidFill>
              <a:round/>
              <a:headEnd/>
              <a:tailEnd/>
            </a:ln>
          </p:spPr>
          <p:txBody>
            <a:bodyPr/>
            <a:lstStyle/>
            <a:p>
              <a:endParaRPr lang="en-US"/>
            </a:p>
          </p:txBody>
        </p:sp>
      </p:grpSp>
      <p:sp>
        <p:nvSpPr>
          <p:cNvPr id="80903" name="Rectangle 14"/>
          <p:cNvSpPr>
            <a:spLocks noChangeArrowheads="1"/>
          </p:cNvSpPr>
          <p:nvPr/>
        </p:nvSpPr>
        <p:spPr bwMode="auto">
          <a:xfrm rot="420000">
            <a:off x="3587750" y="3727450"/>
            <a:ext cx="3187700" cy="53975"/>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04" name="Rectangle 15"/>
          <p:cNvSpPr>
            <a:spLocks noChangeArrowheads="1"/>
          </p:cNvSpPr>
          <p:nvPr/>
        </p:nvSpPr>
        <p:spPr bwMode="auto">
          <a:xfrm rot="-300000">
            <a:off x="3582988" y="4267200"/>
            <a:ext cx="3187700" cy="6985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05" name="Rectangle 16"/>
          <p:cNvSpPr>
            <a:spLocks noChangeArrowheads="1"/>
          </p:cNvSpPr>
          <p:nvPr/>
        </p:nvSpPr>
        <p:spPr bwMode="auto">
          <a:xfrm rot="660000">
            <a:off x="3587750" y="3460750"/>
            <a:ext cx="3187700" cy="53975"/>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06" name="Rectangle 17"/>
          <p:cNvSpPr>
            <a:spLocks noChangeArrowheads="1"/>
          </p:cNvSpPr>
          <p:nvPr/>
        </p:nvSpPr>
        <p:spPr bwMode="auto">
          <a:xfrm rot="-120000">
            <a:off x="3511550" y="4062413"/>
            <a:ext cx="3187700" cy="53975"/>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07" name="Rectangle 18"/>
          <p:cNvSpPr>
            <a:spLocks noChangeArrowheads="1"/>
          </p:cNvSpPr>
          <p:nvPr/>
        </p:nvSpPr>
        <p:spPr bwMode="auto">
          <a:xfrm rot="240000">
            <a:off x="2336800" y="2800350"/>
            <a:ext cx="1347788"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People</a:t>
            </a:r>
          </a:p>
        </p:txBody>
      </p:sp>
      <p:sp>
        <p:nvSpPr>
          <p:cNvPr id="80908" name="Rectangle 19"/>
          <p:cNvSpPr>
            <a:spLocks noChangeArrowheads="1"/>
          </p:cNvSpPr>
          <p:nvPr/>
        </p:nvSpPr>
        <p:spPr bwMode="auto">
          <a:xfrm rot="240000">
            <a:off x="2341563" y="3262313"/>
            <a:ext cx="130968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Money</a:t>
            </a:r>
          </a:p>
        </p:txBody>
      </p:sp>
      <p:sp>
        <p:nvSpPr>
          <p:cNvPr id="80909" name="Rectangle 20"/>
          <p:cNvSpPr>
            <a:spLocks noChangeArrowheads="1"/>
          </p:cNvSpPr>
          <p:nvPr/>
        </p:nvSpPr>
        <p:spPr bwMode="auto">
          <a:xfrm>
            <a:off x="1892300" y="3868738"/>
            <a:ext cx="1804988"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Machines</a:t>
            </a:r>
          </a:p>
        </p:txBody>
      </p:sp>
      <p:sp>
        <p:nvSpPr>
          <p:cNvPr id="80910" name="Rectangle 21"/>
          <p:cNvSpPr>
            <a:spLocks noChangeArrowheads="1"/>
          </p:cNvSpPr>
          <p:nvPr/>
        </p:nvSpPr>
        <p:spPr bwMode="auto">
          <a:xfrm rot="-120000">
            <a:off x="1885950" y="4330700"/>
            <a:ext cx="1725613" cy="51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Materials</a:t>
            </a:r>
          </a:p>
        </p:txBody>
      </p:sp>
      <p:sp>
        <p:nvSpPr>
          <p:cNvPr id="80911" name="Rectangle 22"/>
          <p:cNvSpPr>
            <a:spLocks noChangeArrowheads="1"/>
          </p:cNvSpPr>
          <p:nvPr/>
        </p:nvSpPr>
        <p:spPr bwMode="auto">
          <a:xfrm rot="1020000">
            <a:off x="1682750" y="2794000"/>
            <a:ext cx="673100" cy="53975"/>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12" name="Rectangle 23"/>
          <p:cNvSpPr>
            <a:spLocks noChangeArrowheads="1"/>
          </p:cNvSpPr>
          <p:nvPr/>
        </p:nvSpPr>
        <p:spPr bwMode="auto">
          <a:xfrm rot="540000">
            <a:off x="1606550" y="3394075"/>
            <a:ext cx="673100" cy="53975"/>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13" name="Rectangle 24"/>
          <p:cNvSpPr>
            <a:spLocks noChangeArrowheads="1"/>
          </p:cNvSpPr>
          <p:nvPr/>
        </p:nvSpPr>
        <p:spPr bwMode="auto">
          <a:xfrm rot="-60000">
            <a:off x="1301750" y="4060825"/>
            <a:ext cx="592138" cy="55563"/>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14" name="Rectangle 25"/>
          <p:cNvSpPr>
            <a:spLocks noChangeArrowheads="1"/>
          </p:cNvSpPr>
          <p:nvPr/>
        </p:nvSpPr>
        <p:spPr bwMode="auto">
          <a:xfrm rot="-240000">
            <a:off x="1227138" y="4662488"/>
            <a:ext cx="673100" cy="58737"/>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0915" name="AutoShape 26"/>
          <p:cNvSpPr>
            <a:spLocks noChangeArrowheads="1"/>
          </p:cNvSpPr>
          <p:nvPr/>
        </p:nvSpPr>
        <p:spPr bwMode="auto">
          <a:xfrm rot="780000" flipH="1" flipV="1">
            <a:off x="1509713" y="2562225"/>
            <a:ext cx="596900" cy="139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16" name="AutoShape 27"/>
          <p:cNvSpPr>
            <a:spLocks noChangeArrowheads="1"/>
          </p:cNvSpPr>
          <p:nvPr/>
        </p:nvSpPr>
        <p:spPr bwMode="auto">
          <a:xfrm rot="60000" flipH="1" flipV="1">
            <a:off x="1203325" y="3905250"/>
            <a:ext cx="600075" cy="1428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17" name="AutoShape 28"/>
          <p:cNvSpPr>
            <a:spLocks noChangeArrowheads="1"/>
          </p:cNvSpPr>
          <p:nvPr/>
        </p:nvSpPr>
        <p:spPr bwMode="auto">
          <a:xfrm rot="300000" flipH="1" flipV="1">
            <a:off x="1509713" y="3238500"/>
            <a:ext cx="596900" cy="139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18" name="AutoShape 29"/>
          <p:cNvSpPr>
            <a:spLocks noChangeArrowheads="1"/>
          </p:cNvSpPr>
          <p:nvPr/>
        </p:nvSpPr>
        <p:spPr bwMode="auto">
          <a:xfrm rot="-120000" flipH="1" flipV="1">
            <a:off x="1128713" y="4503738"/>
            <a:ext cx="596900" cy="1460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19" name="AutoShape 30"/>
          <p:cNvSpPr>
            <a:spLocks noChangeArrowheads="1"/>
          </p:cNvSpPr>
          <p:nvPr/>
        </p:nvSpPr>
        <p:spPr bwMode="auto">
          <a:xfrm rot="-10020000" flipH="1" flipV="1">
            <a:off x="1454150" y="2794000"/>
            <a:ext cx="520700" cy="1206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20" name="AutoShape 31"/>
          <p:cNvSpPr>
            <a:spLocks noChangeArrowheads="1"/>
          </p:cNvSpPr>
          <p:nvPr/>
        </p:nvSpPr>
        <p:spPr bwMode="auto">
          <a:xfrm rot="-10620000" flipH="1" flipV="1">
            <a:off x="1454150" y="3460750"/>
            <a:ext cx="520700" cy="1206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21" name="AutoShape 32"/>
          <p:cNvSpPr>
            <a:spLocks noChangeArrowheads="1"/>
          </p:cNvSpPr>
          <p:nvPr/>
        </p:nvSpPr>
        <p:spPr bwMode="auto">
          <a:xfrm rot="10800000" flipH="1" flipV="1">
            <a:off x="1225550" y="4129088"/>
            <a:ext cx="520700" cy="1206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22" name="AutoShape 33"/>
          <p:cNvSpPr>
            <a:spLocks noChangeArrowheads="1"/>
          </p:cNvSpPr>
          <p:nvPr/>
        </p:nvSpPr>
        <p:spPr bwMode="auto">
          <a:xfrm rot="10800000" flipH="1" flipV="1">
            <a:off x="1150938" y="4729163"/>
            <a:ext cx="520700" cy="1460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399" y="21600"/>
                </a:lnTo>
                <a:lnTo>
                  <a:pt x="16201" y="21600"/>
                </a:lnTo>
                <a:lnTo>
                  <a:pt x="21600" y="0"/>
                </a:lnTo>
                <a:lnTo>
                  <a:pt x="0" y="0"/>
                </a:lnTo>
                <a:close/>
              </a:path>
            </a:pathLst>
          </a:custGeom>
          <a:solidFill>
            <a:srgbClr val="FF0033"/>
          </a:solidFill>
          <a:ln w="12700">
            <a:solidFill>
              <a:schemeClr val="tx1"/>
            </a:solidFill>
            <a:miter lim="800000"/>
            <a:headEnd/>
            <a:tailEnd/>
          </a:ln>
        </p:spPr>
        <p:txBody>
          <a:bodyPr wrap="none" anchor="ctr"/>
          <a:lstStyle/>
          <a:p>
            <a:endParaRPr lang="en-US"/>
          </a:p>
        </p:txBody>
      </p:sp>
      <p:sp>
        <p:nvSpPr>
          <p:cNvPr id="80923" name="Rectangle 34"/>
          <p:cNvSpPr>
            <a:spLocks noChangeArrowheads="1"/>
          </p:cNvSpPr>
          <p:nvPr/>
        </p:nvSpPr>
        <p:spPr bwMode="auto">
          <a:xfrm>
            <a:off x="5181600" y="6265863"/>
            <a:ext cx="3878263"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Doing the right things</a:t>
            </a:r>
          </a:p>
        </p:txBody>
      </p:sp>
      <p:sp>
        <p:nvSpPr>
          <p:cNvPr id="80924" name="Rectangle 35"/>
          <p:cNvSpPr>
            <a:spLocks noChangeArrowheads="1"/>
          </p:cNvSpPr>
          <p:nvPr/>
        </p:nvSpPr>
        <p:spPr bwMode="auto">
          <a:xfrm>
            <a:off x="838200" y="92075"/>
            <a:ext cx="71135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solidFill>
                  <a:srgbClr val="FFFF00"/>
                </a:solidFill>
              </a:rPr>
              <a:t>TWO PERFORMANCE DIMENSIONS</a:t>
            </a:r>
          </a:p>
        </p:txBody>
      </p:sp>
      <p:sp>
        <p:nvSpPr>
          <p:cNvPr id="80925" name="Rectangle 36"/>
          <p:cNvSpPr>
            <a:spLocks noChangeArrowheads="1"/>
          </p:cNvSpPr>
          <p:nvPr/>
        </p:nvSpPr>
        <p:spPr bwMode="auto">
          <a:xfrm>
            <a:off x="0" y="627063"/>
            <a:ext cx="4114800"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Efficiency=</a:t>
            </a:r>
          </a:p>
          <a:p>
            <a:pPr eaLnBrk="1" hangingPunct="1">
              <a:spcBef>
                <a:spcPct val="0"/>
              </a:spcBef>
              <a:buFontTx/>
              <a:buNone/>
            </a:pPr>
            <a:r>
              <a:rPr lang="en-US" altLang="en-US" sz="2800" b="1">
                <a:solidFill>
                  <a:srgbClr val="FFFF00"/>
                </a:solidFill>
              </a:rPr>
              <a:t>making best use of resources in achieving goals</a:t>
            </a:r>
          </a:p>
        </p:txBody>
      </p:sp>
      <p:sp>
        <p:nvSpPr>
          <p:cNvPr id="80926" name="Rectangle 37"/>
          <p:cNvSpPr>
            <a:spLocks noChangeArrowheads="1"/>
          </p:cNvSpPr>
          <p:nvPr/>
        </p:nvSpPr>
        <p:spPr bwMode="auto">
          <a:xfrm>
            <a:off x="5029200" y="627063"/>
            <a:ext cx="4027488"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Effectiveness=</a:t>
            </a:r>
          </a:p>
          <a:p>
            <a:pPr eaLnBrk="1" hangingPunct="1">
              <a:spcBef>
                <a:spcPct val="0"/>
              </a:spcBef>
              <a:buFontTx/>
              <a:buNone/>
            </a:pPr>
            <a:r>
              <a:rPr lang="en-US" altLang="en-US" sz="2800" b="1">
                <a:solidFill>
                  <a:srgbClr val="FFFF00"/>
                </a:solidFill>
              </a:rPr>
              <a:t>choosing effective</a:t>
            </a:r>
          </a:p>
          <a:p>
            <a:pPr eaLnBrk="1" hangingPunct="1">
              <a:spcBef>
                <a:spcPct val="0"/>
              </a:spcBef>
              <a:buFontTx/>
              <a:buNone/>
            </a:pPr>
            <a:r>
              <a:rPr lang="en-US" altLang="en-US" sz="2800" b="1">
                <a:solidFill>
                  <a:srgbClr val="FFFF00"/>
                </a:solidFill>
              </a:rPr>
              <a:t>goals and achieving</a:t>
            </a:r>
          </a:p>
          <a:p>
            <a:pPr eaLnBrk="1" hangingPunct="1">
              <a:spcBef>
                <a:spcPct val="0"/>
              </a:spcBef>
              <a:buFontTx/>
              <a:buNone/>
            </a:pPr>
            <a:r>
              <a:rPr lang="en-US" altLang="en-US" sz="2800" b="1">
                <a:solidFill>
                  <a:srgbClr val="FFFF00"/>
                </a:solidFill>
              </a:rPr>
              <a:t>them</a:t>
            </a:r>
          </a:p>
        </p:txBody>
      </p:sp>
      <p:sp>
        <p:nvSpPr>
          <p:cNvPr id="80927" name="Rectangle 38"/>
          <p:cNvSpPr>
            <a:spLocks noChangeArrowheads="1"/>
          </p:cNvSpPr>
          <p:nvPr/>
        </p:nvSpPr>
        <p:spPr bwMode="auto">
          <a:xfrm>
            <a:off x="533400" y="6189663"/>
            <a:ext cx="324485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800" b="1">
                <a:solidFill>
                  <a:srgbClr val="FFFF00"/>
                </a:solidFill>
              </a:rPr>
              <a:t>Doing things right</a:t>
            </a:r>
          </a:p>
        </p:txBody>
      </p:sp>
    </p:spTree>
    <p:extLst>
      <p:ext uri="{BB962C8B-B14F-4D97-AF65-F5344CB8AC3E}">
        <p14:creationId xmlns:p14="http://schemas.microsoft.com/office/powerpoint/2010/main" val="1676906558"/>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3"/>
          <p:cNvSpPr>
            <a:spLocks noChangeArrowheads="1"/>
          </p:cNvSpPr>
          <p:nvPr/>
        </p:nvSpPr>
        <p:spPr bwMode="auto">
          <a:xfrm>
            <a:off x="990600" y="4559300"/>
            <a:ext cx="7315200" cy="1730375"/>
          </a:xfrm>
          <a:prstGeom prst="roundRect">
            <a:avLst>
              <a:gd name="adj" fmla="val 16551"/>
            </a:avLst>
          </a:prstGeom>
          <a:gradFill rotWithShape="0">
            <a:gsLst>
              <a:gs pos="0">
                <a:srgbClr val="A34557"/>
              </a:gs>
              <a:gs pos="100000">
                <a:srgbClr val="B54D61"/>
              </a:gs>
            </a:gsLst>
            <a:lin ang="0" scaled="1"/>
          </a:gradFill>
          <a:ln w="25400">
            <a:solidFill>
              <a:schemeClr val="tx1"/>
            </a:solidFill>
            <a:round/>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b="1">
                <a:solidFill>
                  <a:schemeClr val="tx2"/>
                </a:solidFill>
              </a:rPr>
              <a:t>Management Strives For:</a:t>
            </a:r>
          </a:p>
          <a:p>
            <a:pPr algn="ctr" eaLnBrk="1" hangingPunct="1">
              <a:spcBef>
                <a:spcPct val="0"/>
              </a:spcBef>
              <a:buFontTx/>
              <a:buNone/>
            </a:pPr>
            <a:r>
              <a:rPr lang="en-US" altLang="en-US" b="1">
                <a:solidFill>
                  <a:schemeClr val="tx2"/>
                </a:solidFill>
              </a:rPr>
              <a:t>Low resource waste (high efficiency)</a:t>
            </a:r>
          </a:p>
          <a:p>
            <a:pPr algn="ctr" eaLnBrk="1" hangingPunct="1">
              <a:spcBef>
                <a:spcPct val="0"/>
              </a:spcBef>
              <a:buFontTx/>
              <a:buNone/>
            </a:pPr>
            <a:r>
              <a:rPr lang="en-US" altLang="en-US" b="1">
                <a:solidFill>
                  <a:schemeClr val="tx2"/>
                </a:solidFill>
              </a:rPr>
              <a:t>High goal attainment (high effectiveness)</a:t>
            </a:r>
          </a:p>
        </p:txBody>
      </p:sp>
      <p:grpSp>
        <p:nvGrpSpPr>
          <p:cNvPr id="81923" name="Group 6"/>
          <p:cNvGrpSpPr>
            <a:grpSpLocks/>
          </p:cNvGrpSpPr>
          <p:nvPr/>
        </p:nvGrpSpPr>
        <p:grpSpPr bwMode="auto">
          <a:xfrm>
            <a:off x="1206500" y="762000"/>
            <a:ext cx="2797175" cy="2755900"/>
            <a:chOff x="760" y="480"/>
            <a:chExt cx="1762" cy="1736"/>
          </a:xfrm>
        </p:grpSpPr>
        <p:sp>
          <p:nvSpPr>
            <p:cNvPr id="81933" name="Rectangle 4"/>
            <p:cNvSpPr>
              <a:spLocks noChangeArrowheads="1"/>
            </p:cNvSpPr>
            <p:nvPr/>
          </p:nvSpPr>
          <p:spPr bwMode="auto">
            <a:xfrm>
              <a:off x="760" y="1098"/>
              <a:ext cx="1762" cy="1118"/>
            </a:xfrm>
            <a:prstGeom prst="rect">
              <a:avLst/>
            </a:prstGeom>
            <a:solidFill>
              <a:srgbClr val="336699"/>
            </a:solidFill>
            <a:ln w="25400">
              <a:solidFill>
                <a:schemeClr val="tx1"/>
              </a:solidFill>
              <a:miter lim="800000"/>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400" b="1">
                  <a:solidFill>
                    <a:schemeClr val="tx2"/>
                  </a:solidFill>
                </a:rPr>
                <a:t>Resource</a:t>
              </a:r>
            </a:p>
            <a:p>
              <a:pPr algn="ctr" eaLnBrk="1" hangingPunct="1">
                <a:spcBef>
                  <a:spcPct val="0"/>
                </a:spcBef>
                <a:buFontTx/>
                <a:buNone/>
              </a:pPr>
              <a:r>
                <a:rPr lang="en-US" altLang="en-US" sz="4400" b="1">
                  <a:solidFill>
                    <a:schemeClr val="tx2"/>
                  </a:solidFill>
                </a:rPr>
                <a:t>Usage</a:t>
              </a:r>
            </a:p>
          </p:txBody>
        </p:sp>
        <p:sp>
          <p:nvSpPr>
            <p:cNvPr id="81934" name="Rectangle 5"/>
            <p:cNvSpPr>
              <a:spLocks noChangeArrowheads="1"/>
            </p:cNvSpPr>
            <p:nvPr/>
          </p:nvSpPr>
          <p:spPr bwMode="auto">
            <a:xfrm>
              <a:off x="803" y="480"/>
              <a:ext cx="1654"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t>Efficiency (Means)</a:t>
              </a:r>
            </a:p>
          </p:txBody>
        </p:sp>
      </p:grpSp>
      <p:grpSp>
        <p:nvGrpSpPr>
          <p:cNvPr id="81924" name="Group 9"/>
          <p:cNvGrpSpPr>
            <a:grpSpLocks/>
          </p:cNvGrpSpPr>
          <p:nvPr/>
        </p:nvGrpSpPr>
        <p:grpSpPr bwMode="auto">
          <a:xfrm>
            <a:off x="5102225" y="609600"/>
            <a:ext cx="2847975" cy="2908300"/>
            <a:chOff x="3214" y="384"/>
            <a:chExt cx="1794" cy="1832"/>
          </a:xfrm>
        </p:grpSpPr>
        <p:sp>
          <p:nvSpPr>
            <p:cNvPr id="81931" name="Rectangle 7"/>
            <p:cNvSpPr>
              <a:spLocks noChangeArrowheads="1"/>
            </p:cNvSpPr>
            <p:nvPr/>
          </p:nvSpPr>
          <p:spPr bwMode="auto">
            <a:xfrm>
              <a:off x="3214" y="1098"/>
              <a:ext cx="1762" cy="1118"/>
            </a:xfrm>
            <a:prstGeom prst="rect">
              <a:avLst/>
            </a:prstGeom>
            <a:solidFill>
              <a:srgbClr val="B54D61"/>
            </a:solidFill>
            <a:ln w="25400">
              <a:solidFill>
                <a:schemeClr val="tx1"/>
              </a:solidFill>
              <a:miter lim="800000"/>
              <a:headEnd/>
              <a:tailEnd/>
            </a:ln>
          </p:spPr>
          <p:txBody>
            <a:bodyPr wrap="none" lIns="90488" tIns="44450" rIns="90488" bIns="44450"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4000" b="1">
                  <a:solidFill>
                    <a:schemeClr val="tx2"/>
                  </a:solidFill>
                </a:rPr>
                <a:t>Goal</a:t>
              </a:r>
            </a:p>
            <a:p>
              <a:pPr algn="ctr" eaLnBrk="1" hangingPunct="1">
                <a:spcBef>
                  <a:spcPct val="0"/>
                </a:spcBef>
                <a:buFontTx/>
                <a:buNone/>
              </a:pPr>
              <a:r>
                <a:rPr lang="en-US" altLang="en-US" sz="4000" b="1">
                  <a:solidFill>
                    <a:schemeClr val="tx2"/>
                  </a:solidFill>
                </a:rPr>
                <a:t>Attainment</a:t>
              </a:r>
            </a:p>
          </p:txBody>
        </p:sp>
        <p:sp>
          <p:nvSpPr>
            <p:cNvPr id="81932" name="Rectangle 8"/>
            <p:cNvSpPr>
              <a:spLocks noChangeArrowheads="1"/>
            </p:cNvSpPr>
            <p:nvPr/>
          </p:nvSpPr>
          <p:spPr bwMode="auto">
            <a:xfrm>
              <a:off x="3235" y="384"/>
              <a:ext cx="1773"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400" b="1"/>
                <a:t>Effectiveness (Ends)</a:t>
              </a:r>
            </a:p>
          </p:txBody>
        </p:sp>
      </p:grpSp>
      <p:sp>
        <p:nvSpPr>
          <p:cNvPr id="81925" name="Rectangle 10"/>
          <p:cNvSpPr>
            <a:spLocks noChangeArrowheads="1"/>
          </p:cNvSpPr>
          <p:nvPr/>
        </p:nvSpPr>
        <p:spPr bwMode="auto">
          <a:xfrm>
            <a:off x="2057400" y="3505200"/>
            <a:ext cx="14017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000" b="1"/>
              <a:t>Low Waste</a:t>
            </a:r>
          </a:p>
        </p:txBody>
      </p:sp>
      <p:sp>
        <p:nvSpPr>
          <p:cNvPr id="81926" name="Rectangle 11"/>
          <p:cNvSpPr>
            <a:spLocks noChangeArrowheads="1"/>
          </p:cNvSpPr>
          <p:nvPr/>
        </p:nvSpPr>
        <p:spPr bwMode="auto">
          <a:xfrm>
            <a:off x="5638800" y="3429000"/>
            <a:ext cx="2095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2000" b="1"/>
              <a:t>High Attainment</a:t>
            </a:r>
          </a:p>
        </p:txBody>
      </p:sp>
      <p:grpSp>
        <p:nvGrpSpPr>
          <p:cNvPr id="81927" name="Group 14"/>
          <p:cNvGrpSpPr>
            <a:grpSpLocks/>
          </p:cNvGrpSpPr>
          <p:nvPr/>
        </p:nvGrpSpPr>
        <p:grpSpPr bwMode="auto">
          <a:xfrm>
            <a:off x="2901950" y="3740150"/>
            <a:ext cx="3117850" cy="901700"/>
            <a:chOff x="1828" y="2356"/>
            <a:chExt cx="1964" cy="568"/>
          </a:xfrm>
        </p:grpSpPr>
        <p:sp>
          <p:nvSpPr>
            <p:cNvPr id="81929" name="Line 12"/>
            <p:cNvSpPr>
              <a:spLocks noChangeShapeType="1"/>
            </p:cNvSpPr>
            <p:nvPr/>
          </p:nvSpPr>
          <p:spPr bwMode="auto">
            <a:xfrm flipH="1">
              <a:off x="3348" y="2356"/>
              <a:ext cx="444" cy="56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1930" name="Line 13"/>
            <p:cNvSpPr>
              <a:spLocks noChangeShapeType="1"/>
            </p:cNvSpPr>
            <p:nvPr/>
          </p:nvSpPr>
          <p:spPr bwMode="auto">
            <a:xfrm>
              <a:off x="1828" y="2356"/>
              <a:ext cx="444" cy="56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0495" name="Rectangle 15"/>
          <p:cNvSpPr>
            <a:spLocks noChangeArrowheads="1"/>
          </p:cNvSpPr>
          <p:nvPr/>
        </p:nvSpPr>
        <p:spPr bwMode="auto">
          <a:xfrm>
            <a:off x="7392988" y="6249988"/>
            <a:ext cx="1749425" cy="333375"/>
          </a:xfrm>
          <a:prstGeom prst="rect">
            <a:avLst/>
          </a:prstGeom>
          <a:noFill/>
          <a:ln w="12700">
            <a:noFill/>
            <a:miter lim="800000"/>
            <a:headEnd/>
            <a:tailEnd/>
          </a:ln>
          <a:effectLst/>
        </p:spPr>
        <p:txBody>
          <a:bodyPr lIns="90488" tIns="44450" rIns="90488" bIns="44450">
            <a:spAutoFit/>
          </a:bodyPr>
          <a:lstStyle/>
          <a:p>
            <a:pPr algn="ctr">
              <a:defRPr/>
            </a:pPr>
            <a:r>
              <a:rPr lang="en-US" sz="1600" b="1">
                <a:effectLst>
                  <a:outerShdw blurRad="38100" dist="38100" dir="2700000" algn="tl">
                    <a:srgbClr val="000000"/>
                  </a:outerShdw>
                </a:effectLst>
              </a:rPr>
              <a:t>1.9</a:t>
            </a:r>
          </a:p>
        </p:txBody>
      </p:sp>
    </p:spTree>
    <p:extLst>
      <p:ext uri="{BB962C8B-B14F-4D97-AF65-F5344CB8AC3E}">
        <p14:creationId xmlns:p14="http://schemas.microsoft.com/office/powerpoint/2010/main" val="2768494893"/>
      </p:ext>
    </p:extLst>
  </p:cSld>
  <p:clrMapOvr>
    <a:masterClrMapping/>
  </p:clrMapOvr>
  <p:transition>
    <p:dissolv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bwMode="auto">
          <a:xfrm>
            <a:off x="685800" y="1524000"/>
            <a:ext cx="78486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85000"/>
              </a:lnSpc>
            </a:pPr>
            <a:r>
              <a:rPr lang="en-US" altLang="en-US" sz="8000" smtClean="0">
                <a:solidFill>
                  <a:srgbClr val="FFFF00"/>
                </a:solidFill>
              </a:rPr>
              <a:t>Forces reshaping the process of management</a:t>
            </a:r>
          </a:p>
        </p:txBody>
      </p:sp>
    </p:spTree>
    <p:extLst>
      <p:ext uri="{BB962C8B-B14F-4D97-AF65-F5344CB8AC3E}">
        <p14:creationId xmlns:p14="http://schemas.microsoft.com/office/powerpoint/2010/main" val="301415134"/>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74613" y="1219200"/>
            <a:ext cx="4267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3971" name="Rectangle 3"/>
          <p:cNvSpPr>
            <a:spLocks noChangeArrowheads="1"/>
          </p:cNvSpPr>
          <p:nvPr/>
        </p:nvSpPr>
        <p:spPr bwMode="auto">
          <a:xfrm>
            <a:off x="74613" y="3048000"/>
            <a:ext cx="4267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83972" name="Rectangle 4"/>
          <p:cNvSpPr>
            <a:spLocks noChangeArrowheads="1"/>
          </p:cNvSpPr>
          <p:nvPr/>
        </p:nvSpPr>
        <p:spPr bwMode="auto">
          <a:xfrm>
            <a:off x="74613" y="1219200"/>
            <a:ext cx="4267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034" name="Rectangle 5"/>
          <p:cNvSpPr>
            <a:spLocks noChangeArrowheads="1"/>
          </p:cNvSpPr>
          <p:nvPr/>
        </p:nvSpPr>
        <p:spPr bwMode="auto">
          <a:xfrm>
            <a:off x="4727575" y="838200"/>
            <a:ext cx="4492625" cy="546100"/>
          </a:xfrm>
          <a:prstGeom prst="rect">
            <a:avLst/>
          </a:prstGeom>
          <a:solidFill>
            <a:schemeClr val="accent2"/>
          </a:solidFill>
          <a:ln w="12699">
            <a:noFill/>
            <a:miter lim="800000"/>
            <a:headEnd/>
            <a:tailEnd/>
          </a:ln>
        </p:spPr>
        <p:txBody>
          <a:bodyPr lIns="90488" tIns="44450" rIns="90488" bIns="44450">
            <a:spAutoFit/>
          </a:bodyPr>
          <a:lstStyle/>
          <a:p>
            <a:pPr algn="ctr" eaLnBrk="0" hangingPunct="0">
              <a:spcBef>
                <a:spcPct val="20000"/>
              </a:spcBef>
              <a:defRPr/>
            </a:pPr>
            <a:r>
              <a:rPr lang="en-US" sz="3000" b="1" dirty="0">
                <a:solidFill>
                  <a:schemeClr val="accent6">
                    <a:lumMod val="25000"/>
                  </a:schemeClr>
                </a:solidFill>
              </a:rPr>
              <a:t>Cultural Diversity</a:t>
            </a:r>
            <a:endParaRPr lang="en-US" sz="3000" dirty="0">
              <a:solidFill>
                <a:schemeClr val="accent6">
                  <a:lumMod val="25000"/>
                </a:schemeClr>
              </a:solidFill>
            </a:endParaRPr>
          </a:p>
        </p:txBody>
      </p:sp>
      <p:graphicFrame>
        <p:nvGraphicFramePr>
          <p:cNvPr id="83974" name="Object 6">
            <a:hlinkClick r:id="" action="ppaction://ole?verb=0"/>
          </p:cNvPr>
          <p:cNvGraphicFramePr>
            <a:graphicFrameLocks/>
          </p:cNvGraphicFramePr>
          <p:nvPr/>
        </p:nvGraphicFramePr>
        <p:xfrm>
          <a:off x="5638800" y="1752600"/>
          <a:ext cx="3048000" cy="1195388"/>
        </p:xfrm>
        <a:graphic>
          <a:graphicData uri="http://schemas.openxmlformats.org/presentationml/2006/ole">
            <mc:AlternateContent xmlns:mc="http://schemas.openxmlformats.org/markup-compatibility/2006">
              <mc:Choice xmlns:v="urn:schemas-microsoft-com:vml" Requires="v">
                <p:oleObj spid="_x0000_s1051" name="Microsoft ClipArt Gallery" r:id="rId3" imgW="4054475" imgH="2538413" progId="">
                  <p:embed/>
                </p:oleObj>
              </mc:Choice>
              <mc:Fallback>
                <p:oleObj name="Microsoft ClipArt Gallery" r:id="rId3" imgW="4054475" imgH="2538413"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1752600"/>
                        <a:ext cx="3048000" cy="119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3975" name="Object 7">
            <a:hlinkClick r:id="" action="ppaction://ole?verb=0"/>
          </p:cNvPr>
          <p:cNvGraphicFramePr>
            <a:graphicFrameLocks/>
          </p:cNvGraphicFramePr>
          <p:nvPr/>
        </p:nvGraphicFramePr>
        <p:xfrm>
          <a:off x="381000" y="1905000"/>
          <a:ext cx="2819400" cy="1271588"/>
        </p:xfrm>
        <a:graphic>
          <a:graphicData uri="http://schemas.openxmlformats.org/presentationml/2006/ole">
            <mc:AlternateContent xmlns:mc="http://schemas.openxmlformats.org/markup-compatibility/2006">
              <mc:Choice xmlns:v="urn:schemas-microsoft-com:vml" Requires="v">
                <p:oleObj spid="_x0000_s1052" name="Microsoft ClipArt Gallery" r:id="rId5" imgW="3124189" imgH="1238278" progId="">
                  <p:embed/>
                </p:oleObj>
              </mc:Choice>
              <mc:Fallback>
                <p:oleObj name="Microsoft ClipArt Gallery" r:id="rId5" imgW="3124189" imgH="1238278" progId="">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905000"/>
                        <a:ext cx="2819400" cy="127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5" name="Rectangle 8"/>
          <p:cNvSpPr>
            <a:spLocks noChangeArrowheads="1"/>
          </p:cNvSpPr>
          <p:nvPr/>
        </p:nvSpPr>
        <p:spPr bwMode="auto">
          <a:xfrm>
            <a:off x="76200" y="685800"/>
            <a:ext cx="4187825" cy="942975"/>
          </a:xfrm>
          <a:prstGeom prst="rect">
            <a:avLst/>
          </a:prstGeom>
          <a:solidFill>
            <a:schemeClr val="accent2"/>
          </a:solidFill>
          <a:ln w="12699">
            <a:noFill/>
            <a:miter lim="800000"/>
            <a:headEnd/>
            <a:tailEnd/>
          </a:ln>
        </p:spPr>
        <p:txBody>
          <a:bodyPr lIns="90488" tIns="44450" rIns="90488" bIns="44450">
            <a:spAutoFit/>
          </a:bodyPr>
          <a:lstStyle/>
          <a:p>
            <a:pPr algn="ctr" eaLnBrk="0" hangingPunct="0">
              <a:spcBef>
                <a:spcPct val="20000"/>
              </a:spcBef>
              <a:defRPr/>
            </a:pPr>
            <a:r>
              <a:rPr lang="en-US" sz="2800" b="1" dirty="0">
                <a:solidFill>
                  <a:schemeClr val="accent6">
                    <a:lumMod val="25000"/>
                  </a:schemeClr>
                </a:solidFill>
              </a:rPr>
              <a:t>Power of Human Resources</a:t>
            </a:r>
            <a:endParaRPr lang="en-US" sz="3000" b="1" dirty="0">
              <a:solidFill>
                <a:schemeClr val="accent6">
                  <a:lumMod val="25000"/>
                </a:schemeClr>
              </a:solidFill>
            </a:endParaRPr>
          </a:p>
        </p:txBody>
      </p:sp>
      <p:graphicFrame>
        <p:nvGraphicFramePr>
          <p:cNvPr id="83977" name="Object 9">
            <a:hlinkClick r:id="" action="ppaction://ole?verb=0"/>
          </p:cNvPr>
          <p:cNvGraphicFramePr>
            <a:graphicFrameLocks/>
          </p:cNvGraphicFramePr>
          <p:nvPr/>
        </p:nvGraphicFramePr>
        <p:xfrm>
          <a:off x="3352800" y="2819400"/>
          <a:ext cx="2514600" cy="890588"/>
        </p:xfrm>
        <a:graphic>
          <a:graphicData uri="http://schemas.openxmlformats.org/presentationml/2006/ole">
            <mc:AlternateContent xmlns:mc="http://schemas.openxmlformats.org/markup-compatibility/2006">
              <mc:Choice xmlns:v="urn:schemas-microsoft-com:vml" Requires="v">
                <p:oleObj spid="_x0000_s1053" name="Microsoft ClipArt Gallery" r:id="rId7" imgW="5378450" imgH="2370138" progId="">
                  <p:embed/>
                </p:oleObj>
              </mc:Choice>
              <mc:Fallback>
                <p:oleObj name="Microsoft ClipArt Gallery" r:id="rId7" imgW="5378450" imgH="2370138" progId="">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2819400"/>
                        <a:ext cx="2514600" cy="89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6" name="Rectangle 10"/>
          <p:cNvSpPr>
            <a:spLocks noChangeArrowheads="1"/>
          </p:cNvSpPr>
          <p:nvPr/>
        </p:nvSpPr>
        <p:spPr bwMode="auto">
          <a:xfrm>
            <a:off x="3140075" y="3938588"/>
            <a:ext cx="2498725" cy="515937"/>
          </a:xfrm>
          <a:prstGeom prst="rect">
            <a:avLst/>
          </a:prstGeom>
          <a:solidFill>
            <a:schemeClr val="accent2"/>
          </a:solidFill>
          <a:ln w="12699">
            <a:noFill/>
            <a:miter lim="800000"/>
            <a:headEnd/>
            <a:tailEnd/>
          </a:ln>
        </p:spPr>
        <p:txBody>
          <a:bodyPr lIns="90488" tIns="44450" rIns="90488" bIns="44450">
            <a:spAutoFit/>
          </a:bodyPr>
          <a:lstStyle/>
          <a:p>
            <a:pPr algn="ctr" eaLnBrk="0" hangingPunct="0">
              <a:spcBef>
                <a:spcPct val="20000"/>
              </a:spcBef>
              <a:defRPr/>
            </a:pPr>
            <a:r>
              <a:rPr lang="en-US" sz="2800" b="1" dirty="0">
                <a:solidFill>
                  <a:schemeClr val="accent6">
                    <a:lumMod val="25000"/>
                  </a:schemeClr>
                </a:solidFill>
              </a:rPr>
              <a:t>Globalization</a:t>
            </a:r>
          </a:p>
        </p:txBody>
      </p:sp>
      <p:graphicFrame>
        <p:nvGraphicFramePr>
          <p:cNvPr id="83979" name="Object 11">
            <a:hlinkClick r:id="" action="ppaction://ole?verb=0"/>
          </p:cNvPr>
          <p:cNvGraphicFramePr>
            <a:graphicFrameLocks/>
          </p:cNvGraphicFramePr>
          <p:nvPr/>
        </p:nvGraphicFramePr>
        <p:xfrm>
          <a:off x="609600" y="4038600"/>
          <a:ext cx="1828800" cy="1155700"/>
        </p:xfrm>
        <a:graphic>
          <a:graphicData uri="http://schemas.openxmlformats.org/presentationml/2006/ole">
            <mc:AlternateContent xmlns:mc="http://schemas.openxmlformats.org/markup-compatibility/2006">
              <mc:Choice xmlns:v="urn:schemas-microsoft-com:vml" Requires="v">
                <p:oleObj spid="_x0000_s1054" name="Microsoft ClipArt Gallery" r:id="rId9" imgW="5219700" imgH="5037138" progId="">
                  <p:embed/>
                </p:oleObj>
              </mc:Choice>
              <mc:Fallback>
                <p:oleObj name="Microsoft ClipArt Gallery" r:id="rId9" imgW="5219700" imgH="5037138" progId="">
                  <p:embed/>
                  <p:pic>
                    <p:nvPicPr>
                      <p:cNvPr id="0" name=""/>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9600" y="4038600"/>
                        <a:ext cx="1828800"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7" name="Rectangle 12"/>
          <p:cNvSpPr>
            <a:spLocks noChangeArrowheads="1"/>
          </p:cNvSpPr>
          <p:nvPr/>
        </p:nvSpPr>
        <p:spPr bwMode="auto">
          <a:xfrm>
            <a:off x="457200" y="5486400"/>
            <a:ext cx="2667000" cy="550863"/>
          </a:xfrm>
          <a:prstGeom prst="rect">
            <a:avLst/>
          </a:prstGeom>
          <a:solidFill>
            <a:schemeClr val="accent2"/>
          </a:solidFill>
          <a:ln w="12699">
            <a:noFill/>
            <a:miter lim="800000"/>
            <a:headEnd/>
            <a:tailEnd/>
          </a:ln>
        </p:spPr>
        <p:txBody>
          <a:bodyPr lIns="90488" tIns="44450" rIns="90488" bIns="44450">
            <a:spAutoFit/>
          </a:bodyPr>
          <a:lstStyle/>
          <a:p>
            <a:pPr algn="ctr" eaLnBrk="0" hangingPunct="0">
              <a:spcBef>
                <a:spcPct val="20000"/>
              </a:spcBef>
              <a:defRPr/>
            </a:pPr>
            <a:r>
              <a:rPr lang="en-US" sz="3000" b="1" dirty="0">
                <a:solidFill>
                  <a:schemeClr val="accent6">
                    <a:lumMod val="25000"/>
                  </a:schemeClr>
                </a:solidFill>
              </a:rPr>
              <a:t> </a:t>
            </a:r>
            <a:r>
              <a:rPr lang="en-US" sz="2800" b="1" dirty="0">
                <a:solidFill>
                  <a:schemeClr val="accent6">
                    <a:lumMod val="25000"/>
                  </a:schemeClr>
                </a:solidFill>
              </a:rPr>
              <a:t>Rapid Change</a:t>
            </a:r>
            <a:endParaRPr lang="en-US" sz="3000" b="1" dirty="0">
              <a:solidFill>
                <a:schemeClr val="accent6">
                  <a:lumMod val="25000"/>
                </a:schemeClr>
              </a:solidFill>
            </a:endParaRPr>
          </a:p>
        </p:txBody>
      </p:sp>
      <p:sp>
        <p:nvSpPr>
          <p:cNvPr id="83981" name="Rectangle 13"/>
          <p:cNvSpPr>
            <a:spLocks noChangeArrowheads="1"/>
          </p:cNvSpPr>
          <p:nvPr/>
        </p:nvSpPr>
        <p:spPr bwMode="auto">
          <a:xfrm>
            <a:off x="5486400" y="5334000"/>
            <a:ext cx="3352800" cy="982663"/>
          </a:xfrm>
          <a:prstGeom prst="rect">
            <a:avLst/>
          </a:prstGeom>
          <a:solidFill>
            <a:schemeClr val="accent2"/>
          </a:solidFill>
          <a:ln>
            <a:noFill/>
          </a:ln>
          <a:extLs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3000" b="1">
                <a:solidFill>
                  <a:schemeClr val="bg1"/>
                </a:solidFill>
              </a:rPr>
              <a:t> </a:t>
            </a:r>
            <a:r>
              <a:rPr lang="en-US" altLang="en-US" sz="2800" b="1">
                <a:solidFill>
                  <a:schemeClr val="bg1"/>
                </a:solidFill>
              </a:rPr>
              <a:t>New Psychological Contract</a:t>
            </a:r>
            <a:endParaRPr lang="en-US" altLang="en-US" sz="3000" b="1">
              <a:solidFill>
                <a:schemeClr val="bg1"/>
              </a:solidFill>
            </a:endParaRPr>
          </a:p>
        </p:txBody>
      </p:sp>
      <p:grpSp>
        <p:nvGrpSpPr>
          <p:cNvPr id="83982" name="Group 14"/>
          <p:cNvGrpSpPr>
            <a:grpSpLocks/>
          </p:cNvGrpSpPr>
          <p:nvPr/>
        </p:nvGrpSpPr>
        <p:grpSpPr bwMode="auto">
          <a:xfrm>
            <a:off x="5867400" y="4267200"/>
            <a:ext cx="2819400" cy="1042988"/>
            <a:chOff x="3356" y="3128"/>
            <a:chExt cx="1976" cy="624"/>
          </a:xfrm>
        </p:grpSpPr>
        <p:graphicFrame>
          <p:nvGraphicFramePr>
            <p:cNvPr id="83983" name="Object 15">
              <a:hlinkClick r:id="" action="ppaction://ole?verb=0"/>
            </p:cNvPr>
            <p:cNvGraphicFramePr>
              <a:graphicFrameLocks/>
            </p:cNvGraphicFramePr>
            <p:nvPr/>
          </p:nvGraphicFramePr>
          <p:xfrm>
            <a:off x="3356" y="3128"/>
            <a:ext cx="1976" cy="624"/>
          </p:xfrm>
          <a:graphic>
            <a:graphicData uri="http://schemas.openxmlformats.org/presentationml/2006/ole">
              <mc:AlternateContent xmlns:mc="http://schemas.openxmlformats.org/markup-compatibility/2006">
                <mc:Choice xmlns:v="urn:schemas-microsoft-com:vml" Requires="v">
                  <p:oleObj spid="_x0000_s1055" name="Microsoft ClipArt Gallery" r:id="rId11" imgW="5097463" imgH="2247900" progId="">
                    <p:embed/>
                  </p:oleObj>
                </mc:Choice>
                <mc:Fallback>
                  <p:oleObj name="Microsoft ClipArt Gallery" r:id="rId11" imgW="5097463" imgH="2247900" progId="">
                    <p:embed/>
                    <p:pic>
                      <p:nvPicPr>
                        <p:cNvPr id="0" name=""/>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6" y="3128"/>
                          <a:ext cx="1976" cy="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Rectangle 16"/>
            <p:cNvSpPr>
              <a:spLocks noChangeArrowheads="1"/>
            </p:cNvSpPr>
            <p:nvPr/>
          </p:nvSpPr>
          <p:spPr bwMode="auto">
            <a:xfrm>
              <a:off x="3952" y="3270"/>
              <a:ext cx="782" cy="246"/>
            </a:xfrm>
            <a:prstGeom prst="rect">
              <a:avLst/>
            </a:prstGeom>
            <a:solidFill>
              <a:schemeClr val="accent2"/>
            </a:solidFill>
            <a:ln w="12699">
              <a:noFill/>
              <a:miter lim="800000"/>
              <a:headEnd/>
              <a:tailEnd/>
            </a:ln>
          </p:spPr>
          <p:txBody>
            <a:bodyPr wrap="none" lIns="90488" tIns="44450" rIns="90488" bIns="44450" anchor="ctr"/>
            <a:lstStyle/>
            <a:p>
              <a:pPr marL="342900" indent="-342900" algn="ctr" eaLnBrk="0" hangingPunct="0">
                <a:lnSpc>
                  <a:spcPct val="70000"/>
                </a:lnSpc>
                <a:spcBef>
                  <a:spcPct val="20000"/>
                </a:spcBef>
                <a:defRPr/>
              </a:pPr>
              <a:r>
                <a:rPr lang="en-US" sz="1800" b="1" dirty="0">
                  <a:solidFill>
                    <a:schemeClr val="accent6">
                      <a:lumMod val="25000"/>
                    </a:schemeClr>
                  </a:solidFill>
                </a:rPr>
                <a:t>Employer-</a:t>
              </a:r>
            </a:p>
            <a:p>
              <a:pPr marL="342900" indent="-342900" algn="ctr" eaLnBrk="0" hangingPunct="0">
                <a:lnSpc>
                  <a:spcPct val="70000"/>
                </a:lnSpc>
                <a:spcBef>
                  <a:spcPct val="20000"/>
                </a:spcBef>
                <a:defRPr/>
              </a:pPr>
              <a:r>
                <a:rPr lang="en-US" sz="1800" b="1" dirty="0">
                  <a:solidFill>
                    <a:schemeClr val="accent6">
                      <a:lumMod val="25000"/>
                    </a:schemeClr>
                  </a:solidFill>
                </a:rPr>
                <a:t>Employee</a:t>
              </a:r>
            </a:p>
          </p:txBody>
        </p:sp>
      </p:grpSp>
    </p:spTree>
    <p:extLst>
      <p:ext uri="{BB962C8B-B14F-4D97-AF65-F5344CB8AC3E}">
        <p14:creationId xmlns:p14="http://schemas.microsoft.com/office/powerpoint/2010/main" val="3560633771"/>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bwMode="auto">
          <a:xfrm>
            <a:off x="152400" y="76200"/>
            <a:ext cx="8763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normAutofit fontScale="90000"/>
          </a:bodyPr>
          <a:lstStyle/>
          <a:p>
            <a:pPr eaLnBrk="1" hangingPunct="1"/>
            <a:r>
              <a:rPr lang="en-US" altLang="en-US" sz="4800" b="1" smtClean="0">
                <a:solidFill>
                  <a:srgbClr val="FFFF00"/>
                </a:solidFill>
              </a:rPr>
              <a:t>The Effective Manager</a:t>
            </a:r>
          </a:p>
        </p:txBody>
      </p:sp>
      <p:sp>
        <p:nvSpPr>
          <p:cNvPr id="45059" name="Rectangle 3"/>
          <p:cNvSpPr>
            <a:spLocks noGrp="1" noRot="1" noChangeArrowheads="1"/>
          </p:cNvSpPr>
          <p:nvPr>
            <p:ph type="body" idx="1"/>
          </p:nvPr>
        </p:nvSpPr>
        <p:spPr>
          <a:xfrm>
            <a:off x="457200" y="1066800"/>
            <a:ext cx="8534400" cy="5562600"/>
          </a:xfrm>
        </p:spPr>
        <p:txBody>
          <a:bodyPr lIns="90488" tIns="44450" rIns="90488" bIns="44450"/>
          <a:lstStyle/>
          <a:p>
            <a:pPr marL="514350" indent="-514350" eaLnBrk="1" hangingPunct="1">
              <a:buFontTx/>
              <a:buAutoNum type="arabicPeriod"/>
              <a:defRPr/>
            </a:pPr>
            <a:r>
              <a:rPr lang="en-US" sz="3600" dirty="0" smtClean="0"/>
              <a:t>Clarifies goals and objectives for everyone involved</a:t>
            </a:r>
          </a:p>
          <a:p>
            <a:pPr marL="514350" indent="-514350" eaLnBrk="1" hangingPunct="1">
              <a:buFont typeface="Wingdings" pitchFamily="2" charset="2"/>
              <a:buAutoNum type="arabicPeriod"/>
              <a:defRPr/>
            </a:pPr>
            <a:r>
              <a:rPr lang="en-US" sz="3600" dirty="0" smtClean="0"/>
              <a:t>Encourages participation, upward communication, and suggestions</a:t>
            </a:r>
          </a:p>
          <a:p>
            <a:pPr marL="742950" indent="-742950" eaLnBrk="1" hangingPunct="1">
              <a:buFont typeface="Wingdings" pitchFamily="2" charset="2"/>
              <a:buAutoNum type="arabicPeriod" startAt="3"/>
              <a:defRPr/>
            </a:pPr>
            <a:r>
              <a:rPr lang="en-US" sz="3600" dirty="0" smtClean="0"/>
              <a:t>Plans and organizes for an orderly work flow</a:t>
            </a:r>
          </a:p>
          <a:p>
            <a:pPr marL="514350" indent="-514350" eaLnBrk="1" hangingPunct="1">
              <a:buFont typeface="Wingdings" pitchFamily="2" charset="2"/>
              <a:buAutoNum type="arabicPeriod" startAt="3"/>
              <a:defRPr/>
            </a:pPr>
            <a:r>
              <a:rPr lang="en-US" sz="3600" dirty="0" smtClean="0"/>
              <a:t>Has technical and administrative expertise to answer organization-related questions</a:t>
            </a:r>
          </a:p>
          <a:p>
            <a:pPr eaLnBrk="1" hangingPunct="1">
              <a:buFont typeface="Wingdings" pitchFamily="2" charset="2"/>
              <a:buNone/>
              <a:defRPr/>
            </a:pPr>
            <a:endParaRPr lang="en-US" sz="2800" dirty="0" smtClean="0"/>
          </a:p>
        </p:txBody>
      </p:sp>
    </p:spTree>
    <p:extLst>
      <p:ext uri="{BB962C8B-B14F-4D97-AF65-F5344CB8AC3E}">
        <p14:creationId xmlns:p14="http://schemas.microsoft.com/office/powerpoint/2010/main" val="2432236464"/>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Rot="1" noChangeArrowheads="1"/>
          </p:cNvSpPr>
          <p:nvPr>
            <p:ph type="body" idx="1"/>
          </p:nvPr>
        </p:nvSpPr>
        <p:spPr>
          <a:xfrm>
            <a:off x="457200" y="990600"/>
            <a:ext cx="8458200" cy="5105400"/>
          </a:xfrm>
        </p:spPr>
        <p:txBody>
          <a:bodyPr lIns="90488" tIns="44450" rIns="90488" bIns="44450"/>
          <a:lstStyle/>
          <a:p>
            <a:pPr eaLnBrk="1" hangingPunct="1">
              <a:buFont typeface="Wingdings" pitchFamily="2" charset="2"/>
              <a:buNone/>
            </a:pPr>
            <a:r>
              <a:rPr lang="en-US" altLang="en-US" sz="3600" smtClean="0"/>
              <a:t>5. Facilitates work through team building, training, coaching and support</a:t>
            </a:r>
          </a:p>
          <a:p>
            <a:pPr eaLnBrk="1" hangingPunct="1">
              <a:buFont typeface="Wingdings" pitchFamily="2" charset="2"/>
              <a:buNone/>
            </a:pPr>
            <a:r>
              <a:rPr lang="en-US" altLang="en-US" sz="3600" smtClean="0"/>
              <a:t>6. Provides feedback honestly and constructively</a:t>
            </a:r>
          </a:p>
          <a:p>
            <a:pPr eaLnBrk="1" hangingPunct="1">
              <a:lnSpc>
                <a:spcPct val="90000"/>
              </a:lnSpc>
              <a:buFont typeface="Wingdings" pitchFamily="2" charset="2"/>
              <a:buNone/>
            </a:pPr>
            <a:r>
              <a:rPr lang="en-US" altLang="en-US" sz="3600" smtClean="0"/>
              <a:t>7. Keeps things moving by relying on schedules, deadlines, and helpful reminders</a:t>
            </a:r>
          </a:p>
          <a:p>
            <a:pPr eaLnBrk="1" hangingPunct="1">
              <a:lnSpc>
                <a:spcPct val="90000"/>
              </a:lnSpc>
              <a:buFont typeface="Wingdings" pitchFamily="2" charset="2"/>
              <a:buNone/>
            </a:pPr>
            <a:r>
              <a:rPr lang="en-US" altLang="en-US" sz="3600" smtClean="0"/>
              <a:t>8. Controls details without being over-bearing</a:t>
            </a:r>
          </a:p>
          <a:p>
            <a:pPr eaLnBrk="1" hangingPunct="1">
              <a:lnSpc>
                <a:spcPct val="90000"/>
              </a:lnSpc>
              <a:buFont typeface="Wingdings" pitchFamily="2" charset="2"/>
              <a:buNone/>
            </a:pPr>
            <a:endParaRPr lang="en-US" altLang="en-US" sz="2800" smtClean="0"/>
          </a:p>
        </p:txBody>
      </p:sp>
      <p:sp>
        <p:nvSpPr>
          <p:cNvPr id="86019" name="Rectangle 3"/>
          <p:cNvSpPr>
            <a:spLocks noChangeArrowheads="1"/>
          </p:cNvSpPr>
          <p:nvPr/>
        </p:nvSpPr>
        <p:spPr bwMode="auto">
          <a:xfrm>
            <a:off x="52388" y="6453188"/>
            <a:ext cx="19526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i="1"/>
              <a:t>                                                                                                                           </a:t>
            </a:r>
          </a:p>
        </p:txBody>
      </p:sp>
    </p:spTree>
    <p:extLst>
      <p:ext uri="{BB962C8B-B14F-4D97-AF65-F5344CB8AC3E}">
        <p14:creationId xmlns:p14="http://schemas.microsoft.com/office/powerpoint/2010/main" val="59359176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sz="1400" smtClean="0"/>
              <a:t>1-</a:t>
            </a:r>
            <a:fld id="{7378E7E0-6F8F-4F79-9F29-C82616E1D17C}" type="slidenum">
              <a:rPr lang="en-US" altLang="en-US" sz="1400" smtClean="0"/>
              <a:pPr eaLnBrk="1" hangingPunct="1">
                <a:spcBef>
                  <a:spcPct val="0"/>
                </a:spcBef>
                <a:buFontTx/>
                <a:buNone/>
              </a:pPr>
              <a:t>8</a:t>
            </a:fld>
            <a:endParaRPr lang="en-US" altLang="en-US" sz="1400" smtClean="0"/>
          </a:p>
        </p:txBody>
      </p:sp>
      <p:sp>
        <p:nvSpPr>
          <p:cNvPr id="133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33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2400"/>
          </a:p>
        </p:txBody>
      </p:sp>
      <p:sp>
        <p:nvSpPr>
          <p:cNvPr id="13317" name="Rectangle 4"/>
          <p:cNvSpPr>
            <a:spLocks noGrp="1" noChangeArrowheads="1"/>
          </p:cNvSpPr>
          <p:nvPr>
            <p:ph type="title"/>
          </p:nvPr>
        </p:nvSpPr>
        <p:spPr bwMode="auto">
          <a:xfrm>
            <a:off x="685800" y="1676400"/>
            <a:ext cx="7772400" cy="76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normAutofit fontScale="90000"/>
          </a:bodyPr>
          <a:lstStyle/>
          <a:p>
            <a:pPr eaLnBrk="1" hangingPunct="1"/>
            <a:r>
              <a:rPr lang="en-US" altLang="en-US" sz="4800" smtClean="0">
                <a:solidFill>
                  <a:schemeClr val="tx1"/>
                </a:solidFill>
              </a:rPr>
              <a:t>THE FORMULA FOR MANAGERIAL SUCCESS</a:t>
            </a:r>
          </a:p>
        </p:txBody>
      </p:sp>
      <p:sp>
        <p:nvSpPr>
          <p:cNvPr id="57349" name="Rectangle 5"/>
          <p:cNvSpPr>
            <a:spLocks noGrp="1" noChangeArrowheads="1"/>
          </p:cNvSpPr>
          <p:nvPr>
            <p:ph type="body" idx="1"/>
          </p:nvPr>
        </p:nvSpPr>
        <p:spPr>
          <a:xfrm>
            <a:off x="381000" y="1981200"/>
            <a:ext cx="8305800" cy="4114800"/>
          </a:xfrm>
        </p:spPr>
        <p:txBody>
          <a:bodyPr lIns="90488" tIns="44450" rIns="90488" bIns="44450"/>
          <a:lstStyle/>
          <a:p>
            <a:pPr eaLnBrk="1" hangingPunct="1">
              <a:buFontTx/>
              <a:buNone/>
            </a:pPr>
            <a:endParaRPr lang="en-US" altLang="en-US" smtClean="0"/>
          </a:p>
          <a:p>
            <a:pPr algn="ctr" eaLnBrk="1" hangingPunct="1">
              <a:buFontTx/>
              <a:buNone/>
            </a:pPr>
            <a:r>
              <a:rPr lang="en-US" altLang="en-US" sz="6600" b="1" smtClean="0">
                <a:solidFill>
                  <a:schemeClr val="tx2"/>
                </a:solidFill>
              </a:rPr>
              <a:t>S = A x M x O</a:t>
            </a:r>
          </a:p>
          <a:p>
            <a:pPr eaLnBrk="1" hangingPunct="1">
              <a:buFontTx/>
              <a:buNone/>
            </a:pPr>
            <a:endParaRPr lang="en-US" altLang="en-US" sz="4400" b="1" smtClean="0">
              <a:solidFill>
                <a:schemeClr val="tx2"/>
              </a:solidFill>
            </a:endParaRPr>
          </a:p>
          <a:p>
            <a:pPr eaLnBrk="1" hangingPunct="1">
              <a:buFontTx/>
              <a:buNone/>
            </a:pPr>
            <a:r>
              <a:rPr lang="en-US" altLang="en-US" sz="3600" b="1" u="sng" smtClean="0"/>
              <a:t>Success</a:t>
            </a:r>
            <a:r>
              <a:rPr lang="en-US" altLang="en-US" sz="3600" smtClean="0"/>
              <a:t> = </a:t>
            </a:r>
            <a:r>
              <a:rPr lang="en-US" altLang="en-US" sz="3600" b="1" smtClean="0">
                <a:solidFill>
                  <a:schemeClr val="tx2"/>
                </a:solidFill>
              </a:rPr>
              <a:t>A</a:t>
            </a:r>
            <a:r>
              <a:rPr lang="en-US" altLang="en-US" sz="3600" smtClean="0"/>
              <a:t>bility X </a:t>
            </a:r>
            <a:r>
              <a:rPr lang="en-US" altLang="en-US" sz="3600" b="1" smtClean="0">
                <a:solidFill>
                  <a:schemeClr val="tx2"/>
                </a:solidFill>
              </a:rPr>
              <a:t>M</a:t>
            </a:r>
            <a:r>
              <a:rPr lang="en-US" altLang="en-US" sz="3600" smtClean="0"/>
              <a:t>otivation to manage X  </a:t>
            </a:r>
            <a:r>
              <a:rPr lang="en-US" altLang="en-US" sz="3600" b="1" smtClean="0">
                <a:solidFill>
                  <a:schemeClr val="tx2"/>
                </a:solidFill>
              </a:rPr>
              <a:t>O</a:t>
            </a:r>
            <a:r>
              <a:rPr lang="en-US" altLang="en-US" sz="3600" smtClean="0"/>
              <a:t>pportunity</a:t>
            </a:r>
          </a:p>
        </p:txBody>
      </p:sp>
    </p:spTree>
    <p:extLst>
      <p:ext uri="{BB962C8B-B14F-4D97-AF65-F5344CB8AC3E}">
        <p14:creationId xmlns:p14="http://schemas.microsoft.com/office/powerpoint/2010/main" val="16757848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349">
                                            <p:txEl>
                                              <p:pRg st="1" end="1"/>
                                            </p:txEl>
                                          </p:spTgt>
                                        </p:tgtEl>
                                        <p:attrNameLst>
                                          <p:attrName>style.visibility</p:attrName>
                                        </p:attrNameLst>
                                      </p:cBhvr>
                                      <p:to>
                                        <p:strVal val="visible"/>
                                      </p:to>
                                    </p:set>
                                    <p:anim calcmode="lin" valueType="num">
                                      <p:cBhvr additive="base">
                                        <p:cTn id="7" dur="500" fill="hold"/>
                                        <p:tgtEl>
                                          <p:spTgt spid="5734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9">
                                            <p:txEl>
                                              <p:pRg st="3" end="3"/>
                                            </p:txEl>
                                          </p:spTgt>
                                        </p:tgtEl>
                                        <p:attrNameLst>
                                          <p:attrName>style.visibility</p:attrName>
                                        </p:attrNameLst>
                                      </p:cBhvr>
                                      <p:to>
                                        <p:strVal val="visible"/>
                                      </p:to>
                                    </p:set>
                                    <p:anim calcmode="lin" valueType="num">
                                      <p:cBhvr additive="base">
                                        <p:cTn id="13" dur="500" fill="hold"/>
                                        <p:tgtEl>
                                          <p:spTgt spid="57349">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4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Rot="1" noChangeArrowheads="1"/>
          </p:cNvSpPr>
          <p:nvPr>
            <p:ph type="body" idx="1"/>
          </p:nvPr>
        </p:nvSpPr>
        <p:spPr>
          <a:xfrm>
            <a:off x="457200" y="990600"/>
            <a:ext cx="8458200" cy="3962400"/>
          </a:xfrm>
        </p:spPr>
        <p:txBody>
          <a:bodyPr lIns="90488" tIns="44450" rIns="90488" bIns="44450"/>
          <a:lstStyle/>
          <a:p>
            <a:pPr eaLnBrk="1" hangingPunct="1">
              <a:lnSpc>
                <a:spcPct val="90000"/>
              </a:lnSpc>
              <a:buFont typeface="Wingdings" pitchFamily="2" charset="2"/>
              <a:buNone/>
            </a:pPr>
            <a:r>
              <a:rPr lang="en-US" altLang="en-US" sz="3600" smtClean="0"/>
              <a:t>9. Applies reasonable pressure for goal accomplishment</a:t>
            </a:r>
          </a:p>
          <a:p>
            <a:pPr eaLnBrk="1" hangingPunct="1">
              <a:lnSpc>
                <a:spcPct val="90000"/>
              </a:lnSpc>
              <a:buFont typeface="Wingdings" pitchFamily="2" charset="2"/>
              <a:buNone/>
            </a:pPr>
            <a:r>
              <a:rPr lang="en-US" altLang="en-US" sz="3600" smtClean="0"/>
              <a:t>10. Empowers and delegates key duties to others while maintaining goal clarity and commitment</a:t>
            </a:r>
          </a:p>
          <a:p>
            <a:pPr eaLnBrk="1" hangingPunct="1">
              <a:lnSpc>
                <a:spcPct val="90000"/>
              </a:lnSpc>
              <a:buFont typeface="Wingdings" pitchFamily="2" charset="2"/>
              <a:buNone/>
            </a:pPr>
            <a:r>
              <a:rPr lang="en-US" altLang="en-US" sz="3600" smtClean="0"/>
              <a:t>11. Recognizes good performance with rewards and positive reinforcement</a:t>
            </a:r>
          </a:p>
        </p:txBody>
      </p:sp>
      <p:sp>
        <p:nvSpPr>
          <p:cNvPr id="87043" name="Rectangle 3"/>
          <p:cNvSpPr>
            <a:spLocks noChangeArrowheads="1"/>
          </p:cNvSpPr>
          <p:nvPr/>
        </p:nvSpPr>
        <p:spPr bwMode="auto">
          <a:xfrm>
            <a:off x="52388" y="6453188"/>
            <a:ext cx="19526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400" b="1" i="1"/>
              <a:t>                                                                                                                           </a:t>
            </a:r>
          </a:p>
        </p:txBody>
      </p:sp>
    </p:spTree>
    <p:extLst>
      <p:ext uri="{BB962C8B-B14F-4D97-AF65-F5344CB8AC3E}">
        <p14:creationId xmlns:p14="http://schemas.microsoft.com/office/powerpoint/2010/main" val="1865661084"/>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bwMode="auto">
          <a:xfrm>
            <a:off x="609600" y="1752600"/>
            <a:ext cx="7924800" cy="251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6600" b="1" smtClean="0">
                <a:solidFill>
                  <a:schemeClr val="tx1"/>
                </a:solidFill>
              </a:rPr>
              <a:t>Evolution of the 21st-Century Manager</a:t>
            </a:r>
          </a:p>
        </p:txBody>
      </p:sp>
    </p:spTree>
    <p:extLst>
      <p:ext uri="{BB962C8B-B14F-4D97-AF65-F5344CB8AC3E}">
        <p14:creationId xmlns:p14="http://schemas.microsoft.com/office/powerpoint/2010/main" val="2148336964"/>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Rot="1" noChangeArrowheads="1"/>
          </p:cNvSpPr>
          <p:nvPr>
            <p:ph type="body" idx="1"/>
          </p:nvPr>
        </p:nvSpPr>
        <p:spPr>
          <a:xfrm>
            <a:off x="152400" y="609600"/>
            <a:ext cx="8839200" cy="5943600"/>
          </a:xfrm>
          <a:noFill/>
        </p:spPr>
        <p:txBody>
          <a:bodyPr lIns="90488" tIns="44450" rIns="90488" bIns="44450">
            <a:normAutofit/>
          </a:bodyPr>
          <a:lstStyle/>
          <a:p>
            <a:pPr defTabSz="784225">
              <a:lnSpc>
                <a:spcPct val="90000"/>
              </a:lnSpc>
              <a:buFont typeface="Wingdings" pitchFamily="2" charset="2"/>
              <a:buNone/>
              <a:tabLst>
                <a:tab pos="2625725" algn="l"/>
                <a:tab pos="5946775" algn="l"/>
              </a:tabLst>
            </a:pPr>
            <a:r>
              <a:rPr lang="en-US" altLang="en-US" sz="2800" dirty="0" smtClean="0"/>
              <a:t>	</a:t>
            </a:r>
            <a:r>
              <a:rPr lang="en-US" altLang="en-US" sz="2800" dirty="0" smtClean="0">
                <a:latin typeface="Times New Roman" panose="02020603050405020304" pitchFamily="18" charset="0"/>
                <a:cs typeface="Times New Roman" panose="02020603050405020304" pitchFamily="18" charset="0"/>
              </a:rPr>
              <a:t>	</a:t>
            </a:r>
            <a:r>
              <a:rPr lang="en-US" altLang="en-US" sz="2400" b="1" u="sng" dirty="0" smtClean="0">
                <a:latin typeface="Times New Roman" panose="02020603050405020304" pitchFamily="18" charset="0"/>
                <a:cs typeface="Times New Roman" panose="02020603050405020304" pitchFamily="18" charset="0"/>
              </a:rPr>
              <a:t>Past Managers	Today’s Managers</a:t>
            </a:r>
            <a:endParaRPr lang="en-US" altLang="en-US" sz="2400" b="1" dirty="0" smtClean="0">
              <a:latin typeface="Times New Roman" panose="02020603050405020304" pitchFamily="18" charset="0"/>
              <a:cs typeface="Times New Roman" panose="02020603050405020304" pitchFamily="18" charset="0"/>
            </a:endParaRPr>
          </a:p>
          <a:p>
            <a:pPr defTabSz="784225">
              <a:lnSpc>
                <a:spcPct val="90000"/>
              </a:lnSpc>
              <a:tabLst>
                <a:tab pos="2625725" algn="l"/>
                <a:tab pos="5946775" algn="l"/>
              </a:tabLst>
            </a:pPr>
            <a:r>
              <a:rPr lang="en-US" altLang="en-US" sz="2400" b="1" dirty="0" smtClean="0">
                <a:latin typeface="Times New Roman" panose="02020603050405020304" pitchFamily="18" charset="0"/>
                <a:cs typeface="Times New Roman" panose="02020603050405020304" pitchFamily="18" charset="0"/>
              </a:rPr>
              <a:t>Primary Role </a:t>
            </a:r>
            <a:r>
              <a:rPr lang="en-US" altLang="en-US" sz="2400" dirty="0" smtClean="0">
                <a:latin typeface="Times New Roman" panose="02020603050405020304" pitchFamily="18" charset="0"/>
                <a:cs typeface="Times New Roman" panose="02020603050405020304" pitchFamily="18" charset="0"/>
              </a:rPr>
              <a:t>	Order giver, privileged	Facilitator, team</a:t>
            </a:r>
            <a:br>
              <a:rPr lang="en-US" altLang="en-US" sz="2400" dirty="0" smtClean="0">
                <a:latin typeface="Times New Roman" panose="02020603050405020304" pitchFamily="18" charset="0"/>
                <a:cs typeface="Times New Roman" panose="02020603050405020304" pitchFamily="18" charset="0"/>
              </a:rPr>
            </a:br>
            <a:r>
              <a:rPr lang="en-US" altLang="en-US" sz="2400" dirty="0" smtClean="0">
                <a:latin typeface="Times New Roman" panose="02020603050405020304" pitchFamily="18" charset="0"/>
                <a:cs typeface="Times New Roman" panose="02020603050405020304" pitchFamily="18" charset="0"/>
              </a:rPr>
              <a:t>	elite, manipulator, 	member, teacher,</a:t>
            </a:r>
            <a:br>
              <a:rPr lang="en-US" altLang="en-US" sz="2400" dirty="0" smtClean="0">
                <a:latin typeface="Times New Roman" panose="02020603050405020304" pitchFamily="18" charset="0"/>
                <a:cs typeface="Times New Roman" panose="02020603050405020304" pitchFamily="18" charset="0"/>
              </a:rPr>
            </a:br>
            <a:r>
              <a:rPr lang="en-US" altLang="en-US" sz="2400" dirty="0" smtClean="0">
                <a:latin typeface="Times New Roman" panose="02020603050405020304" pitchFamily="18" charset="0"/>
                <a:cs typeface="Times New Roman" panose="02020603050405020304" pitchFamily="18" charset="0"/>
              </a:rPr>
              <a:t>	controller	advocate, sponsor</a:t>
            </a:r>
          </a:p>
          <a:p>
            <a:pPr defTabSz="784225">
              <a:lnSpc>
                <a:spcPct val="90000"/>
              </a:lnSpc>
              <a:buFont typeface="Wingdings" pitchFamily="2" charset="2"/>
              <a:buNone/>
              <a:tabLst>
                <a:tab pos="2625725" algn="l"/>
                <a:tab pos="5946775" algn="l"/>
              </a:tabLst>
            </a:pPr>
            <a:endParaRPr lang="en-US" altLang="en-US" sz="2400" dirty="0" smtClean="0">
              <a:latin typeface="Times New Roman" panose="02020603050405020304" pitchFamily="18" charset="0"/>
              <a:cs typeface="Times New Roman" panose="02020603050405020304" pitchFamily="18" charset="0"/>
            </a:endParaRPr>
          </a:p>
          <a:p>
            <a:pPr defTabSz="784225">
              <a:lnSpc>
                <a:spcPct val="90000"/>
              </a:lnSpc>
              <a:tabLst>
                <a:tab pos="2625725" algn="l"/>
                <a:tab pos="5946775" algn="l"/>
              </a:tabLst>
            </a:pPr>
            <a:r>
              <a:rPr lang="en-US" altLang="en-US" sz="2400" b="1" dirty="0" smtClean="0">
                <a:latin typeface="Times New Roman" panose="02020603050405020304" pitchFamily="18" charset="0"/>
                <a:cs typeface="Times New Roman" panose="02020603050405020304" pitchFamily="18" charset="0"/>
              </a:rPr>
              <a:t>Learning &amp; </a:t>
            </a:r>
            <a:r>
              <a:rPr lang="en-US" altLang="en-US" sz="2400" dirty="0" smtClean="0">
                <a:latin typeface="Times New Roman" panose="02020603050405020304" pitchFamily="18" charset="0"/>
                <a:cs typeface="Times New Roman" panose="02020603050405020304" pitchFamily="18" charset="0"/>
              </a:rPr>
              <a:t>	Periodic learning, narrow	Continuous life-long</a:t>
            </a:r>
            <a:br>
              <a:rPr lang="en-US" altLang="en-US" sz="2400" dirty="0" smtClean="0">
                <a:latin typeface="Times New Roman" panose="02020603050405020304" pitchFamily="18" charset="0"/>
                <a:cs typeface="Times New Roman" panose="02020603050405020304" pitchFamily="18" charset="0"/>
              </a:rPr>
            </a:br>
            <a:r>
              <a:rPr lang="en-US" altLang="en-US" sz="2400" b="1" dirty="0" smtClean="0">
                <a:latin typeface="Times New Roman" panose="02020603050405020304" pitchFamily="18" charset="0"/>
                <a:cs typeface="Times New Roman" panose="02020603050405020304" pitchFamily="18" charset="0"/>
              </a:rPr>
              <a:t>Knowledge</a:t>
            </a:r>
            <a:r>
              <a:rPr lang="en-US" altLang="en-US" sz="2400" dirty="0" smtClean="0">
                <a:latin typeface="Times New Roman" panose="02020603050405020304" pitchFamily="18" charset="0"/>
                <a:cs typeface="Times New Roman" panose="02020603050405020304" pitchFamily="18" charset="0"/>
              </a:rPr>
              <a:t>	specialist	learning, generalist</a:t>
            </a:r>
            <a:br>
              <a:rPr lang="en-US" altLang="en-US" sz="2400" dirty="0" smtClean="0">
                <a:latin typeface="Times New Roman" panose="02020603050405020304" pitchFamily="18" charset="0"/>
                <a:cs typeface="Times New Roman" panose="02020603050405020304" pitchFamily="18" charset="0"/>
              </a:rPr>
            </a:br>
            <a:r>
              <a:rPr lang="en-US" altLang="en-US" sz="2400" dirty="0" smtClean="0">
                <a:latin typeface="Times New Roman" panose="02020603050405020304" pitchFamily="18" charset="0"/>
                <a:cs typeface="Times New Roman" panose="02020603050405020304" pitchFamily="18" charset="0"/>
              </a:rPr>
              <a:t>		with multiple</a:t>
            </a:r>
            <a:br>
              <a:rPr lang="en-US" altLang="en-US" sz="2400" dirty="0" smtClean="0">
                <a:latin typeface="Times New Roman" panose="02020603050405020304" pitchFamily="18" charset="0"/>
                <a:cs typeface="Times New Roman" panose="02020603050405020304" pitchFamily="18" charset="0"/>
              </a:rPr>
            </a:br>
            <a:r>
              <a:rPr lang="en-US" altLang="en-US" sz="2400" dirty="0" smtClean="0">
                <a:latin typeface="Times New Roman" panose="02020603050405020304" pitchFamily="18" charset="0"/>
                <a:cs typeface="Times New Roman" panose="02020603050405020304" pitchFamily="18" charset="0"/>
              </a:rPr>
              <a:t>		specialties</a:t>
            </a:r>
          </a:p>
          <a:p>
            <a:pPr defTabSz="784225">
              <a:lnSpc>
                <a:spcPct val="90000"/>
              </a:lnSpc>
              <a:buFont typeface="Wingdings" pitchFamily="2" charset="2"/>
              <a:buNone/>
              <a:tabLst>
                <a:tab pos="2625725" algn="l"/>
                <a:tab pos="5946775" algn="l"/>
              </a:tabLst>
            </a:pPr>
            <a:endParaRPr lang="en-US" altLang="en-US" sz="2400" dirty="0" smtClean="0">
              <a:latin typeface="Times New Roman" panose="02020603050405020304" pitchFamily="18" charset="0"/>
              <a:cs typeface="Times New Roman" panose="02020603050405020304" pitchFamily="18" charset="0"/>
            </a:endParaRPr>
          </a:p>
          <a:p>
            <a:pPr defTabSz="784225">
              <a:lnSpc>
                <a:spcPct val="90000"/>
              </a:lnSpc>
              <a:tabLst>
                <a:tab pos="2625725" algn="l"/>
                <a:tab pos="5946775" algn="l"/>
              </a:tabLst>
            </a:pPr>
            <a:r>
              <a:rPr lang="en-US" altLang="en-US" sz="2400" b="1" dirty="0" smtClean="0">
                <a:latin typeface="Times New Roman" panose="02020603050405020304" pitchFamily="18" charset="0"/>
                <a:cs typeface="Times New Roman" panose="02020603050405020304" pitchFamily="18" charset="0"/>
              </a:rPr>
              <a:t>Compensation</a:t>
            </a:r>
            <a:r>
              <a:rPr lang="en-US" altLang="en-US" sz="2400" dirty="0" smtClean="0">
                <a:latin typeface="Times New Roman" panose="02020603050405020304" pitchFamily="18" charset="0"/>
                <a:cs typeface="Times New Roman" panose="02020603050405020304" pitchFamily="18" charset="0"/>
              </a:rPr>
              <a:t>	Time, effort, rank	Skills, results</a:t>
            </a:r>
            <a:br>
              <a:rPr lang="en-US" altLang="en-US" sz="2400" dirty="0" smtClean="0">
                <a:latin typeface="Times New Roman" panose="02020603050405020304" pitchFamily="18" charset="0"/>
                <a:cs typeface="Times New Roman" panose="02020603050405020304" pitchFamily="18" charset="0"/>
              </a:rPr>
            </a:br>
            <a:r>
              <a:rPr lang="en-US" altLang="en-US" sz="2400" b="1" dirty="0" smtClean="0">
                <a:latin typeface="Times New Roman" panose="02020603050405020304" pitchFamily="18" charset="0"/>
                <a:cs typeface="Times New Roman" panose="02020603050405020304" pitchFamily="18" charset="0"/>
              </a:rPr>
              <a:t>Criteria</a:t>
            </a:r>
          </a:p>
          <a:p>
            <a:pPr defTabSz="784225">
              <a:lnSpc>
                <a:spcPct val="90000"/>
              </a:lnSpc>
              <a:buFont typeface="Wingdings" pitchFamily="2" charset="2"/>
              <a:buNone/>
              <a:tabLst>
                <a:tab pos="2625725" algn="l"/>
                <a:tab pos="5946775" algn="l"/>
              </a:tabLst>
            </a:pPr>
            <a:endParaRPr lang="en-US" altLang="en-US" sz="2400" b="1" dirty="0" smtClean="0">
              <a:latin typeface="Times New Roman" panose="02020603050405020304" pitchFamily="18" charset="0"/>
              <a:cs typeface="Times New Roman" panose="02020603050405020304" pitchFamily="18" charset="0"/>
            </a:endParaRPr>
          </a:p>
          <a:p>
            <a:pPr defTabSz="784225">
              <a:lnSpc>
                <a:spcPct val="90000"/>
              </a:lnSpc>
              <a:tabLst>
                <a:tab pos="2625725" algn="l"/>
                <a:tab pos="5946775" algn="l"/>
              </a:tabLst>
            </a:pPr>
            <a:r>
              <a:rPr lang="en-US" altLang="en-US" sz="2400" b="1" dirty="0" smtClean="0">
                <a:latin typeface="Times New Roman" panose="02020603050405020304" pitchFamily="18" charset="0"/>
                <a:cs typeface="Times New Roman" panose="02020603050405020304" pitchFamily="18" charset="0"/>
              </a:rPr>
              <a:t>Cultural 	</a:t>
            </a:r>
            <a:r>
              <a:rPr lang="en-US" altLang="en-US" sz="2400" dirty="0" err="1" smtClean="0">
                <a:latin typeface="Times New Roman" panose="02020603050405020304" pitchFamily="18" charset="0"/>
                <a:cs typeface="Times New Roman" panose="02020603050405020304" pitchFamily="18" charset="0"/>
              </a:rPr>
              <a:t>Monocultural</a:t>
            </a:r>
            <a:r>
              <a:rPr lang="en-US" altLang="en-US" sz="2400" dirty="0" smtClean="0">
                <a:latin typeface="Times New Roman" panose="02020603050405020304" pitchFamily="18" charset="0"/>
                <a:cs typeface="Times New Roman" panose="02020603050405020304" pitchFamily="18" charset="0"/>
              </a:rPr>
              <a:t>,	Multicultural, </a:t>
            </a:r>
            <a:br>
              <a:rPr lang="en-US" altLang="en-US" sz="2400" dirty="0" smtClean="0">
                <a:latin typeface="Times New Roman" panose="02020603050405020304" pitchFamily="18" charset="0"/>
                <a:cs typeface="Times New Roman" panose="02020603050405020304" pitchFamily="18" charset="0"/>
              </a:rPr>
            </a:br>
            <a:r>
              <a:rPr lang="en-US" altLang="en-US" sz="2400" b="1" dirty="0" smtClean="0">
                <a:latin typeface="Times New Roman" panose="02020603050405020304" pitchFamily="18" charset="0"/>
                <a:cs typeface="Times New Roman" panose="02020603050405020304" pitchFamily="18" charset="0"/>
              </a:rPr>
              <a:t>Orientation</a:t>
            </a:r>
            <a:r>
              <a:rPr lang="en-US" altLang="en-US" sz="2400" dirty="0" smtClean="0">
                <a:latin typeface="Times New Roman" panose="02020603050405020304" pitchFamily="18" charset="0"/>
                <a:cs typeface="Times New Roman" panose="02020603050405020304" pitchFamily="18" charset="0"/>
              </a:rPr>
              <a:t>	   monolingual	multilingual </a:t>
            </a:r>
            <a:r>
              <a:rPr lang="en-US" altLang="en-US" sz="2000" dirty="0" smtClean="0"/>
              <a:t>		</a:t>
            </a:r>
          </a:p>
        </p:txBody>
      </p:sp>
    </p:spTree>
    <p:extLst>
      <p:ext uri="{BB962C8B-B14F-4D97-AF65-F5344CB8AC3E}">
        <p14:creationId xmlns:p14="http://schemas.microsoft.com/office/powerpoint/2010/main" val="131982155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533400" y="1371600"/>
            <a:ext cx="8077200" cy="219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lnSpc>
                <a:spcPct val="110000"/>
              </a:lnSpc>
            </a:pPr>
            <a:r>
              <a:rPr lang="en-US" altLang="en-US" smtClean="0">
                <a:solidFill>
                  <a:srgbClr val="336600"/>
                </a:solidFill>
              </a:rPr>
              <a:t/>
            </a:r>
            <a:br>
              <a:rPr lang="en-US" altLang="en-US" smtClean="0">
                <a:solidFill>
                  <a:srgbClr val="336600"/>
                </a:solidFill>
              </a:rPr>
            </a:br>
            <a:r>
              <a:rPr lang="en-US" altLang="en-US" smtClean="0">
                <a:solidFill>
                  <a:srgbClr val="336600"/>
                </a:solidFill>
              </a:rPr>
              <a:t/>
            </a:r>
            <a:br>
              <a:rPr lang="en-US" altLang="en-US" smtClean="0">
                <a:solidFill>
                  <a:srgbClr val="336600"/>
                </a:solidFill>
              </a:rPr>
            </a:br>
            <a:r>
              <a:rPr lang="en-US" altLang="en-US" smtClean="0">
                <a:solidFill>
                  <a:schemeClr val="tx1"/>
                </a:solidFill>
              </a:rPr>
              <a:t>Contributing Disciplines to the Management Field</a:t>
            </a:r>
            <a:endParaRPr lang="en-US" altLang="en-US" i="1" smtClean="0">
              <a:solidFill>
                <a:schemeClr val="tx1"/>
              </a:solidFill>
            </a:endParaRPr>
          </a:p>
        </p:txBody>
      </p:sp>
    </p:spTree>
    <p:extLst>
      <p:ext uri="{BB962C8B-B14F-4D97-AF65-F5344CB8AC3E}">
        <p14:creationId xmlns:p14="http://schemas.microsoft.com/office/powerpoint/2010/main" val="25053610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2945</Words>
  <Application>Microsoft Office PowerPoint</Application>
  <PresentationFormat>On-screen Show (4:3)</PresentationFormat>
  <Paragraphs>754</Paragraphs>
  <Slides>82</Slides>
  <Notes>60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84" baseType="lpstr">
      <vt:lpstr>Office Theme</vt:lpstr>
      <vt:lpstr>Microsoft ClipArt Gallery</vt:lpstr>
      <vt:lpstr>PowerPoint Presentation</vt:lpstr>
      <vt:lpstr>Organization</vt:lpstr>
      <vt:lpstr>The Characteristics of  an Organization</vt:lpstr>
      <vt:lpstr>PowerPoint Presentation</vt:lpstr>
      <vt:lpstr>What Managers Do </vt:lpstr>
      <vt:lpstr>Three common characteristics of the organization</vt:lpstr>
      <vt:lpstr>What Does It Take to Become a Successful Manager?    </vt:lpstr>
      <vt:lpstr>THE FORMULA FOR MANAGERIAL SUCCESS</vt:lpstr>
      <vt:lpstr>  Contributing Disciplines to the Management Field</vt:lpstr>
      <vt:lpstr>BASIC WORKING COMPONENTS OF MANAGEMENTS STUDY  </vt:lpstr>
      <vt:lpstr>PowerPoint Presentation</vt:lpstr>
      <vt:lpstr> Psychology </vt:lpstr>
      <vt:lpstr>PowerPoint Presentation</vt:lpstr>
      <vt:lpstr>Sociology </vt:lpstr>
      <vt:lpstr>PowerPoint Presentation</vt:lpstr>
      <vt:lpstr>Social psychology </vt:lpstr>
      <vt:lpstr>PowerPoint Presentation</vt:lpstr>
      <vt:lpstr>Anthropology</vt:lpstr>
      <vt:lpstr>PowerPoint Presentation</vt:lpstr>
      <vt:lpstr>Political science</vt:lpstr>
      <vt:lpstr>PowerPoint Presentation</vt:lpstr>
      <vt:lpstr>PowerPoint Presentation</vt:lpstr>
      <vt:lpstr>PowerPoint Presentation</vt:lpstr>
      <vt:lpstr>What is Role?</vt:lpstr>
      <vt:lpstr>PowerPoint Presentation</vt:lpstr>
      <vt:lpstr>PowerPoint Presentation</vt:lpstr>
      <vt:lpstr>PowerPoint Presentation</vt:lpstr>
      <vt:lpstr>PowerPoint Presentation</vt:lpstr>
      <vt:lpstr>PowerPoint Presentation</vt:lpstr>
      <vt:lpstr>What is Skill?</vt:lpstr>
      <vt:lpstr>PowerPoint Presentation</vt:lpstr>
      <vt:lpstr>PowerPoint Presentation</vt:lpstr>
      <vt:lpstr>Technical Skills(Technical Competency)  Reflects the both the understanding and Proficiency in a Specialized field </vt:lpstr>
      <vt:lpstr>Human Skills(Social Competency)  Reflects both the work well with and deal others People (Individual &amp; Group)  </vt:lpstr>
      <vt:lpstr>Conceptual Skills (Visionary/Mental Competency)  Reflects both the understanding and thinking of Abstract and Complex situation </vt:lpstr>
      <vt:lpstr>Political Skills</vt:lpstr>
      <vt:lpstr>PowerPoint Presentation</vt:lpstr>
      <vt:lpstr>Managerial Levels </vt:lpstr>
      <vt:lpstr>The Levels of an Organization</vt:lpstr>
      <vt:lpstr>Top Managers They are called CEO, VC, President etc</vt:lpstr>
      <vt:lpstr>Middle Managers They are called Dy CEO, V.President, Manger, Deptt Head etc</vt:lpstr>
      <vt:lpstr>First-Line Managers They are called Supervisors, Foremen, Office Mangers etc</vt:lpstr>
      <vt:lpstr>PowerPoint Presentation</vt:lpstr>
      <vt:lpstr>PowerPoint Presentation</vt:lpstr>
      <vt:lpstr>Skill Type Needed by Manager Level</vt:lpstr>
      <vt:lpstr>PowerPoint Presentation</vt:lpstr>
      <vt:lpstr>Functions of Management</vt:lpstr>
      <vt:lpstr>PowerPoint Presentation</vt:lpstr>
      <vt:lpstr>Management Activities</vt:lpstr>
      <vt:lpstr>PowerPoint Presentation</vt:lpstr>
      <vt:lpstr>PowerPoint Presentation</vt:lpstr>
      <vt:lpstr>PLANNING  The Process of setting goals and deciding how best to achieve them</vt:lpstr>
      <vt:lpstr>PowerPoint Presentation</vt:lpstr>
      <vt:lpstr>ORGANIZING  The process of Systematic arrangement and allocation of human and nonhuman resources so that plans can be carried out successfully </vt:lpstr>
      <vt:lpstr>-Arrangement of Resources -Allocation of Resources  -Who is to do what task -Who reports to whom, and -Where decisions are to be made. </vt:lpstr>
      <vt:lpstr>   STAFFING  </vt:lpstr>
      <vt:lpstr>   STAFFING  </vt:lpstr>
      <vt:lpstr>   DIRECTING  </vt:lpstr>
      <vt:lpstr>   DIRECTING  </vt:lpstr>
      <vt:lpstr>   DIRECTING  </vt:lpstr>
      <vt:lpstr>LEADING   The process of influencing others to engage in the work related behavior to reach organizational goals</vt:lpstr>
      <vt:lpstr>CONTROLLING   The process of supervising and regulating the organizational activities so that actual performance conforms to expected organizational standards and goals</vt:lpstr>
      <vt:lpstr>CONTROLLING   </vt:lpstr>
      <vt:lpstr>Difference in Functions of Management within the Hierarchy </vt:lpstr>
      <vt:lpstr>Level in the Organization</vt:lpstr>
      <vt:lpstr>New Managerial Functions</vt:lpstr>
      <vt:lpstr>PowerPoint Presentation</vt:lpstr>
      <vt:lpstr>The 4-P Cycle of Continuous Improvement</vt:lpstr>
      <vt:lpstr>Good Managers   Perform these POLC functions  with</vt:lpstr>
      <vt:lpstr>Performance Measurement</vt:lpstr>
      <vt:lpstr>PowerPoint Presentation</vt:lpstr>
      <vt:lpstr>EFFICIENCY</vt:lpstr>
      <vt:lpstr>EFFECTIVENESS</vt:lpstr>
      <vt:lpstr>PowerPoint Presentation</vt:lpstr>
      <vt:lpstr>PowerPoint Presentation</vt:lpstr>
      <vt:lpstr>Forces reshaping the process of management</vt:lpstr>
      <vt:lpstr>PowerPoint Presentation</vt:lpstr>
      <vt:lpstr>The Effective Manager</vt:lpstr>
      <vt:lpstr>PowerPoint Presentation</vt:lpstr>
      <vt:lpstr>PowerPoint Presentation</vt:lpstr>
      <vt:lpstr>Evolution of the 21st-Century Manager</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asma khizar</dc:creator>
  <cp:lastModifiedBy>asma khizar</cp:lastModifiedBy>
  <cp:revision>5</cp:revision>
  <dcterms:created xsi:type="dcterms:W3CDTF">2006-08-16T00:00:00Z</dcterms:created>
  <dcterms:modified xsi:type="dcterms:W3CDTF">2020-04-19T08:21:16Z</dcterms:modified>
</cp:coreProperties>
</file>