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24"/>
  </p:notesMasterIdLst>
  <p:sldIdLst>
    <p:sldId id="352" r:id="rId2"/>
    <p:sldId id="369" r:id="rId3"/>
    <p:sldId id="385" r:id="rId4"/>
    <p:sldId id="370" r:id="rId5"/>
    <p:sldId id="371" r:id="rId6"/>
    <p:sldId id="372" r:id="rId7"/>
    <p:sldId id="373" r:id="rId8"/>
    <p:sldId id="374" r:id="rId9"/>
    <p:sldId id="375" r:id="rId10"/>
    <p:sldId id="376" r:id="rId11"/>
    <p:sldId id="377" r:id="rId12"/>
    <p:sldId id="317" r:id="rId13"/>
    <p:sldId id="318" r:id="rId14"/>
    <p:sldId id="319" r:id="rId15"/>
    <p:sldId id="320" r:id="rId16"/>
    <p:sldId id="321" r:id="rId17"/>
    <p:sldId id="322" r:id="rId18"/>
    <p:sldId id="378" r:id="rId19"/>
    <p:sldId id="379" r:id="rId20"/>
    <p:sldId id="323" r:id="rId21"/>
    <p:sldId id="324" r:id="rId22"/>
    <p:sldId id="380" r:id="rId2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1600" autoAdjust="0"/>
  </p:normalViewPr>
  <p:slideViewPr>
    <p:cSldViewPr snapToGrid="0">
      <p:cViewPr varScale="1">
        <p:scale>
          <a:sx n="103" d="100"/>
          <a:sy n="103" d="100"/>
        </p:scale>
        <p:origin x="178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20483" name="Rectangle 3">
            <a:extLst>
              <a:ext uri="{FF2B5EF4-FFF2-40B4-BE49-F238E27FC236}"/>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a:extLst>
              <a:ext uri="{FF2B5EF4-FFF2-40B4-BE49-F238E27FC236}"/>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486" name="Rectangle 6">
            <a:extLst>
              <a:ext uri="{FF2B5EF4-FFF2-40B4-BE49-F238E27FC236}"/>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20487" name="Rectangle 7">
            <a:extLst>
              <a:ext uri="{FF2B5EF4-FFF2-40B4-BE49-F238E27FC236}"/>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B6BD846-0176-4365-9DD9-D22023592A84}" type="slidenum">
              <a:rPr lang="en-US"/>
              <a:pPr>
                <a:defRPr/>
              </a:pPr>
              <a:t>‹#›</a:t>
            </a:fld>
            <a:endParaRPr lang="en-US"/>
          </a:p>
        </p:txBody>
      </p:sp>
    </p:spTree>
    <p:extLst>
      <p:ext uri="{BB962C8B-B14F-4D97-AF65-F5344CB8AC3E}">
        <p14:creationId xmlns:p14="http://schemas.microsoft.com/office/powerpoint/2010/main" val="8968420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Pericytes</a:t>
            </a:r>
            <a:r>
              <a:rPr lang="en-US" dirty="0" smtClean="0"/>
              <a:t> (previously known as </a:t>
            </a:r>
            <a:r>
              <a:rPr lang="en-US" dirty="0" err="1" smtClean="0"/>
              <a:t>Rouget</a:t>
            </a:r>
            <a:r>
              <a:rPr lang="en-US" dirty="0" smtClean="0"/>
              <a:t> cells, \ </a:t>
            </a:r>
            <a:r>
              <a:rPr lang="en-US" dirty="0" err="1" smtClean="0"/>
              <a:t>rü</a:t>
            </a:r>
            <a:r>
              <a:rPr lang="en-US" dirty="0" smtClean="0"/>
              <a:t>-ˈ</a:t>
            </a:r>
            <a:r>
              <a:rPr lang="en-US" dirty="0" err="1" smtClean="0"/>
              <a:t>zhā</a:t>
            </a:r>
            <a:r>
              <a:rPr lang="en-US" dirty="0" smtClean="0"/>
              <a:t> Cells ) are multi-functional mural cells of the microcirculation that wrap around the endothelial cells that line the capillaries and </a:t>
            </a:r>
            <a:r>
              <a:rPr lang="en-US" dirty="0" err="1" smtClean="0"/>
              <a:t>venules</a:t>
            </a:r>
            <a:r>
              <a:rPr lang="en-US" dirty="0" smtClean="0"/>
              <a:t> throughout the body.</a:t>
            </a:r>
            <a:endParaRPr lang="en-US" dirty="0"/>
          </a:p>
        </p:txBody>
      </p:sp>
      <p:sp>
        <p:nvSpPr>
          <p:cNvPr id="4" name="Slide Number Placeholder 3"/>
          <p:cNvSpPr>
            <a:spLocks noGrp="1"/>
          </p:cNvSpPr>
          <p:nvPr>
            <p:ph type="sldNum" sz="quarter" idx="10"/>
          </p:nvPr>
        </p:nvSpPr>
        <p:spPr/>
        <p:txBody>
          <a:bodyPr/>
          <a:lstStyle/>
          <a:p>
            <a:pPr>
              <a:defRPr/>
            </a:pPr>
            <a:fld id="{CB6BD846-0176-4365-9DD9-D22023592A84}" type="slidenum">
              <a:rPr lang="en-US" smtClean="0"/>
              <a:pPr>
                <a:defRPr/>
              </a:pPr>
              <a:t>1</a:t>
            </a:fld>
            <a:endParaRPr lang="en-US"/>
          </a:p>
        </p:txBody>
      </p:sp>
    </p:spTree>
    <p:extLst>
      <p:ext uri="{BB962C8B-B14F-4D97-AF65-F5344CB8AC3E}">
        <p14:creationId xmlns:p14="http://schemas.microsoft.com/office/powerpoint/2010/main" val="1978339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r>
              <a:rPr lang="en-US" altLang="en-US" dirty="0" smtClean="0"/>
              <a:t>A pinocytotic vesicle is a structure that aids in transportation as a cell's plasma membrane absorbs molecules from outside. </a:t>
            </a:r>
          </a:p>
          <a:p>
            <a:r>
              <a:rPr lang="en-US" altLang="en-US" dirty="0" smtClean="0"/>
              <a:t>Sinusoids are low pressure vascular channels that receive blood from terminal branches of the hepatic artery and portal vein at the periphery of lobules and deliver it into central veins. Sinusoids are lined with endothelial cells and flanked by plates of hepatocytes.</a:t>
            </a:r>
          </a:p>
        </p:txBody>
      </p:sp>
      <p:sp>
        <p:nvSpPr>
          <p:cNvPr id="4198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2AB671-978E-4A89-AE71-D87544EA8514}" type="slidenum">
              <a:rPr lang="en-US" altLang="en-US" smtClean="0"/>
              <a:pPr/>
              <a:t>2</a:t>
            </a:fld>
            <a:endParaRPr lang="en-US" altLang="en-US" smtClean="0"/>
          </a:p>
        </p:txBody>
      </p:sp>
    </p:spTree>
    <p:extLst>
      <p:ext uri="{BB962C8B-B14F-4D97-AF65-F5344CB8AC3E}">
        <p14:creationId xmlns:p14="http://schemas.microsoft.com/office/powerpoint/2010/main" val="123580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p:spPr>
        <p:txBody>
          <a:bodyPr/>
          <a:lstStyle/>
          <a:p>
            <a:r>
              <a:rPr lang="en-US" altLang="en-US" dirty="0" smtClean="0"/>
              <a:t>The basal lamina is a layer of extracellular matrix secreted by the epithelial cells, on which the epithelium sits. </a:t>
            </a:r>
          </a:p>
          <a:p>
            <a:r>
              <a:rPr lang="en-US" altLang="en-US" dirty="0" smtClean="0"/>
              <a:t>Hemidesmosomes (HD) are specialized junctional complexes, that contribute to the attachment of epithelial cells to the underlying basement membrane in stratified and other complex epithelia, such as the skin, the cornea, parts of the gastrointestinal and respiratory tract, and the amnion. (The amnion is a membrane that closely covers the embryo when first formed)</a:t>
            </a:r>
          </a:p>
        </p:txBody>
      </p:sp>
      <p:sp>
        <p:nvSpPr>
          <p:cNvPr id="4403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99285C6-B7B7-4572-A236-D226E05650FA}" type="slidenum">
              <a:rPr lang="en-US" altLang="en-US" smtClean="0"/>
              <a:pPr/>
              <a:t>3</a:t>
            </a:fld>
            <a:endParaRPr lang="en-US" altLang="en-US" smtClean="0"/>
          </a:p>
        </p:txBody>
      </p:sp>
    </p:spTree>
    <p:extLst>
      <p:ext uri="{BB962C8B-B14F-4D97-AF65-F5344CB8AC3E}">
        <p14:creationId xmlns:p14="http://schemas.microsoft.com/office/powerpoint/2010/main" val="1412093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r>
              <a:rPr lang="en-US" altLang="en-US" dirty="0" smtClean="0"/>
              <a:t>Capacitance vessels are considered to be the blood vessels that contain most of the blood and that can readily accommodate changes in the blood volume. They are generally considered to be veins.</a:t>
            </a:r>
          </a:p>
          <a:p>
            <a:endParaRPr lang="en-US" altLang="en-US" dirty="0" smtClean="0"/>
          </a:p>
        </p:txBody>
      </p:sp>
      <p:sp>
        <p:nvSpPr>
          <p:cNvPr id="4608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B707DB-77D4-4182-9F24-61489021B601}" type="slidenum">
              <a:rPr lang="en-US" altLang="en-US" smtClean="0"/>
              <a:pPr/>
              <a:t>4</a:t>
            </a:fld>
            <a:endParaRPr lang="en-US" altLang="en-US" smtClean="0"/>
          </a:p>
        </p:txBody>
      </p:sp>
    </p:spTree>
    <p:extLst>
      <p:ext uri="{BB962C8B-B14F-4D97-AF65-F5344CB8AC3E}">
        <p14:creationId xmlns:p14="http://schemas.microsoft.com/office/powerpoint/2010/main" val="2206197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fibroblast is a type of biological cell that synthesizes the extracellular matrix and collagen, produces the structural framework (stroma) for animal tissues, and plays a critical role in wound healing. Fibroblasts are the most common cells of connective tissue in animals.</a:t>
            </a:r>
          </a:p>
          <a:p>
            <a:endParaRPr lang="en-US" dirty="0"/>
          </a:p>
        </p:txBody>
      </p:sp>
      <p:sp>
        <p:nvSpPr>
          <p:cNvPr id="4" name="Slide Number Placeholder 3"/>
          <p:cNvSpPr>
            <a:spLocks noGrp="1"/>
          </p:cNvSpPr>
          <p:nvPr>
            <p:ph type="sldNum" sz="quarter" idx="10"/>
          </p:nvPr>
        </p:nvSpPr>
        <p:spPr/>
        <p:txBody>
          <a:bodyPr/>
          <a:lstStyle/>
          <a:p>
            <a:pPr>
              <a:defRPr/>
            </a:pPr>
            <a:fld id="{CB6BD846-0176-4365-9DD9-D22023592A84}" type="slidenum">
              <a:rPr lang="en-US" smtClean="0"/>
              <a:pPr>
                <a:defRPr/>
              </a:pPr>
              <a:t>5</a:t>
            </a:fld>
            <a:endParaRPr lang="en-US"/>
          </a:p>
        </p:txBody>
      </p:sp>
    </p:spTree>
    <p:extLst>
      <p:ext uri="{BB962C8B-B14F-4D97-AF65-F5344CB8AC3E}">
        <p14:creationId xmlns:p14="http://schemas.microsoft.com/office/powerpoint/2010/main" val="385526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Dural Venous Sinuses. The </a:t>
            </a:r>
            <a:r>
              <a:rPr lang="en-US" dirty="0" err="1" smtClean="0"/>
              <a:t>dural</a:t>
            </a:r>
            <a:r>
              <a:rPr lang="en-US" dirty="0" smtClean="0"/>
              <a:t> venous sinuses lie between the periosteal and meningeal layers of the dura mater. They are best thought of as collecting pools of blood, which drain the central nervous system, the face, and the scalp. All the </a:t>
            </a:r>
            <a:r>
              <a:rPr lang="en-US" dirty="0" err="1" smtClean="0"/>
              <a:t>dural</a:t>
            </a:r>
            <a:r>
              <a:rPr lang="en-US" dirty="0" smtClean="0"/>
              <a:t> venous sinuses ultimately drain into the internal jugular vein.</a:t>
            </a:r>
            <a:endParaRPr lang="en-US" dirty="0"/>
          </a:p>
        </p:txBody>
      </p:sp>
      <p:sp>
        <p:nvSpPr>
          <p:cNvPr id="4" name="Slide Number Placeholder 3"/>
          <p:cNvSpPr>
            <a:spLocks noGrp="1"/>
          </p:cNvSpPr>
          <p:nvPr>
            <p:ph type="sldNum" sz="quarter" idx="10"/>
          </p:nvPr>
        </p:nvSpPr>
        <p:spPr/>
        <p:txBody>
          <a:bodyPr/>
          <a:lstStyle/>
          <a:p>
            <a:pPr>
              <a:defRPr/>
            </a:pPr>
            <a:fld id="{CB6BD846-0176-4365-9DD9-D22023592A84}" type="slidenum">
              <a:rPr lang="en-US" smtClean="0"/>
              <a:pPr>
                <a:defRPr/>
              </a:pPr>
              <a:t>8</a:t>
            </a:fld>
            <a:endParaRPr lang="en-US"/>
          </a:p>
        </p:txBody>
      </p:sp>
    </p:spTree>
    <p:extLst>
      <p:ext uri="{BB962C8B-B14F-4D97-AF65-F5344CB8AC3E}">
        <p14:creationId xmlns:p14="http://schemas.microsoft.com/office/powerpoint/2010/main" val="77387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anastomosis (plural anastomoses) is a connection or opening between two things (especially cavities or passages) that are normally diverging or branching, such as between blood vessels, leaf veins, or streams.</a:t>
            </a:r>
            <a:endParaRPr lang="en-US" dirty="0"/>
          </a:p>
        </p:txBody>
      </p:sp>
      <p:sp>
        <p:nvSpPr>
          <p:cNvPr id="4" name="Slide Number Placeholder 3"/>
          <p:cNvSpPr>
            <a:spLocks noGrp="1"/>
          </p:cNvSpPr>
          <p:nvPr>
            <p:ph type="sldNum" sz="quarter" idx="10"/>
          </p:nvPr>
        </p:nvSpPr>
        <p:spPr/>
        <p:txBody>
          <a:bodyPr/>
          <a:lstStyle/>
          <a:p>
            <a:pPr>
              <a:defRPr/>
            </a:pPr>
            <a:fld id="{CB6BD846-0176-4365-9DD9-D22023592A84}" type="slidenum">
              <a:rPr lang="en-US" smtClean="0"/>
              <a:pPr>
                <a:defRPr/>
              </a:pPr>
              <a:t>11</a:t>
            </a:fld>
            <a:endParaRPr lang="en-US"/>
          </a:p>
        </p:txBody>
      </p:sp>
    </p:spTree>
    <p:extLst>
      <p:ext uri="{BB962C8B-B14F-4D97-AF65-F5344CB8AC3E}">
        <p14:creationId xmlns:p14="http://schemas.microsoft.com/office/powerpoint/2010/main" val="2721882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8" name="Rectangle 2"/>
          <p:cNvSpPr>
            <a:spLocks noGrp="1" noChangeArrowheads="1"/>
          </p:cNvSpPr>
          <p:nvPr>
            <p:ph type="ctrTitle"/>
          </p:nvPr>
        </p:nvSpPr>
        <p:spPr>
          <a:xfrm>
            <a:off x="914400" y="1524000"/>
            <a:ext cx="7623175" cy="1752600"/>
          </a:xfrm>
        </p:spPr>
        <p:txBody>
          <a:bodyPr/>
          <a:lstStyle>
            <a:lvl1pPr>
              <a:defRPr sz="5000"/>
            </a:lvl1pPr>
          </a:lstStyle>
          <a:p>
            <a:pPr lvl="0"/>
            <a:r>
              <a:rPr lang="en-US" noProof="0"/>
              <a:t>Click to edit Master title style</a:t>
            </a:r>
          </a:p>
        </p:txBody>
      </p:sp>
      <p:sp>
        <p:nvSpPr>
          <p:cNvPr id="19459" name="Rectangle 3"/>
          <p:cNvSpPr>
            <a:spLocks noGrp="1" noChangeArrowheads="1"/>
          </p:cNvSpPr>
          <p:nvPr>
            <p:ph type="subTitle" idx="1"/>
          </p:nvPr>
        </p:nvSpPr>
        <p:spPr>
          <a:xfrm>
            <a:off x="1981200" y="3962400"/>
            <a:ext cx="6553200" cy="1752600"/>
          </a:xfrm>
        </p:spPr>
        <p:txBody>
          <a:bodyPr/>
          <a:lstStyle>
            <a:lvl1pPr marL="0" indent="0">
              <a:buFont typeface="Wingdings" panose="05000000000000000000" pitchFamily="2" charset="2"/>
              <a:buNone/>
              <a:defRPr sz="2800"/>
            </a:lvl1pPr>
          </a:lstStyle>
          <a:p>
            <a:pPr lvl="0"/>
            <a:r>
              <a:rPr lang="en-US" noProof="0"/>
              <a:t>Click to edit Master subtitle style</a:t>
            </a:r>
          </a:p>
        </p:txBody>
      </p:sp>
      <p:sp>
        <p:nvSpPr>
          <p:cNvPr id="6" name="Rectangle 4">
            <a:extLst>
              <a:ext uri="{FF2B5EF4-FFF2-40B4-BE49-F238E27FC236}"/>
            </a:extLst>
          </p:cNvPr>
          <p:cNvSpPr>
            <a:spLocks noGrp="1" noChangeArrowheads="1"/>
          </p:cNvSpPr>
          <p:nvPr>
            <p:ph type="dt" sz="half" idx="10"/>
          </p:nvPr>
        </p:nvSpPr>
        <p:spPr/>
        <p:txBody>
          <a:bodyPr/>
          <a:lstStyle>
            <a:lvl1pPr>
              <a:defRPr/>
            </a:lvl1pPr>
          </a:lstStyle>
          <a:p>
            <a:pPr>
              <a:defRPr/>
            </a:pPr>
            <a:endParaRPr lang="en-US"/>
          </a:p>
        </p:txBody>
      </p:sp>
      <p:sp>
        <p:nvSpPr>
          <p:cNvPr id="7" name="Rectangle 5">
            <a:extLst>
              <a:ext uri="{FF2B5EF4-FFF2-40B4-BE49-F238E27FC236}"/>
            </a:extLst>
          </p:cNvPr>
          <p:cNvSpPr>
            <a:spLocks noGrp="1" noChangeArrowheads="1"/>
          </p:cNvSpPr>
          <p:nvPr>
            <p:ph type="ftr" sz="quarter" idx="11"/>
          </p:nvPr>
        </p:nvSpPr>
        <p:spPr>
          <a:xfrm>
            <a:off x="3124200" y="6243638"/>
            <a:ext cx="2895600" cy="457200"/>
          </a:xfrm>
        </p:spPr>
        <p:txBody>
          <a:bodyPr/>
          <a:lstStyle>
            <a:lvl1pPr>
              <a:defRPr/>
            </a:lvl1pPr>
          </a:lstStyle>
          <a:p>
            <a:pPr>
              <a:defRPr/>
            </a:pPr>
            <a:r>
              <a:rPr lang="en-US"/>
              <a:t>Copyright 2009, John Wiley &amp; Sons, Inc.</a:t>
            </a:r>
          </a:p>
        </p:txBody>
      </p:sp>
      <p:sp>
        <p:nvSpPr>
          <p:cNvPr id="8" name="Rectangle 6">
            <a:extLst>
              <a:ext uri="{FF2B5EF4-FFF2-40B4-BE49-F238E27FC236}"/>
            </a:extLst>
          </p:cNvPr>
          <p:cNvSpPr>
            <a:spLocks noGrp="1" noChangeArrowheads="1"/>
          </p:cNvSpPr>
          <p:nvPr>
            <p:ph type="sldNum" sz="quarter" idx="12"/>
          </p:nvPr>
        </p:nvSpPr>
        <p:spPr/>
        <p:txBody>
          <a:bodyPr/>
          <a:lstStyle>
            <a:lvl1pPr>
              <a:defRPr/>
            </a:lvl1pPr>
          </a:lstStyle>
          <a:p>
            <a:pPr>
              <a:defRPr/>
            </a:pPr>
            <a:fld id="{106B2FA1-E5AC-42E9-9063-93F15B652EA5}" type="slidenum">
              <a:rPr lang="en-US"/>
              <a:pPr>
                <a:defRPr/>
              </a:pPr>
              <a:t>‹#›</a:t>
            </a:fld>
            <a:endParaRPr lang="en-US"/>
          </a:p>
        </p:txBody>
      </p:sp>
    </p:spTree>
    <p:extLst>
      <p:ext uri="{BB962C8B-B14F-4D97-AF65-F5344CB8AC3E}">
        <p14:creationId xmlns:p14="http://schemas.microsoft.com/office/powerpoint/2010/main" val="3807743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DEA99798-82DD-461E-8F2A-6F5C4D11BFE8}" type="slidenum">
              <a:rPr lang="en-US"/>
              <a:pPr>
                <a:defRPr/>
              </a:pPr>
              <a:t>‹#›</a:t>
            </a:fld>
            <a:endParaRPr lang="en-US"/>
          </a:p>
        </p:txBody>
      </p:sp>
    </p:spTree>
    <p:extLst>
      <p:ext uri="{BB962C8B-B14F-4D97-AF65-F5344CB8AC3E}">
        <p14:creationId xmlns:p14="http://schemas.microsoft.com/office/powerpoint/2010/main" val="914606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AEB74A1D-0EAF-4068-B890-70D21C82A828}" type="slidenum">
              <a:rPr lang="en-US"/>
              <a:pPr>
                <a:defRPr/>
              </a:pPr>
              <a:t>‹#›</a:t>
            </a:fld>
            <a:endParaRPr lang="en-US"/>
          </a:p>
        </p:txBody>
      </p:sp>
    </p:spTree>
    <p:extLst>
      <p:ext uri="{BB962C8B-B14F-4D97-AF65-F5344CB8AC3E}">
        <p14:creationId xmlns:p14="http://schemas.microsoft.com/office/powerpoint/2010/main" val="3481435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5"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F63E327B-F237-49FF-844D-D106D818B94A}" type="slidenum">
              <a:rPr lang="en-US"/>
              <a:pPr>
                <a:defRPr/>
              </a:pPr>
              <a:t>‹#›</a:t>
            </a:fld>
            <a:endParaRPr lang="en-US"/>
          </a:p>
        </p:txBody>
      </p:sp>
    </p:spTree>
    <p:extLst>
      <p:ext uri="{BB962C8B-B14F-4D97-AF65-F5344CB8AC3E}">
        <p14:creationId xmlns:p14="http://schemas.microsoft.com/office/powerpoint/2010/main" val="1975835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5194EA1E-DF8F-45EB-918D-869D13CF5348}" type="slidenum">
              <a:rPr lang="en-US"/>
              <a:pPr>
                <a:defRPr/>
              </a:pPr>
              <a:t>‹#›</a:t>
            </a:fld>
            <a:endParaRPr lang="en-US"/>
          </a:p>
        </p:txBody>
      </p:sp>
    </p:spTree>
    <p:extLst>
      <p:ext uri="{BB962C8B-B14F-4D97-AF65-F5344CB8AC3E}">
        <p14:creationId xmlns:p14="http://schemas.microsoft.com/office/powerpoint/2010/main" val="3888480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9088815E-6EF4-42C8-962F-86B96665F474}" type="slidenum">
              <a:rPr lang="en-US"/>
              <a:pPr>
                <a:defRPr/>
              </a:pPr>
              <a:t>‹#›</a:t>
            </a:fld>
            <a:endParaRPr lang="en-US"/>
          </a:p>
        </p:txBody>
      </p:sp>
    </p:spTree>
    <p:extLst>
      <p:ext uri="{BB962C8B-B14F-4D97-AF65-F5344CB8AC3E}">
        <p14:creationId xmlns:p14="http://schemas.microsoft.com/office/powerpoint/2010/main" val="488792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CE4E76B6-652B-4B20-A1D4-6D53A2AA7D3C}" type="slidenum">
              <a:rPr lang="en-US"/>
              <a:pPr>
                <a:defRPr/>
              </a:pPr>
              <a:t>‹#›</a:t>
            </a:fld>
            <a:endParaRPr lang="en-US"/>
          </a:p>
        </p:txBody>
      </p:sp>
    </p:spTree>
    <p:extLst>
      <p:ext uri="{BB962C8B-B14F-4D97-AF65-F5344CB8AC3E}">
        <p14:creationId xmlns:p14="http://schemas.microsoft.com/office/powerpoint/2010/main" val="2157348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9"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9FC2576A-6B35-4C43-BDB5-E0F83CF3E675}" type="slidenum">
              <a:rPr lang="en-US"/>
              <a:pPr>
                <a:defRPr/>
              </a:pPr>
              <a:t>‹#›</a:t>
            </a:fld>
            <a:endParaRPr lang="en-US"/>
          </a:p>
        </p:txBody>
      </p:sp>
    </p:spTree>
    <p:extLst>
      <p:ext uri="{BB962C8B-B14F-4D97-AF65-F5344CB8AC3E}">
        <p14:creationId xmlns:p14="http://schemas.microsoft.com/office/powerpoint/2010/main" val="3605591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5"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A8784E2F-B67F-498B-93A9-2DFBE9F26B16}" type="slidenum">
              <a:rPr lang="en-US"/>
              <a:pPr>
                <a:defRPr/>
              </a:pPr>
              <a:t>‹#›</a:t>
            </a:fld>
            <a:endParaRPr lang="en-US"/>
          </a:p>
        </p:txBody>
      </p:sp>
    </p:spTree>
    <p:extLst>
      <p:ext uri="{BB962C8B-B14F-4D97-AF65-F5344CB8AC3E}">
        <p14:creationId xmlns:p14="http://schemas.microsoft.com/office/powerpoint/2010/main" val="3053870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4"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65A03121-9E80-4585-A8D6-3BF6DFA6D4EA}" type="slidenum">
              <a:rPr lang="en-US"/>
              <a:pPr>
                <a:defRPr/>
              </a:pPr>
              <a:t>‹#›</a:t>
            </a:fld>
            <a:endParaRPr lang="en-US"/>
          </a:p>
        </p:txBody>
      </p:sp>
    </p:spTree>
    <p:extLst>
      <p:ext uri="{BB962C8B-B14F-4D97-AF65-F5344CB8AC3E}">
        <p14:creationId xmlns:p14="http://schemas.microsoft.com/office/powerpoint/2010/main" val="3804276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6D7ED22A-13FC-4BBC-8541-38D4D4FA1A17}" type="slidenum">
              <a:rPr lang="en-US"/>
              <a:pPr>
                <a:defRPr/>
              </a:pPr>
              <a:t>‹#›</a:t>
            </a:fld>
            <a:endParaRPr lang="en-US"/>
          </a:p>
        </p:txBody>
      </p:sp>
    </p:spTree>
    <p:extLst>
      <p:ext uri="{BB962C8B-B14F-4D97-AF65-F5344CB8AC3E}">
        <p14:creationId xmlns:p14="http://schemas.microsoft.com/office/powerpoint/2010/main" val="1018448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B2793F9A-91CD-4560-AA95-603B8DA8A39F}" type="slidenum">
              <a:rPr lang="en-US"/>
              <a:pPr>
                <a:defRPr/>
              </a:pPr>
              <a:t>‹#›</a:t>
            </a:fld>
            <a:endParaRPr lang="en-US"/>
          </a:p>
        </p:txBody>
      </p:sp>
    </p:spTree>
    <p:extLst>
      <p:ext uri="{BB962C8B-B14F-4D97-AF65-F5344CB8AC3E}">
        <p14:creationId xmlns:p14="http://schemas.microsoft.com/office/powerpoint/2010/main" val="3276947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436" name="Rectangle 4">
            <a:extLst>
              <a:ext uri="{FF2B5EF4-FFF2-40B4-BE49-F238E27FC236}"/>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mj-lt"/>
              </a:defRPr>
            </a:lvl1pPr>
          </a:lstStyle>
          <a:p>
            <a:pPr>
              <a:defRPr/>
            </a:pPr>
            <a:endParaRPr lang="en-US"/>
          </a:p>
        </p:txBody>
      </p:sp>
      <p:sp>
        <p:nvSpPr>
          <p:cNvPr id="18437" name="Rectangle 5">
            <a:extLst>
              <a:ext uri="{FF2B5EF4-FFF2-40B4-BE49-F238E27FC236}"/>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mj-lt"/>
              </a:defRPr>
            </a:lvl1pPr>
          </a:lstStyle>
          <a:p>
            <a:pPr>
              <a:defRPr/>
            </a:pPr>
            <a:r>
              <a:rPr lang="en-US"/>
              <a:t>Copyright 2009, John Wiley &amp; Sons, Inc.</a:t>
            </a:r>
          </a:p>
        </p:txBody>
      </p:sp>
      <p:sp>
        <p:nvSpPr>
          <p:cNvPr id="18438" name="Rectangle 6">
            <a:extLst>
              <a:ext uri="{FF2B5EF4-FFF2-40B4-BE49-F238E27FC236}"/>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mj-lt"/>
              </a:defRPr>
            </a:lvl1pPr>
          </a:lstStyle>
          <a:p>
            <a:pPr>
              <a:defRPr/>
            </a:pPr>
            <a:fld id="{0422A187-F18C-4B9E-BE28-10DC587EF7DD}" type="slidenum">
              <a:rPr lang="en-US"/>
              <a:pPr>
                <a:defRPr/>
              </a:pPr>
              <a:t>‹#›</a:t>
            </a:fld>
            <a:endParaRPr lang="en-US"/>
          </a:p>
        </p:txBody>
      </p:sp>
      <p:sp>
        <p:nvSpPr>
          <p:cNvPr id="1031" name="Freeform 7"/>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927"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iming>
    <p:tnLst>
      <p:par>
        <p:cTn id="1" dur="indefinite" restart="never" nodeType="tmRoot"/>
      </p:par>
    </p:tnLst>
  </p:timing>
  <p:hf sldNum="0" hdr="0" dt="0"/>
  <p:txStyles>
    <p:titleStyle>
      <a:lvl1pPr algn="l" rtl="0" eaLnBrk="0" fontAlgn="base" hangingPunct="0">
        <a:spcBef>
          <a:spcPct val="0"/>
        </a:spcBef>
        <a:spcAft>
          <a:spcPct val="0"/>
        </a:spcAft>
        <a:defRPr sz="4200" kern="1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anose="02020404030301010803" pitchFamily="18" charset="0"/>
        </a:defRPr>
      </a:lvl2pPr>
      <a:lvl3pPr algn="l" rtl="0" eaLnBrk="0" fontAlgn="base" hangingPunct="0">
        <a:spcBef>
          <a:spcPct val="0"/>
        </a:spcBef>
        <a:spcAft>
          <a:spcPct val="0"/>
        </a:spcAft>
        <a:defRPr sz="4200">
          <a:solidFill>
            <a:schemeClr val="tx2"/>
          </a:solidFill>
          <a:latin typeface="Garamond" panose="02020404030301010803" pitchFamily="18" charset="0"/>
        </a:defRPr>
      </a:lvl3pPr>
      <a:lvl4pPr algn="l" rtl="0" eaLnBrk="0" fontAlgn="base" hangingPunct="0">
        <a:spcBef>
          <a:spcPct val="0"/>
        </a:spcBef>
        <a:spcAft>
          <a:spcPct val="0"/>
        </a:spcAft>
        <a:defRPr sz="4200">
          <a:solidFill>
            <a:schemeClr val="tx2"/>
          </a:solidFill>
          <a:latin typeface="Garamond" panose="02020404030301010803" pitchFamily="18" charset="0"/>
        </a:defRPr>
      </a:lvl4pPr>
      <a:lvl5pPr algn="l" rtl="0" eaLnBrk="0" fontAlgn="base" hangingPunct="0">
        <a:spcBef>
          <a:spcPct val="0"/>
        </a:spcBef>
        <a:spcAft>
          <a:spcPct val="0"/>
        </a:spcAft>
        <a:defRPr sz="4200">
          <a:solidFill>
            <a:schemeClr val="tx2"/>
          </a:solidFill>
          <a:latin typeface="Garamond" panose="02020404030301010803" pitchFamily="18" charset="0"/>
        </a:defRPr>
      </a:lvl5pPr>
      <a:lvl6pPr marL="457200" algn="l" rtl="0" fontAlgn="base">
        <a:spcBef>
          <a:spcPct val="0"/>
        </a:spcBef>
        <a:spcAft>
          <a:spcPct val="0"/>
        </a:spcAft>
        <a:defRPr sz="4200">
          <a:solidFill>
            <a:schemeClr val="tx2"/>
          </a:solidFill>
          <a:latin typeface="Garamond" panose="02020404030301010803" pitchFamily="18" charset="0"/>
        </a:defRPr>
      </a:lvl6pPr>
      <a:lvl7pPr marL="914400" algn="l" rtl="0" fontAlgn="base">
        <a:spcBef>
          <a:spcPct val="0"/>
        </a:spcBef>
        <a:spcAft>
          <a:spcPct val="0"/>
        </a:spcAft>
        <a:defRPr sz="4200">
          <a:solidFill>
            <a:schemeClr val="tx2"/>
          </a:solidFill>
          <a:latin typeface="Garamond" panose="02020404030301010803" pitchFamily="18" charset="0"/>
        </a:defRPr>
      </a:lvl7pPr>
      <a:lvl8pPr marL="1371600" algn="l" rtl="0" fontAlgn="base">
        <a:spcBef>
          <a:spcPct val="0"/>
        </a:spcBef>
        <a:spcAft>
          <a:spcPct val="0"/>
        </a:spcAft>
        <a:defRPr sz="4200">
          <a:solidFill>
            <a:schemeClr val="tx2"/>
          </a:solidFill>
          <a:latin typeface="Garamond" panose="02020404030301010803" pitchFamily="18" charset="0"/>
        </a:defRPr>
      </a:lvl8pPr>
      <a:lvl9pPr marL="1828800" algn="l" rtl="0" fontAlgn="base">
        <a:spcBef>
          <a:spcPct val="0"/>
        </a:spcBef>
        <a:spcAft>
          <a:spcPct val="0"/>
        </a:spcAft>
        <a:defRPr sz="4200">
          <a:solidFill>
            <a:schemeClr val="tx2"/>
          </a:solidFill>
          <a:latin typeface="Garamond" panose="02020404030301010803"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kern="12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4a"/><Relationship Id="rId7" Type="http://schemas.openxmlformats.org/officeDocument/2006/relationships/image" Target="../media/image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2.xml"/><Relationship Id="rId10" Type="http://schemas.openxmlformats.org/officeDocument/2006/relationships/image" Target="../media/image4.png"/><Relationship Id="rId4" Type="http://schemas.openxmlformats.org/officeDocument/2006/relationships/audio" Target="../media/media2.m4a"/><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5.m4a"/><Relationship Id="rId7" Type="http://schemas.openxmlformats.org/officeDocument/2006/relationships/image" Target="../media/image1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audio" Target="../media/media15.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3.m4a"/><Relationship Id="rId7" Type="http://schemas.openxmlformats.org/officeDocument/2006/relationships/image" Target="../media/image1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2.png"/><Relationship Id="rId5" Type="http://schemas.openxmlformats.org/officeDocument/2006/relationships/slideLayout" Target="../slideLayouts/slideLayout2.xml"/><Relationship Id="rId4" Type="http://schemas.openxmlformats.org/officeDocument/2006/relationships/audio" Target="../media/media23.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4.m4a"/><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2.xml"/><Relationship Id="rId5" Type="http://schemas.openxmlformats.org/officeDocument/2006/relationships/slideLayout" Target="../slideLayouts/slideLayout2.xml"/><Relationship Id="rId10" Type="http://schemas.openxmlformats.org/officeDocument/2006/relationships/image" Target="../media/image4.png"/><Relationship Id="rId4" Type="http://schemas.openxmlformats.org/officeDocument/2006/relationships/audio" Target="../media/media4.m4a"/><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6.m4a"/><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6.m4a"/><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noChangeArrowheads="1"/>
          </p:cNvSpPr>
          <p:nvPr>
            <p:ph type="title"/>
          </p:nvPr>
        </p:nvSpPr>
        <p:spPr/>
        <p:txBody>
          <a:bodyPr/>
          <a:lstStyle/>
          <a:p>
            <a:pPr eaLnBrk="1" hangingPunct="1"/>
            <a:r>
              <a:rPr lang="en-US" altLang="en-US" smtClean="0"/>
              <a:t>Capillaries</a:t>
            </a:r>
          </a:p>
        </p:txBody>
      </p:sp>
      <p:sp>
        <p:nvSpPr>
          <p:cNvPr id="3" name="Content Placeholder 2">
            <a:extLst>
              <a:ext uri="{FF2B5EF4-FFF2-40B4-BE49-F238E27FC236}"/>
            </a:extLst>
          </p:cNvPr>
          <p:cNvSpPr>
            <a:spLocks noGrp="1"/>
          </p:cNvSpPr>
          <p:nvPr>
            <p:ph idx="1"/>
          </p:nvPr>
        </p:nvSpPr>
        <p:spPr>
          <a:xfrm>
            <a:off x="304800" y="1162050"/>
            <a:ext cx="8534400" cy="4991100"/>
          </a:xfrm>
        </p:spPr>
        <p:txBody>
          <a:bodyPr rtlCol="0">
            <a:normAutofit/>
          </a:bodyPr>
          <a:lstStyle/>
          <a:p>
            <a:pPr marL="0" indent="0" eaLnBrk="1" fontAlgn="auto" hangingPunct="1">
              <a:spcAft>
                <a:spcPts val="0"/>
              </a:spcAft>
              <a:buFont typeface="Arial" panose="020B0604020202020204" pitchFamily="34" charset="0"/>
              <a:buNone/>
              <a:defRPr/>
            </a:pPr>
            <a:r>
              <a:rPr lang="en-US" dirty="0"/>
              <a:t>Structurally three types</a:t>
            </a:r>
          </a:p>
          <a:p>
            <a:pPr marL="457200" indent="-457200" eaLnBrk="1" fontAlgn="auto" hangingPunct="1">
              <a:spcAft>
                <a:spcPts val="0"/>
              </a:spcAft>
              <a:buFont typeface="Arial" panose="020B0604020202020204" pitchFamily="34" charset="0"/>
              <a:buAutoNum type="arabicPeriod"/>
              <a:defRPr/>
            </a:pPr>
            <a:r>
              <a:rPr lang="en-US" dirty="0"/>
              <a:t>Continuous</a:t>
            </a:r>
          </a:p>
          <a:p>
            <a:pPr marL="457200" indent="-457200" eaLnBrk="1" fontAlgn="auto" hangingPunct="1">
              <a:spcAft>
                <a:spcPts val="0"/>
              </a:spcAft>
              <a:buFont typeface="Arial" panose="020B0604020202020204" pitchFamily="34" charset="0"/>
              <a:buAutoNum type="arabicPeriod"/>
              <a:defRPr/>
            </a:pPr>
            <a:r>
              <a:rPr lang="en-US" dirty="0"/>
              <a:t>Fenestrated</a:t>
            </a:r>
          </a:p>
          <a:p>
            <a:pPr marL="457200" indent="-457200" eaLnBrk="1" fontAlgn="auto" hangingPunct="1">
              <a:spcAft>
                <a:spcPts val="0"/>
              </a:spcAft>
              <a:buFont typeface="Arial" panose="020B0604020202020204" pitchFamily="34" charset="0"/>
              <a:buAutoNum type="arabicPeriod"/>
              <a:defRPr/>
            </a:pPr>
            <a:r>
              <a:rPr lang="en-US" dirty="0"/>
              <a:t>Sinusoids</a:t>
            </a:r>
          </a:p>
        </p:txBody>
      </p:sp>
      <p:pic>
        <p:nvPicPr>
          <p:cNvPr id="3994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7375" y="914400"/>
            <a:ext cx="375602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603" y="3657600"/>
            <a:ext cx="3814763" cy="290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7318" y="3733800"/>
            <a:ext cx="4103687"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559175" y="2301875"/>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593771" y="348059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62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9253"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extLst>
          </p:cNvPr>
          <p:cNvSpPr>
            <a:spLocks noGrp="1"/>
          </p:cNvSpPr>
          <p:nvPr>
            <p:ph type="ftr" sz="quarter" idx="11"/>
          </p:nvPr>
        </p:nvSpPr>
        <p:spPr/>
        <p:txBody>
          <a:bodyPr/>
          <a:lstStyle/>
          <a:p>
            <a:pPr>
              <a:defRPr/>
            </a:pPr>
            <a:r>
              <a:rPr lang="en-US"/>
              <a:t>Copyright 2009, John Wiley &amp; Sons, Inc.</a:t>
            </a:r>
          </a:p>
        </p:txBody>
      </p:sp>
      <p:pic>
        <p:nvPicPr>
          <p:cNvPr id="5222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62400" y="305888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3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extLst>
          </p:cNvPr>
          <p:cNvSpPr>
            <a:spLocks noGrp="1"/>
          </p:cNvSpPr>
          <p:nvPr>
            <p:ph type="ftr" sz="quarter" idx="11"/>
          </p:nvPr>
        </p:nvSpPr>
        <p:spPr/>
        <p:txBody>
          <a:bodyPr/>
          <a:lstStyle/>
          <a:p>
            <a:pPr>
              <a:defRPr/>
            </a:pPr>
            <a:r>
              <a:rPr lang="en-US"/>
              <a:t>Copyright 2009, John Wiley &amp; Sons, Inc.</a:t>
            </a:r>
          </a:p>
        </p:txBody>
      </p:sp>
      <p:pic>
        <p:nvPicPr>
          <p:cNvPr id="53251"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79538" y="228600"/>
            <a:ext cx="4773612"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00866" y="235909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00866" y="365604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66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047"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normAutofit fontScale="90000"/>
          </a:bodyPr>
          <a:lstStyle/>
          <a:p>
            <a:pPr eaLnBrk="1" hangingPunct="1">
              <a:defRPr/>
            </a:pPr>
            <a:r>
              <a:rPr lang="en-US" dirty="0"/>
              <a:t>Circulation of the blood</a:t>
            </a:r>
            <a:br>
              <a:rPr lang="en-US" dirty="0"/>
            </a:br>
            <a:r>
              <a:rPr lang="en-US" dirty="0"/>
              <a:t> </a:t>
            </a:r>
          </a:p>
        </p:txBody>
      </p:sp>
      <p:sp>
        <p:nvSpPr>
          <p:cNvPr id="54275" name="Content Placeholder 2"/>
          <p:cNvSpPr>
            <a:spLocks noGrp="1" noChangeArrowheads="1"/>
          </p:cNvSpPr>
          <p:nvPr>
            <p:ph idx="1"/>
          </p:nvPr>
        </p:nvSpPr>
        <p:spPr>
          <a:xfrm>
            <a:off x="76200" y="1600200"/>
            <a:ext cx="8610600" cy="4876800"/>
          </a:xfrm>
        </p:spPr>
        <p:txBody>
          <a:bodyPr/>
          <a:lstStyle/>
          <a:p>
            <a:pPr marL="631825" lvl="2" indent="-457200" eaLnBrk="1" hangingPunct="1">
              <a:buFont typeface="Courier New" panose="02070309020205020404" pitchFamily="49" charset="0"/>
              <a:buChar char="o"/>
            </a:pPr>
            <a:r>
              <a:rPr lang="en-US" altLang="en-US" sz="2800" smtClean="0"/>
              <a:t>Describe the circulation of the blood through the lungs, naming the main vessels involved</a:t>
            </a:r>
          </a:p>
          <a:p>
            <a:pPr marL="631825" lvl="2" indent="-457200" eaLnBrk="1" hangingPunct="1">
              <a:buFont typeface="Courier New" panose="02070309020205020404" pitchFamily="49" charset="0"/>
              <a:buChar char="o"/>
            </a:pPr>
            <a:r>
              <a:rPr lang="en-US" altLang="en-US" sz="2800" smtClean="0"/>
              <a:t>List the arteries supplying blood to all major body structures</a:t>
            </a:r>
          </a:p>
          <a:p>
            <a:pPr marL="631825" lvl="2" indent="-457200" eaLnBrk="1" hangingPunct="1">
              <a:buFont typeface="Courier New" panose="02070309020205020404" pitchFamily="49" charset="0"/>
              <a:buChar char="o"/>
            </a:pPr>
            <a:r>
              <a:rPr lang="en-US" altLang="en-US" sz="2800" smtClean="0"/>
              <a:t>Describe the venous drainage involved in returning blood to the heart from the body</a:t>
            </a:r>
          </a:p>
          <a:p>
            <a:pPr marL="631825" lvl="2" indent="-457200" eaLnBrk="1" hangingPunct="1">
              <a:buFont typeface="Courier New" panose="02070309020205020404" pitchFamily="49" charset="0"/>
              <a:buChar char="o"/>
            </a:pPr>
            <a:r>
              <a:rPr lang="en-US" altLang="en-US" sz="2800" smtClean="0"/>
              <a:t>Describe the arrangement of blood vessels relating to the portal circulation.</a:t>
            </a:r>
          </a:p>
          <a:p>
            <a:pPr eaLnBrk="1" hangingPunct="1"/>
            <a:endParaRPr lang="en-US" altLang="en-US" smtClean="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71657" y="2381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166"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571500" y="1047750"/>
            <a:ext cx="8229600" cy="4530725"/>
          </a:xfrm>
        </p:spPr>
        <p:txBody>
          <a:bodyPr/>
          <a:lstStyle/>
          <a:p>
            <a:pPr marL="0" indent="0" eaLnBrk="1" hangingPunct="1">
              <a:buFont typeface="Arial" panose="020B0604020202020204" pitchFamily="34" charset="0"/>
              <a:buNone/>
              <a:defRPr/>
            </a:pPr>
            <a:r>
              <a:rPr lang="en-US" sz="3200" dirty="0"/>
              <a:t>Although circulation of blood round the body is continuous it is convenient to describe it in two parts:</a:t>
            </a:r>
          </a:p>
          <a:p>
            <a:pPr eaLnBrk="1" hangingPunct="1">
              <a:defRPr/>
            </a:pPr>
            <a:endParaRPr lang="en-US" sz="3200" dirty="0"/>
          </a:p>
          <a:p>
            <a:pPr eaLnBrk="1" hangingPunct="1">
              <a:buFont typeface="Courier New" panose="02070309020205020404" pitchFamily="49" charset="0"/>
              <a:buChar char="o"/>
              <a:defRPr/>
            </a:pPr>
            <a:r>
              <a:rPr lang="en-US" sz="3200" dirty="0"/>
              <a:t>Pulmonary circulation</a:t>
            </a:r>
          </a:p>
          <a:p>
            <a:pPr eaLnBrk="1" hangingPunct="1">
              <a:buFont typeface="Courier New" panose="02070309020205020404" pitchFamily="49" charset="0"/>
              <a:buChar char="o"/>
              <a:defRPr/>
            </a:pPr>
            <a:r>
              <a:rPr lang="en-US" sz="3200" dirty="0"/>
              <a:t>Systemic or general circulation </a:t>
            </a:r>
          </a:p>
          <a:p>
            <a:pPr eaLnBrk="1" hangingPunct="1">
              <a:defRPr/>
            </a:pPr>
            <a:endParaRPr lang="en-US" dirty="0"/>
          </a:p>
          <a:p>
            <a:pPr eaLnBrk="1" hangingPunct="1">
              <a:defRPr/>
            </a:pP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18309" y="267085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74"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noChangeArrowheads="1"/>
          </p:cNvSpPr>
          <p:nvPr>
            <p:ph type="title"/>
          </p:nvPr>
        </p:nvSpPr>
        <p:spPr/>
        <p:txBody>
          <a:bodyPr/>
          <a:lstStyle/>
          <a:p>
            <a:pPr eaLnBrk="1" hangingPunct="1"/>
            <a:r>
              <a:rPr lang="en-US" altLang="en-US" smtClean="0"/>
              <a:t>Pulmonary Circulation	</a:t>
            </a:r>
          </a:p>
        </p:txBody>
      </p:sp>
      <p:sp>
        <p:nvSpPr>
          <p:cNvPr id="38915" name="Content Placeholder 2">
            <a:extLst>
              <a:ext uri="{FF2B5EF4-FFF2-40B4-BE49-F238E27FC236}"/>
            </a:extLst>
          </p:cNvPr>
          <p:cNvSpPr>
            <a:spLocks noGrp="1"/>
          </p:cNvSpPr>
          <p:nvPr>
            <p:ph idx="1"/>
          </p:nvPr>
        </p:nvSpPr>
        <p:spPr/>
        <p:txBody>
          <a:bodyPr/>
          <a:lstStyle/>
          <a:p>
            <a:pPr marL="615950" lvl="1" indent="-342900" eaLnBrk="1" hangingPunct="1">
              <a:defRPr/>
            </a:pPr>
            <a:r>
              <a:rPr lang="en-US" altLang="en-US" sz="2400" dirty="0"/>
              <a:t>From the right ventricle of the heart to the lungs and back to the left atrium</a:t>
            </a:r>
          </a:p>
          <a:p>
            <a:pPr marL="615950" lvl="1" indent="-342900" eaLnBrk="1" hangingPunct="1">
              <a:defRPr/>
            </a:pPr>
            <a:r>
              <a:rPr lang="en-US" altLang="en-US" sz="2400" dirty="0"/>
              <a:t>In the lungs, carbon dioxide is excreted and oxygen is absorbed</a:t>
            </a:r>
          </a:p>
          <a:p>
            <a:pPr marL="615950" lvl="1" indent="-342900" eaLnBrk="1" hangingPunct="1">
              <a:defRPr/>
            </a:pPr>
            <a:r>
              <a:rPr lang="en-US" altLang="en-US" sz="2400" i="1" dirty="0"/>
              <a:t>The </a:t>
            </a:r>
            <a:r>
              <a:rPr lang="en-US" altLang="en-US" sz="2400" i="1" dirty="0">
                <a:solidFill>
                  <a:srgbClr val="FF0000"/>
                </a:solidFill>
              </a:rPr>
              <a:t>pulmonary artery</a:t>
            </a:r>
            <a:r>
              <a:rPr lang="en-US" altLang="en-US" sz="2400" dirty="0">
                <a:solidFill>
                  <a:srgbClr val="FF0000"/>
                </a:solidFill>
              </a:rPr>
              <a:t> or trunk</a:t>
            </a:r>
            <a:r>
              <a:rPr lang="en-US" altLang="en-US" sz="2400" dirty="0"/>
              <a:t>, carrying </a:t>
            </a:r>
            <a:r>
              <a:rPr lang="en-US" altLang="en-US" sz="2400" i="1" dirty="0"/>
              <a:t>deoxygenated blood</a:t>
            </a:r>
            <a:r>
              <a:rPr lang="en-US" altLang="en-US" sz="2400" dirty="0"/>
              <a:t>, leaves the upper part of the right ventricle of the heart</a:t>
            </a:r>
          </a:p>
          <a:p>
            <a:pPr marL="615950" lvl="1" indent="-342900" eaLnBrk="1" hangingPunct="1">
              <a:defRPr/>
            </a:pPr>
            <a:r>
              <a:rPr lang="en-US" altLang="en-US" sz="2400" dirty="0"/>
              <a:t>Passes upwards and divides into </a:t>
            </a:r>
            <a:r>
              <a:rPr lang="en-US" altLang="en-US" sz="2400" dirty="0">
                <a:solidFill>
                  <a:srgbClr val="FF0000"/>
                </a:solidFill>
              </a:rPr>
              <a:t>left and right pulmonary arteries</a:t>
            </a:r>
            <a:r>
              <a:rPr lang="en-US" altLang="en-US" sz="2400" dirty="0"/>
              <a:t> at the level of the 5th thoracic vertebra.</a:t>
            </a:r>
          </a:p>
          <a:p>
            <a:pPr marL="273050" lvl="1" indent="0" eaLnBrk="1" hangingPunct="1">
              <a:buFont typeface="Arial" panose="020B0604020202020204" pitchFamily="34" charset="0"/>
              <a:buNone/>
              <a:defRPr/>
            </a:pPr>
            <a:endParaRPr lang="en-US" altLang="en-US" dirty="0"/>
          </a:p>
          <a:p>
            <a:pPr marL="273050" lvl="1" indent="0" eaLnBrk="1" hangingPunct="1">
              <a:buFont typeface="Arial" panose="020B0604020202020204" pitchFamily="34" charset="0"/>
              <a:buNone/>
              <a:defRPr/>
            </a:pPr>
            <a:endParaRPr lang="en-US" altLang="en-US" dirty="0"/>
          </a:p>
          <a:p>
            <a:pPr eaLnBrk="1" hangingPunct="1">
              <a:defRPr/>
            </a:pPr>
            <a:endParaRPr lang="en-US" alt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93159" y="5429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38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noChangeArrowheads="1"/>
          </p:cNvSpPr>
          <p:nvPr>
            <p:ph type="title"/>
          </p:nvPr>
        </p:nvSpPr>
        <p:spPr/>
        <p:txBody>
          <a:bodyPr/>
          <a:lstStyle/>
          <a:p>
            <a:pPr eaLnBrk="1" hangingPunct="1"/>
            <a:r>
              <a:rPr lang="en-US" altLang="en-US" smtClean="0"/>
              <a:t>Pulmonary Circulation	</a:t>
            </a:r>
          </a:p>
        </p:txBody>
      </p:sp>
      <p:sp>
        <p:nvSpPr>
          <p:cNvPr id="57347" name="Content Placeholder 2"/>
          <p:cNvSpPr>
            <a:spLocks noGrp="1" noChangeArrowheads="1"/>
          </p:cNvSpPr>
          <p:nvPr>
            <p:ph idx="1"/>
          </p:nvPr>
        </p:nvSpPr>
        <p:spPr>
          <a:xfrm>
            <a:off x="457200" y="1219200"/>
            <a:ext cx="8229600" cy="4530725"/>
          </a:xfrm>
        </p:spPr>
        <p:txBody>
          <a:bodyPr/>
          <a:lstStyle/>
          <a:p>
            <a:pPr lvl="1" indent="-457200" eaLnBrk="1" hangingPunct="1"/>
            <a:r>
              <a:rPr lang="en-US" altLang="en-US" sz="2800" i="1" smtClean="0">
                <a:solidFill>
                  <a:srgbClr val="FF0000"/>
                </a:solidFill>
              </a:rPr>
              <a:t>The right pulmonary artery</a:t>
            </a:r>
            <a:r>
              <a:rPr lang="en-US" altLang="en-US" sz="2800" smtClean="0">
                <a:solidFill>
                  <a:srgbClr val="FF0000"/>
                </a:solidFill>
              </a:rPr>
              <a:t> </a:t>
            </a:r>
            <a:r>
              <a:rPr lang="en-US" altLang="en-US" sz="2800" smtClean="0"/>
              <a:t>passes to the root of the right lung and divides into two branches, Superior Branch </a:t>
            </a:r>
            <a:r>
              <a:rPr lang="en-US" altLang="en-US" sz="2800" smtClean="0">
                <a:sym typeface="Wingdings" panose="05000000000000000000" pitchFamily="2" charset="2"/>
              </a:rPr>
              <a:t> </a:t>
            </a:r>
            <a:r>
              <a:rPr lang="en-US" altLang="en-US" sz="2800" smtClean="0">
                <a:solidFill>
                  <a:srgbClr val="FF0000"/>
                </a:solidFill>
              </a:rPr>
              <a:t>Superior lobar</a:t>
            </a:r>
          </a:p>
          <a:p>
            <a:pPr lvl="1" indent="-457200" eaLnBrk="1" hangingPunct="1">
              <a:buFont typeface="Courier New" panose="02070309020205020404" pitchFamily="49" charset="0"/>
              <a:buChar char="o"/>
            </a:pPr>
            <a:r>
              <a:rPr lang="en-US" altLang="en-US" sz="2800" smtClean="0"/>
              <a:t>Lower branch divides again within lung </a:t>
            </a:r>
            <a:r>
              <a:rPr lang="en-US" altLang="en-US" sz="2800" smtClean="0">
                <a:sym typeface="Wingdings" panose="05000000000000000000" pitchFamily="2" charset="2"/>
              </a:rPr>
              <a:t> </a:t>
            </a:r>
            <a:r>
              <a:rPr lang="en-US" altLang="en-US" sz="2800" smtClean="0">
                <a:solidFill>
                  <a:srgbClr val="FF0000"/>
                </a:solidFill>
                <a:sym typeface="Wingdings" panose="05000000000000000000" pitchFamily="2" charset="2"/>
              </a:rPr>
              <a:t>Middle lobar and inferior lobar</a:t>
            </a:r>
          </a:p>
          <a:p>
            <a:pPr lvl="1" indent="-457200" eaLnBrk="1" hangingPunct="1"/>
            <a:r>
              <a:rPr lang="en-US" altLang="en-US" sz="2800" i="1" smtClean="0">
                <a:solidFill>
                  <a:srgbClr val="FF0000"/>
                </a:solidFill>
              </a:rPr>
              <a:t>The left pulmonary artery</a:t>
            </a:r>
            <a:r>
              <a:rPr lang="en-US" altLang="en-US" sz="2800" smtClean="0">
                <a:solidFill>
                  <a:srgbClr val="FF0000"/>
                </a:solidFill>
              </a:rPr>
              <a:t> </a:t>
            </a:r>
            <a:r>
              <a:rPr lang="en-US" altLang="en-US" sz="2800" smtClean="0"/>
              <a:t>is much more variable</a:t>
            </a:r>
            <a:endParaRPr lang="en-US" altLang="en-US" sz="2800" smtClean="0">
              <a:solidFill>
                <a:srgbClr val="FF0000"/>
              </a:solidFill>
              <a:sym typeface="Wingdings" panose="05000000000000000000" pitchFamily="2" charset="2"/>
            </a:endParaRPr>
          </a:p>
          <a:p>
            <a:pPr lvl="1" indent="-457200" eaLnBrk="1" hangingPunct="1">
              <a:buFont typeface="Courier New" panose="02070309020205020404" pitchFamily="49" charset="0"/>
              <a:buChar char="o"/>
            </a:pPr>
            <a:r>
              <a:rPr lang="en-US" altLang="en-US" sz="2800" smtClean="0"/>
              <a:t>Before entering to hilum </a:t>
            </a:r>
            <a:r>
              <a:rPr lang="en-US" altLang="en-US" sz="2800" smtClean="0">
                <a:sym typeface="Wingdings" panose="05000000000000000000" pitchFamily="2" charset="2"/>
              </a:rPr>
              <a:t> </a:t>
            </a:r>
            <a:r>
              <a:rPr lang="en-US" altLang="en-US" sz="2800" smtClean="0">
                <a:solidFill>
                  <a:srgbClr val="FF0000"/>
                </a:solidFill>
                <a:sym typeface="Wingdings" panose="05000000000000000000" pitchFamily="2" charset="2"/>
              </a:rPr>
              <a:t>Several Superior lobar arteries</a:t>
            </a:r>
          </a:p>
          <a:p>
            <a:pPr lvl="1" indent="-457200" eaLnBrk="1" hangingPunct="1">
              <a:buFont typeface="Courier New" panose="02070309020205020404" pitchFamily="49" charset="0"/>
              <a:buChar char="o"/>
            </a:pPr>
            <a:r>
              <a:rPr lang="en-US" altLang="en-US" sz="2800" smtClean="0">
                <a:sym typeface="Wingdings" panose="05000000000000000000" pitchFamily="2" charset="2"/>
              </a:rPr>
              <a:t>After entering  </a:t>
            </a:r>
            <a:r>
              <a:rPr lang="en-US" altLang="en-US" sz="2800" smtClean="0">
                <a:solidFill>
                  <a:srgbClr val="FF0000"/>
                </a:solidFill>
                <a:sym typeface="Wingdings" panose="05000000000000000000" pitchFamily="2" charset="2"/>
              </a:rPr>
              <a:t>Inferior lobar arteries</a:t>
            </a:r>
            <a:endParaRPr lang="en-US" altLang="en-US" sz="2800" smtClean="0">
              <a:solidFill>
                <a:srgbClr val="FF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86466" y="27781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0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noChangeArrowheads="1"/>
          </p:cNvSpPr>
          <p:nvPr>
            <p:ph type="title"/>
          </p:nvPr>
        </p:nvSpPr>
        <p:spPr/>
        <p:txBody>
          <a:bodyPr/>
          <a:lstStyle/>
          <a:p>
            <a:pPr eaLnBrk="1" hangingPunct="1"/>
            <a:r>
              <a:rPr lang="en-US" altLang="en-US" smtClean="0"/>
              <a:t>Pulmonary Circulation	</a:t>
            </a:r>
          </a:p>
        </p:txBody>
      </p:sp>
      <p:sp>
        <p:nvSpPr>
          <p:cNvPr id="58371" name="Content Placeholder 2"/>
          <p:cNvSpPr>
            <a:spLocks noGrp="1" noChangeArrowheads="1"/>
          </p:cNvSpPr>
          <p:nvPr>
            <p:ph idx="1"/>
          </p:nvPr>
        </p:nvSpPr>
        <p:spPr/>
        <p:txBody>
          <a:bodyPr/>
          <a:lstStyle/>
          <a:p>
            <a:pPr eaLnBrk="1" hangingPunct="1">
              <a:buFont typeface="Courier New" panose="02070309020205020404" pitchFamily="49" charset="0"/>
              <a:buChar char="o"/>
            </a:pPr>
            <a:r>
              <a:rPr lang="en-US" altLang="en-US" sz="2800" smtClean="0"/>
              <a:t>Within the lung these arteries divide and subdivide into smaller arteries, arterioles and capillaries</a:t>
            </a:r>
          </a:p>
          <a:p>
            <a:pPr eaLnBrk="1" hangingPunct="1">
              <a:buFont typeface="Courier New" panose="02070309020205020404" pitchFamily="49" charset="0"/>
              <a:buChar char="o"/>
            </a:pPr>
            <a:r>
              <a:rPr lang="en-US" altLang="en-US" sz="2800" smtClean="0"/>
              <a:t>Capillaries surround alveoli (air sacs)</a:t>
            </a:r>
          </a:p>
          <a:p>
            <a:pPr eaLnBrk="1" hangingPunct="1">
              <a:buFont typeface="Courier New" panose="02070309020205020404" pitchFamily="49" charset="0"/>
              <a:buChar char="o"/>
            </a:pPr>
            <a:r>
              <a:rPr lang="en-US" altLang="en-US" sz="2800" smtClean="0"/>
              <a:t>The exchange of gases takes place between capillary blood and air in the alveoli of the lungs. </a:t>
            </a:r>
          </a:p>
          <a:p>
            <a:pPr eaLnBrk="1" hangingPunct="1">
              <a:buFont typeface="Courier New" panose="02070309020205020404" pitchFamily="49" charset="0"/>
              <a:buChar char="o"/>
            </a:pPr>
            <a:r>
              <a:rPr lang="en-US" altLang="en-US" sz="2800" smtClean="0"/>
              <a:t>In each lung the capillaries containing oxygenated blood join up and eventually form </a:t>
            </a:r>
            <a:r>
              <a:rPr lang="en-US" altLang="en-US" sz="2800" smtClean="0">
                <a:solidFill>
                  <a:srgbClr val="FF0000"/>
                </a:solidFill>
              </a:rPr>
              <a:t>two pulmonary veins</a:t>
            </a:r>
            <a:r>
              <a:rPr lang="en-US" altLang="en-US" sz="2800" smtClean="0"/>
              <a:t>.</a:t>
            </a:r>
          </a:p>
          <a:p>
            <a:pPr eaLnBrk="1" hangingPunct="1"/>
            <a:endParaRPr lang="en-US" altLang="en-US"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42449" y="59451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noChangeArrowheads="1"/>
          </p:cNvSpPr>
          <p:nvPr>
            <p:ph type="title"/>
          </p:nvPr>
        </p:nvSpPr>
        <p:spPr/>
        <p:txBody>
          <a:bodyPr/>
          <a:lstStyle/>
          <a:p>
            <a:pPr eaLnBrk="1" hangingPunct="1"/>
            <a:r>
              <a:rPr lang="en-US" altLang="en-US" smtClean="0"/>
              <a:t>Systemic circulation to lungs</a:t>
            </a:r>
          </a:p>
        </p:txBody>
      </p:sp>
      <p:sp>
        <p:nvSpPr>
          <p:cNvPr id="59395" name="Content Placeholder 2"/>
          <p:cNvSpPr>
            <a:spLocks noGrp="1" noChangeArrowheads="1"/>
          </p:cNvSpPr>
          <p:nvPr>
            <p:ph idx="1"/>
          </p:nvPr>
        </p:nvSpPr>
        <p:spPr/>
        <p:txBody>
          <a:bodyPr/>
          <a:lstStyle/>
          <a:p>
            <a:pPr eaLnBrk="1" hangingPunct="1"/>
            <a:r>
              <a:rPr lang="en-US" altLang="en-US" smtClean="0"/>
              <a:t>The lungs also receive a separate</a:t>
            </a:r>
            <a:br>
              <a:rPr lang="en-US" altLang="en-US" smtClean="0"/>
            </a:br>
            <a:r>
              <a:rPr lang="en-US" altLang="en-US" smtClean="0"/>
              <a:t>systemic blood supply by way of the </a:t>
            </a:r>
            <a:r>
              <a:rPr lang="en-US" altLang="en-US" i="1" smtClean="0">
                <a:solidFill>
                  <a:schemeClr val="tx2"/>
                </a:solidFill>
              </a:rPr>
              <a:t>bronchial arteries</a:t>
            </a:r>
            <a:r>
              <a:rPr lang="en-US" altLang="en-US" smtClean="0"/>
              <a:t/>
            </a:r>
            <a:br>
              <a:rPr lang="en-US" altLang="en-US" smtClean="0"/>
            </a:br>
            <a:r>
              <a:rPr lang="en-US" altLang="en-US" smtClean="0"/>
              <a:t/>
            </a:r>
            <a:br>
              <a:rPr lang="en-US" altLang="en-US" smtClean="0"/>
            </a:br>
            <a:endParaRPr lang="en-US" altLang="en-US"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noChangeArrowheads="1"/>
          </p:cNvSpPr>
          <p:nvPr>
            <p:ph type="title"/>
          </p:nvPr>
        </p:nvSpPr>
        <p:spPr/>
        <p:txBody>
          <a:bodyPr/>
          <a:lstStyle/>
          <a:p>
            <a:endParaRPr lang="en-US" altLang="en-US" smtClean="0"/>
          </a:p>
        </p:txBody>
      </p:sp>
      <p:sp>
        <p:nvSpPr>
          <p:cNvPr id="60419" name="Content Placeholder 2"/>
          <p:cNvSpPr>
            <a:spLocks noGrp="1" noChangeArrowheads="1"/>
          </p:cNvSpPr>
          <p:nvPr>
            <p:ph idx="1"/>
          </p:nvPr>
        </p:nvSpPr>
        <p:spPr/>
        <p:txBody>
          <a:bodyPr/>
          <a:lstStyle/>
          <a:p>
            <a:endParaRPr lang="en-US" altLang="en-US" smtClean="0"/>
          </a:p>
        </p:txBody>
      </p:sp>
      <p:pic>
        <p:nvPicPr>
          <p:cNvPr id="60420"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6700" y="23813"/>
            <a:ext cx="54610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27105" y="3762375"/>
            <a:ext cx="32480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rrow: Curved Down 6">
            <a:extLst>
              <a:ext uri="{FF2B5EF4-FFF2-40B4-BE49-F238E27FC236}"/>
            </a:extLst>
          </p:cNvPr>
          <p:cNvSpPr/>
          <p:nvPr/>
        </p:nvSpPr>
        <p:spPr>
          <a:xfrm rot="3568157">
            <a:off x="5593556" y="2729707"/>
            <a:ext cx="1590675" cy="598488"/>
          </a:xfrm>
          <a:prstGeom prst="curvedDownArrow">
            <a:avLst>
              <a:gd name="adj1" fmla="val 25000"/>
              <a:gd name="adj2" fmla="val 50000"/>
              <a:gd name="adj3" fmla="val 3636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82553" y="4477139"/>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9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noChangeArrowheads="1"/>
          </p:cNvSpPr>
          <p:nvPr>
            <p:ph type="title"/>
          </p:nvPr>
        </p:nvSpPr>
        <p:spPr/>
        <p:txBody>
          <a:bodyPr/>
          <a:lstStyle/>
          <a:p>
            <a:r>
              <a:rPr lang="en-US" altLang="en-US" smtClean="0"/>
              <a:t>Systemic or general circulation</a:t>
            </a:r>
          </a:p>
        </p:txBody>
      </p:sp>
      <p:sp>
        <p:nvSpPr>
          <p:cNvPr id="61443" name="Content Placeholder 2"/>
          <p:cNvSpPr>
            <a:spLocks noGrp="1" noChangeArrowheads="1"/>
          </p:cNvSpPr>
          <p:nvPr>
            <p:ph idx="1"/>
          </p:nvPr>
        </p:nvSpPr>
        <p:spPr>
          <a:xfrm>
            <a:off x="457200" y="1173163"/>
            <a:ext cx="8229600" cy="4957762"/>
          </a:xfrm>
        </p:spPr>
        <p:txBody>
          <a:bodyPr/>
          <a:lstStyle/>
          <a:p>
            <a:r>
              <a:rPr lang="en-US" altLang="en-US" dirty="0" smtClean="0"/>
              <a:t>Outline only the most common circulatory pathways</a:t>
            </a:r>
          </a:p>
          <a:p>
            <a:r>
              <a:rPr lang="en-US" altLang="en-US" dirty="0" smtClean="0"/>
              <a:t>There is a great deal of anatomical variation</a:t>
            </a:r>
          </a:p>
          <a:p>
            <a:r>
              <a:rPr lang="en-US" altLang="en-US" dirty="0" smtClean="0"/>
              <a:t>The names of the blood vessels often describe</a:t>
            </a:r>
          </a:p>
          <a:p>
            <a:pPr lvl="1"/>
            <a:r>
              <a:rPr lang="en-US" altLang="en-US" dirty="0" smtClean="0"/>
              <a:t>Location (Body region traversed (pass through)</a:t>
            </a:r>
          </a:p>
          <a:p>
            <a:pPr lvl="1"/>
            <a:r>
              <a:rPr lang="en-US" altLang="en-US" dirty="0" smtClean="0"/>
              <a:t>An adjacent bone </a:t>
            </a:r>
          </a:p>
          <a:p>
            <a:pPr lvl="1"/>
            <a:r>
              <a:rPr lang="en-US" altLang="en-US" dirty="0" smtClean="0"/>
              <a:t>Organ supplied</a:t>
            </a:r>
          </a:p>
          <a:p>
            <a:r>
              <a:rPr lang="en-US" altLang="en-US" dirty="0" smtClean="0"/>
              <a:t>In many cases, an artery and adjacent vein have similar names</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endParaRPr lang="en-US" alt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noChangeArrowheads="1"/>
          </p:cNvSpPr>
          <p:nvPr>
            <p:ph type="title"/>
          </p:nvPr>
        </p:nvSpPr>
        <p:spPr/>
        <p:txBody>
          <a:bodyPr/>
          <a:lstStyle/>
          <a:p>
            <a:endParaRPr lang="en-US" altLang="en-US" smtClean="0"/>
          </a:p>
        </p:txBody>
      </p:sp>
      <p:sp>
        <p:nvSpPr>
          <p:cNvPr id="40963" name="Content Placeholder 2"/>
          <p:cNvSpPr>
            <a:spLocks noGrp="1" noChangeArrowheads="1"/>
          </p:cNvSpPr>
          <p:nvPr>
            <p:ph idx="1"/>
          </p:nvPr>
        </p:nvSpPr>
        <p:spPr/>
        <p:txBody>
          <a:bodyPr/>
          <a:lstStyle/>
          <a:p>
            <a:endParaRPr lang="en-US" altLang="en-US" smtClean="0"/>
          </a:p>
        </p:txBody>
      </p:sp>
      <p:pic>
        <p:nvPicPr>
          <p:cNvPr id="40964"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1138" y="277813"/>
            <a:ext cx="4029075"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1138" y="3640138"/>
            <a:ext cx="38481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486275" y="842963"/>
            <a:ext cx="4375150" cy="528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23707" y="1147763"/>
            <a:ext cx="4375150" cy="528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04682" y="95251"/>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09262" y="565943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5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24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normAutofit fontScale="90000"/>
          </a:bodyPr>
          <a:lstStyle/>
          <a:p>
            <a:pPr eaLnBrk="1" hangingPunct="1">
              <a:defRPr/>
            </a:pPr>
            <a:r>
              <a:rPr lang="en-US" dirty="0"/>
              <a:t>Systemic or general circulation</a:t>
            </a:r>
            <a:br>
              <a:rPr lang="en-US" dirty="0"/>
            </a:br>
            <a:endParaRPr lang="en-US" dirty="0"/>
          </a:p>
        </p:txBody>
      </p:sp>
      <p:sp>
        <p:nvSpPr>
          <p:cNvPr id="62467" name="Content Placeholder 2"/>
          <p:cNvSpPr>
            <a:spLocks noGrp="1" noChangeArrowheads="1"/>
          </p:cNvSpPr>
          <p:nvPr>
            <p:ph idx="1"/>
          </p:nvPr>
        </p:nvSpPr>
        <p:spPr/>
        <p:txBody>
          <a:bodyPr/>
          <a:lstStyle/>
          <a:p>
            <a:pPr eaLnBrk="1" hangingPunct="1"/>
            <a:r>
              <a:rPr lang="en-US" altLang="en-US" sz="3200" smtClean="0"/>
              <a:t>The blood pumped out from the left ventricle </a:t>
            </a:r>
            <a:r>
              <a:rPr lang="en-US" altLang="en-US" sz="3200" smtClean="0">
                <a:sym typeface="Wingdings" panose="05000000000000000000" pitchFamily="2" charset="2"/>
              </a:rPr>
              <a:t> </a:t>
            </a:r>
            <a:r>
              <a:rPr lang="en-US" altLang="en-US" sz="3200" smtClean="0"/>
              <a:t>carried by the branches of the </a:t>
            </a:r>
            <a:r>
              <a:rPr lang="en-US" altLang="en-US" sz="3200" i="1" smtClean="0"/>
              <a:t>aorta</a:t>
            </a:r>
            <a:r>
              <a:rPr lang="en-US" altLang="en-US" sz="3200" smtClean="0"/>
              <a:t> around the body </a:t>
            </a:r>
            <a:r>
              <a:rPr lang="en-US" altLang="en-US" sz="3200" smtClean="0">
                <a:sym typeface="Wingdings" panose="05000000000000000000" pitchFamily="2" charset="2"/>
              </a:rPr>
              <a:t> </a:t>
            </a:r>
            <a:r>
              <a:rPr lang="en-US" altLang="en-US" sz="3200" i="1" smtClean="0"/>
              <a:t>superior</a:t>
            </a:r>
            <a:r>
              <a:rPr lang="en-US" altLang="en-US" sz="3200" smtClean="0"/>
              <a:t> and </a:t>
            </a:r>
            <a:r>
              <a:rPr lang="en-US" altLang="en-US" sz="3200" i="1" smtClean="0"/>
              <a:t>inferior venae cavae</a:t>
            </a:r>
            <a:r>
              <a:rPr lang="en-US" altLang="en-US" sz="3200" smtClean="0"/>
              <a:t> </a:t>
            </a:r>
            <a:r>
              <a:rPr lang="en-US" altLang="en-US" sz="3200" smtClean="0">
                <a:sym typeface="Wingdings" panose="05000000000000000000" pitchFamily="2" charset="2"/>
              </a:rPr>
              <a:t></a:t>
            </a:r>
            <a:r>
              <a:rPr lang="en-US" altLang="en-US" sz="3200" smtClean="0"/>
              <a:t> right atrium of the heart</a:t>
            </a:r>
            <a:endParaRPr lang="en-US" altLang="en-US" smtClean="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0506" y="406659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noChangeArrowheads="1"/>
          </p:cNvSpPr>
          <p:nvPr>
            <p:ph type="title"/>
          </p:nvPr>
        </p:nvSpPr>
        <p:spPr/>
        <p:txBody>
          <a:bodyPr/>
          <a:lstStyle/>
          <a:p>
            <a:pPr eaLnBrk="1" hangingPunct="1"/>
            <a:r>
              <a:rPr lang="en-US" altLang="en-US" sz="4900" smtClean="0"/>
              <a:t>Aorta and its major branches</a:t>
            </a:r>
            <a:endParaRPr lang="en-US" altLang="en-US" smtClean="0"/>
          </a:p>
        </p:txBody>
      </p:sp>
      <p:pic>
        <p:nvPicPr>
          <p:cNvPr id="6349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6238" y="1316038"/>
            <a:ext cx="839152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6238" y="1760538"/>
            <a:ext cx="83820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23975" y="2455863"/>
            <a:ext cx="5711825" cy="366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74293" y="269081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noChangeArrowheads="1"/>
          </p:cNvSpPr>
          <p:nvPr>
            <p:ph type="title"/>
          </p:nvPr>
        </p:nvSpPr>
        <p:spPr/>
        <p:txBody>
          <a:bodyPr/>
          <a:lstStyle/>
          <a:p>
            <a:r>
              <a:rPr lang="en-US" altLang="en-US" sz="4400" smtClean="0"/>
              <a:t>Aorta and its major branches</a:t>
            </a:r>
            <a:endParaRPr lang="en-US" altLang="en-US" smtClean="0"/>
          </a:p>
        </p:txBody>
      </p:sp>
      <p:pic>
        <p:nvPicPr>
          <p:cNvPr id="6451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1775" y="1828800"/>
            <a:ext cx="891222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1775" y="2424113"/>
            <a:ext cx="891222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Copyright 2009, John Wiley &amp; Sons, Inc.</a:t>
            </a:r>
            <a:endParaRPr lang="en-US"/>
          </a:p>
        </p:txBody>
      </p:sp>
      <p:pic>
        <p:nvPicPr>
          <p:cNvPr id="43011"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23963" y="266700"/>
            <a:ext cx="5481637"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68488" y="3094038"/>
            <a:ext cx="4191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80987" y="2484438"/>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383624" y="361872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971"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37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noChangeArrowheads="1"/>
          </p:cNvSpPr>
          <p:nvPr>
            <p:ph type="title"/>
          </p:nvPr>
        </p:nvSpPr>
        <p:spPr/>
        <p:txBody>
          <a:bodyPr/>
          <a:lstStyle/>
          <a:p>
            <a:r>
              <a:rPr lang="en-US" altLang="en-US" b="1" smtClean="0"/>
              <a:t>Veins</a:t>
            </a:r>
            <a:endParaRPr lang="en-US" altLang="en-US" smtClean="0"/>
          </a:p>
        </p:txBody>
      </p:sp>
      <p:sp>
        <p:nvSpPr>
          <p:cNvPr id="45059" name="Content Placeholder 2"/>
          <p:cNvSpPr>
            <a:spLocks noGrp="1" noChangeArrowheads="1"/>
          </p:cNvSpPr>
          <p:nvPr>
            <p:ph idx="1"/>
          </p:nvPr>
        </p:nvSpPr>
        <p:spPr/>
        <p:txBody>
          <a:bodyPr/>
          <a:lstStyle/>
          <a:p>
            <a:r>
              <a:rPr lang="en-US" altLang="en-US" i="1" smtClean="0"/>
              <a:t>Capacitance vessels </a:t>
            </a:r>
            <a:r>
              <a:rPr lang="en-US" altLang="en-US" smtClean="0"/>
              <a:t>of the cardiovascular system </a:t>
            </a:r>
          </a:p>
          <a:p>
            <a:r>
              <a:rPr lang="en-US" altLang="en-US" smtClean="0"/>
              <a:t>Relatively thin walled and flaccid, and expand easily to accommodate an increased volume of blood</a:t>
            </a:r>
          </a:p>
          <a:p>
            <a:r>
              <a:rPr lang="en-US" altLang="en-US" smtClean="0"/>
              <a:t>They collapse when empty and thus have relatively flattened, irregular shapes in histological sections</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endParaRPr lang="en-US" altLang="en-US"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44277" y="59451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9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noChangeArrowheads="1"/>
          </p:cNvSpPr>
          <p:nvPr>
            <p:ph type="title"/>
          </p:nvPr>
        </p:nvSpPr>
        <p:spPr/>
        <p:txBody>
          <a:bodyPr/>
          <a:lstStyle/>
          <a:p>
            <a:r>
              <a:rPr lang="en-US" altLang="en-US" b="1" smtClean="0"/>
              <a:t>Postcapillary venules</a:t>
            </a:r>
            <a:endParaRPr lang="en-US" altLang="en-US" smtClean="0"/>
          </a:p>
        </p:txBody>
      </p:sp>
      <p:sp>
        <p:nvSpPr>
          <p:cNvPr id="47107" name="Content Placeholder 2"/>
          <p:cNvSpPr>
            <a:spLocks noGrp="1" noChangeArrowheads="1"/>
          </p:cNvSpPr>
          <p:nvPr>
            <p:ph idx="1"/>
          </p:nvPr>
        </p:nvSpPr>
        <p:spPr>
          <a:xfrm>
            <a:off x="581025" y="1209675"/>
            <a:ext cx="8229600" cy="4530725"/>
          </a:xfrm>
        </p:spPr>
        <p:txBody>
          <a:bodyPr/>
          <a:lstStyle/>
          <a:p>
            <a:r>
              <a:rPr lang="en-US" altLang="en-US" dirty="0" smtClean="0"/>
              <a:t>Smallest of the veins, 10 to 20 </a:t>
            </a:r>
            <a:r>
              <a:rPr lang="el-GR" altLang="en-US" dirty="0" smtClean="0"/>
              <a:t>μ</a:t>
            </a:r>
            <a:r>
              <a:rPr lang="en-US" altLang="en-US" dirty="0" smtClean="0"/>
              <a:t>m</a:t>
            </a:r>
          </a:p>
          <a:p>
            <a:r>
              <a:rPr lang="en-US" altLang="en-US" dirty="0"/>
              <a:t>H</a:t>
            </a:r>
            <a:r>
              <a:rPr lang="en-US" altLang="en-US" dirty="0" smtClean="0"/>
              <a:t>ave a tunica </a:t>
            </a:r>
            <a:r>
              <a:rPr lang="en-US" altLang="en-US" dirty="0" err="1" smtClean="0"/>
              <a:t>interna</a:t>
            </a:r>
            <a:r>
              <a:rPr lang="en-US" altLang="en-US" dirty="0" smtClean="0"/>
              <a:t> with only a few fibroblasts around it and no muscle</a:t>
            </a:r>
          </a:p>
          <a:p>
            <a:r>
              <a:rPr lang="en-US" altLang="en-US" dirty="0" err="1" smtClean="0"/>
              <a:t>Postcapillary</a:t>
            </a:r>
            <a:r>
              <a:rPr lang="en-US" altLang="en-US" dirty="0" smtClean="0"/>
              <a:t> </a:t>
            </a:r>
            <a:r>
              <a:rPr lang="en-US" altLang="en-US" dirty="0" err="1" smtClean="0"/>
              <a:t>venules</a:t>
            </a:r>
            <a:r>
              <a:rPr lang="en-US" altLang="en-US" dirty="0" smtClean="0"/>
              <a:t> are even more porous than capillaries; therefore, </a:t>
            </a:r>
            <a:r>
              <a:rPr lang="en-US" altLang="en-US" dirty="0" err="1" smtClean="0"/>
              <a:t>venules</a:t>
            </a:r>
            <a:r>
              <a:rPr lang="en-US" altLang="en-US" dirty="0" smtClean="0"/>
              <a:t> also exchange fluid with the surrounding</a:t>
            </a:r>
            <a:br>
              <a:rPr lang="en-US" altLang="en-US" dirty="0" smtClean="0"/>
            </a:br>
            <a:r>
              <a:rPr lang="en-US" altLang="en-US" dirty="0" smtClean="0"/>
              <a:t>tissues. </a:t>
            </a:r>
          </a:p>
          <a:p>
            <a:r>
              <a:rPr lang="en-US" altLang="en-US" dirty="0" smtClean="0"/>
              <a:t>Most leukocytes emigrate from the</a:t>
            </a:r>
            <a:br>
              <a:rPr lang="en-US" altLang="en-US" dirty="0" smtClean="0"/>
            </a:br>
            <a:r>
              <a:rPr lang="en-US" altLang="en-US" dirty="0" smtClean="0"/>
              <a:t>bloodstream through the </a:t>
            </a:r>
            <a:r>
              <a:rPr lang="en-US" altLang="en-US" dirty="0" err="1" smtClean="0"/>
              <a:t>venule</a:t>
            </a:r>
            <a:r>
              <a:rPr lang="en-US" altLang="en-US" dirty="0" smtClean="0"/>
              <a:t> walls</a:t>
            </a:r>
            <a:br>
              <a:rPr lang="en-US" altLang="en-US" dirty="0" smtClean="0"/>
            </a:br>
            <a:r>
              <a:rPr lang="en-US" altLang="en-US" dirty="0" smtClean="0"/>
              <a:t/>
            </a:r>
            <a:br>
              <a:rPr lang="en-US" altLang="en-US" dirty="0" smtClean="0"/>
            </a:br>
            <a:endParaRPr lang="en-US" alt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1576" y="27781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37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noChangeArrowheads="1"/>
          </p:cNvSpPr>
          <p:nvPr>
            <p:ph type="title"/>
          </p:nvPr>
        </p:nvSpPr>
        <p:spPr/>
        <p:txBody>
          <a:bodyPr/>
          <a:lstStyle/>
          <a:p>
            <a:r>
              <a:rPr lang="en-US" altLang="en-US" b="1" smtClean="0"/>
              <a:t>Muscular venules</a:t>
            </a:r>
            <a:endParaRPr lang="en-US" altLang="en-US" smtClean="0"/>
          </a:p>
        </p:txBody>
      </p:sp>
      <p:sp>
        <p:nvSpPr>
          <p:cNvPr id="48131" name="Content Placeholder 2"/>
          <p:cNvSpPr>
            <a:spLocks noGrp="1" noChangeArrowheads="1"/>
          </p:cNvSpPr>
          <p:nvPr>
            <p:ph idx="1"/>
          </p:nvPr>
        </p:nvSpPr>
        <p:spPr/>
        <p:txBody>
          <a:bodyPr/>
          <a:lstStyle/>
          <a:p>
            <a:r>
              <a:rPr lang="en-US" altLang="en-US" smtClean="0"/>
              <a:t>1mm</a:t>
            </a:r>
          </a:p>
          <a:p>
            <a:r>
              <a:rPr lang="en-US" altLang="en-US" smtClean="0"/>
              <a:t>Receive blood from the postcapillary</a:t>
            </a:r>
            <a:br>
              <a:rPr lang="en-US" altLang="en-US" smtClean="0"/>
            </a:br>
            <a:r>
              <a:rPr lang="en-US" altLang="en-US" smtClean="0"/>
              <a:t>venules</a:t>
            </a:r>
          </a:p>
          <a:p>
            <a:r>
              <a:rPr lang="en-US" altLang="en-US" smtClean="0"/>
              <a:t>Tunica media of one or two layers of smooth muscle, and a thin tunica externa</a:t>
            </a:r>
            <a:br>
              <a:rPr lang="en-US" altLang="en-US" smtClean="0"/>
            </a:br>
            <a:r>
              <a:rPr lang="en-US" altLang="en-US" smtClean="0"/>
              <a:t/>
            </a:r>
            <a:br>
              <a:rPr lang="en-US" altLang="en-US" smtClean="0"/>
            </a:br>
            <a:endParaRPr lang="en-US" altLang="en-US"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17298" y="8477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3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noChangeArrowheads="1"/>
          </p:cNvSpPr>
          <p:nvPr>
            <p:ph type="title"/>
          </p:nvPr>
        </p:nvSpPr>
        <p:spPr>
          <a:xfrm>
            <a:off x="457200" y="100532"/>
            <a:ext cx="8229600" cy="1139825"/>
          </a:xfrm>
        </p:spPr>
        <p:txBody>
          <a:bodyPr/>
          <a:lstStyle/>
          <a:p>
            <a:r>
              <a:rPr lang="en-US" altLang="en-US" b="1" dirty="0" smtClean="0"/>
              <a:t>Medium veins</a:t>
            </a:r>
            <a:endParaRPr lang="en-US" altLang="en-US" dirty="0" smtClean="0"/>
          </a:p>
        </p:txBody>
      </p:sp>
      <p:sp>
        <p:nvSpPr>
          <p:cNvPr id="49155" name="Content Placeholder 2"/>
          <p:cNvSpPr>
            <a:spLocks noGrp="1" noChangeArrowheads="1"/>
          </p:cNvSpPr>
          <p:nvPr>
            <p:ph idx="1"/>
          </p:nvPr>
        </p:nvSpPr>
        <p:spPr>
          <a:xfrm>
            <a:off x="457200" y="670444"/>
            <a:ext cx="8229600" cy="4957762"/>
          </a:xfrm>
        </p:spPr>
        <p:txBody>
          <a:bodyPr/>
          <a:lstStyle/>
          <a:p>
            <a:r>
              <a:rPr lang="en-US" altLang="en-US" dirty="0" smtClean="0"/>
              <a:t>10 mm</a:t>
            </a:r>
          </a:p>
          <a:p>
            <a:r>
              <a:rPr lang="en-US" altLang="en-US" dirty="0" smtClean="0"/>
              <a:t>veins with individual names</a:t>
            </a:r>
          </a:p>
          <a:p>
            <a:r>
              <a:rPr lang="en-US" altLang="en-US" dirty="0" smtClean="0"/>
              <a:t>Tunica </a:t>
            </a:r>
            <a:r>
              <a:rPr lang="en-US" altLang="en-US" dirty="0" err="1" smtClean="0"/>
              <a:t>interna</a:t>
            </a:r>
            <a:r>
              <a:rPr lang="en-US" altLang="en-US" dirty="0" smtClean="0"/>
              <a:t> with an endothelium, basement membrane, loose connective tissue, and sometimes a thin internal elastic lamina</a:t>
            </a:r>
          </a:p>
          <a:p>
            <a:r>
              <a:rPr lang="en-US" altLang="en-US" dirty="0" smtClean="0"/>
              <a:t>Tunica media is much thinner than it is in medium arteries; it exhibits bundles of smooth muscle, but not a continuous muscular layer as seen in arteries</a:t>
            </a:r>
          </a:p>
          <a:p>
            <a:r>
              <a:rPr lang="en-US" altLang="en-US" dirty="0" smtClean="0"/>
              <a:t>The tunica externa is relatively thick</a:t>
            </a:r>
            <a:br>
              <a:rPr lang="en-US" altLang="en-US" dirty="0" smtClean="0"/>
            </a:br>
            <a:r>
              <a:rPr lang="en-US" altLang="en-US" dirty="0" smtClean="0"/>
              <a:t/>
            </a:r>
            <a:br>
              <a:rPr lang="en-US" altLang="en-US" dirty="0" smtClean="0"/>
            </a:br>
            <a:endParaRPr lang="en-US" alt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70236" y="52095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1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noChangeArrowheads="1"/>
          </p:cNvSpPr>
          <p:nvPr>
            <p:ph type="title"/>
          </p:nvPr>
        </p:nvSpPr>
        <p:spPr/>
        <p:txBody>
          <a:bodyPr/>
          <a:lstStyle/>
          <a:p>
            <a:r>
              <a:rPr lang="en-US" altLang="en-US" b="1" smtClean="0"/>
              <a:t>Venous sinuses</a:t>
            </a:r>
            <a:endParaRPr lang="en-US" altLang="en-US" smtClean="0"/>
          </a:p>
        </p:txBody>
      </p:sp>
      <p:sp>
        <p:nvSpPr>
          <p:cNvPr id="50179" name="Content Placeholder 2"/>
          <p:cNvSpPr>
            <a:spLocks noGrp="1" noChangeArrowheads="1"/>
          </p:cNvSpPr>
          <p:nvPr>
            <p:ph idx="1"/>
          </p:nvPr>
        </p:nvSpPr>
        <p:spPr/>
        <p:txBody>
          <a:bodyPr/>
          <a:lstStyle/>
          <a:p>
            <a:r>
              <a:rPr lang="en-US" altLang="en-US" dirty="0" smtClean="0"/>
              <a:t>Veins with especially thin walls, large lumens, and no smooth muscle</a:t>
            </a:r>
          </a:p>
          <a:p>
            <a:r>
              <a:rPr lang="en-US" altLang="en-US" dirty="0" smtClean="0"/>
              <a:t>Coronary sinus </a:t>
            </a:r>
          </a:p>
          <a:p>
            <a:r>
              <a:rPr lang="en-US" altLang="en-US" dirty="0" smtClean="0"/>
              <a:t>Dural sinus</a:t>
            </a:r>
            <a:br>
              <a:rPr lang="en-US" altLang="en-US" dirty="0" smtClean="0"/>
            </a:br>
            <a:r>
              <a:rPr lang="en-US" altLang="en-US" dirty="0" smtClean="0"/>
              <a:t/>
            </a:r>
            <a:br>
              <a:rPr lang="en-US" altLang="en-US" dirty="0" smtClean="0"/>
            </a:br>
            <a:endParaRPr lang="en-US" alt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7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noChangeArrowheads="1"/>
          </p:cNvSpPr>
          <p:nvPr>
            <p:ph type="title"/>
          </p:nvPr>
        </p:nvSpPr>
        <p:spPr/>
        <p:txBody>
          <a:bodyPr/>
          <a:lstStyle/>
          <a:p>
            <a:r>
              <a:rPr lang="en-US" altLang="en-US" b="1" smtClean="0"/>
              <a:t>Large veins</a:t>
            </a:r>
            <a:endParaRPr lang="en-US" altLang="en-US" smtClean="0"/>
          </a:p>
        </p:txBody>
      </p:sp>
      <p:sp>
        <p:nvSpPr>
          <p:cNvPr id="51203" name="Content Placeholder 2"/>
          <p:cNvSpPr>
            <a:spLocks noGrp="1" noChangeArrowheads="1"/>
          </p:cNvSpPr>
          <p:nvPr>
            <p:ph idx="1"/>
          </p:nvPr>
        </p:nvSpPr>
        <p:spPr>
          <a:xfrm>
            <a:off x="304800" y="1106488"/>
            <a:ext cx="8667750" cy="5043487"/>
          </a:xfrm>
        </p:spPr>
        <p:txBody>
          <a:bodyPr/>
          <a:lstStyle/>
          <a:p>
            <a:r>
              <a:rPr lang="en-US" altLang="en-US" dirty="0" smtClean="0"/>
              <a:t>&gt; 10 mm</a:t>
            </a:r>
          </a:p>
          <a:p>
            <a:r>
              <a:rPr lang="en-US" altLang="en-US" dirty="0" smtClean="0"/>
              <a:t>They have some smooth muscle in all three tunics</a:t>
            </a:r>
          </a:p>
          <a:p>
            <a:r>
              <a:rPr lang="en-US" altLang="en-US" dirty="0" smtClean="0"/>
              <a:t>They have a relatively thin tunica media with only a moderate amount of smooth muscle</a:t>
            </a:r>
          </a:p>
          <a:p>
            <a:r>
              <a:rPr lang="en-US" altLang="en-US" dirty="0" smtClean="0"/>
              <a:t>The tunica externa is the thickest layer and contains longitudinal bundles of smooth muscle </a:t>
            </a:r>
          </a:p>
          <a:p>
            <a:r>
              <a:rPr lang="en-US" altLang="en-US" dirty="0" smtClean="0"/>
              <a:t>Large veins include the </a:t>
            </a:r>
            <a:r>
              <a:rPr lang="en-US" altLang="en-US" b="1" dirty="0" smtClean="0"/>
              <a:t>venae </a:t>
            </a:r>
            <a:r>
              <a:rPr lang="en-US" altLang="en-US" b="1" dirty="0" err="1" smtClean="0"/>
              <a:t>cavae</a:t>
            </a:r>
            <a:r>
              <a:rPr lang="en-US" altLang="en-US" dirty="0" smtClean="0"/>
              <a:t>, </a:t>
            </a:r>
            <a:r>
              <a:rPr lang="en-US" altLang="en-US" b="1" dirty="0" smtClean="0"/>
              <a:t>pulmonary veins</a:t>
            </a:r>
            <a:r>
              <a:rPr lang="en-US" altLang="en-US" dirty="0" smtClean="0"/>
              <a:t>, </a:t>
            </a:r>
            <a:r>
              <a:rPr lang="en-US" altLang="en-US" b="1" dirty="0" smtClean="0"/>
              <a:t>internal jugular veins</a:t>
            </a:r>
            <a:r>
              <a:rPr lang="en-US" altLang="en-US" dirty="0" smtClean="0"/>
              <a:t>, and </a:t>
            </a:r>
            <a:r>
              <a:rPr lang="en-US" altLang="en-US" b="1" dirty="0" smtClean="0"/>
              <a:t>renal veins</a:t>
            </a:r>
            <a:r>
              <a:rPr lang="en-US" altLang="en-US" dirty="0" smtClean="0"/>
              <a:t>.</a:t>
            </a:r>
            <a:br>
              <a:rPr lang="en-US" altLang="en-US" dirty="0" smtClean="0"/>
            </a:br>
            <a:endParaRPr lang="en-US" alt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38675" y="38735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73"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Edge">
  <a:themeElements>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2844</TotalTime>
  <Words>1019</Words>
  <Application>Microsoft Office PowerPoint</Application>
  <PresentationFormat>On-screen Show (4:3)</PresentationFormat>
  <Paragraphs>93</Paragraphs>
  <Slides>22</Slides>
  <Notes>7</Notes>
  <HiddenSlides>0</HiddenSlides>
  <MMClips>27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Courier New</vt:lpstr>
      <vt:lpstr>Garamond</vt:lpstr>
      <vt:lpstr>Wingdings</vt:lpstr>
      <vt:lpstr>Edge</vt:lpstr>
      <vt:lpstr>Capillaries</vt:lpstr>
      <vt:lpstr>PowerPoint Presentation</vt:lpstr>
      <vt:lpstr>PowerPoint Presentation</vt:lpstr>
      <vt:lpstr>Veins</vt:lpstr>
      <vt:lpstr>Postcapillary venules</vt:lpstr>
      <vt:lpstr>Muscular venules</vt:lpstr>
      <vt:lpstr>Medium veins</vt:lpstr>
      <vt:lpstr>Venous sinuses</vt:lpstr>
      <vt:lpstr>Large veins</vt:lpstr>
      <vt:lpstr>PowerPoint Presentation</vt:lpstr>
      <vt:lpstr>PowerPoint Presentation</vt:lpstr>
      <vt:lpstr>Circulation of the blood  </vt:lpstr>
      <vt:lpstr>PowerPoint Presentation</vt:lpstr>
      <vt:lpstr>Pulmonary Circulation </vt:lpstr>
      <vt:lpstr>Pulmonary Circulation </vt:lpstr>
      <vt:lpstr>Pulmonary Circulation </vt:lpstr>
      <vt:lpstr>Systemic circulation to lungs</vt:lpstr>
      <vt:lpstr>PowerPoint Presentation</vt:lpstr>
      <vt:lpstr>Systemic or general circulation</vt:lpstr>
      <vt:lpstr>Systemic or general circulation </vt:lpstr>
      <vt:lpstr>Aorta and its major branches</vt:lpstr>
      <vt:lpstr>Aorta and its major branches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Ammar</dc:creator>
  <cp:lastModifiedBy>Administrator</cp:lastModifiedBy>
  <cp:revision>142</cp:revision>
  <cp:lastPrinted>2009-04-22T19:24:48Z</cp:lastPrinted>
  <dcterms:created xsi:type="dcterms:W3CDTF">2009-04-22T19:24:48Z</dcterms:created>
  <dcterms:modified xsi:type="dcterms:W3CDTF">2021-04-19T09:39:50Z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