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8" r:id="rId6"/>
    <p:sldId id="260" r:id="rId7"/>
    <p:sldId id="261" r:id="rId8"/>
    <p:sldId id="263" r:id="rId9"/>
    <p:sldId id="262" r:id="rId10"/>
    <p:sldId id="264" r:id="rId11"/>
    <p:sldId id="265" r:id="rId12"/>
    <p:sldId id="266"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50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EB2C0278-E0D9-40E0-8CF6-17B1414A2587}" type="datetimeFigureOut">
              <a:rPr lang="en-US" smtClean="0"/>
              <a:t>5/3/2020</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A05ACFCB-8043-47C7-A575-B4D970D59CC6}" type="slidenum">
              <a:rPr lang="en-US" smtClean="0"/>
              <a:t>‹#›</a:t>
            </a:fld>
            <a:endParaRPr lang="en-US"/>
          </a:p>
        </p:txBody>
      </p:sp>
    </p:spTree>
    <p:extLst>
      <p:ext uri="{BB962C8B-B14F-4D97-AF65-F5344CB8AC3E}">
        <p14:creationId xmlns:p14="http://schemas.microsoft.com/office/powerpoint/2010/main" val="2700497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2C0278-E0D9-40E0-8CF6-17B1414A2587}" type="datetimeFigureOut">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05ACFCB-8043-47C7-A575-B4D970D59CC6}" type="slidenum">
              <a:rPr lang="en-US" smtClean="0"/>
              <a:t>‹#›</a:t>
            </a:fld>
            <a:endParaRPr lang="en-US"/>
          </a:p>
        </p:txBody>
      </p:sp>
    </p:spTree>
    <p:extLst>
      <p:ext uri="{BB962C8B-B14F-4D97-AF65-F5344CB8AC3E}">
        <p14:creationId xmlns:p14="http://schemas.microsoft.com/office/powerpoint/2010/main" val="1573240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2C0278-E0D9-40E0-8CF6-17B1414A2587}"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05ACFCB-8043-47C7-A575-B4D970D59CC6}" type="slidenum">
              <a:rPr lang="en-US" smtClean="0"/>
              <a:t>‹#›</a:t>
            </a:fld>
            <a:endParaRPr lang="en-US"/>
          </a:p>
        </p:txBody>
      </p:sp>
    </p:spTree>
    <p:extLst>
      <p:ext uri="{BB962C8B-B14F-4D97-AF65-F5344CB8AC3E}">
        <p14:creationId xmlns:p14="http://schemas.microsoft.com/office/powerpoint/2010/main" val="2401882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2C0278-E0D9-40E0-8CF6-17B1414A2587}"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05ACFCB-8043-47C7-A575-B4D970D59CC6}" type="slidenum">
              <a:rPr lang="en-US" smtClean="0"/>
              <a:t>‹#›</a:t>
            </a:fld>
            <a:endParaRPr lang="en-US"/>
          </a:p>
        </p:txBody>
      </p:sp>
    </p:spTree>
    <p:extLst>
      <p:ext uri="{BB962C8B-B14F-4D97-AF65-F5344CB8AC3E}">
        <p14:creationId xmlns:p14="http://schemas.microsoft.com/office/powerpoint/2010/main" val="983738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2C0278-E0D9-40E0-8CF6-17B1414A2587}"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05ACFCB-8043-47C7-A575-B4D970D59CC6}" type="slidenum">
              <a:rPr lang="en-US" smtClean="0"/>
              <a:t>‹#›</a:t>
            </a:fld>
            <a:endParaRPr lang="en-US"/>
          </a:p>
        </p:txBody>
      </p:sp>
    </p:spTree>
    <p:extLst>
      <p:ext uri="{BB962C8B-B14F-4D97-AF65-F5344CB8AC3E}">
        <p14:creationId xmlns:p14="http://schemas.microsoft.com/office/powerpoint/2010/main" val="2208011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B2C0278-E0D9-40E0-8CF6-17B1414A2587}" type="datetimeFigureOut">
              <a:rPr lang="en-US" smtClean="0"/>
              <a:t>5/3/2020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5ACFCB-8043-47C7-A575-B4D970D59CC6}" type="slidenum">
              <a:rPr lang="en-US" smtClean="0"/>
              <a:t>‹#›</a:t>
            </a:fld>
            <a:endParaRPr lang="en-US"/>
          </a:p>
        </p:txBody>
      </p:sp>
    </p:spTree>
    <p:extLst>
      <p:ext uri="{BB962C8B-B14F-4D97-AF65-F5344CB8AC3E}">
        <p14:creationId xmlns:p14="http://schemas.microsoft.com/office/powerpoint/2010/main" val="777134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B2C0278-E0D9-40E0-8CF6-17B1414A2587}" type="datetimeFigureOut">
              <a:rPr lang="en-US" smtClean="0"/>
              <a:t>5/3/2020</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A05ACFCB-8043-47C7-A575-B4D970D59CC6}" type="slidenum">
              <a:rPr lang="en-US" smtClean="0"/>
              <a:t>‹#›</a:t>
            </a:fld>
            <a:endParaRPr lang="en-US"/>
          </a:p>
        </p:txBody>
      </p:sp>
    </p:spTree>
    <p:extLst>
      <p:ext uri="{BB962C8B-B14F-4D97-AF65-F5344CB8AC3E}">
        <p14:creationId xmlns:p14="http://schemas.microsoft.com/office/powerpoint/2010/main" val="969816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EB2C0278-E0D9-40E0-8CF6-17B1414A2587}"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ACFCB-8043-47C7-A575-B4D970D59CC6}" type="slidenum">
              <a:rPr lang="en-US" smtClean="0"/>
              <a:t>‹#›</a:t>
            </a:fld>
            <a:endParaRPr lang="en-US"/>
          </a:p>
        </p:txBody>
      </p:sp>
    </p:spTree>
    <p:extLst>
      <p:ext uri="{BB962C8B-B14F-4D97-AF65-F5344CB8AC3E}">
        <p14:creationId xmlns:p14="http://schemas.microsoft.com/office/powerpoint/2010/main" val="3470501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EB2C0278-E0D9-40E0-8CF6-17B1414A2587}"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05ACFCB-8043-47C7-A575-B4D970D59CC6}" type="slidenum">
              <a:rPr lang="en-US" smtClean="0"/>
              <a:t>‹#›</a:t>
            </a:fld>
            <a:endParaRPr lang="en-US"/>
          </a:p>
        </p:txBody>
      </p:sp>
    </p:spTree>
    <p:extLst>
      <p:ext uri="{BB962C8B-B14F-4D97-AF65-F5344CB8AC3E}">
        <p14:creationId xmlns:p14="http://schemas.microsoft.com/office/powerpoint/2010/main" val="3153065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2C0278-E0D9-40E0-8CF6-17B1414A2587}"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ACFCB-8043-47C7-A575-B4D970D59CC6}" type="slidenum">
              <a:rPr lang="en-US" smtClean="0"/>
              <a:t>‹#›</a:t>
            </a:fld>
            <a:endParaRPr lang="en-US"/>
          </a:p>
        </p:txBody>
      </p:sp>
    </p:spTree>
    <p:extLst>
      <p:ext uri="{BB962C8B-B14F-4D97-AF65-F5344CB8AC3E}">
        <p14:creationId xmlns:p14="http://schemas.microsoft.com/office/powerpoint/2010/main" val="2515459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2C0278-E0D9-40E0-8CF6-17B1414A2587}"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05ACFCB-8043-47C7-A575-B4D970D59CC6}" type="slidenum">
              <a:rPr lang="en-US" smtClean="0"/>
              <a:t>‹#›</a:t>
            </a:fld>
            <a:endParaRPr lang="en-US"/>
          </a:p>
        </p:txBody>
      </p:sp>
    </p:spTree>
    <p:extLst>
      <p:ext uri="{BB962C8B-B14F-4D97-AF65-F5344CB8AC3E}">
        <p14:creationId xmlns:p14="http://schemas.microsoft.com/office/powerpoint/2010/main" val="1328958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2C0278-E0D9-40E0-8CF6-17B1414A2587}" type="datetimeFigureOut">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5ACFCB-8043-47C7-A575-B4D970D59CC6}" type="slidenum">
              <a:rPr lang="en-US" smtClean="0"/>
              <a:t>‹#›</a:t>
            </a:fld>
            <a:endParaRPr lang="en-US"/>
          </a:p>
        </p:txBody>
      </p:sp>
    </p:spTree>
    <p:extLst>
      <p:ext uri="{BB962C8B-B14F-4D97-AF65-F5344CB8AC3E}">
        <p14:creationId xmlns:p14="http://schemas.microsoft.com/office/powerpoint/2010/main" val="4240491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B2C0278-E0D9-40E0-8CF6-17B1414A2587}" type="datetimeFigureOut">
              <a:rPr lang="en-US" smtClean="0"/>
              <a:t>5/3/2020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5ACFCB-8043-47C7-A575-B4D970D59CC6}" type="slidenum">
              <a:rPr lang="en-US" smtClean="0"/>
              <a:t>‹#›</a:t>
            </a:fld>
            <a:endParaRPr lang="en-US"/>
          </a:p>
        </p:txBody>
      </p:sp>
    </p:spTree>
    <p:extLst>
      <p:ext uri="{BB962C8B-B14F-4D97-AF65-F5344CB8AC3E}">
        <p14:creationId xmlns:p14="http://schemas.microsoft.com/office/powerpoint/2010/main" val="2005371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B2C0278-E0D9-40E0-8CF6-17B1414A2587}" type="datetimeFigureOut">
              <a:rPr lang="en-US" smtClean="0"/>
              <a:t>5/3/2020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5ACFCB-8043-47C7-A575-B4D970D59CC6}" type="slidenum">
              <a:rPr lang="en-US" smtClean="0"/>
              <a:t>‹#›</a:t>
            </a:fld>
            <a:endParaRPr lang="en-US"/>
          </a:p>
        </p:txBody>
      </p:sp>
    </p:spTree>
    <p:extLst>
      <p:ext uri="{BB962C8B-B14F-4D97-AF65-F5344CB8AC3E}">
        <p14:creationId xmlns:p14="http://schemas.microsoft.com/office/powerpoint/2010/main" val="3988553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2C0278-E0D9-40E0-8CF6-17B1414A2587}" type="datetimeFigureOut">
              <a:rPr lang="en-US" smtClean="0"/>
              <a:t>5/3/2020</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A05ACFCB-8043-47C7-A575-B4D970D59CC6}" type="slidenum">
              <a:rPr lang="en-US" smtClean="0"/>
              <a:t>‹#›</a:t>
            </a:fld>
            <a:endParaRPr lang="en-US"/>
          </a:p>
        </p:txBody>
      </p:sp>
    </p:spTree>
    <p:extLst>
      <p:ext uri="{BB962C8B-B14F-4D97-AF65-F5344CB8AC3E}">
        <p14:creationId xmlns:p14="http://schemas.microsoft.com/office/powerpoint/2010/main" val="2135890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2C0278-E0D9-40E0-8CF6-17B1414A2587}" type="datetimeFigureOut">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05ACFCB-8043-47C7-A575-B4D970D59CC6}" type="slidenum">
              <a:rPr lang="en-US" smtClean="0"/>
              <a:t>‹#›</a:t>
            </a:fld>
            <a:endParaRPr lang="en-US"/>
          </a:p>
        </p:txBody>
      </p:sp>
    </p:spTree>
    <p:extLst>
      <p:ext uri="{BB962C8B-B14F-4D97-AF65-F5344CB8AC3E}">
        <p14:creationId xmlns:p14="http://schemas.microsoft.com/office/powerpoint/2010/main" val="2933291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2C0278-E0D9-40E0-8CF6-17B1414A2587}" type="datetimeFigureOut">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05ACFCB-8043-47C7-A575-B4D970D59CC6}" type="slidenum">
              <a:rPr lang="en-US" smtClean="0"/>
              <a:t>‹#›</a:t>
            </a:fld>
            <a:endParaRPr lang="en-US"/>
          </a:p>
        </p:txBody>
      </p:sp>
    </p:spTree>
    <p:extLst>
      <p:ext uri="{BB962C8B-B14F-4D97-AF65-F5344CB8AC3E}">
        <p14:creationId xmlns:p14="http://schemas.microsoft.com/office/powerpoint/2010/main" val="4188587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EB2C0278-E0D9-40E0-8CF6-17B1414A2587}" type="datetimeFigureOut">
              <a:rPr lang="en-US" smtClean="0"/>
              <a:t>5/3/2020</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A05ACFCB-8043-47C7-A575-B4D970D59CC6}" type="slidenum">
              <a:rPr lang="en-US" smtClean="0"/>
              <a:t>‹#›</a:t>
            </a:fld>
            <a:endParaRPr lang="en-US"/>
          </a:p>
        </p:txBody>
      </p:sp>
    </p:spTree>
    <p:extLst>
      <p:ext uri="{BB962C8B-B14F-4D97-AF65-F5344CB8AC3E}">
        <p14:creationId xmlns:p14="http://schemas.microsoft.com/office/powerpoint/2010/main" val="19286660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image.slidesharecdn.com/camerashotsandangles-151003151845-lva1-app6892/95/camera-shots-and-angles-for-still-image-photography-3-638.jpg?cb=1443885565"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Camera Shots and Angles for Still Image Photography</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9608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2123428" y="2263162"/>
            <a:ext cx="6687132" cy="4449983"/>
          </a:xfrm>
          <a:prstGeom prst="rect">
            <a:avLst/>
          </a:prstGeom>
        </p:spPr>
      </p:pic>
    </p:spTree>
    <p:extLst>
      <p:ext uri="{BB962C8B-B14F-4D97-AF65-F5344CB8AC3E}">
        <p14:creationId xmlns:p14="http://schemas.microsoft.com/office/powerpoint/2010/main" val="1127133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1644412" y="2063597"/>
            <a:ext cx="8205760" cy="4595226"/>
          </a:xfrm>
          <a:prstGeom prst="rect">
            <a:avLst/>
          </a:prstGeom>
        </p:spPr>
      </p:pic>
    </p:spTree>
    <p:extLst>
      <p:ext uri="{BB962C8B-B14F-4D97-AF65-F5344CB8AC3E}">
        <p14:creationId xmlns:p14="http://schemas.microsoft.com/office/powerpoint/2010/main" val="3480222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How to Use Angles Effectively in Photography: 6 Step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07398" y="2070191"/>
            <a:ext cx="7086074" cy="4715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584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Unnatural and Illusion Photography From Different Angl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29217" y="1680632"/>
            <a:ext cx="7656442" cy="5095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459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54954" y="2603500"/>
            <a:ext cx="9881220" cy="3416300"/>
          </a:xfrm>
        </p:spPr>
        <p:txBody>
          <a:bodyPr>
            <a:noAutofit/>
          </a:bodyPr>
          <a:lstStyle/>
          <a:p>
            <a:r>
              <a:rPr lang="en-US" sz="2400" dirty="0">
                <a:solidFill>
                  <a:schemeClr val="tx1"/>
                </a:solidFill>
                <a:latin typeface="Times New Roman" panose="02020603050405020304" pitchFamily="18" charset="0"/>
                <a:cs typeface="Times New Roman" panose="02020603050405020304" pitchFamily="18" charset="0"/>
              </a:rPr>
              <a:t>Describing Shots When describing camera angles, or creating them yourself for still image photography there are two main factors which you must consider: • The angle of the shot • The framing, or length of the shot</a:t>
            </a:r>
          </a:p>
          <a:p>
            <a:r>
              <a:rPr lang="en-US" sz="2400" dirty="0">
                <a:solidFill>
                  <a:schemeClr val="tx1"/>
                </a:solidFill>
                <a:latin typeface="Times New Roman" panose="02020603050405020304" pitchFamily="18" charset="0"/>
                <a:cs typeface="Times New Roman" panose="02020603050405020304" pitchFamily="18" charset="0"/>
                <a:hlinkClick r:id="rId2" tooltip="Camera Angles&#10;Camera angles are a reference to the way shot..."/>
              </a:rPr>
              <a:t> </a:t>
            </a:r>
            <a:r>
              <a:rPr lang="en-US" sz="2400" dirty="0">
                <a:solidFill>
                  <a:schemeClr val="tx1"/>
                </a:solidFill>
                <a:latin typeface="Times New Roman" panose="02020603050405020304" pitchFamily="18" charset="0"/>
                <a:cs typeface="Times New Roman" panose="02020603050405020304" pitchFamily="18" charset="0"/>
              </a:rPr>
              <a:t>Camera Angles Camera angles are a reference to the way shots are composed. Although interpreted differently by different people, in its literal sense, camera angle is defined as the angle in which the camera is facing, in relation to the subject. Camera angles can give the audience emotional information, due to the fact that camera angle is essentially the relationship between the camera and the subject.</a:t>
            </a:r>
          </a:p>
        </p:txBody>
      </p:sp>
    </p:spTree>
    <p:extLst>
      <p:ext uri="{BB962C8B-B14F-4D97-AF65-F5344CB8AC3E}">
        <p14:creationId xmlns:p14="http://schemas.microsoft.com/office/powerpoint/2010/main" val="1154340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Camera Angles</a:t>
            </a:r>
          </a:p>
        </p:txBody>
      </p:sp>
      <p:sp>
        <p:nvSpPr>
          <p:cNvPr id="3" name="Content Placeholder 2"/>
          <p:cNvSpPr>
            <a:spLocks noGrp="1"/>
          </p:cNvSpPr>
          <p:nvPr>
            <p:ph idx="1"/>
          </p:nvPr>
        </p:nvSpPr>
        <p:spPr/>
        <p:txBody>
          <a:bodyPr>
            <a:noAutofit/>
          </a:bodyPr>
          <a:lstStyle/>
          <a:p>
            <a:r>
              <a:rPr lang="en-US" sz="2400" b="1" dirty="0" smtClean="0">
                <a:latin typeface="Times New Roman" panose="02020603050405020304" pitchFamily="18" charset="0"/>
                <a:cs typeface="Times New Roman" panose="02020603050405020304" pitchFamily="18" charset="0"/>
              </a:rPr>
              <a:t>Eye-Level</a:t>
            </a:r>
            <a:r>
              <a:rPr lang="en-US" sz="2400" b="1" dirty="0">
                <a:latin typeface="Times New Roman" panose="02020603050405020304" pitchFamily="18" charset="0"/>
                <a:cs typeface="Times New Roman" panose="02020603050405020304" pitchFamily="18" charset="0"/>
              </a:rPr>
              <a:t>: </a:t>
            </a:r>
            <a:endParaRPr lang="en-US" sz="2400" b="1"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This </a:t>
            </a:r>
            <a:r>
              <a:rPr lang="en-US" sz="2400" dirty="0">
                <a:latin typeface="Times New Roman" panose="02020603050405020304" pitchFamily="18" charset="0"/>
                <a:cs typeface="Times New Roman" panose="02020603050405020304" pitchFamily="18" charset="0"/>
              </a:rPr>
              <a:t>is the most common type of shot used, as it is the ‘real world angle’ that we are all used to. It shows subjects as we would expect to seem them in real life, and is a rather neutral shot.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High Angle: </a:t>
            </a:r>
            <a:r>
              <a:rPr lang="en-US" sz="2400" dirty="0">
                <a:latin typeface="Times New Roman" panose="02020603050405020304" pitchFamily="18" charset="0"/>
                <a:cs typeface="Times New Roman" panose="02020603050405020304" pitchFamily="18" charset="0"/>
              </a:rPr>
              <a:t>A high angle shot shows the subject from above; the camera is angled downwards, towards the subject. This angle has the effect of making the subject appear less powerful, or even submissive. </a:t>
            </a:r>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4049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54954" y="2603500"/>
            <a:ext cx="9953648" cy="3416300"/>
          </a:xfrm>
        </p:spPr>
        <p:txBody>
          <a:bodyPr>
            <a:noAutofit/>
          </a:bodyPr>
          <a:lstStyle/>
          <a:p>
            <a:r>
              <a:rPr lang="en-US" sz="2400" b="1" dirty="0">
                <a:latin typeface="Times New Roman" panose="02020603050405020304" pitchFamily="18" charset="0"/>
                <a:cs typeface="Times New Roman" panose="02020603050405020304" pitchFamily="18" charset="0"/>
              </a:rPr>
              <a:t>Low Angle</a:t>
            </a:r>
            <a:r>
              <a:rPr lang="en-US" sz="2400" dirty="0">
                <a:latin typeface="Times New Roman" panose="02020603050405020304" pitchFamily="18" charset="0"/>
                <a:cs typeface="Times New Roman" panose="02020603050405020304" pitchFamily="18" charset="0"/>
              </a:rPr>
              <a:t>: This shot is taken from below the subject; the camera is angled up at the subject. It can give the subject a sense of power and dominance. </a:t>
            </a:r>
          </a:p>
          <a:p>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Bird’s Eye: </a:t>
            </a:r>
            <a:r>
              <a:rPr lang="en-US" sz="2400" dirty="0">
                <a:latin typeface="Times New Roman" panose="02020603050405020304" pitchFamily="18" charset="0"/>
                <a:cs typeface="Times New Roman" panose="02020603050405020304" pitchFamily="18" charset="0"/>
              </a:rPr>
              <a:t>This shot shows the subject from directly above it/them. This view is unnatural and very different, so it can be used to create a dramatic effect, or for showing a different spatial perspective. It can also give the audience a ‘God-like’ feel, which can make things included in the shot seem small and insignificant. </a:t>
            </a:r>
          </a:p>
          <a:p>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Slanted/Dutch Tilt: </a:t>
            </a:r>
            <a:r>
              <a:rPr lang="en-US" sz="2400" dirty="0">
                <a:latin typeface="Times New Roman" panose="02020603050405020304" pitchFamily="18" charset="0"/>
                <a:cs typeface="Times New Roman" panose="02020603050405020304" pitchFamily="18" charset="0"/>
              </a:rPr>
              <a:t>This is where the camera is purposefully tilted to one side, so that the horizon is on an angle. This can create both an interesting and dramatic effect.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6410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Slanted/Dutch </a:t>
            </a:r>
            <a:r>
              <a:rPr lang="en-US" b="1" dirty="0" smtClean="0">
                <a:latin typeface="Times New Roman" panose="02020603050405020304" pitchFamily="18" charset="0"/>
                <a:cs typeface="Times New Roman" panose="02020603050405020304" pitchFamily="18" charset="0"/>
              </a:rPr>
              <a:t>Tilt shot </a:t>
            </a:r>
            <a:endParaRPr lang="en-US" dirty="0"/>
          </a:p>
        </p:txBody>
      </p:sp>
      <p:pic>
        <p:nvPicPr>
          <p:cNvPr id="5" name="Content Placeholder 4"/>
          <p:cNvPicPr>
            <a:picLocks noGrp="1" noChangeAspect="1"/>
          </p:cNvPicPr>
          <p:nvPr>
            <p:ph idx="1"/>
          </p:nvPr>
        </p:nvPicPr>
        <p:blipFill>
          <a:blip r:embed="rId2"/>
          <a:stretch>
            <a:fillRect/>
          </a:stretch>
        </p:blipFill>
        <p:spPr>
          <a:xfrm>
            <a:off x="1792586" y="1788137"/>
            <a:ext cx="7469109" cy="4970353"/>
          </a:xfrm>
          <a:prstGeom prst="rect">
            <a:avLst/>
          </a:prstGeom>
        </p:spPr>
      </p:pic>
    </p:spTree>
    <p:extLst>
      <p:ext uri="{BB962C8B-B14F-4D97-AF65-F5344CB8AC3E}">
        <p14:creationId xmlns:p14="http://schemas.microsoft.com/office/powerpoint/2010/main" val="2547110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sz="2400" dirty="0">
                <a:latin typeface="Times New Roman" panose="02020603050405020304" pitchFamily="18" charset="0"/>
                <a:cs typeface="Times New Roman" panose="02020603050405020304" pitchFamily="18" charset="0"/>
              </a:rPr>
              <a:t>Framing / Shot Length Extreme Long Shot An extreme long shot can be taken from up to a quarter of a mile away from what you are photographing, and is generally to establish a setting (often called an ‘establishing shot’ when capturing moving image). Its distance means that very little detail is shown, and thus this type of shot is used to give a general impression, rather than specific information. This type of shot will normally include exteriors, such as landscapes to portray beauty, or big exciting scenes, like fight scenes</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5610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Framing / Shot Length Long Shot The long shot is perhaps the most difficult type of shot to </a:t>
            </a:r>
            <a:r>
              <a:rPr lang="en-US" sz="2400" dirty="0" err="1">
                <a:latin typeface="Times New Roman" panose="02020603050405020304" pitchFamily="18" charset="0"/>
                <a:cs typeface="Times New Roman" panose="02020603050405020304" pitchFamily="18" charset="0"/>
              </a:rPr>
              <a:t>categorise</a:t>
            </a:r>
            <a:r>
              <a:rPr lang="en-US" sz="2400" dirty="0">
                <a:latin typeface="Times New Roman" panose="02020603050405020304" pitchFamily="18" charset="0"/>
                <a:cs typeface="Times New Roman" panose="02020603050405020304" pitchFamily="18" charset="0"/>
              </a:rPr>
              <a:t>, but it is generally defined as a ‘life size’ shot, which includes a full shot - full shots show an entire human body, from their head to their feet. However, long shots are not limited to full shots. An example of this is included below.</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261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Lower angle </a:t>
            </a:r>
            <a:endParaRPr lang="en-US" dirty="0"/>
          </a:p>
        </p:txBody>
      </p:sp>
      <p:pic>
        <p:nvPicPr>
          <p:cNvPr id="5" name="Content Placeholder 4"/>
          <p:cNvPicPr>
            <a:picLocks noGrp="1" noChangeAspect="1"/>
          </p:cNvPicPr>
          <p:nvPr>
            <p:ph idx="1"/>
          </p:nvPr>
        </p:nvPicPr>
        <p:blipFill>
          <a:blip r:embed="rId2"/>
          <a:stretch>
            <a:fillRect/>
          </a:stretch>
        </p:blipFill>
        <p:spPr>
          <a:xfrm>
            <a:off x="3204926" y="1903152"/>
            <a:ext cx="4883347" cy="4883347"/>
          </a:xfrm>
          <a:prstGeom prst="rect">
            <a:avLst/>
          </a:prstGeom>
        </p:spPr>
      </p:pic>
    </p:spTree>
    <p:extLst>
      <p:ext uri="{BB962C8B-B14F-4D97-AF65-F5344CB8AC3E}">
        <p14:creationId xmlns:p14="http://schemas.microsoft.com/office/powerpoint/2010/main" val="665734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2562131" y="2324112"/>
            <a:ext cx="6119286" cy="4427211"/>
          </a:xfrm>
          <a:prstGeom prst="rect">
            <a:avLst/>
          </a:prstGeom>
        </p:spPr>
      </p:pic>
    </p:spTree>
    <p:extLst>
      <p:ext uri="{BB962C8B-B14F-4D97-AF65-F5344CB8AC3E}">
        <p14:creationId xmlns:p14="http://schemas.microsoft.com/office/powerpoint/2010/main" val="2107646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16</TotalTime>
  <Words>456</Words>
  <Application>Microsoft Office PowerPoint</Application>
  <PresentationFormat>Widescreen</PresentationFormat>
  <Paragraphs>14</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Century Gothic</vt:lpstr>
      <vt:lpstr>Times New Roman</vt:lpstr>
      <vt:lpstr>Wingdings 3</vt:lpstr>
      <vt:lpstr>Ion Boardroom</vt:lpstr>
      <vt:lpstr>Camera Shots and Angles for Still Image Photography</vt:lpstr>
      <vt:lpstr>PowerPoint Presentation</vt:lpstr>
      <vt:lpstr>Different Camera Angles</vt:lpstr>
      <vt:lpstr>PowerPoint Presentation</vt:lpstr>
      <vt:lpstr>Slanted/Dutch Tilt shot </vt:lpstr>
      <vt:lpstr>PowerPoint Presentation</vt:lpstr>
      <vt:lpstr>PowerPoint Presentation</vt:lpstr>
      <vt:lpstr>Lower angle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Camera Shots and Angles for Still Image Photography</dc:title>
  <dc:creator>naDia</dc:creator>
  <cp:lastModifiedBy>naDia</cp:lastModifiedBy>
  <cp:revision>2</cp:revision>
  <dcterms:created xsi:type="dcterms:W3CDTF">2020-05-03T09:24:04Z</dcterms:created>
  <dcterms:modified xsi:type="dcterms:W3CDTF">2020-05-03T09:40:45Z</dcterms:modified>
</cp:coreProperties>
</file>