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9144000"/>
  <p:notesSz cx="9144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1731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FA0F2-AA14-448B-BBE5-8ED13678F776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4400550"/>
            <a:ext cx="73152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39624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8685213"/>
            <a:ext cx="39624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5994C-F7A1-43E0-B180-DB82AB4CDA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264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https://www.moneyworks4me.com/about-stock-market/portfolio-management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5994C-F7A1-43E0-B180-DB82AB4CDA0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097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5994C-F7A1-43E0-B180-DB82AB4CDA0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628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930402"/>
            <a:ext cx="6620968" cy="443944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6369840"/>
            <a:ext cx="6620968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88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4" y="6400783"/>
            <a:ext cx="6620967" cy="755651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914400"/>
            <a:ext cx="6620968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7156433"/>
            <a:ext cx="6620966" cy="65828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36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930400"/>
            <a:ext cx="6620968" cy="2641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876800"/>
            <a:ext cx="6620968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951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10" y="1930400"/>
            <a:ext cx="6001049" cy="3097832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8" y="5028232"/>
            <a:ext cx="546115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5800876"/>
            <a:ext cx="6620968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73898" y="1295004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1" y="3485049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3573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4165601"/>
            <a:ext cx="6620969" cy="220424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6369841"/>
            <a:ext cx="6620968" cy="11472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353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5" y="2641600"/>
            <a:ext cx="2210725" cy="768349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3556000"/>
            <a:ext cx="21960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2641600"/>
            <a:ext cx="2202754" cy="768349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7" y="3556000"/>
            <a:ext cx="2210671" cy="478578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2641600"/>
            <a:ext cx="2199658" cy="768349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3556000"/>
            <a:ext cx="2199658" cy="478578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759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5667932"/>
            <a:ext cx="2205612" cy="768349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946400"/>
            <a:ext cx="2205612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6436283"/>
            <a:ext cx="2205612" cy="87891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5667932"/>
            <a:ext cx="2198466" cy="768349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946400"/>
            <a:ext cx="2198466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6436282"/>
            <a:ext cx="2201378" cy="87891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5667932"/>
            <a:ext cx="2199658" cy="768349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946400"/>
            <a:ext cx="2199658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5" y="6436279"/>
            <a:ext cx="2202571" cy="87891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970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366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3" y="573619"/>
            <a:ext cx="1314793" cy="7768167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1030940"/>
            <a:ext cx="5568812" cy="731084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47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062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4" y="3815646"/>
            <a:ext cx="6620967" cy="255419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6369841"/>
            <a:ext cx="6620968" cy="11472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879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1" y="2747435"/>
            <a:ext cx="3298113" cy="55943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6" y="2741458"/>
            <a:ext cx="3298115" cy="5600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956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540000"/>
            <a:ext cx="3298112" cy="768349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1" y="3352800"/>
            <a:ext cx="3298113" cy="498898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7" y="2540000"/>
            <a:ext cx="3298113" cy="768349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7" y="3352800"/>
            <a:ext cx="3298113" cy="498898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552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245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92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930400"/>
            <a:ext cx="2551462" cy="19304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8" y="1930400"/>
            <a:ext cx="3898013" cy="6096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4172375"/>
            <a:ext cx="2551462" cy="38607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529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2472256"/>
            <a:ext cx="3820674" cy="209974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8" y="1524000"/>
            <a:ext cx="2400925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4876800"/>
            <a:ext cx="3814728" cy="18288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8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2235200"/>
            <a:ext cx="28194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609600"/>
            <a:ext cx="1600200" cy="2133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8128000"/>
            <a:ext cx="990600" cy="13208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3556000"/>
            <a:ext cx="4191000" cy="5588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3860800"/>
            <a:ext cx="2362200" cy="3149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4659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603624"/>
            <a:ext cx="7055380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737234"/>
            <a:ext cx="6711654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329890" y="2476472"/>
            <a:ext cx="13207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5590037" y="4389271"/>
            <a:ext cx="5146393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2" y="394315"/>
            <a:ext cx="628813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1775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31289" y="2481452"/>
            <a:ext cx="52812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Portfolio</a:t>
            </a:r>
            <a:r>
              <a:rPr sz="4400" spc="-90" dirty="0"/>
              <a:t> </a:t>
            </a:r>
            <a:r>
              <a:rPr sz="4400" spc="-10" dirty="0"/>
              <a:t>Management</a:t>
            </a:r>
            <a:endParaRPr sz="4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66975" marR="5080" indent="-244538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Making a </a:t>
            </a:r>
            <a:r>
              <a:rPr spc="-40" dirty="0"/>
              <a:t>Technology </a:t>
            </a:r>
            <a:r>
              <a:rPr spc="-20" dirty="0"/>
              <a:t>Portfolio </a:t>
            </a:r>
            <a:r>
              <a:rPr spc="-5" dirty="0"/>
              <a:t>of an  </a:t>
            </a:r>
            <a:r>
              <a:rPr spc="-20" dirty="0"/>
              <a:t>Organization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3400" y="2470997"/>
            <a:ext cx="8026400" cy="395351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55600" marR="238125" indent="-342900">
              <a:lnSpc>
                <a:spcPct val="80000"/>
              </a:lnSpc>
              <a:spcBef>
                <a:spcPts val="695"/>
              </a:spcBef>
            </a:pPr>
            <a:r>
              <a:rPr sz="2500" spc="-10" dirty="0">
                <a:latin typeface="Carlito"/>
                <a:cs typeface="Carlito"/>
              </a:rPr>
              <a:t>The ultimate goal </a:t>
            </a:r>
            <a:r>
              <a:rPr sz="2500" spc="-5" dirty="0">
                <a:latin typeface="Carlito"/>
                <a:cs typeface="Carlito"/>
              </a:rPr>
              <a:t>of a </a:t>
            </a:r>
            <a:r>
              <a:rPr sz="2500" spc="-10" dirty="0">
                <a:latin typeface="Carlito"/>
                <a:cs typeface="Carlito"/>
              </a:rPr>
              <a:t>portfolio </a:t>
            </a:r>
            <a:r>
              <a:rPr sz="2500" spc="-5" dirty="0">
                <a:latin typeface="Carlito"/>
                <a:cs typeface="Carlito"/>
              </a:rPr>
              <a:t>manager is </a:t>
            </a:r>
            <a:r>
              <a:rPr sz="2500" spc="-15" dirty="0">
                <a:latin typeface="Carlito"/>
                <a:cs typeface="Carlito"/>
              </a:rPr>
              <a:t>to </a:t>
            </a:r>
            <a:r>
              <a:rPr sz="2500" spc="-20" dirty="0">
                <a:latin typeface="Carlito"/>
                <a:cs typeface="Carlito"/>
              </a:rPr>
              <a:t>maximize </a:t>
            </a:r>
            <a:r>
              <a:rPr sz="2500" spc="-5" dirty="0">
                <a:latin typeface="Carlito"/>
                <a:cs typeface="Carlito"/>
              </a:rPr>
              <a:t>the  capabilities of the </a:t>
            </a:r>
            <a:r>
              <a:rPr sz="2500" spc="-15" dirty="0">
                <a:latin typeface="Carlito"/>
                <a:cs typeface="Carlito"/>
              </a:rPr>
              <a:t>organization </a:t>
            </a:r>
            <a:r>
              <a:rPr sz="2500" spc="-5" dirty="0">
                <a:latin typeface="Carlito"/>
                <a:cs typeface="Carlito"/>
              </a:rPr>
              <a:t>as a whole. A </a:t>
            </a:r>
            <a:r>
              <a:rPr sz="2500" spc="-10" dirty="0">
                <a:latin typeface="Carlito"/>
                <a:cs typeface="Carlito"/>
              </a:rPr>
              <a:t>portfolio </a:t>
            </a:r>
            <a:r>
              <a:rPr sz="2500" spc="-5" dirty="0">
                <a:latin typeface="Carlito"/>
                <a:cs typeface="Carlito"/>
              </a:rPr>
              <a:t>will  help </a:t>
            </a:r>
            <a:r>
              <a:rPr sz="2500" spc="-15" dirty="0">
                <a:latin typeface="Carlito"/>
                <a:cs typeface="Carlito"/>
              </a:rPr>
              <a:t>to </a:t>
            </a:r>
            <a:r>
              <a:rPr sz="2500" spc="-10" dirty="0">
                <a:latin typeface="Carlito"/>
                <a:cs typeface="Carlito"/>
              </a:rPr>
              <a:t>show </a:t>
            </a:r>
            <a:r>
              <a:rPr sz="2500" spc="-5" dirty="0">
                <a:latin typeface="Carlito"/>
                <a:cs typeface="Carlito"/>
              </a:rPr>
              <a:t>the </a:t>
            </a:r>
            <a:r>
              <a:rPr sz="2500" spc="-10" dirty="0">
                <a:latin typeface="Carlito"/>
                <a:cs typeface="Carlito"/>
              </a:rPr>
              <a:t>area </a:t>
            </a:r>
            <a:r>
              <a:rPr sz="2500" dirty="0">
                <a:latin typeface="Carlito"/>
                <a:cs typeface="Carlito"/>
              </a:rPr>
              <a:t>of </a:t>
            </a:r>
            <a:r>
              <a:rPr sz="2500" spc="-15" dirty="0">
                <a:latin typeface="Carlito"/>
                <a:cs typeface="Carlito"/>
              </a:rPr>
              <a:t>interest relevant to </a:t>
            </a:r>
            <a:r>
              <a:rPr sz="2500" spc="-5" dirty="0">
                <a:latin typeface="Carlito"/>
                <a:cs typeface="Carlito"/>
              </a:rPr>
              <a:t>a </a:t>
            </a:r>
            <a:r>
              <a:rPr sz="2500" spc="-10" dirty="0">
                <a:latin typeface="Carlito"/>
                <a:cs typeface="Carlito"/>
              </a:rPr>
              <a:t>common  </a:t>
            </a:r>
            <a:r>
              <a:rPr sz="2500" spc="-5" dirty="0">
                <a:latin typeface="Carlito"/>
                <a:cs typeface="Carlito"/>
              </a:rPr>
              <a:t>industry specialty or </a:t>
            </a:r>
            <a:r>
              <a:rPr sz="2500" spc="-10" dirty="0">
                <a:latin typeface="Carlito"/>
                <a:cs typeface="Carlito"/>
              </a:rPr>
              <a:t>domain. </a:t>
            </a:r>
            <a:r>
              <a:rPr sz="2500" spc="-5" dirty="0">
                <a:latin typeface="Carlito"/>
                <a:cs typeface="Carlito"/>
              </a:rPr>
              <a:t>It </a:t>
            </a:r>
            <a:r>
              <a:rPr sz="2500" spc="-15" dirty="0">
                <a:latin typeface="Carlito"/>
                <a:cs typeface="Carlito"/>
              </a:rPr>
              <a:t>can cover following</a:t>
            </a:r>
            <a:r>
              <a:rPr sz="2500" spc="80" dirty="0">
                <a:latin typeface="Carlito"/>
                <a:cs typeface="Carlito"/>
              </a:rPr>
              <a:t> </a:t>
            </a:r>
            <a:r>
              <a:rPr sz="2500" spc="-10" dirty="0">
                <a:latin typeface="Carlito"/>
                <a:cs typeface="Carlito"/>
              </a:rPr>
              <a:t>areas:</a:t>
            </a:r>
            <a:endParaRPr sz="2500" dirty="0">
              <a:latin typeface="Carlito"/>
              <a:cs typeface="Carlito"/>
            </a:endParaRPr>
          </a:p>
          <a:p>
            <a:pPr marL="355600" marR="958215" indent="-342900">
              <a:lnSpc>
                <a:spcPts val="24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b="1" spc="-5" dirty="0">
                <a:latin typeface="Carlito"/>
                <a:cs typeface="Carlito"/>
              </a:rPr>
              <a:t>Applications: </a:t>
            </a:r>
            <a:r>
              <a:rPr sz="2500" spc="-10" dirty="0">
                <a:latin typeface="Carlito"/>
                <a:cs typeface="Carlito"/>
              </a:rPr>
              <a:t>The </a:t>
            </a:r>
            <a:r>
              <a:rPr sz="2500" spc="-20" dirty="0">
                <a:latin typeface="Carlito"/>
                <a:cs typeface="Carlito"/>
              </a:rPr>
              <a:t>focus </a:t>
            </a:r>
            <a:r>
              <a:rPr sz="2500" spc="-5" dirty="0">
                <a:latin typeface="Carlito"/>
                <a:cs typeface="Carlito"/>
              </a:rPr>
              <a:t>of the </a:t>
            </a:r>
            <a:r>
              <a:rPr sz="2500" spc="-10" dirty="0">
                <a:latin typeface="Carlito"/>
                <a:cs typeface="Carlito"/>
              </a:rPr>
              <a:t>Applications portfolio  </a:t>
            </a:r>
            <a:r>
              <a:rPr sz="2500" spc="-5" dirty="0">
                <a:latin typeface="Carlito"/>
                <a:cs typeface="Carlito"/>
              </a:rPr>
              <a:t>includes:</a:t>
            </a:r>
            <a:endParaRPr sz="25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3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0" dirty="0">
                <a:latin typeface="Carlito"/>
                <a:cs typeface="Carlito"/>
              </a:rPr>
              <a:t>What applications </a:t>
            </a:r>
            <a:r>
              <a:rPr sz="2200" spc="-15" dirty="0">
                <a:latin typeface="Carlito"/>
                <a:cs typeface="Carlito"/>
              </a:rPr>
              <a:t>we </a:t>
            </a:r>
            <a:r>
              <a:rPr sz="2200" spc="-10" dirty="0">
                <a:latin typeface="Carlito"/>
                <a:cs typeface="Carlito"/>
              </a:rPr>
              <a:t>currently</a:t>
            </a:r>
            <a:r>
              <a:rPr sz="2200" spc="15" dirty="0">
                <a:latin typeface="Carlito"/>
                <a:cs typeface="Carlito"/>
              </a:rPr>
              <a:t> </a:t>
            </a:r>
            <a:r>
              <a:rPr sz="2200" spc="-20" dirty="0">
                <a:latin typeface="Carlito"/>
                <a:cs typeface="Carlito"/>
              </a:rPr>
              <a:t>have</a:t>
            </a:r>
            <a:endParaRPr sz="22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0" dirty="0">
                <a:latin typeface="Carlito"/>
                <a:cs typeface="Carlito"/>
              </a:rPr>
              <a:t>What applications are needed now </a:t>
            </a:r>
            <a:r>
              <a:rPr sz="2200" spc="-5" dirty="0">
                <a:latin typeface="Carlito"/>
                <a:cs typeface="Carlito"/>
              </a:rPr>
              <a:t>and in the</a:t>
            </a:r>
            <a:r>
              <a:rPr sz="2200" spc="2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future</a:t>
            </a:r>
            <a:endParaRPr sz="22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0" dirty="0">
                <a:latin typeface="Carlito"/>
                <a:cs typeface="Carlito"/>
              </a:rPr>
              <a:t>Application</a:t>
            </a:r>
            <a:r>
              <a:rPr sz="2200" spc="-2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'health'</a:t>
            </a:r>
            <a:endParaRPr sz="22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0" dirty="0">
                <a:latin typeface="Carlito"/>
                <a:cs typeface="Carlito"/>
              </a:rPr>
              <a:t>How </a:t>
            </a:r>
            <a:r>
              <a:rPr sz="2200" spc="-5" dirty="0">
                <a:latin typeface="Carlito"/>
                <a:cs typeface="Carlito"/>
              </a:rPr>
              <a:t>individual </a:t>
            </a:r>
            <a:r>
              <a:rPr sz="2200" spc="-10" dirty="0">
                <a:latin typeface="Carlito"/>
                <a:cs typeface="Carlito"/>
              </a:rPr>
              <a:t>applications are</a:t>
            </a:r>
            <a:r>
              <a:rPr sz="2200" spc="-3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architected</a:t>
            </a:r>
            <a:endParaRPr sz="2200" dirty="0">
              <a:latin typeface="Carlito"/>
              <a:cs typeface="Carlito"/>
            </a:endParaRPr>
          </a:p>
          <a:p>
            <a:pPr marL="756285" lvl="1" indent="-287020">
              <a:lnSpc>
                <a:spcPts val="2375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35" dirty="0">
                <a:latin typeface="Carlito"/>
                <a:cs typeface="Carlito"/>
              </a:rPr>
              <a:t>Together </a:t>
            </a:r>
            <a:r>
              <a:rPr sz="2200" spc="-5" dirty="0">
                <a:latin typeface="Carlito"/>
                <a:cs typeface="Carlito"/>
              </a:rPr>
              <a:t>with the </a:t>
            </a:r>
            <a:r>
              <a:rPr sz="2200" dirty="0">
                <a:latin typeface="Carlito"/>
                <a:cs typeface="Carlito"/>
              </a:rPr>
              <a:t>other </a:t>
            </a:r>
            <a:r>
              <a:rPr sz="2200" spc="-10" dirty="0">
                <a:latin typeface="Carlito"/>
                <a:cs typeface="Carlito"/>
              </a:rPr>
              <a:t>Enterprise </a:t>
            </a:r>
            <a:r>
              <a:rPr sz="2200" spc="-15" dirty="0">
                <a:latin typeface="Carlito"/>
                <a:cs typeface="Carlito"/>
              </a:rPr>
              <a:t>Architecture </a:t>
            </a:r>
            <a:r>
              <a:rPr sz="2200" spc="-10" dirty="0">
                <a:latin typeface="Carlito"/>
                <a:cs typeface="Carlito"/>
              </a:rPr>
              <a:t>portfolios </a:t>
            </a:r>
            <a:r>
              <a:rPr sz="2200" spc="-5" dirty="0">
                <a:latin typeface="Carlito"/>
                <a:cs typeface="Carlito"/>
              </a:rPr>
              <a:t>-</a:t>
            </a:r>
            <a:r>
              <a:rPr sz="2200" spc="17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how</a:t>
            </a:r>
            <a:endParaRPr sz="2200" dirty="0">
              <a:latin typeface="Carlito"/>
              <a:cs typeface="Carlito"/>
            </a:endParaRPr>
          </a:p>
          <a:p>
            <a:pPr marL="756285">
              <a:lnSpc>
                <a:spcPts val="2380"/>
              </a:lnSpc>
            </a:pPr>
            <a:r>
              <a:rPr sz="2200" spc="-10" dirty="0">
                <a:latin typeface="Carlito"/>
                <a:cs typeface="Carlito"/>
              </a:rPr>
              <a:t>applications </a:t>
            </a:r>
            <a:r>
              <a:rPr sz="2200" spc="-5" dirty="0">
                <a:latin typeface="Carlito"/>
                <a:cs typeface="Carlito"/>
              </a:rPr>
              <a:t>fit </a:t>
            </a:r>
            <a:r>
              <a:rPr sz="2200" spc="-15" dirty="0">
                <a:latin typeface="Carlito"/>
                <a:cs typeface="Carlito"/>
              </a:rPr>
              <a:t>together </a:t>
            </a:r>
            <a:r>
              <a:rPr sz="2200" spc="-5" dirty="0">
                <a:latin typeface="Carlito"/>
                <a:cs typeface="Carlito"/>
              </a:rPr>
              <a:t>within the </a:t>
            </a:r>
            <a:r>
              <a:rPr sz="2200" spc="-10" dirty="0">
                <a:latin typeface="Carlito"/>
                <a:cs typeface="Carlito"/>
              </a:rPr>
              <a:t>broader</a:t>
            </a:r>
            <a:r>
              <a:rPr sz="2200" spc="2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environment</a:t>
            </a:r>
            <a:endParaRPr sz="2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66975" marR="5080" indent="-244538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Making a </a:t>
            </a:r>
            <a:r>
              <a:rPr spc="-40" dirty="0"/>
              <a:t>Technology </a:t>
            </a:r>
            <a:r>
              <a:rPr spc="-20" dirty="0"/>
              <a:t>Portfolio </a:t>
            </a:r>
            <a:r>
              <a:rPr spc="-5" dirty="0"/>
              <a:t>of an  </a:t>
            </a:r>
            <a:r>
              <a:rPr spc="-20" dirty="0"/>
              <a:t>Organization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03295" y="2590800"/>
            <a:ext cx="7949565" cy="431292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59"/>
              </a:spcBef>
            </a:pPr>
            <a:r>
              <a:rPr sz="3000" b="1" spc="-5" dirty="0">
                <a:latin typeface="Carlito"/>
                <a:cs typeface="Carlito"/>
              </a:rPr>
              <a:t>Business: </a:t>
            </a:r>
            <a:r>
              <a:rPr sz="3000" dirty="0">
                <a:latin typeface="Carlito"/>
                <a:cs typeface="Carlito"/>
              </a:rPr>
              <a:t>It </a:t>
            </a:r>
            <a:r>
              <a:rPr sz="3000" spc="-5" dirty="0">
                <a:latin typeface="Carlito"/>
                <a:cs typeface="Carlito"/>
              </a:rPr>
              <a:t>will </a:t>
            </a:r>
            <a:r>
              <a:rPr sz="3000" spc="-20" dirty="0">
                <a:latin typeface="Carlito"/>
                <a:cs typeface="Carlito"/>
              </a:rPr>
              <a:t>focus </a:t>
            </a:r>
            <a:r>
              <a:rPr sz="3000" spc="-5" dirty="0">
                <a:latin typeface="Carlito"/>
                <a:cs typeface="Carlito"/>
              </a:rPr>
              <a:t>on structuring </a:t>
            </a:r>
            <a:r>
              <a:rPr sz="3000" dirty="0">
                <a:latin typeface="Carlito"/>
                <a:cs typeface="Carlito"/>
              </a:rPr>
              <a:t>and  </a:t>
            </a:r>
            <a:r>
              <a:rPr sz="3000" spc="-15" dirty="0">
                <a:latin typeface="Carlito"/>
                <a:cs typeface="Carlito"/>
              </a:rPr>
              <a:t>understanding </a:t>
            </a:r>
            <a:r>
              <a:rPr sz="3000" spc="-5" dirty="0">
                <a:latin typeface="Carlito"/>
                <a:cs typeface="Carlito"/>
              </a:rPr>
              <a:t>business, </a:t>
            </a:r>
            <a:r>
              <a:rPr sz="3000" spc="-15" dirty="0">
                <a:latin typeface="Carlito"/>
                <a:cs typeface="Carlito"/>
              </a:rPr>
              <a:t>information </a:t>
            </a:r>
            <a:r>
              <a:rPr sz="3000" dirty="0">
                <a:latin typeface="Carlito"/>
                <a:cs typeface="Carlito"/>
              </a:rPr>
              <a:t>and  </a:t>
            </a:r>
            <a:r>
              <a:rPr sz="3000" spc="-10" dirty="0">
                <a:latin typeface="Carlito"/>
                <a:cs typeface="Carlito"/>
              </a:rPr>
              <a:t>technology </a:t>
            </a:r>
            <a:r>
              <a:rPr sz="3000" spc="-20" dirty="0">
                <a:latin typeface="Carlito"/>
                <a:cs typeface="Carlito"/>
              </a:rPr>
              <a:t>patterns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10" dirty="0">
                <a:latin typeface="Carlito"/>
                <a:cs typeface="Carlito"/>
              </a:rPr>
              <a:t>how they work together  </a:t>
            </a:r>
            <a:r>
              <a:rPr sz="3000" spc="-15" dirty="0">
                <a:latin typeface="Carlito"/>
                <a:cs typeface="Carlito"/>
              </a:rPr>
              <a:t>to </a:t>
            </a:r>
            <a:r>
              <a:rPr sz="3000" spc="-10" dirty="0">
                <a:latin typeface="Carlito"/>
                <a:cs typeface="Carlito"/>
              </a:rPr>
              <a:t>achieve </a:t>
            </a:r>
            <a:r>
              <a:rPr sz="3000" spc="-20" dirty="0">
                <a:latin typeface="Carlito"/>
                <a:cs typeface="Carlito"/>
              </a:rPr>
              <a:t>strategic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10" dirty="0">
                <a:latin typeface="Carlito"/>
                <a:cs typeface="Carlito"/>
              </a:rPr>
              <a:t>tactical goals. </a:t>
            </a:r>
            <a:r>
              <a:rPr sz="3000" dirty="0">
                <a:latin typeface="Carlito"/>
                <a:cs typeface="Carlito"/>
              </a:rPr>
              <a:t>It </a:t>
            </a:r>
            <a:r>
              <a:rPr sz="3000" spc="-5" dirty="0">
                <a:latin typeface="Carlito"/>
                <a:cs typeface="Carlito"/>
              </a:rPr>
              <a:t>will  </a:t>
            </a:r>
            <a:r>
              <a:rPr sz="3000" spc="-10" dirty="0">
                <a:latin typeface="Carlito"/>
                <a:cs typeface="Carlito"/>
              </a:rPr>
              <a:t>address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5" dirty="0">
                <a:latin typeface="Carlito"/>
                <a:cs typeface="Carlito"/>
              </a:rPr>
              <a:t>following </a:t>
            </a:r>
            <a:r>
              <a:rPr sz="3000" spc="-45" dirty="0">
                <a:latin typeface="Carlito"/>
                <a:cs typeface="Carlito"/>
              </a:rPr>
              <a:t>key</a:t>
            </a:r>
            <a:r>
              <a:rPr sz="3000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areas:</a:t>
            </a:r>
            <a:endParaRPr sz="3000" dirty="0">
              <a:latin typeface="Carlito"/>
              <a:cs typeface="Carlito"/>
            </a:endParaRPr>
          </a:p>
          <a:p>
            <a:pPr marL="756285" indent="-287020">
              <a:lnSpc>
                <a:spcPct val="100000"/>
              </a:lnSpc>
              <a:spcBef>
                <a:spcPts val="340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10" dirty="0">
                <a:latin typeface="Carlito"/>
                <a:cs typeface="Carlito"/>
              </a:rPr>
              <a:t>Level </a:t>
            </a:r>
            <a:r>
              <a:rPr sz="2600" dirty="0">
                <a:latin typeface="Carlito"/>
                <a:cs typeface="Carlito"/>
              </a:rPr>
              <a:t>of </a:t>
            </a:r>
            <a:r>
              <a:rPr sz="2600" spc="-15" dirty="0">
                <a:latin typeface="Carlito"/>
                <a:cs typeface="Carlito"/>
              </a:rPr>
              <a:t>customers</a:t>
            </a:r>
            <a:r>
              <a:rPr sz="2600" spc="-65" dirty="0">
                <a:latin typeface="Carlito"/>
                <a:cs typeface="Carlito"/>
              </a:rPr>
              <a:t> </a:t>
            </a:r>
            <a:r>
              <a:rPr sz="2600" spc="-10" dirty="0">
                <a:latin typeface="Carlito"/>
                <a:cs typeface="Carlito"/>
              </a:rPr>
              <a:t>satisfaction,</a:t>
            </a:r>
            <a:endParaRPr sz="2600" dirty="0">
              <a:latin typeface="Carlito"/>
              <a:cs typeface="Carlito"/>
            </a:endParaRPr>
          </a:p>
          <a:p>
            <a:pPr marL="756285" indent="-287020">
              <a:lnSpc>
                <a:spcPct val="100000"/>
              </a:lnSpc>
              <a:spcBef>
                <a:spcPts val="310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10" dirty="0">
                <a:latin typeface="Carlito"/>
                <a:cs typeface="Carlito"/>
              </a:rPr>
              <a:t>Compete </a:t>
            </a:r>
            <a:r>
              <a:rPr sz="2600" dirty="0">
                <a:latin typeface="Carlito"/>
                <a:cs typeface="Carlito"/>
              </a:rPr>
              <a:t>in the</a:t>
            </a:r>
            <a:r>
              <a:rPr sz="2600" spc="-50" dirty="0">
                <a:latin typeface="Carlito"/>
                <a:cs typeface="Carlito"/>
              </a:rPr>
              <a:t> </a:t>
            </a:r>
            <a:r>
              <a:rPr sz="2600" spc="-15" dirty="0">
                <a:latin typeface="Carlito"/>
                <a:cs typeface="Carlito"/>
              </a:rPr>
              <a:t>market,</a:t>
            </a:r>
            <a:endParaRPr sz="2600" dirty="0">
              <a:latin typeface="Carlito"/>
              <a:cs typeface="Carlito"/>
            </a:endParaRPr>
          </a:p>
          <a:p>
            <a:pPr marL="756285" indent="-287020">
              <a:lnSpc>
                <a:spcPct val="100000"/>
              </a:lnSpc>
              <a:spcBef>
                <a:spcPts val="31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5" dirty="0">
                <a:latin typeface="Carlito"/>
                <a:cs typeface="Carlito"/>
              </a:rPr>
              <a:t>Dealing </a:t>
            </a:r>
            <a:r>
              <a:rPr sz="2600" dirty="0">
                <a:latin typeface="Carlito"/>
                <a:cs typeface="Carlito"/>
              </a:rPr>
              <a:t>with</a:t>
            </a:r>
            <a:r>
              <a:rPr sz="2600" spc="-45" dirty="0">
                <a:latin typeface="Carlito"/>
                <a:cs typeface="Carlito"/>
              </a:rPr>
              <a:t> </a:t>
            </a:r>
            <a:r>
              <a:rPr sz="2600" spc="-10" dirty="0">
                <a:latin typeface="Carlito"/>
                <a:cs typeface="Carlito"/>
              </a:rPr>
              <a:t>suppliers,</a:t>
            </a:r>
            <a:endParaRPr sz="2600" dirty="0">
              <a:latin typeface="Carlito"/>
              <a:cs typeface="Carlito"/>
            </a:endParaRPr>
          </a:p>
          <a:p>
            <a:pPr marL="756285" indent="-287020">
              <a:lnSpc>
                <a:spcPct val="100000"/>
              </a:lnSpc>
              <a:spcBef>
                <a:spcPts val="310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10" dirty="0">
                <a:latin typeface="Carlito"/>
                <a:cs typeface="Carlito"/>
              </a:rPr>
              <a:t>Sustain operations,</a:t>
            </a:r>
            <a:r>
              <a:rPr sz="2600" spc="-45" dirty="0">
                <a:latin typeface="Carlito"/>
                <a:cs typeface="Carlito"/>
              </a:rPr>
              <a:t> </a:t>
            </a:r>
            <a:r>
              <a:rPr sz="2600" dirty="0">
                <a:latin typeface="Carlito"/>
                <a:cs typeface="Carlito"/>
              </a:rPr>
              <a:t>and</a:t>
            </a:r>
          </a:p>
          <a:p>
            <a:pPr marL="756285" indent="-287020">
              <a:lnSpc>
                <a:spcPct val="100000"/>
              </a:lnSpc>
              <a:spcBef>
                <a:spcPts val="31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10" dirty="0">
                <a:latin typeface="Carlito"/>
                <a:cs typeface="Carlito"/>
              </a:rPr>
              <a:t>Care </a:t>
            </a:r>
            <a:r>
              <a:rPr sz="2600" spc="-25" dirty="0">
                <a:latin typeface="Carlito"/>
                <a:cs typeface="Carlito"/>
              </a:rPr>
              <a:t>for</a:t>
            </a:r>
            <a:r>
              <a:rPr sz="2600" spc="-15" dirty="0">
                <a:latin typeface="Carlito"/>
                <a:cs typeface="Carlito"/>
              </a:rPr>
              <a:t> </a:t>
            </a:r>
            <a:r>
              <a:rPr sz="2600" spc="-5" dirty="0">
                <a:latin typeface="Carlito"/>
                <a:cs typeface="Carlito"/>
              </a:rPr>
              <a:t>employees</a:t>
            </a:r>
            <a:endParaRPr sz="26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66975" marR="5080" indent="-244538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Making a </a:t>
            </a:r>
            <a:r>
              <a:rPr spc="-40" dirty="0"/>
              <a:t>Technology </a:t>
            </a:r>
            <a:r>
              <a:rPr spc="-20" dirty="0"/>
              <a:t>Portfolio </a:t>
            </a:r>
            <a:r>
              <a:rPr spc="-5" dirty="0"/>
              <a:t>of an  </a:t>
            </a:r>
            <a:r>
              <a:rPr spc="-20" dirty="0"/>
              <a:t>Organization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09600" y="2667000"/>
            <a:ext cx="8050530" cy="446278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745"/>
              </a:spcBef>
            </a:pPr>
            <a:r>
              <a:rPr sz="2700" b="1" spc="-10" dirty="0">
                <a:latin typeface="Carlito"/>
                <a:cs typeface="Carlito"/>
              </a:rPr>
              <a:t>Information: </a:t>
            </a:r>
            <a:r>
              <a:rPr sz="2700" dirty="0">
                <a:latin typeface="Carlito"/>
                <a:cs typeface="Carlito"/>
              </a:rPr>
              <a:t>It will </a:t>
            </a:r>
            <a:r>
              <a:rPr sz="2700" spc="-15" dirty="0">
                <a:latin typeface="Carlito"/>
                <a:cs typeface="Carlito"/>
              </a:rPr>
              <a:t>provide </a:t>
            </a:r>
            <a:r>
              <a:rPr sz="2700" dirty="0">
                <a:latin typeface="Carlito"/>
                <a:cs typeface="Carlito"/>
              </a:rPr>
              <a:t>an </a:t>
            </a:r>
            <a:r>
              <a:rPr sz="2700" spc="-10" dirty="0">
                <a:latin typeface="Carlito"/>
                <a:cs typeface="Carlito"/>
              </a:rPr>
              <a:t>enterprise </a:t>
            </a:r>
            <a:r>
              <a:rPr sz="2700" dirty="0">
                <a:latin typeface="Carlito"/>
                <a:cs typeface="Carlito"/>
              </a:rPr>
              <a:t>view </a:t>
            </a:r>
            <a:r>
              <a:rPr sz="2700" spc="-5" dirty="0">
                <a:latin typeface="Carlito"/>
                <a:cs typeface="Carlito"/>
              </a:rPr>
              <a:t>of </a:t>
            </a:r>
            <a:r>
              <a:rPr sz="2700" dirty="0">
                <a:latin typeface="Carlito"/>
                <a:cs typeface="Carlito"/>
              </a:rPr>
              <a:t>the</a:t>
            </a:r>
            <a:r>
              <a:rPr sz="2700" spc="-434" dirty="0">
                <a:latin typeface="Carlito"/>
                <a:cs typeface="Carlito"/>
              </a:rPr>
              <a:t> </a:t>
            </a:r>
            <a:r>
              <a:rPr sz="2700" spc="-20" dirty="0">
                <a:latin typeface="Carlito"/>
                <a:cs typeface="Carlito"/>
              </a:rPr>
              <a:t>form  </a:t>
            </a:r>
            <a:r>
              <a:rPr sz="2700" spc="-125" dirty="0">
                <a:latin typeface="Arial"/>
                <a:cs typeface="Arial"/>
              </a:rPr>
              <a:t>and </a:t>
            </a:r>
            <a:r>
              <a:rPr sz="2700" spc="-55" dirty="0">
                <a:latin typeface="Arial"/>
                <a:cs typeface="Arial"/>
              </a:rPr>
              <a:t>condition </a:t>
            </a:r>
            <a:r>
              <a:rPr sz="2700" spc="-5" dirty="0">
                <a:latin typeface="Arial"/>
                <a:cs typeface="Arial"/>
              </a:rPr>
              <a:t>of </a:t>
            </a:r>
            <a:r>
              <a:rPr sz="2700" spc="-30" dirty="0">
                <a:latin typeface="Arial"/>
                <a:cs typeface="Arial"/>
              </a:rPr>
              <a:t>the </a:t>
            </a:r>
            <a:r>
              <a:rPr sz="2700" spc="-100" dirty="0">
                <a:latin typeface="Arial"/>
                <a:cs typeface="Arial"/>
              </a:rPr>
              <a:t>enterprise’s </a:t>
            </a:r>
            <a:r>
              <a:rPr sz="2700" spc="-40" dirty="0">
                <a:latin typeface="Arial"/>
                <a:cs typeface="Arial"/>
              </a:rPr>
              <a:t>information </a:t>
            </a:r>
            <a:r>
              <a:rPr sz="2700" spc="-125" dirty="0">
                <a:latin typeface="Arial"/>
                <a:cs typeface="Arial"/>
              </a:rPr>
              <a:t>and </a:t>
            </a:r>
            <a:r>
              <a:rPr sz="2700" spc="-110" dirty="0">
                <a:latin typeface="Arial"/>
                <a:cs typeface="Arial"/>
              </a:rPr>
              <a:t>data  </a:t>
            </a:r>
            <a:r>
              <a:rPr sz="2700" spc="-5" dirty="0">
                <a:latin typeface="Carlito"/>
                <a:cs typeface="Carlito"/>
              </a:rPr>
              <a:t>assets. </a:t>
            </a:r>
            <a:r>
              <a:rPr sz="2700" dirty="0">
                <a:latin typeface="Carlito"/>
                <a:cs typeface="Carlito"/>
              </a:rPr>
              <a:t>Building and </a:t>
            </a:r>
            <a:r>
              <a:rPr sz="2700" spc="-10" dirty="0">
                <a:latin typeface="Carlito"/>
                <a:cs typeface="Carlito"/>
              </a:rPr>
              <a:t>maintaining information </a:t>
            </a:r>
            <a:r>
              <a:rPr sz="2700" spc="-5" dirty="0">
                <a:latin typeface="Carlito"/>
                <a:cs typeface="Carlito"/>
              </a:rPr>
              <a:t>capability  </a:t>
            </a:r>
            <a:r>
              <a:rPr sz="2700" dirty="0">
                <a:latin typeface="Carlito"/>
                <a:cs typeface="Carlito"/>
              </a:rPr>
              <a:t>is </a:t>
            </a:r>
            <a:r>
              <a:rPr sz="2700" spc="-5" dirty="0">
                <a:latin typeface="Carlito"/>
                <a:cs typeface="Carlito"/>
              </a:rPr>
              <a:t>done </a:t>
            </a:r>
            <a:r>
              <a:rPr sz="2700" dirty="0">
                <a:latin typeface="Carlito"/>
                <a:cs typeface="Carlito"/>
              </a:rPr>
              <a:t>in </a:t>
            </a:r>
            <a:r>
              <a:rPr sz="2700" spc="-10" dirty="0">
                <a:latin typeface="Carlito"/>
                <a:cs typeface="Carlito"/>
              </a:rPr>
              <a:t>collaboration </a:t>
            </a:r>
            <a:r>
              <a:rPr sz="2700" dirty="0">
                <a:latin typeface="Carlito"/>
                <a:cs typeface="Carlito"/>
              </a:rPr>
              <a:t>with </a:t>
            </a:r>
            <a:r>
              <a:rPr sz="2700" spc="-5" dirty="0">
                <a:latin typeface="Carlito"/>
                <a:cs typeface="Carlito"/>
              </a:rPr>
              <a:t>business </a:t>
            </a:r>
            <a:r>
              <a:rPr sz="2700" spc="-20" dirty="0">
                <a:latin typeface="Carlito"/>
                <a:cs typeface="Carlito"/>
              </a:rPr>
              <a:t>stakeholders </a:t>
            </a:r>
            <a:r>
              <a:rPr sz="2700" dirty="0">
                <a:latin typeface="Carlito"/>
                <a:cs typeface="Carlito"/>
              </a:rPr>
              <a:t>and  </a:t>
            </a:r>
            <a:r>
              <a:rPr sz="2700" spc="-5" dirty="0">
                <a:latin typeface="Carlito"/>
                <a:cs typeface="Carlito"/>
              </a:rPr>
              <a:t>colleagues </a:t>
            </a:r>
            <a:r>
              <a:rPr sz="2700" dirty="0">
                <a:latin typeface="Carlito"/>
                <a:cs typeface="Carlito"/>
              </a:rPr>
              <a:t>within the </a:t>
            </a:r>
            <a:r>
              <a:rPr sz="2700" spc="-10" dirty="0">
                <a:latin typeface="Carlito"/>
                <a:cs typeface="Carlito"/>
              </a:rPr>
              <a:t>enterprise </a:t>
            </a:r>
            <a:r>
              <a:rPr sz="2700" dirty="0">
                <a:latin typeface="Carlito"/>
                <a:cs typeface="Carlito"/>
              </a:rPr>
              <a:t>including: </a:t>
            </a:r>
            <a:r>
              <a:rPr sz="2700" spc="-5" dirty="0">
                <a:latin typeface="Carlito"/>
                <a:cs typeface="Carlito"/>
              </a:rPr>
              <a:t>initiative  planning, </a:t>
            </a:r>
            <a:r>
              <a:rPr sz="2700" spc="-15" dirty="0">
                <a:latin typeface="Carlito"/>
                <a:cs typeface="Carlito"/>
              </a:rPr>
              <a:t>project </a:t>
            </a:r>
            <a:r>
              <a:rPr sz="2700" dirty="0">
                <a:latin typeface="Carlito"/>
                <a:cs typeface="Carlito"/>
              </a:rPr>
              <a:t>and service </a:t>
            </a:r>
            <a:r>
              <a:rPr sz="2700" spc="-5" dirty="0">
                <a:latin typeface="Carlito"/>
                <a:cs typeface="Carlito"/>
              </a:rPr>
              <a:t>delivery </a:t>
            </a:r>
            <a:r>
              <a:rPr sz="2700" spc="-10" dirty="0">
                <a:latin typeface="Carlito"/>
                <a:cs typeface="Carlito"/>
              </a:rPr>
              <a:t>teams. </a:t>
            </a:r>
            <a:r>
              <a:rPr sz="2700" dirty="0">
                <a:latin typeface="Carlito"/>
                <a:cs typeface="Carlito"/>
              </a:rPr>
              <a:t>A the  </a:t>
            </a:r>
            <a:r>
              <a:rPr sz="2700" spc="-10" dirty="0">
                <a:latin typeface="Carlito"/>
                <a:cs typeface="Carlito"/>
              </a:rPr>
              <a:t>areas </a:t>
            </a:r>
            <a:r>
              <a:rPr sz="2700" spc="-5" dirty="0">
                <a:latin typeface="Carlito"/>
                <a:cs typeface="Carlito"/>
              </a:rPr>
              <a:t>of </a:t>
            </a:r>
            <a:r>
              <a:rPr sz="2700" spc="-10" dirty="0">
                <a:latin typeface="Carlito"/>
                <a:cs typeface="Carlito"/>
              </a:rPr>
              <a:t>concern could</a:t>
            </a:r>
            <a:r>
              <a:rPr sz="2700" spc="-55" dirty="0">
                <a:latin typeface="Carlito"/>
                <a:cs typeface="Carlito"/>
              </a:rPr>
              <a:t> </a:t>
            </a:r>
            <a:r>
              <a:rPr sz="2700" spc="-5" dirty="0">
                <a:latin typeface="Carlito"/>
                <a:cs typeface="Carlito"/>
              </a:rPr>
              <a:t>be:</a:t>
            </a:r>
            <a:endParaRPr sz="2700" dirty="0">
              <a:latin typeface="Carlito"/>
              <a:cs typeface="Carlito"/>
            </a:endParaRPr>
          </a:p>
          <a:p>
            <a:pPr marL="756285" marR="793750" indent="-287020">
              <a:lnSpc>
                <a:spcPts val="23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dirty="0">
                <a:latin typeface="Carlito"/>
                <a:cs typeface="Carlito"/>
              </a:rPr>
              <a:t>ease </a:t>
            </a:r>
            <a:r>
              <a:rPr sz="2400" spc="-15" dirty="0">
                <a:latin typeface="Carlito"/>
                <a:cs typeface="Carlito"/>
              </a:rPr>
              <a:t>at </a:t>
            </a:r>
            <a:r>
              <a:rPr sz="2400" dirty="0">
                <a:latin typeface="Carlito"/>
                <a:cs typeface="Carlito"/>
              </a:rPr>
              <a:t>which </a:t>
            </a:r>
            <a:r>
              <a:rPr sz="2400" spc="-10" dirty="0">
                <a:latin typeface="Carlito"/>
                <a:cs typeface="Carlito"/>
              </a:rPr>
              <a:t>technology </a:t>
            </a:r>
            <a:r>
              <a:rPr sz="2400" spc="-5" dirty="0">
                <a:latin typeface="Carlito"/>
                <a:cs typeface="Carlito"/>
              </a:rPr>
              <a:t>enables </a:t>
            </a:r>
            <a:r>
              <a:rPr sz="2400" spc="-15" dirty="0">
                <a:latin typeface="Carlito"/>
                <a:cs typeface="Carlito"/>
              </a:rPr>
              <a:t>data </a:t>
            </a:r>
            <a:r>
              <a:rPr sz="2400" dirty="0">
                <a:latin typeface="Carlito"/>
                <a:cs typeface="Carlito"/>
              </a:rPr>
              <a:t>and  </a:t>
            </a:r>
            <a:r>
              <a:rPr sz="2400" spc="-10" dirty="0">
                <a:latin typeface="Carlito"/>
                <a:cs typeface="Carlito"/>
              </a:rPr>
              <a:t>information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spc="-5" dirty="0">
                <a:latin typeface="Carlito"/>
                <a:cs typeface="Carlito"/>
              </a:rPr>
              <a:t>be </a:t>
            </a:r>
            <a:r>
              <a:rPr sz="2400" spc="-10" dirty="0">
                <a:latin typeface="Carlito"/>
                <a:cs typeface="Carlito"/>
              </a:rPr>
              <a:t>created, </a:t>
            </a:r>
            <a:r>
              <a:rPr sz="2400" spc="-5" dirty="0">
                <a:latin typeface="Carlito"/>
                <a:cs typeface="Carlito"/>
              </a:rPr>
              <a:t>accessed </a:t>
            </a:r>
            <a:r>
              <a:rPr sz="2400" dirty="0">
                <a:latin typeface="Carlito"/>
                <a:cs typeface="Carlito"/>
              </a:rPr>
              <a:t>and</a:t>
            </a:r>
            <a:r>
              <a:rPr sz="2400" spc="-8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transferred;</a:t>
            </a:r>
            <a:endParaRPr sz="2400" dirty="0">
              <a:latin typeface="Carlito"/>
              <a:cs typeface="Carlito"/>
            </a:endParaRPr>
          </a:p>
          <a:p>
            <a:pPr marL="756285" indent="-287020">
              <a:lnSpc>
                <a:spcPct val="100000"/>
              </a:lnSpc>
              <a:spcBef>
                <a:spcPts val="2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Emerging </a:t>
            </a:r>
            <a:r>
              <a:rPr sz="2400" spc="-10" dirty="0">
                <a:latin typeface="Carlito"/>
                <a:cs typeface="Carlito"/>
              </a:rPr>
              <a:t>disruptive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technologies;</a:t>
            </a:r>
            <a:endParaRPr sz="2400" dirty="0">
              <a:latin typeface="Carlito"/>
              <a:cs typeface="Carlito"/>
            </a:endParaRPr>
          </a:p>
          <a:p>
            <a:pPr marL="756285" marR="641985" indent="-287020">
              <a:lnSpc>
                <a:spcPts val="2310"/>
              </a:lnSpc>
              <a:spcBef>
                <a:spcPts val="55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Changing </a:t>
            </a:r>
            <a:r>
              <a:rPr sz="2400" spc="-15" dirty="0">
                <a:latin typeface="Carlito"/>
                <a:cs typeface="Carlito"/>
              </a:rPr>
              <a:t>nature </a:t>
            </a:r>
            <a:r>
              <a:rPr sz="2400" spc="-5" dirty="0">
                <a:latin typeface="Carlito"/>
                <a:cs typeface="Carlito"/>
              </a:rPr>
              <a:t>of user </a:t>
            </a:r>
            <a:r>
              <a:rPr sz="2400" spc="-10" dirty="0">
                <a:latin typeface="Carlito"/>
                <a:cs typeface="Carlito"/>
              </a:rPr>
              <a:t>expectations, behaviours </a:t>
            </a:r>
            <a:r>
              <a:rPr sz="2400" dirty="0">
                <a:latin typeface="Carlito"/>
                <a:cs typeface="Carlito"/>
              </a:rPr>
              <a:t>and  </a:t>
            </a:r>
            <a:r>
              <a:rPr sz="2400" spc="-5" dirty="0">
                <a:latin typeface="Carlito"/>
                <a:cs typeface="Carlito"/>
              </a:rPr>
              <a:t>mobility;</a:t>
            </a:r>
            <a:r>
              <a:rPr sz="2400" spc="-5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and</a:t>
            </a:r>
          </a:p>
          <a:p>
            <a:pPr marL="756285" indent="-287020">
              <a:lnSpc>
                <a:spcPct val="100000"/>
              </a:lnSpc>
              <a:spcBef>
                <a:spcPts val="1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The balance between </a:t>
            </a:r>
            <a:r>
              <a:rPr sz="2400" spc="-10" dirty="0">
                <a:latin typeface="Carlito"/>
                <a:cs typeface="Carlito"/>
              </a:rPr>
              <a:t>protection </a:t>
            </a:r>
            <a:r>
              <a:rPr sz="2400" dirty="0">
                <a:latin typeface="Carlito"/>
                <a:cs typeface="Carlito"/>
              </a:rPr>
              <a:t>and</a:t>
            </a:r>
            <a:r>
              <a:rPr sz="2400" spc="-4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availability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66975" marR="5080" indent="-244538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Making a </a:t>
            </a:r>
            <a:r>
              <a:rPr spc="-40" dirty="0"/>
              <a:t>Technology </a:t>
            </a:r>
            <a:r>
              <a:rPr spc="-20" dirty="0"/>
              <a:t>Portfolio </a:t>
            </a:r>
            <a:r>
              <a:rPr spc="-5" dirty="0"/>
              <a:t>of an  </a:t>
            </a:r>
            <a:r>
              <a:rPr spc="-20" dirty="0"/>
              <a:t>Organization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03295" y="2819400"/>
            <a:ext cx="8025130" cy="4826321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55600" marR="229235" indent="-342900">
              <a:lnSpc>
                <a:spcPct val="80000"/>
              </a:lnSpc>
              <a:spcBef>
                <a:spcPts val="695"/>
              </a:spcBef>
              <a:tabLst>
                <a:tab pos="2567940" algn="l"/>
              </a:tabLst>
            </a:pPr>
            <a:r>
              <a:rPr sz="2500" b="1" spc="-10" dirty="0">
                <a:latin typeface="Carlito"/>
                <a:cs typeface="Carlito"/>
              </a:rPr>
              <a:t>Infrastructure: </a:t>
            </a:r>
            <a:r>
              <a:rPr sz="2500" spc="-5" dirty="0">
                <a:latin typeface="Carlito"/>
                <a:cs typeface="Carlito"/>
              </a:rPr>
              <a:t>It is responsible </a:t>
            </a:r>
            <a:r>
              <a:rPr sz="2500" spc="-25" dirty="0">
                <a:latin typeface="Carlito"/>
                <a:cs typeface="Carlito"/>
              </a:rPr>
              <a:t>for </a:t>
            </a:r>
            <a:r>
              <a:rPr sz="2500" spc="-15" dirty="0">
                <a:latin typeface="Carlito"/>
                <a:cs typeface="Carlito"/>
              </a:rPr>
              <a:t>understanding </a:t>
            </a:r>
            <a:r>
              <a:rPr sz="2500" spc="-5" dirty="0">
                <a:latin typeface="Carlito"/>
                <a:cs typeface="Carlito"/>
              </a:rPr>
              <a:t>the </a:t>
            </a:r>
            <a:r>
              <a:rPr sz="2500" spc="-15" dirty="0">
                <a:latin typeface="Carlito"/>
                <a:cs typeface="Carlito"/>
              </a:rPr>
              <a:t>form  </a:t>
            </a:r>
            <a:r>
              <a:rPr sz="2500" spc="-5" dirty="0">
                <a:latin typeface="Carlito"/>
                <a:cs typeface="Carlito"/>
              </a:rPr>
              <a:t>and </a:t>
            </a:r>
            <a:r>
              <a:rPr sz="2500" spc="-10" dirty="0">
                <a:latin typeface="Carlito"/>
                <a:cs typeface="Carlito"/>
              </a:rPr>
              <a:t>condition </a:t>
            </a:r>
            <a:r>
              <a:rPr sz="2500" spc="-5" dirty="0">
                <a:latin typeface="Carlito"/>
                <a:cs typeface="Carlito"/>
              </a:rPr>
              <a:t>of the </a:t>
            </a:r>
            <a:r>
              <a:rPr sz="2500" spc="-10" dirty="0">
                <a:latin typeface="Carlito"/>
                <a:cs typeface="Carlito"/>
              </a:rPr>
              <a:t>enterprise </a:t>
            </a:r>
            <a:r>
              <a:rPr sz="2500" spc="-5" dirty="0">
                <a:latin typeface="Carlito"/>
                <a:cs typeface="Carlito"/>
              </a:rPr>
              <a:t>technology </a:t>
            </a:r>
            <a:r>
              <a:rPr sz="2500" spc="-15" dirty="0">
                <a:latin typeface="Carlito"/>
                <a:cs typeface="Carlito"/>
              </a:rPr>
              <a:t>infrastructure.  </a:t>
            </a:r>
            <a:r>
              <a:rPr sz="2500" spc="-10" dirty="0">
                <a:latin typeface="Carlito"/>
                <a:cs typeface="Carlito"/>
              </a:rPr>
              <a:t>The </a:t>
            </a:r>
            <a:r>
              <a:rPr sz="2500" spc="-20" dirty="0">
                <a:latin typeface="Carlito"/>
                <a:cs typeface="Carlito"/>
              </a:rPr>
              <a:t>focus</a:t>
            </a:r>
            <a:r>
              <a:rPr sz="2500" spc="15" dirty="0">
                <a:latin typeface="Carlito"/>
                <a:cs typeface="Carlito"/>
              </a:rPr>
              <a:t> </a:t>
            </a:r>
            <a:r>
              <a:rPr sz="2500" spc="-5" dirty="0">
                <a:latin typeface="Carlito"/>
                <a:cs typeface="Carlito"/>
              </a:rPr>
              <a:t>of</a:t>
            </a:r>
            <a:r>
              <a:rPr sz="2500" spc="5" dirty="0">
                <a:latin typeface="Carlito"/>
                <a:cs typeface="Carlito"/>
              </a:rPr>
              <a:t> </a:t>
            </a:r>
            <a:r>
              <a:rPr sz="2500" spc="-5" dirty="0">
                <a:latin typeface="Carlito"/>
                <a:cs typeface="Carlito"/>
              </a:rPr>
              <a:t>the	</a:t>
            </a:r>
            <a:r>
              <a:rPr sz="2500" spc="-15" dirty="0">
                <a:latin typeface="Carlito"/>
                <a:cs typeface="Carlito"/>
              </a:rPr>
              <a:t>Infrastructure portfolio</a:t>
            </a:r>
            <a:r>
              <a:rPr sz="2500" spc="10" dirty="0">
                <a:latin typeface="Carlito"/>
                <a:cs typeface="Carlito"/>
              </a:rPr>
              <a:t> </a:t>
            </a:r>
            <a:r>
              <a:rPr sz="2500" spc="-5" dirty="0">
                <a:latin typeface="Carlito"/>
                <a:cs typeface="Carlito"/>
              </a:rPr>
              <a:t>includes:</a:t>
            </a:r>
            <a:endParaRPr sz="2500" dirty="0">
              <a:latin typeface="Carlito"/>
              <a:cs typeface="Carlito"/>
            </a:endParaRPr>
          </a:p>
          <a:p>
            <a:pPr marL="756285" indent="-287020">
              <a:lnSpc>
                <a:spcPct val="100000"/>
              </a:lnSpc>
              <a:spcBef>
                <a:spcPts val="1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0" dirty="0">
                <a:latin typeface="Carlito"/>
                <a:cs typeface="Carlito"/>
              </a:rPr>
              <a:t>What technologies </a:t>
            </a:r>
            <a:r>
              <a:rPr sz="2200" spc="-15" dirty="0">
                <a:latin typeface="Carlito"/>
                <a:cs typeface="Carlito"/>
              </a:rPr>
              <a:t>we </a:t>
            </a:r>
            <a:r>
              <a:rPr sz="2200" spc="-10" dirty="0">
                <a:latin typeface="Carlito"/>
                <a:cs typeface="Carlito"/>
              </a:rPr>
              <a:t>currently</a:t>
            </a:r>
            <a:r>
              <a:rPr sz="2200" spc="4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have,</a:t>
            </a:r>
            <a:endParaRPr sz="2200" dirty="0">
              <a:latin typeface="Carlito"/>
              <a:cs typeface="Carlito"/>
            </a:endParaRPr>
          </a:p>
          <a:p>
            <a:pPr marL="756285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0" dirty="0">
                <a:latin typeface="Carlito"/>
                <a:cs typeface="Carlito"/>
              </a:rPr>
              <a:t>What technologies are </a:t>
            </a:r>
            <a:r>
              <a:rPr sz="2200" spc="-5" dirty="0">
                <a:latin typeface="Carlito"/>
                <a:cs typeface="Carlito"/>
              </a:rPr>
              <a:t>needed </a:t>
            </a:r>
            <a:r>
              <a:rPr sz="2200" spc="-10" dirty="0">
                <a:latin typeface="Carlito"/>
                <a:cs typeface="Carlito"/>
              </a:rPr>
              <a:t>now </a:t>
            </a:r>
            <a:r>
              <a:rPr sz="2200" spc="-5" dirty="0">
                <a:latin typeface="Carlito"/>
                <a:cs typeface="Carlito"/>
              </a:rPr>
              <a:t>and </a:t>
            </a:r>
            <a:r>
              <a:rPr sz="2200" spc="-10" dirty="0">
                <a:latin typeface="Carlito"/>
                <a:cs typeface="Carlito"/>
              </a:rPr>
              <a:t>in the</a:t>
            </a:r>
            <a:r>
              <a:rPr sz="2200" spc="7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future,</a:t>
            </a:r>
            <a:endParaRPr sz="2200" dirty="0">
              <a:latin typeface="Carlito"/>
              <a:cs typeface="Carlito"/>
            </a:endParaRPr>
          </a:p>
          <a:p>
            <a:pPr marL="756285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25" dirty="0">
                <a:latin typeface="Carlito"/>
                <a:cs typeface="Carlito"/>
              </a:rPr>
              <a:t>Technology</a:t>
            </a:r>
            <a:r>
              <a:rPr sz="2200" spc="-5" dirty="0">
                <a:latin typeface="Carlito"/>
                <a:cs typeface="Carlito"/>
              </a:rPr>
              <a:t> 'health',</a:t>
            </a:r>
            <a:endParaRPr sz="2200" dirty="0">
              <a:latin typeface="Carlito"/>
              <a:cs typeface="Carlito"/>
            </a:endParaRPr>
          </a:p>
          <a:p>
            <a:pPr marL="756285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0" dirty="0">
                <a:latin typeface="Carlito"/>
                <a:cs typeface="Carlito"/>
              </a:rPr>
              <a:t>How technologies are </a:t>
            </a:r>
            <a:r>
              <a:rPr sz="2200" spc="-15" dirty="0">
                <a:latin typeface="Carlito"/>
                <a:cs typeface="Carlito"/>
              </a:rPr>
              <a:t>architected,</a:t>
            </a:r>
            <a:r>
              <a:rPr sz="2200" spc="4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and</a:t>
            </a:r>
            <a:endParaRPr sz="2200" dirty="0">
              <a:latin typeface="Carlito"/>
              <a:cs typeface="Carlito"/>
            </a:endParaRPr>
          </a:p>
          <a:p>
            <a:pPr marL="756285" marR="5080" indent="-287020">
              <a:lnSpc>
                <a:spcPct val="80000"/>
              </a:lnSpc>
              <a:spcBef>
                <a:spcPts val="53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200" spc="-10" dirty="0">
                <a:latin typeface="Carlito"/>
                <a:cs typeface="Carlito"/>
              </a:rPr>
              <a:t>Interrelationships </a:t>
            </a:r>
            <a:r>
              <a:rPr sz="2200" spc="-5" dirty="0">
                <a:latin typeface="Carlito"/>
                <a:cs typeface="Carlito"/>
              </a:rPr>
              <a:t>and </a:t>
            </a:r>
            <a:r>
              <a:rPr sz="2200" spc="-10" dirty="0">
                <a:latin typeface="Carlito"/>
                <a:cs typeface="Carlito"/>
              </a:rPr>
              <a:t>dependencies between technologies, </a:t>
            </a:r>
            <a:r>
              <a:rPr sz="2200" spc="-5" dirty="0">
                <a:latin typeface="Carlito"/>
                <a:cs typeface="Carlito"/>
              </a:rPr>
              <a:t>and  the </a:t>
            </a:r>
            <a:r>
              <a:rPr sz="2200" spc="-10" dirty="0">
                <a:latin typeface="Carlito"/>
                <a:cs typeface="Carlito"/>
              </a:rPr>
              <a:t>applications </a:t>
            </a:r>
            <a:r>
              <a:rPr sz="2200" spc="-5" dirty="0">
                <a:latin typeface="Carlito"/>
                <a:cs typeface="Carlito"/>
              </a:rPr>
              <a:t>and services </a:t>
            </a:r>
            <a:r>
              <a:rPr sz="2200" spc="-15" dirty="0">
                <a:latin typeface="Carlito"/>
                <a:cs typeface="Carlito"/>
              </a:rPr>
              <a:t>they</a:t>
            </a:r>
            <a:r>
              <a:rPr sz="2200" spc="2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support</a:t>
            </a:r>
            <a:r>
              <a:rPr sz="2200" spc="-5" dirty="0" smtClean="0">
                <a:latin typeface="Carlito"/>
                <a:cs typeface="Carlito"/>
              </a:rPr>
              <a:t>.</a:t>
            </a:r>
            <a:endParaRPr lang="en-GB" sz="2200" spc="-5" dirty="0" smtClean="0">
              <a:latin typeface="Carlito"/>
              <a:cs typeface="Carlito"/>
            </a:endParaRPr>
          </a:p>
          <a:p>
            <a:pPr marL="756285" marR="5080" indent="-287020">
              <a:lnSpc>
                <a:spcPct val="80000"/>
              </a:lnSpc>
              <a:spcBef>
                <a:spcPts val="53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lang="en-GB" sz="2200" spc="-5" dirty="0" smtClean="0">
                <a:latin typeface="Carlito"/>
                <a:cs typeface="Carlito"/>
              </a:rPr>
              <a:t>Mobile/Digital and security aspects could also be included to make the technology profile more effective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150" dirty="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</a:pP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2614" y="461594"/>
            <a:ext cx="73482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5" dirty="0"/>
              <a:t>Types </a:t>
            </a:r>
            <a:r>
              <a:rPr sz="4400" dirty="0"/>
              <a:t>of </a:t>
            </a:r>
            <a:r>
              <a:rPr sz="4400" spc="-20" dirty="0"/>
              <a:t>Portfolio</a:t>
            </a:r>
            <a:r>
              <a:rPr sz="4400" spc="-40" dirty="0"/>
              <a:t> </a:t>
            </a:r>
            <a:r>
              <a:rPr sz="4400" spc="-10" dirty="0"/>
              <a:t>Management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381853" y="2362200"/>
            <a:ext cx="7896859" cy="35382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4922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rlito"/>
                <a:cs typeface="Carlito"/>
              </a:rPr>
              <a:t>Active </a:t>
            </a:r>
            <a:r>
              <a:rPr sz="3200" b="1" spc="-10" dirty="0">
                <a:latin typeface="Carlito"/>
                <a:cs typeface="Carlito"/>
              </a:rPr>
              <a:t>Portfolio Management: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5" dirty="0">
                <a:latin typeface="Carlito"/>
                <a:cs typeface="Carlito"/>
              </a:rPr>
              <a:t>portfolio  </a:t>
            </a:r>
            <a:r>
              <a:rPr sz="3200" spc="-10" dirty="0">
                <a:latin typeface="Carlito"/>
                <a:cs typeface="Carlito"/>
              </a:rPr>
              <a:t>managers </a:t>
            </a:r>
            <a:r>
              <a:rPr sz="3200" spc="-15" dirty="0">
                <a:latin typeface="Carlito"/>
                <a:cs typeface="Carlito"/>
              </a:rPr>
              <a:t>are </a:t>
            </a:r>
            <a:r>
              <a:rPr sz="3200" spc="-5" dirty="0">
                <a:latin typeface="Carlito"/>
                <a:cs typeface="Carlito"/>
              </a:rPr>
              <a:t>actively </a:t>
            </a:r>
            <a:r>
              <a:rPr sz="3200" spc="-15" dirty="0">
                <a:latin typeface="Carlito"/>
                <a:cs typeface="Carlito"/>
              </a:rPr>
              <a:t>involved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5" dirty="0">
                <a:latin typeface="Carlito"/>
                <a:cs typeface="Carlito"/>
              </a:rPr>
              <a:t>buying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5" dirty="0">
                <a:latin typeface="Carlito"/>
                <a:cs typeface="Carlito"/>
              </a:rPr>
              <a:t>selling of securities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0" dirty="0">
                <a:latin typeface="Carlito"/>
                <a:cs typeface="Carlito"/>
              </a:rPr>
              <a:t>ensure maximum  </a:t>
            </a:r>
            <a:r>
              <a:rPr sz="3200" spc="-15" dirty="0">
                <a:latin typeface="Carlito"/>
                <a:cs typeface="Carlito"/>
              </a:rPr>
              <a:t>profits </a:t>
            </a:r>
            <a:r>
              <a:rPr sz="3200" spc="-20" dirty="0">
                <a:latin typeface="Carlito"/>
                <a:cs typeface="Carlito"/>
              </a:rPr>
              <a:t>to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individuals.</a:t>
            </a:r>
          </a:p>
          <a:p>
            <a:pPr marL="355600" marR="508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b="1" spc="-15" dirty="0">
                <a:latin typeface="Carlito"/>
                <a:cs typeface="Carlito"/>
              </a:rPr>
              <a:t>Passive </a:t>
            </a:r>
            <a:r>
              <a:rPr sz="3200" b="1" spc="-10" dirty="0">
                <a:latin typeface="Carlito"/>
                <a:cs typeface="Carlito"/>
              </a:rPr>
              <a:t>Portfolio Management: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5" dirty="0">
                <a:latin typeface="Carlito"/>
                <a:cs typeface="Carlito"/>
              </a:rPr>
              <a:t>portfolio  </a:t>
            </a:r>
            <a:r>
              <a:rPr sz="3200" spc="-5" dirty="0">
                <a:latin typeface="Carlito"/>
                <a:cs typeface="Carlito"/>
              </a:rPr>
              <a:t>manager deals </a:t>
            </a:r>
            <a:r>
              <a:rPr sz="3200" dirty="0">
                <a:latin typeface="Carlito"/>
                <a:cs typeface="Carlito"/>
              </a:rPr>
              <a:t>with a </a:t>
            </a:r>
            <a:r>
              <a:rPr sz="3200" spc="-20" dirty="0">
                <a:latin typeface="Carlito"/>
                <a:cs typeface="Carlito"/>
              </a:rPr>
              <a:t>fixed </a:t>
            </a:r>
            <a:r>
              <a:rPr sz="3200" spc="-15" dirty="0">
                <a:latin typeface="Carlito"/>
                <a:cs typeface="Carlito"/>
              </a:rPr>
              <a:t>portfolio </a:t>
            </a:r>
            <a:r>
              <a:rPr sz="3200" spc="-5" dirty="0">
                <a:latin typeface="Carlito"/>
                <a:cs typeface="Carlito"/>
              </a:rPr>
              <a:t>designed 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match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current </a:t>
            </a:r>
            <a:r>
              <a:rPr sz="3200" spc="-25" dirty="0">
                <a:latin typeface="Carlito"/>
                <a:cs typeface="Carlito"/>
              </a:rPr>
              <a:t>market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scenario.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2614" y="461594"/>
            <a:ext cx="73482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5" dirty="0"/>
              <a:t>Types </a:t>
            </a:r>
            <a:r>
              <a:rPr sz="4400" dirty="0"/>
              <a:t>of </a:t>
            </a:r>
            <a:r>
              <a:rPr sz="4400" spc="-20" dirty="0"/>
              <a:t>Portfolio</a:t>
            </a:r>
            <a:r>
              <a:rPr sz="4400" spc="-40" dirty="0"/>
              <a:t> </a:t>
            </a:r>
            <a:r>
              <a:rPr sz="4400" spc="-10" dirty="0"/>
              <a:t>Management</a:t>
            </a:r>
            <a:endParaRPr sz="4400" dirty="0"/>
          </a:p>
        </p:txBody>
      </p:sp>
      <p:sp>
        <p:nvSpPr>
          <p:cNvPr id="4" name="object 4"/>
          <p:cNvSpPr txBox="1"/>
          <p:nvPr/>
        </p:nvSpPr>
        <p:spPr>
          <a:xfrm>
            <a:off x="542251" y="2133600"/>
            <a:ext cx="8068945" cy="427863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00" indent="-342900">
              <a:lnSpc>
                <a:spcPct val="9000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10" dirty="0">
                <a:latin typeface="Carlito"/>
                <a:cs typeface="Carlito"/>
              </a:rPr>
              <a:t>Discretionary </a:t>
            </a:r>
            <a:r>
              <a:rPr sz="3000" b="1" spc="-15" dirty="0">
                <a:latin typeface="Carlito"/>
                <a:cs typeface="Carlito"/>
              </a:rPr>
              <a:t>Portfolio management </a:t>
            </a:r>
            <a:r>
              <a:rPr sz="3000" b="1" spc="-5" dirty="0">
                <a:latin typeface="Carlito"/>
                <a:cs typeface="Carlito"/>
              </a:rPr>
              <a:t>services: 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5" dirty="0">
                <a:latin typeface="Carlito"/>
                <a:cs typeface="Carlito"/>
              </a:rPr>
              <a:t>portfolio </a:t>
            </a:r>
            <a:r>
              <a:rPr sz="3000" spc="-5" dirty="0">
                <a:latin typeface="Carlito"/>
                <a:cs typeface="Carlito"/>
              </a:rPr>
              <a:t>manager has full rights </a:t>
            </a:r>
            <a:r>
              <a:rPr sz="3000" spc="-15" dirty="0">
                <a:latin typeface="Carlito"/>
                <a:cs typeface="Carlito"/>
              </a:rPr>
              <a:t>to </a:t>
            </a:r>
            <a:r>
              <a:rPr sz="3000" spc="-35" dirty="0">
                <a:latin typeface="Carlito"/>
                <a:cs typeface="Carlito"/>
              </a:rPr>
              <a:t>take  </a:t>
            </a:r>
            <a:r>
              <a:rPr sz="3000" spc="-150" dirty="0">
                <a:latin typeface="Arial"/>
                <a:cs typeface="Arial"/>
              </a:rPr>
              <a:t>decisions </a:t>
            </a:r>
            <a:r>
              <a:rPr sz="3000" spc="-95" dirty="0">
                <a:latin typeface="Arial"/>
                <a:cs typeface="Arial"/>
              </a:rPr>
              <a:t>on </a:t>
            </a:r>
            <a:r>
              <a:rPr sz="3000" spc="-145" dirty="0">
                <a:latin typeface="Arial"/>
                <a:cs typeface="Arial"/>
              </a:rPr>
              <a:t>his </a:t>
            </a:r>
            <a:r>
              <a:rPr sz="3000" spc="-85" dirty="0">
                <a:latin typeface="Arial"/>
                <a:cs typeface="Arial"/>
              </a:rPr>
              <a:t>client’s </a:t>
            </a:r>
            <a:r>
              <a:rPr sz="3000" spc="-105" dirty="0">
                <a:latin typeface="Arial"/>
                <a:cs typeface="Arial"/>
              </a:rPr>
              <a:t>behalf</a:t>
            </a:r>
            <a:r>
              <a:rPr sz="3000" spc="-105" dirty="0">
                <a:latin typeface="Carlito"/>
                <a:cs typeface="Carlito"/>
              </a:rPr>
              <a:t>. </a:t>
            </a:r>
            <a:r>
              <a:rPr sz="3000" spc="-5" dirty="0">
                <a:latin typeface="Carlito"/>
                <a:cs typeface="Carlito"/>
              </a:rPr>
              <a:t>The individual  </a:t>
            </a:r>
            <a:r>
              <a:rPr sz="3000" dirty="0">
                <a:latin typeface="Carlito"/>
                <a:cs typeface="Carlito"/>
              </a:rPr>
              <a:t>issues </a:t>
            </a:r>
            <a:r>
              <a:rPr sz="3000" spc="-10" dirty="0">
                <a:latin typeface="Carlito"/>
                <a:cs typeface="Carlito"/>
              </a:rPr>
              <a:t>money </a:t>
            </a:r>
            <a:r>
              <a:rPr sz="3000" spc="-15" dirty="0">
                <a:latin typeface="Carlito"/>
                <a:cs typeface="Carlito"/>
              </a:rPr>
              <a:t>to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5" dirty="0">
                <a:latin typeface="Carlito"/>
                <a:cs typeface="Carlito"/>
              </a:rPr>
              <a:t>portfolio </a:t>
            </a:r>
            <a:r>
              <a:rPr sz="3000" spc="-5" dirty="0">
                <a:latin typeface="Carlito"/>
                <a:cs typeface="Carlito"/>
              </a:rPr>
              <a:t>manager </a:t>
            </a:r>
            <a:r>
              <a:rPr sz="3000" dirty="0">
                <a:latin typeface="Carlito"/>
                <a:cs typeface="Carlito"/>
              </a:rPr>
              <a:t>who</a:t>
            </a:r>
            <a:r>
              <a:rPr sz="3000" spc="-25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in</a:t>
            </a:r>
          </a:p>
          <a:p>
            <a:pPr marL="355600" marR="136525">
              <a:lnSpc>
                <a:spcPts val="3240"/>
              </a:lnSpc>
              <a:spcBef>
                <a:spcPts val="45"/>
              </a:spcBef>
            </a:pPr>
            <a:r>
              <a:rPr sz="3000" dirty="0">
                <a:latin typeface="Carlito"/>
                <a:cs typeface="Carlito"/>
              </a:rPr>
              <a:t>turn </a:t>
            </a:r>
            <a:r>
              <a:rPr sz="3000" spc="-25" dirty="0">
                <a:latin typeface="Carlito"/>
                <a:cs typeface="Carlito"/>
              </a:rPr>
              <a:t>takes </a:t>
            </a:r>
            <a:r>
              <a:rPr sz="3000" spc="-20" dirty="0">
                <a:latin typeface="Carlito"/>
                <a:cs typeface="Carlito"/>
              </a:rPr>
              <a:t>care </a:t>
            </a:r>
            <a:r>
              <a:rPr sz="3000" spc="-5" dirty="0">
                <a:latin typeface="Carlito"/>
                <a:cs typeface="Carlito"/>
              </a:rPr>
              <a:t>of </a:t>
            </a:r>
            <a:r>
              <a:rPr sz="3000" dirty="0">
                <a:latin typeface="Carlito"/>
                <a:cs typeface="Carlito"/>
              </a:rPr>
              <a:t>all </a:t>
            </a:r>
            <a:r>
              <a:rPr sz="3000" spc="-5" dirty="0">
                <a:latin typeface="Carlito"/>
                <a:cs typeface="Carlito"/>
              </a:rPr>
              <a:t>his </a:t>
            </a:r>
            <a:r>
              <a:rPr sz="3000" spc="-15" dirty="0">
                <a:latin typeface="Carlito"/>
                <a:cs typeface="Carlito"/>
              </a:rPr>
              <a:t>investment </a:t>
            </a:r>
            <a:r>
              <a:rPr sz="3000" spc="-10" dirty="0">
                <a:latin typeface="Carlito"/>
                <a:cs typeface="Carlito"/>
              </a:rPr>
              <a:t>needs, </a:t>
            </a:r>
            <a:r>
              <a:rPr sz="3000" spc="-5" dirty="0">
                <a:latin typeface="Carlito"/>
                <a:cs typeface="Carlito"/>
              </a:rPr>
              <a:t>paper  </a:t>
            </a:r>
            <a:r>
              <a:rPr sz="3000" spc="-10" dirty="0">
                <a:latin typeface="Carlito"/>
                <a:cs typeface="Carlito"/>
              </a:rPr>
              <a:t>work, documentation, </a:t>
            </a:r>
            <a:r>
              <a:rPr sz="3000" spc="-5" dirty="0">
                <a:latin typeface="Carlito"/>
                <a:cs typeface="Carlito"/>
              </a:rPr>
              <a:t>filing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5" dirty="0">
                <a:latin typeface="Carlito"/>
                <a:cs typeface="Carlito"/>
              </a:rPr>
              <a:t>so</a:t>
            </a:r>
            <a:r>
              <a:rPr sz="3000" spc="-30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on.</a:t>
            </a:r>
            <a:endParaRPr sz="3000" dirty="0">
              <a:latin typeface="Carlito"/>
              <a:cs typeface="Carlito"/>
            </a:endParaRPr>
          </a:p>
          <a:p>
            <a:pPr marL="355600" marR="5080" indent="-342900">
              <a:lnSpc>
                <a:spcPct val="9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5" dirty="0">
                <a:latin typeface="Carlito"/>
                <a:cs typeface="Carlito"/>
              </a:rPr>
              <a:t>Non-Discretionary </a:t>
            </a:r>
            <a:r>
              <a:rPr sz="3000" b="1" spc="-15" dirty="0">
                <a:latin typeface="Carlito"/>
                <a:cs typeface="Carlito"/>
              </a:rPr>
              <a:t>Portfolio management  </a:t>
            </a:r>
            <a:r>
              <a:rPr sz="3000" b="1" dirty="0">
                <a:latin typeface="Carlito"/>
                <a:cs typeface="Carlito"/>
              </a:rPr>
              <a:t>services: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5" dirty="0">
                <a:latin typeface="Carlito"/>
                <a:cs typeface="Carlito"/>
              </a:rPr>
              <a:t>portfolio </a:t>
            </a:r>
            <a:r>
              <a:rPr sz="3000" spc="-5" dirty="0">
                <a:latin typeface="Carlito"/>
                <a:cs typeface="Carlito"/>
              </a:rPr>
              <a:t>manager </a:t>
            </a:r>
            <a:r>
              <a:rPr sz="3000" spc="-10" dirty="0">
                <a:latin typeface="Carlito"/>
                <a:cs typeface="Carlito"/>
              </a:rPr>
              <a:t>can merely </a:t>
            </a:r>
            <a:r>
              <a:rPr sz="3000" dirty="0">
                <a:latin typeface="Carlito"/>
                <a:cs typeface="Carlito"/>
              </a:rPr>
              <a:t>advise  the </a:t>
            </a:r>
            <a:r>
              <a:rPr sz="3000" spc="-10" dirty="0">
                <a:latin typeface="Carlito"/>
                <a:cs typeface="Carlito"/>
              </a:rPr>
              <a:t>client what </a:t>
            </a:r>
            <a:r>
              <a:rPr sz="3000" spc="-5" dirty="0">
                <a:latin typeface="Carlito"/>
                <a:cs typeface="Carlito"/>
              </a:rPr>
              <a:t>is </a:t>
            </a:r>
            <a:r>
              <a:rPr sz="3000" spc="-10" dirty="0">
                <a:latin typeface="Carlito"/>
                <a:cs typeface="Carlito"/>
              </a:rPr>
              <a:t>good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5" dirty="0">
                <a:latin typeface="Carlito"/>
                <a:cs typeface="Carlito"/>
              </a:rPr>
              <a:t>bad </a:t>
            </a:r>
            <a:r>
              <a:rPr sz="3000" spc="-25" dirty="0">
                <a:latin typeface="Carlito"/>
                <a:cs typeface="Carlito"/>
              </a:rPr>
              <a:t>for </a:t>
            </a:r>
            <a:r>
              <a:rPr sz="3000" spc="-5" dirty="0">
                <a:latin typeface="Carlito"/>
                <a:cs typeface="Carlito"/>
              </a:rPr>
              <a:t>him but </a:t>
            </a:r>
            <a:r>
              <a:rPr sz="3000" dirty="0">
                <a:latin typeface="Carlito"/>
                <a:cs typeface="Carlito"/>
              </a:rPr>
              <a:t>the  </a:t>
            </a:r>
            <a:r>
              <a:rPr sz="3000" spc="-10" dirty="0">
                <a:latin typeface="Carlito"/>
                <a:cs typeface="Carlito"/>
              </a:rPr>
              <a:t>client reserves full right </a:t>
            </a:r>
            <a:r>
              <a:rPr sz="3000" spc="-15" dirty="0">
                <a:latin typeface="Carlito"/>
                <a:cs typeface="Carlito"/>
              </a:rPr>
              <a:t>to </a:t>
            </a:r>
            <a:r>
              <a:rPr sz="3000" spc="-35" dirty="0">
                <a:latin typeface="Carlito"/>
                <a:cs typeface="Carlito"/>
              </a:rPr>
              <a:t>take </a:t>
            </a:r>
            <a:r>
              <a:rPr sz="3000" spc="-10" dirty="0">
                <a:latin typeface="Carlito"/>
                <a:cs typeface="Carlito"/>
              </a:rPr>
              <a:t>his </a:t>
            </a:r>
            <a:r>
              <a:rPr sz="3000" spc="-5" dirty="0">
                <a:latin typeface="Carlito"/>
                <a:cs typeface="Carlito"/>
              </a:rPr>
              <a:t>own</a:t>
            </a:r>
            <a:r>
              <a:rPr sz="3000" spc="55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decisions.</a:t>
            </a:r>
            <a:endParaRPr sz="30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9420" y="381000"/>
            <a:ext cx="8247380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Managing </a:t>
            </a:r>
            <a:r>
              <a:rPr sz="4400" spc="-40" dirty="0"/>
              <a:t>Technology</a:t>
            </a:r>
            <a:r>
              <a:rPr sz="4400" spc="-55" dirty="0"/>
              <a:t> </a:t>
            </a:r>
            <a:r>
              <a:rPr sz="4400" spc="-20" dirty="0"/>
              <a:t>Portfolio</a:t>
            </a:r>
            <a:endParaRPr sz="4400" dirty="0"/>
          </a:p>
        </p:txBody>
      </p:sp>
      <p:sp>
        <p:nvSpPr>
          <p:cNvPr id="4" name="object 4"/>
          <p:cNvSpPr txBox="1"/>
          <p:nvPr/>
        </p:nvSpPr>
        <p:spPr>
          <a:xfrm>
            <a:off x="609600" y="1905000"/>
            <a:ext cx="7051675" cy="703077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20" dirty="0">
                <a:latin typeface="Carlito"/>
                <a:cs typeface="Carlito"/>
              </a:rPr>
              <a:t>Create </a:t>
            </a:r>
            <a:r>
              <a:rPr sz="2400" b="1" dirty="0">
                <a:latin typeface="Carlito"/>
                <a:cs typeface="Carlito"/>
              </a:rPr>
              <a:t>an </a:t>
            </a:r>
            <a:r>
              <a:rPr sz="2400" b="1" spc="-10" dirty="0">
                <a:latin typeface="Carlito"/>
                <a:cs typeface="Carlito"/>
              </a:rPr>
              <a:t>inventory </a:t>
            </a:r>
            <a:r>
              <a:rPr sz="2400" b="1" dirty="0">
                <a:latin typeface="Carlito"/>
                <a:cs typeface="Carlito"/>
              </a:rPr>
              <a:t>of the </a:t>
            </a:r>
            <a:r>
              <a:rPr sz="2400" b="1" spc="-5" dirty="0">
                <a:latin typeface="Carlito"/>
                <a:cs typeface="Carlito"/>
              </a:rPr>
              <a:t>technology</a:t>
            </a:r>
            <a:r>
              <a:rPr sz="2400" b="1" spc="-25" dirty="0">
                <a:latin typeface="Carlito"/>
                <a:cs typeface="Carlito"/>
              </a:rPr>
              <a:t> </a:t>
            </a:r>
            <a:r>
              <a:rPr sz="2400" b="1" spc="-5" dirty="0">
                <a:latin typeface="Carlito"/>
                <a:cs typeface="Carlito"/>
              </a:rPr>
              <a:t>portfolio: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Component </a:t>
            </a:r>
            <a:r>
              <a:rPr sz="2400" dirty="0">
                <a:latin typeface="Carlito"/>
                <a:cs typeface="Carlito"/>
              </a:rPr>
              <a:t>Name and</a:t>
            </a:r>
            <a:r>
              <a:rPr sz="2400" spc="-5" dirty="0">
                <a:latin typeface="Carlito"/>
                <a:cs typeface="Carlito"/>
              </a:rPr>
              <a:t> </a:t>
            </a:r>
            <a:r>
              <a:rPr sz="2400" spc="-20" dirty="0">
                <a:latin typeface="Carlito"/>
                <a:cs typeface="Carlito"/>
              </a:rPr>
              <a:t>Vendor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spc="-20" dirty="0">
                <a:latin typeface="Carlito"/>
                <a:cs typeface="Carlito"/>
              </a:rPr>
              <a:t>Version </a:t>
            </a:r>
            <a:r>
              <a:rPr sz="2400" spc="-5" dirty="0">
                <a:latin typeface="Carlito"/>
                <a:cs typeface="Carlito"/>
              </a:rPr>
              <a:t>or</a:t>
            </a:r>
            <a:r>
              <a:rPr sz="2400" spc="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Model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Component </a:t>
            </a:r>
            <a:r>
              <a:rPr sz="2400" spc="-25" dirty="0">
                <a:latin typeface="Carlito"/>
                <a:cs typeface="Carlito"/>
              </a:rPr>
              <a:t>Type </a:t>
            </a:r>
            <a:r>
              <a:rPr sz="2400" spc="-105" dirty="0">
                <a:latin typeface="Arial"/>
                <a:cs typeface="Arial"/>
              </a:rPr>
              <a:t>– </a:t>
            </a:r>
            <a:r>
              <a:rPr sz="2400" spc="-10" dirty="0">
                <a:latin typeface="Carlito"/>
                <a:cs typeface="Carlito"/>
              </a:rPr>
              <a:t>operating </a:t>
            </a:r>
            <a:r>
              <a:rPr sz="2400" spc="-15" dirty="0">
                <a:latin typeface="Carlito"/>
                <a:cs typeface="Carlito"/>
              </a:rPr>
              <a:t>system, </a:t>
            </a:r>
            <a:r>
              <a:rPr sz="2400" spc="-5" dirty="0">
                <a:latin typeface="Carlito"/>
                <a:cs typeface="Carlito"/>
              </a:rPr>
              <a:t>DBMS, development </a:t>
            </a:r>
            <a:r>
              <a:rPr sz="2400" spc="-10" dirty="0">
                <a:latin typeface="Carlito"/>
                <a:cs typeface="Carlito"/>
              </a:rPr>
              <a:t>tool,</a:t>
            </a:r>
            <a:r>
              <a:rPr sz="2400" spc="95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etc.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Applications </a:t>
            </a:r>
            <a:r>
              <a:rPr sz="2400" dirty="0">
                <a:latin typeface="Carlito"/>
                <a:cs typeface="Carlito"/>
              </a:rPr>
              <a:t>it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Supports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Number of </a:t>
            </a:r>
            <a:r>
              <a:rPr sz="2400" spc="-10" dirty="0">
                <a:latin typeface="Carlito"/>
                <a:cs typeface="Carlito"/>
              </a:rPr>
              <a:t>Users Supported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Amount Spent </a:t>
            </a:r>
            <a:r>
              <a:rPr sz="2400" spc="-15" dirty="0">
                <a:latin typeface="Carlito"/>
                <a:cs typeface="Carlito"/>
              </a:rPr>
              <a:t>Per </a:t>
            </a:r>
            <a:r>
              <a:rPr sz="2400" spc="-35" dirty="0">
                <a:latin typeface="Carlito"/>
                <a:cs typeface="Carlito"/>
              </a:rPr>
              <a:t>Year </a:t>
            </a:r>
            <a:r>
              <a:rPr sz="2400" spc="-5" dirty="0">
                <a:latin typeface="Carlito"/>
                <a:cs typeface="Carlito"/>
              </a:rPr>
              <a:t>(labor </a:t>
            </a:r>
            <a:r>
              <a:rPr sz="2400" dirty="0">
                <a:latin typeface="Carlito"/>
                <a:cs typeface="Carlito"/>
              </a:rPr>
              <a:t>+ </a:t>
            </a:r>
            <a:r>
              <a:rPr sz="2400" spc="-5" dirty="0">
                <a:latin typeface="Carlito"/>
                <a:cs typeface="Carlito"/>
              </a:rPr>
              <a:t>licensing </a:t>
            </a:r>
            <a:r>
              <a:rPr sz="2400" dirty="0">
                <a:latin typeface="Carlito"/>
                <a:cs typeface="Carlito"/>
              </a:rPr>
              <a:t>+</a:t>
            </a:r>
            <a:r>
              <a:rPr sz="2400" spc="9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upgrades)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Sourcing </a:t>
            </a:r>
            <a:r>
              <a:rPr sz="2400" spc="-105" dirty="0">
                <a:latin typeface="Arial"/>
                <a:cs typeface="Arial"/>
              </a:rPr>
              <a:t>– </a:t>
            </a:r>
            <a:r>
              <a:rPr sz="2400" spc="-5" dirty="0">
                <a:latin typeface="Carlito"/>
                <a:cs typeface="Carlito"/>
              </a:rPr>
              <a:t>internal, </a:t>
            </a:r>
            <a:r>
              <a:rPr sz="2400" spc="-10" dirty="0">
                <a:latin typeface="Carlito"/>
                <a:cs typeface="Carlito"/>
              </a:rPr>
              <a:t>hosted, </a:t>
            </a:r>
            <a:r>
              <a:rPr sz="2400" spc="-5" dirty="0">
                <a:latin typeface="Carlito"/>
                <a:cs typeface="Carlito"/>
              </a:rPr>
              <a:t>cloud,</a:t>
            </a:r>
            <a:r>
              <a:rPr sz="2400" spc="9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etc.</a:t>
            </a:r>
            <a:endParaRPr sz="2400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Arial"/>
              <a:buChar char="–"/>
            </a:pPr>
            <a:endParaRPr sz="24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Carlito"/>
                <a:cs typeface="Carlito"/>
              </a:rPr>
              <a:t>Map technologies </a:t>
            </a:r>
            <a:r>
              <a:rPr sz="2400" b="1" spc="-15" dirty="0">
                <a:latin typeface="Carlito"/>
                <a:cs typeface="Carlito"/>
              </a:rPr>
              <a:t>into </a:t>
            </a:r>
            <a:r>
              <a:rPr sz="2400" b="1" dirty="0">
                <a:latin typeface="Carlito"/>
                <a:cs typeface="Carlito"/>
              </a:rPr>
              <a:t>their</a:t>
            </a:r>
            <a:r>
              <a:rPr sz="2400" b="1" spc="-60" dirty="0">
                <a:latin typeface="Carlito"/>
                <a:cs typeface="Carlito"/>
              </a:rPr>
              <a:t> </a:t>
            </a:r>
            <a:r>
              <a:rPr sz="2400" b="1" spc="-15" dirty="0">
                <a:latin typeface="Carlito"/>
                <a:cs typeface="Carlito"/>
              </a:rPr>
              <a:t>stages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1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dirty="0">
                <a:latin typeface="Carlito"/>
                <a:cs typeface="Carlito"/>
              </a:rPr>
              <a:t>In the</a:t>
            </a:r>
            <a:r>
              <a:rPr sz="2400" spc="-5" dirty="0">
                <a:latin typeface="Carlito"/>
                <a:cs typeface="Carlito"/>
              </a:rPr>
              <a:t> Labs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Emerging from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Labs </a:t>
            </a:r>
            <a:r>
              <a:rPr sz="2400" spc="-10" dirty="0">
                <a:latin typeface="Carlito"/>
                <a:cs typeface="Carlito"/>
              </a:rPr>
              <a:t>(early</a:t>
            </a:r>
            <a:r>
              <a:rPr sz="2400" spc="3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adopters)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Leading </a:t>
            </a:r>
            <a:r>
              <a:rPr sz="2400" spc="-15" dirty="0">
                <a:latin typeface="Carlito"/>
                <a:cs typeface="Carlito"/>
              </a:rPr>
              <a:t>Edge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spc="-15" dirty="0">
                <a:latin typeface="Carlito"/>
                <a:cs typeface="Carlito"/>
              </a:rPr>
              <a:t>State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15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Market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spc="-10" dirty="0">
                <a:latin typeface="Carlito"/>
                <a:cs typeface="Carlito"/>
              </a:rPr>
              <a:t>Last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Generation</a:t>
            </a:r>
            <a:endParaRPr sz="24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400" spc="-5" dirty="0">
                <a:latin typeface="Carlito"/>
                <a:cs typeface="Carlito"/>
              </a:rPr>
              <a:t>End of </a:t>
            </a:r>
            <a:r>
              <a:rPr sz="2400" spc="-20" dirty="0">
                <a:latin typeface="Carlito"/>
                <a:cs typeface="Carlito"/>
              </a:rPr>
              <a:t>Life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3574" y="461594"/>
            <a:ext cx="72193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Managing </a:t>
            </a:r>
            <a:r>
              <a:rPr sz="4400" spc="-40" dirty="0"/>
              <a:t>Technology</a:t>
            </a:r>
            <a:r>
              <a:rPr sz="4400" spc="-75" dirty="0"/>
              <a:t> </a:t>
            </a:r>
            <a:r>
              <a:rPr sz="4400" spc="-20" dirty="0"/>
              <a:t>Portfolio</a:t>
            </a:r>
            <a:endParaRPr sz="4400" dirty="0"/>
          </a:p>
        </p:txBody>
      </p:sp>
      <p:sp>
        <p:nvSpPr>
          <p:cNvPr id="4" name="object 4"/>
          <p:cNvSpPr txBox="1"/>
          <p:nvPr/>
        </p:nvSpPr>
        <p:spPr>
          <a:xfrm>
            <a:off x="601941" y="2057400"/>
            <a:ext cx="7942580" cy="4372610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15" dirty="0">
                <a:latin typeface="Carlito"/>
                <a:cs typeface="Carlito"/>
              </a:rPr>
              <a:t>Analyze </a:t>
            </a:r>
            <a:r>
              <a:rPr sz="3200" b="1" dirty="0">
                <a:latin typeface="Carlito"/>
                <a:cs typeface="Carlito"/>
              </a:rPr>
              <a:t>the </a:t>
            </a:r>
            <a:r>
              <a:rPr sz="3200" b="1" spc="-5" dirty="0">
                <a:latin typeface="Carlito"/>
                <a:cs typeface="Carlito"/>
              </a:rPr>
              <a:t>portfolio </a:t>
            </a:r>
            <a:r>
              <a:rPr sz="3200" b="1" dirty="0">
                <a:latin typeface="Carlito"/>
                <a:cs typeface="Carlito"/>
              </a:rPr>
              <a:t>and</a:t>
            </a:r>
            <a:r>
              <a:rPr sz="3200" b="1" spc="-55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act</a:t>
            </a:r>
            <a:endParaRPr sz="3200" dirty="0">
              <a:latin typeface="Carlito"/>
              <a:cs typeface="Carlito"/>
            </a:endParaRPr>
          </a:p>
          <a:p>
            <a:pPr marL="756285" marR="553085" lvl="1" indent="-287020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rlito"/>
                <a:cs typeface="Carlito"/>
              </a:rPr>
              <a:t>How </a:t>
            </a:r>
            <a:r>
              <a:rPr sz="2800" spc="-15" dirty="0">
                <a:latin typeface="Carlito"/>
                <a:cs typeface="Carlito"/>
              </a:rPr>
              <a:t>many </a:t>
            </a:r>
            <a:r>
              <a:rPr sz="2800" spc="-20" dirty="0">
                <a:latin typeface="Carlito"/>
                <a:cs typeface="Carlito"/>
              </a:rPr>
              <a:t>users </a:t>
            </a:r>
            <a:r>
              <a:rPr sz="2800" spc="-15" dirty="0">
                <a:latin typeface="Carlito"/>
                <a:cs typeface="Carlito"/>
              </a:rPr>
              <a:t>are </a:t>
            </a:r>
            <a:r>
              <a:rPr sz="2800" spc="-10" dirty="0">
                <a:latin typeface="Carlito"/>
                <a:cs typeface="Carlito"/>
              </a:rPr>
              <a:t>they supporting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10" dirty="0">
                <a:latin typeface="Carlito"/>
                <a:cs typeface="Carlito"/>
              </a:rPr>
              <a:t>how  </a:t>
            </a:r>
            <a:r>
              <a:rPr sz="2800" spc="-5" dirty="0">
                <a:latin typeface="Carlito"/>
                <a:cs typeface="Carlito"/>
              </a:rPr>
              <a:t>much </a:t>
            </a:r>
            <a:r>
              <a:rPr sz="2800" spc="-10" dirty="0">
                <a:latin typeface="Carlito"/>
                <a:cs typeface="Carlito"/>
              </a:rPr>
              <a:t>does </a:t>
            </a:r>
            <a:r>
              <a:rPr sz="2800" spc="-5" dirty="0">
                <a:latin typeface="Carlito"/>
                <a:cs typeface="Carlito"/>
              </a:rPr>
              <a:t>it</a:t>
            </a:r>
            <a:r>
              <a:rPr sz="2800" spc="3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cost?</a:t>
            </a:r>
            <a:endParaRPr sz="2800" dirty="0">
              <a:latin typeface="Carlito"/>
              <a:cs typeface="Carlito"/>
            </a:endParaRPr>
          </a:p>
          <a:p>
            <a:pPr marL="756285" marR="108521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rlito"/>
                <a:cs typeface="Carlito"/>
              </a:rPr>
              <a:t>What </a:t>
            </a:r>
            <a:r>
              <a:rPr sz="2800" spc="-5" dirty="0">
                <a:latin typeface="Carlito"/>
                <a:cs typeface="Carlito"/>
              </a:rPr>
              <a:t>is </a:t>
            </a:r>
            <a:r>
              <a:rPr sz="2800" spc="-15" dirty="0">
                <a:latin typeface="Carlito"/>
                <a:cs typeface="Carlito"/>
              </a:rPr>
              <a:t>required </a:t>
            </a:r>
            <a:r>
              <a:rPr sz="2800" spc="-20" dirty="0">
                <a:latin typeface="Carlito"/>
                <a:cs typeface="Carlito"/>
              </a:rPr>
              <a:t>to retire </a:t>
            </a:r>
            <a:r>
              <a:rPr sz="2800" spc="-5" dirty="0">
                <a:latin typeface="Carlito"/>
                <a:cs typeface="Carlito"/>
              </a:rPr>
              <a:t>it and its </a:t>
            </a:r>
            <a:r>
              <a:rPr sz="2800" spc="-20" dirty="0">
                <a:latin typeface="Carlito"/>
                <a:cs typeface="Carlito"/>
              </a:rPr>
              <a:t>related  </a:t>
            </a:r>
            <a:r>
              <a:rPr sz="2800" spc="-10" dirty="0">
                <a:latin typeface="Carlito"/>
                <a:cs typeface="Carlito"/>
              </a:rPr>
              <a:t>components?</a:t>
            </a:r>
            <a:endParaRPr sz="2800" dirty="0">
              <a:latin typeface="Carlito"/>
              <a:cs typeface="Carlito"/>
            </a:endParaRPr>
          </a:p>
          <a:p>
            <a:pPr marL="756285" marR="951230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5" dirty="0">
                <a:latin typeface="Carlito"/>
                <a:cs typeface="Carlito"/>
              </a:rPr>
              <a:t>Do </a:t>
            </a:r>
            <a:r>
              <a:rPr sz="2800" spc="-20" dirty="0">
                <a:latin typeface="Carlito"/>
                <a:cs typeface="Carlito"/>
              </a:rPr>
              <a:t>you </a:t>
            </a:r>
            <a:r>
              <a:rPr sz="2800" spc="-10" dirty="0">
                <a:latin typeface="Carlito"/>
                <a:cs typeface="Carlito"/>
              </a:rPr>
              <a:t>really need </a:t>
            </a:r>
            <a:r>
              <a:rPr sz="2800" spc="-5" dirty="0">
                <a:latin typeface="Carlito"/>
                <a:cs typeface="Carlito"/>
              </a:rPr>
              <a:t>them or </a:t>
            </a:r>
            <a:r>
              <a:rPr sz="2800" spc="-15" dirty="0">
                <a:latin typeface="Carlito"/>
                <a:cs typeface="Carlito"/>
              </a:rPr>
              <a:t>are they </a:t>
            </a:r>
            <a:r>
              <a:rPr sz="2800" spc="-20" dirty="0">
                <a:latin typeface="Carlito"/>
                <a:cs typeface="Carlito"/>
              </a:rPr>
              <a:t>toys </a:t>
            </a:r>
            <a:r>
              <a:rPr sz="2800" spc="-5" dirty="0">
                <a:latin typeface="Carlito"/>
                <a:cs typeface="Carlito"/>
              </a:rPr>
              <a:t>in  </a:t>
            </a:r>
            <a:r>
              <a:rPr sz="2800" spc="-160" dirty="0">
                <a:latin typeface="Arial"/>
                <a:cs typeface="Arial"/>
              </a:rPr>
              <a:t>someone’s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-20" dirty="0">
                <a:latin typeface="Carlito"/>
                <a:cs typeface="Carlito"/>
              </a:rPr>
              <a:t>toybox?</a:t>
            </a:r>
            <a:endParaRPr sz="2800" dirty="0">
              <a:latin typeface="Carlito"/>
              <a:cs typeface="Carlito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0" dirty="0">
                <a:latin typeface="Carlito"/>
                <a:cs typeface="Carlito"/>
              </a:rPr>
              <a:t>How </a:t>
            </a:r>
            <a:r>
              <a:rPr sz="2800" spc="-5" dirty="0">
                <a:latin typeface="Carlito"/>
                <a:cs typeface="Carlito"/>
              </a:rPr>
              <a:t>will </a:t>
            </a:r>
            <a:r>
              <a:rPr sz="2800" spc="-20" dirty="0">
                <a:latin typeface="Carlito"/>
                <a:cs typeface="Carlito"/>
              </a:rPr>
              <a:t>you </a:t>
            </a:r>
            <a:r>
              <a:rPr sz="2800" spc="-10" dirty="0">
                <a:latin typeface="Carlito"/>
                <a:cs typeface="Carlito"/>
              </a:rPr>
              <a:t>know </a:t>
            </a:r>
            <a:r>
              <a:rPr sz="2800" spc="-5" dirty="0">
                <a:latin typeface="Carlito"/>
                <a:cs typeface="Carlito"/>
              </a:rPr>
              <a:t>if </a:t>
            </a:r>
            <a:r>
              <a:rPr sz="2800" spc="-10" dirty="0">
                <a:latin typeface="Carlito"/>
                <a:cs typeface="Carlito"/>
              </a:rPr>
              <a:t>they should </a:t>
            </a:r>
            <a:r>
              <a:rPr sz="2800" spc="-5" dirty="0">
                <a:latin typeface="Carlito"/>
                <a:cs typeface="Carlito"/>
              </a:rPr>
              <a:t>be </a:t>
            </a:r>
            <a:r>
              <a:rPr sz="2800" spc="-10" dirty="0">
                <a:latin typeface="Carlito"/>
                <a:cs typeface="Carlito"/>
              </a:rPr>
              <a:t>used </a:t>
            </a:r>
            <a:r>
              <a:rPr sz="2800" spc="-5" dirty="0">
                <a:latin typeface="Carlito"/>
                <a:cs typeface="Carlito"/>
              </a:rPr>
              <a:t>in </a:t>
            </a:r>
            <a:r>
              <a:rPr sz="2800" spc="-15" dirty="0">
                <a:latin typeface="Carlito"/>
                <a:cs typeface="Carlito"/>
              </a:rPr>
              <a:t>more  core, </a:t>
            </a:r>
            <a:r>
              <a:rPr sz="2800" spc="-10" dirty="0">
                <a:latin typeface="Carlito"/>
                <a:cs typeface="Carlito"/>
              </a:rPr>
              <a:t>mission critical applications </a:t>
            </a:r>
            <a:r>
              <a:rPr sz="2800" spc="-5" dirty="0">
                <a:latin typeface="Carlito"/>
                <a:cs typeface="Carlito"/>
              </a:rPr>
              <a:t>in the</a:t>
            </a:r>
            <a:r>
              <a:rPr sz="2800" spc="12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future?</a:t>
            </a:r>
            <a:endParaRPr sz="28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3574" y="461594"/>
            <a:ext cx="72193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Managing </a:t>
            </a:r>
            <a:r>
              <a:rPr sz="4400" spc="-40" dirty="0"/>
              <a:t>Technology</a:t>
            </a:r>
            <a:r>
              <a:rPr sz="4400" spc="-75" dirty="0"/>
              <a:t> </a:t>
            </a:r>
            <a:r>
              <a:rPr sz="4400" spc="-20" dirty="0"/>
              <a:t>Portfolio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357783" y="2057400"/>
            <a:ext cx="8430895" cy="434657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marR="949325" indent="-342900" algn="just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355600" algn="l"/>
              </a:tabLst>
            </a:pPr>
            <a:r>
              <a:rPr sz="3000" b="1" spc="-20" dirty="0">
                <a:latin typeface="Carlito"/>
                <a:cs typeface="Carlito"/>
              </a:rPr>
              <a:t>Create </a:t>
            </a:r>
            <a:r>
              <a:rPr sz="3000" b="1" dirty="0">
                <a:latin typeface="Carlito"/>
                <a:cs typeface="Carlito"/>
              </a:rPr>
              <a:t>a </a:t>
            </a:r>
            <a:r>
              <a:rPr sz="3000" b="1" spc="-5" dirty="0">
                <a:latin typeface="Carlito"/>
                <a:cs typeface="Carlito"/>
              </a:rPr>
              <a:t>process </a:t>
            </a:r>
            <a:r>
              <a:rPr sz="3000" b="1" spc="-10" dirty="0">
                <a:latin typeface="Carlito"/>
                <a:cs typeface="Carlito"/>
              </a:rPr>
              <a:t>to </a:t>
            </a:r>
            <a:r>
              <a:rPr sz="3000" b="1" spc="-15" dirty="0">
                <a:latin typeface="Carlito"/>
                <a:cs typeface="Carlito"/>
              </a:rPr>
              <a:t>review </a:t>
            </a:r>
            <a:r>
              <a:rPr sz="3000" b="1" dirty="0">
                <a:latin typeface="Carlito"/>
                <a:cs typeface="Carlito"/>
              </a:rPr>
              <a:t>and </a:t>
            </a:r>
            <a:r>
              <a:rPr sz="3000" b="1" spc="-15" dirty="0">
                <a:latin typeface="Carlito"/>
                <a:cs typeface="Carlito"/>
              </a:rPr>
              <a:t>refresh</a:t>
            </a:r>
            <a:r>
              <a:rPr sz="3000" b="1" spc="-105" dirty="0">
                <a:latin typeface="Carlito"/>
                <a:cs typeface="Carlito"/>
              </a:rPr>
              <a:t> </a:t>
            </a:r>
            <a:r>
              <a:rPr sz="3000" b="1" dirty="0">
                <a:latin typeface="Carlito"/>
                <a:cs typeface="Carlito"/>
              </a:rPr>
              <a:t>the  </a:t>
            </a:r>
            <a:r>
              <a:rPr sz="3000" b="1" spc="-10" dirty="0">
                <a:latin typeface="Carlito"/>
                <a:cs typeface="Carlito"/>
              </a:rPr>
              <a:t>technology portfolio</a:t>
            </a:r>
            <a:endParaRPr sz="3000" dirty="0">
              <a:latin typeface="Carlito"/>
              <a:cs typeface="Carlito"/>
            </a:endParaRPr>
          </a:p>
          <a:p>
            <a:pPr marL="756285" marR="908685" lvl="1" indent="-287020" algn="just">
              <a:lnSpc>
                <a:spcPts val="2810"/>
              </a:lnSpc>
              <a:spcBef>
                <a:spcPts val="650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5" dirty="0">
                <a:latin typeface="Carlito"/>
                <a:cs typeface="Carlito"/>
              </a:rPr>
              <a:t>Does </a:t>
            </a:r>
            <a:r>
              <a:rPr sz="2600" dirty="0">
                <a:latin typeface="Carlito"/>
                <a:cs typeface="Carlito"/>
              </a:rPr>
              <a:t>it </a:t>
            </a:r>
            <a:r>
              <a:rPr sz="2600" spc="-25" dirty="0">
                <a:latin typeface="Carlito"/>
                <a:cs typeface="Carlito"/>
              </a:rPr>
              <a:t>make </a:t>
            </a:r>
            <a:r>
              <a:rPr sz="2600" spc="-5" dirty="0">
                <a:latin typeface="Carlito"/>
                <a:cs typeface="Carlito"/>
              </a:rPr>
              <a:t>sense </a:t>
            </a:r>
            <a:r>
              <a:rPr sz="2600" spc="-15" dirty="0">
                <a:latin typeface="Carlito"/>
                <a:cs typeface="Carlito"/>
              </a:rPr>
              <a:t>to </a:t>
            </a:r>
            <a:r>
              <a:rPr sz="2600" spc="-10" dirty="0">
                <a:latin typeface="Carlito"/>
                <a:cs typeface="Carlito"/>
              </a:rPr>
              <a:t>consider </a:t>
            </a:r>
            <a:r>
              <a:rPr sz="2600" dirty="0">
                <a:latin typeface="Carlito"/>
                <a:cs typeface="Carlito"/>
              </a:rPr>
              <a:t>the </a:t>
            </a:r>
            <a:r>
              <a:rPr sz="2600" spc="-5" dirty="0">
                <a:latin typeface="Carlito"/>
                <a:cs typeface="Carlito"/>
              </a:rPr>
              <a:t>technology  </a:t>
            </a:r>
            <a:r>
              <a:rPr sz="2600" spc="-10" dirty="0">
                <a:latin typeface="Carlito"/>
                <a:cs typeface="Carlito"/>
              </a:rPr>
              <a:t>portfolio </a:t>
            </a:r>
            <a:r>
              <a:rPr sz="2600" spc="-15" dirty="0">
                <a:latin typeface="Carlito"/>
                <a:cs typeface="Carlito"/>
              </a:rPr>
              <a:t>separately </a:t>
            </a:r>
            <a:r>
              <a:rPr sz="2600" spc="-10" dirty="0">
                <a:latin typeface="Carlito"/>
                <a:cs typeface="Carlito"/>
              </a:rPr>
              <a:t>from </a:t>
            </a:r>
            <a:r>
              <a:rPr sz="2600" dirty="0">
                <a:latin typeface="Carlito"/>
                <a:cs typeface="Carlito"/>
              </a:rPr>
              <a:t>the </a:t>
            </a:r>
            <a:r>
              <a:rPr sz="2600" spc="-5" dirty="0">
                <a:latin typeface="Carlito"/>
                <a:cs typeface="Carlito"/>
              </a:rPr>
              <a:t>applications they  support?</a:t>
            </a:r>
            <a:endParaRPr sz="2600" dirty="0">
              <a:latin typeface="Carlito"/>
              <a:cs typeface="Carlito"/>
            </a:endParaRPr>
          </a:p>
          <a:p>
            <a:pPr marL="756285" marR="68580" lvl="1" indent="-287020">
              <a:lnSpc>
                <a:spcPts val="2810"/>
              </a:lnSpc>
              <a:spcBef>
                <a:spcPts val="620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10" dirty="0">
                <a:latin typeface="Carlito"/>
                <a:cs typeface="Carlito"/>
              </a:rPr>
              <a:t>How </a:t>
            </a:r>
            <a:r>
              <a:rPr sz="2600" spc="-5" dirty="0">
                <a:latin typeface="Carlito"/>
                <a:cs typeface="Carlito"/>
              </a:rPr>
              <a:t>much </a:t>
            </a:r>
            <a:r>
              <a:rPr sz="2600" dirty="0">
                <a:latin typeface="Carlito"/>
                <a:cs typeface="Carlito"/>
              </a:rPr>
              <a:t>responsibility do </a:t>
            </a:r>
            <a:r>
              <a:rPr sz="2600" spc="-15" dirty="0">
                <a:latin typeface="Carlito"/>
                <a:cs typeface="Carlito"/>
              </a:rPr>
              <a:t>we </a:t>
            </a:r>
            <a:r>
              <a:rPr sz="2600" dirty="0">
                <a:latin typeface="Carlito"/>
                <a:cs typeface="Carlito"/>
              </a:rPr>
              <a:t>assign </a:t>
            </a:r>
            <a:r>
              <a:rPr sz="2600" spc="-10" dirty="0">
                <a:latin typeface="Carlito"/>
                <a:cs typeface="Carlito"/>
              </a:rPr>
              <a:t>to </a:t>
            </a:r>
            <a:r>
              <a:rPr sz="2600" spc="-5" dirty="0">
                <a:latin typeface="Carlito"/>
                <a:cs typeface="Carlito"/>
              </a:rPr>
              <a:t>our </a:t>
            </a:r>
            <a:r>
              <a:rPr sz="2600" spc="-10" dirty="0">
                <a:latin typeface="Carlito"/>
                <a:cs typeface="Carlito"/>
              </a:rPr>
              <a:t>vendors  </a:t>
            </a:r>
            <a:r>
              <a:rPr sz="2600" dirty="0">
                <a:latin typeface="Carlito"/>
                <a:cs typeface="Carlito"/>
              </a:rPr>
              <a:t>in </a:t>
            </a:r>
            <a:r>
              <a:rPr sz="2600" spc="-5" dirty="0">
                <a:latin typeface="Carlito"/>
                <a:cs typeface="Carlito"/>
              </a:rPr>
              <a:t>helping us </a:t>
            </a:r>
            <a:r>
              <a:rPr sz="2600" dirty="0">
                <a:latin typeface="Carlito"/>
                <a:cs typeface="Carlito"/>
              </a:rPr>
              <a:t>identify and </a:t>
            </a:r>
            <a:r>
              <a:rPr sz="2600" spc="-5" dirty="0">
                <a:latin typeface="Carlito"/>
                <a:cs typeface="Carlito"/>
              </a:rPr>
              <a:t>manage technology  </a:t>
            </a:r>
            <a:r>
              <a:rPr sz="2600" spc="-10" dirty="0">
                <a:latin typeface="Carlito"/>
                <a:cs typeface="Carlito"/>
              </a:rPr>
              <a:t>introduction </a:t>
            </a:r>
            <a:r>
              <a:rPr sz="2600" dirty="0">
                <a:latin typeface="Carlito"/>
                <a:cs typeface="Carlito"/>
              </a:rPr>
              <a:t>and</a:t>
            </a:r>
            <a:r>
              <a:rPr sz="2600" spc="-35" dirty="0">
                <a:latin typeface="Carlito"/>
                <a:cs typeface="Carlito"/>
              </a:rPr>
              <a:t> </a:t>
            </a:r>
            <a:r>
              <a:rPr sz="2600" spc="-10" dirty="0">
                <a:latin typeface="Carlito"/>
                <a:cs typeface="Carlito"/>
              </a:rPr>
              <a:t>retirement?</a:t>
            </a:r>
            <a:endParaRPr sz="2600" dirty="0">
              <a:latin typeface="Carlito"/>
              <a:cs typeface="Carlito"/>
            </a:endParaRPr>
          </a:p>
          <a:p>
            <a:pPr marL="756285" marR="5080" lvl="1" indent="-287020">
              <a:lnSpc>
                <a:spcPct val="90000"/>
              </a:lnSpc>
              <a:spcBef>
                <a:spcPts val="57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5" dirty="0">
                <a:latin typeface="Carlito"/>
                <a:cs typeface="Carlito"/>
              </a:rPr>
              <a:t>Can </a:t>
            </a:r>
            <a:r>
              <a:rPr sz="2600" dirty="0">
                <a:latin typeface="Carlito"/>
                <a:cs typeface="Carlito"/>
              </a:rPr>
              <a:t>the </a:t>
            </a:r>
            <a:r>
              <a:rPr sz="2600" spc="-5" dirty="0">
                <a:latin typeface="Carlito"/>
                <a:cs typeface="Carlito"/>
              </a:rPr>
              <a:t>old </a:t>
            </a:r>
            <a:r>
              <a:rPr sz="2600" spc="-10" dirty="0">
                <a:latin typeface="Carlito"/>
                <a:cs typeface="Carlito"/>
              </a:rPr>
              <a:t>age </a:t>
            </a:r>
            <a:r>
              <a:rPr sz="2600" spc="-5" dirty="0">
                <a:latin typeface="Carlito"/>
                <a:cs typeface="Carlito"/>
              </a:rPr>
              <a:t>(and </a:t>
            </a:r>
            <a:r>
              <a:rPr sz="2600" dirty="0">
                <a:latin typeface="Carlito"/>
                <a:cs typeface="Carlito"/>
              </a:rPr>
              <a:t>lack </a:t>
            </a:r>
            <a:r>
              <a:rPr sz="2600" spc="-10" dirty="0">
                <a:latin typeface="Carlito"/>
                <a:cs typeface="Carlito"/>
              </a:rPr>
              <a:t>of </a:t>
            </a:r>
            <a:r>
              <a:rPr sz="2600" spc="-5" dirty="0">
                <a:latin typeface="Carlito"/>
                <a:cs typeface="Carlito"/>
              </a:rPr>
              <a:t>skills, </a:t>
            </a:r>
            <a:r>
              <a:rPr sz="2600" spc="-10" dirty="0">
                <a:latin typeface="Carlito"/>
                <a:cs typeface="Carlito"/>
              </a:rPr>
              <a:t>etc.) </a:t>
            </a:r>
            <a:r>
              <a:rPr sz="2600" spc="-5" dirty="0">
                <a:latin typeface="Carlito"/>
                <a:cs typeface="Carlito"/>
              </a:rPr>
              <a:t>or </a:t>
            </a:r>
            <a:r>
              <a:rPr sz="2600" spc="-10" dirty="0">
                <a:latin typeface="Carlito"/>
                <a:cs typeface="Carlito"/>
              </a:rPr>
              <a:t>middleware  component </a:t>
            </a:r>
            <a:r>
              <a:rPr sz="2600" dirty="0">
                <a:latin typeface="Carlito"/>
                <a:cs typeface="Carlito"/>
              </a:rPr>
              <a:t>be </a:t>
            </a:r>
            <a:r>
              <a:rPr sz="2600" spc="-5" dirty="0">
                <a:latin typeface="Carlito"/>
                <a:cs typeface="Carlito"/>
              </a:rPr>
              <a:t>enough </a:t>
            </a:r>
            <a:r>
              <a:rPr sz="2600" spc="-10" dirty="0">
                <a:latin typeface="Carlito"/>
                <a:cs typeface="Carlito"/>
              </a:rPr>
              <a:t>to drive </a:t>
            </a:r>
            <a:r>
              <a:rPr sz="2600" dirty="0">
                <a:latin typeface="Carlito"/>
                <a:cs typeface="Carlito"/>
              </a:rPr>
              <a:t>a major </a:t>
            </a:r>
            <a:r>
              <a:rPr sz="2600" spc="-5" dirty="0">
                <a:latin typeface="Carlito"/>
                <a:cs typeface="Carlito"/>
              </a:rPr>
              <a:t>application  change?</a:t>
            </a:r>
            <a:endParaRPr sz="26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228600"/>
            <a:ext cx="8839200" cy="13048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98395" marR="5080" indent="-206248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Seven </a:t>
            </a:r>
            <a:r>
              <a:rPr spc="-10" dirty="0"/>
              <a:t>Essential </a:t>
            </a:r>
            <a:r>
              <a:rPr spc="-20" dirty="0"/>
              <a:t>Steps </a:t>
            </a:r>
            <a:r>
              <a:rPr spc="-5" dirty="0"/>
              <a:t>in </a:t>
            </a:r>
            <a:r>
              <a:rPr spc="-20" dirty="0"/>
              <a:t>Portfolio  </a:t>
            </a:r>
            <a:r>
              <a:rPr spc="-15" dirty="0"/>
              <a:t>Management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10635"/>
            <a:ext cx="4514850" cy="4123054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417830" indent="-405765">
              <a:lnSpc>
                <a:spcPct val="100000"/>
              </a:lnSpc>
              <a:spcBef>
                <a:spcPts val="865"/>
              </a:spcBef>
              <a:buFont typeface="Carlito"/>
              <a:buAutoNum type="arabicPeriod"/>
              <a:tabLst>
                <a:tab pos="418465" algn="l"/>
              </a:tabLst>
            </a:pPr>
            <a:r>
              <a:rPr sz="3200" spc="-10" dirty="0">
                <a:latin typeface="Carlito"/>
                <a:cs typeface="Carlito"/>
              </a:rPr>
              <a:t>Originating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Ideas</a:t>
            </a:r>
            <a:endParaRPr sz="3200">
              <a:latin typeface="Carlito"/>
              <a:cs typeface="Carlito"/>
            </a:endParaRPr>
          </a:p>
          <a:p>
            <a:pPr marL="412750" indent="-400685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13384" algn="l"/>
              </a:tabLst>
            </a:pPr>
            <a:r>
              <a:rPr sz="3200" spc="-5" dirty="0">
                <a:latin typeface="Carlito"/>
                <a:cs typeface="Carlito"/>
              </a:rPr>
              <a:t>Conducting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Research</a:t>
            </a:r>
            <a:endParaRPr sz="3200">
              <a:latin typeface="Carlito"/>
              <a:cs typeface="Carlito"/>
            </a:endParaRPr>
          </a:p>
          <a:p>
            <a:pPr marL="413384" indent="-4013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14020" algn="l"/>
              </a:tabLst>
            </a:pPr>
            <a:r>
              <a:rPr sz="3200" spc="-5" dirty="0">
                <a:latin typeface="Carlito"/>
                <a:cs typeface="Carlito"/>
              </a:rPr>
              <a:t>Making</a:t>
            </a:r>
            <a:r>
              <a:rPr sz="3200" spc="-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Decisions</a:t>
            </a:r>
            <a:endParaRPr sz="3200">
              <a:latin typeface="Carlito"/>
              <a:cs typeface="Carlito"/>
            </a:endParaRPr>
          </a:p>
          <a:p>
            <a:pPr marL="413384" indent="-4013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14020" algn="l"/>
              </a:tabLst>
            </a:pPr>
            <a:r>
              <a:rPr sz="3200" spc="-5" dirty="0">
                <a:latin typeface="Carlito"/>
                <a:cs typeface="Carlito"/>
              </a:rPr>
              <a:t>Structuring</a:t>
            </a:r>
            <a:r>
              <a:rPr sz="3200" spc="-45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Transactions</a:t>
            </a:r>
            <a:endParaRPr sz="3200">
              <a:latin typeface="Carlito"/>
              <a:cs typeface="Carlito"/>
            </a:endParaRPr>
          </a:p>
          <a:p>
            <a:pPr marL="413384" indent="-4013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14020" algn="l"/>
              </a:tabLst>
            </a:pPr>
            <a:r>
              <a:rPr sz="3200" spc="-15" dirty="0">
                <a:latin typeface="Carlito"/>
                <a:cs typeface="Carlito"/>
              </a:rPr>
              <a:t>Executing</a:t>
            </a:r>
            <a:r>
              <a:rPr sz="3200" spc="-35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Transactions</a:t>
            </a:r>
            <a:endParaRPr sz="3200">
              <a:latin typeface="Carlito"/>
              <a:cs typeface="Carlito"/>
            </a:endParaRPr>
          </a:p>
          <a:p>
            <a:pPr marL="413384" indent="-401320">
              <a:lnSpc>
                <a:spcPct val="100000"/>
              </a:lnSpc>
              <a:spcBef>
                <a:spcPts val="765"/>
              </a:spcBef>
              <a:buAutoNum type="arabicPeriod"/>
              <a:tabLst>
                <a:tab pos="414020" algn="l"/>
              </a:tabLst>
            </a:pPr>
            <a:r>
              <a:rPr sz="3200" spc="-10" dirty="0">
                <a:latin typeface="Carlito"/>
                <a:cs typeface="Carlito"/>
              </a:rPr>
              <a:t>Maintaining</a:t>
            </a:r>
            <a:r>
              <a:rPr sz="3200" spc="-15" dirty="0">
                <a:latin typeface="Carlito"/>
                <a:cs typeface="Carlito"/>
              </a:rPr>
              <a:t> Investments</a:t>
            </a:r>
            <a:endParaRPr sz="3200">
              <a:latin typeface="Carlito"/>
              <a:cs typeface="Carlito"/>
            </a:endParaRPr>
          </a:p>
          <a:p>
            <a:pPr marL="412750" indent="-400685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13384" algn="l"/>
              </a:tabLst>
            </a:pPr>
            <a:r>
              <a:rPr sz="3200" spc="-5" dirty="0">
                <a:latin typeface="Carlito"/>
                <a:cs typeface="Carlito"/>
              </a:rPr>
              <a:t>Exiting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Investments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81200" y="461594"/>
            <a:ext cx="362038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Portfolio</a:t>
            </a:r>
            <a:endParaRPr sz="4400" dirty="0"/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xfrm>
            <a:off x="838200" y="1295400"/>
            <a:ext cx="6749520" cy="35888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A </a:t>
            </a:r>
            <a:r>
              <a:rPr sz="3200" spc="-15" dirty="0"/>
              <a:t>portfolio </a:t>
            </a:r>
            <a:r>
              <a:rPr sz="3200" spc="-35" dirty="0"/>
              <a:t>refers </a:t>
            </a:r>
            <a:r>
              <a:rPr sz="3200" spc="-25" dirty="0"/>
              <a:t>to </a:t>
            </a:r>
            <a:r>
              <a:rPr sz="3200" dirty="0"/>
              <a:t>a </a:t>
            </a:r>
            <a:r>
              <a:rPr sz="3200" spc="-5" dirty="0"/>
              <a:t>collection of </a:t>
            </a:r>
            <a:r>
              <a:rPr sz="3200" spc="-20" dirty="0"/>
              <a:t>investment  </a:t>
            </a:r>
            <a:r>
              <a:rPr sz="3200" spc="-10" dirty="0"/>
              <a:t>tools </a:t>
            </a:r>
            <a:r>
              <a:rPr sz="3200" spc="-5" dirty="0"/>
              <a:t>such </a:t>
            </a:r>
            <a:r>
              <a:rPr sz="3200" dirty="0"/>
              <a:t>as </a:t>
            </a:r>
            <a:r>
              <a:rPr sz="3200" spc="-20" dirty="0"/>
              <a:t>stocks, </a:t>
            </a:r>
            <a:r>
              <a:rPr sz="3200" spc="-10" dirty="0"/>
              <a:t>shares, </a:t>
            </a:r>
            <a:r>
              <a:rPr sz="3200" spc="-5" dirty="0"/>
              <a:t>mutual funds,  bonds, cash </a:t>
            </a:r>
            <a:r>
              <a:rPr sz="3200" dirty="0"/>
              <a:t>and </a:t>
            </a:r>
            <a:r>
              <a:rPr sz="3200" spc="-5" dirty="0"/>
              <a:t>so on depending on</a:t>
            </a:r>
            <a:r>
              <a:rPr sz="3200" spc="25" dirty="0"/>
              <a:t> </a:t>
            </a:r>
            <a:r>
              <a:rPr sz="3200" spc="-5" dirty="0"/>
              <a:t>the</a:t>
            </a:r>
            <a:endParaRPr sz="3200" dirty="0"/>
          </a:p>
          <a:p>
            <a:pPr marL="355600" marR="361315">
              <a:lnSpc>
                <a:spcPct val="100000"/>
              </a:lnSpc>
            </a:pPr>
            <a:r>
              <a:rPr sz="3200" spc="-114" dirty="0">
                <a:latin typeface="Arial"/>
                <a:cs typeface="Arial"/>
              </a:rPr>
              <a:t>investor’s </a:t>
            </a:r>
            <a:r>
              <a:rPr sz="3200" spc="-120" dirty="0">
                <a:latin typeface="Arial"/>
                <a:cs typeface="Arial"/>
              </a:rPr>
              <a:t>income, </a:t>
            </a:r>
            <a:r>
              <a:rPr sz="3200" spc="-105" dirty="0">
                <a:latin typeface="Arial"/>
                <a:cs typeface="Arial"/>
              </a:rPr>
              <a:t>budget </a:t>
            </a:r>
            <a:r>
              <a:rPr sz="3200" spc="-150" dirty="0">
                <a:latin typeface="Arial"/>
                <a:cs typeface="Arial"/>
              </a:rPr>
              <a:t>and</a:t>
            </a:r>
            <a:r>
              <a:rPr sz="3200" spc="-360" dirty="0">
                <a:latin typeface="Arial"/>
                <a:cs typeface="Arial"/>
              </a:rPr>
              <a:t> </a:t>
            </a:r>
            <a:r>
              <a:rPr sz="3200" spc="-110" dirty="0">
                <a:latin typeface="Arial"/>
                <a:cs typeface="Arial"/>
              </a:rPr>
              <a:t>convenient  </a:t>
            </a:r>
            <a:r>
              <a:rPr sz="3200" spc="-5" dirty="0"/>
              <a:t>time</a:t>
            </a:r>
            <a:r>
              <a:rPr sz="3200" spc="-20" dirty="0"/>
              <a:t> </a:t>
            </a:r>
            <a:r>
              <a:rPr sz="3200" spc="-15" dirty="0"/>
              <a:t>frame.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28800" y="152400"/>
            <a:ext cx="52863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Portfolio</a:t>
            </a:r>
            <a:r>
              <a:rPr sz="4400" spc="-65" dirty="0"/>
              <a:t> </a:t>
            </a:r>
            <a:r>
              <a:rPr sz="4400" spc="-10" dirty="0"/>
              <a:t>Management</a:t>
            </a:r>
            <a:endParaRPr sz="4400" dirty="0"/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xfrm>
            <a:off x="533400" y="1752600"/>
            <a:ext cx="8240100" cy="6174126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20" dirty="0"/>
              <a:t>Portfolio </a:t>
            </a:r>
            <a:r>
              <a:rPr sz="3000" spc="-5" dirty="0"/>
              <a:t>management </a:t>
            </a:r>
            <a:r>
              <a:rPr sz="3000" dirty="0"/>
              <a:t>is all about </a:t>
            </a:r>
            <a:r>
              <a:rPr sz="3000" spc="-5" dirty="0"/>
              <a:t>determining  </a:t>
            </a:r>
            <a:r>
              <a:rPr sz="3000" spc="-15" dirty="0"/>
              <a:t>strengths, </a:t>
            </a:r>
            <a:r>
              <a:rPr sz="3000" spc="-5" dirty="0"/>
              <a:t>weaknesses, opportunities </a:t>
            </a:r>
            <a:r>
              <a:rPr sz="3000" dirty="0"/>
              <a:t>and </a:t>
            </a:r>
            <a:r>
              <a:rPr sz="3000" spc="-15" dirty="0"/>
              <a:t>threats </a:t>
            </a:r>
            <a:r>
              <a:rPr sz="3000" dirty="0"/>
              <a:t>in</a:t>
            </a:r>
            <a:r>
              <a:rPr sz="3000" spc="-110" dirty="0"/>
              <a:t> </a:t>
            </a:r>
            <a:r>
              <a:rPr sz="3000" dirty="0"/>
              <a:t>the  choice </a:t>
            </a:r>
            <a:r>
              <a:rPr sz="3000" spc="-5" dirty="0"/>
              <a:t>of </a:t>
            </a:r>
            <a:r>
              <a:rPr sz="3000" spc="-10" dirty="0"/>
              <a:t>debt </a:t>
            </a:r>
            <a:r>
              <a:rPr sz="3000" spc="-5" dirty="0"/>
              <a:t>vs. </a:t>
            </a:r>
            <a:r>
              <a:rPr sz="3000" spc="-30" dirty="0"/>
              <a:t>equity, </a:t>
            </a:r>
            <a:r>
              <a:rPr sz="3000" spc="-10" dirty="0"/>
              <a:t>domestic </a:t>
            </a:r>
            <a:r>
              <a:rPr sz="3000" spc="-5" dirty="0"/>
              <a:t>vs. </a:t>
            </a:r>
            <a:r>
              <a:rPr sz="3000" spc="-10" dirty="0"/>
              <a:t>international,  </a:t>
            </a:r>
            <a:r>
              <a:rPr sz="3000" spc="-15" dirty="0"/>
              <a:t>growth </a:t>
            </a:r>
            <a:r>
              <a:rPr sz="3000" spc="-5" dirty="0"/>
              <a:t>vs. </a:t>
            </a:r>
            <a:r>
              <a:rPr sz="3000" spc="-45" dirty="0"/>
              <a:t>safety, </a:t>
            </a:r>
            <a:r>
              <a:rPr sz="3000" dirty="0"/>
              <a:t>and </a:t>
            </a:r>
            <a:r>
              <a:rPr sz="3000" spc="-15" dirty="0"/>
              <a:t>many </a:t>
            </a:r>
            <a:r>
              <a:rPr sz="3000" spc="-5" dirty="0"/>
              <a:t>other </a:t>
            </a:r>
            <a:r>
              <a:rPr sz="3000" spc="-15" dirty="0"/>
              <a:t>trade-offs  encountered </a:t>
            </a:r>
            <a:r>
              <a:rPr sz="3000" dirty="0"/>
              <a:t>in the </a:t>
            </a:r>
            <a:r>
              <a:rPr sz="3000" spc="-20" dirty="0"/>
              <a:t>attempt </a:t>
            </a:r>
            <a:r>
              <a:rPr sz="3000" spc="-15" dirty="0"/>
              <a:t>to maximize return at </a:t>
            </a:r>
            <a:r>
              <a:rPr sz="3000" dirty="0"/>
              <a:t>a  </a:t>
            </a:r>
            <a:r>
              <a:rPr sz="3000" spc="-5" dirty="0"/>
              <a:t>given </a:t>
            </a:r>
            <a:r>
              <a:rPr sz="3000" spc="-10" dirty="0"/>
              <a:t>appetite </a:t>
            </a:r>
            <a:r>
              <a:rPr sz="3000" spc="-25" dirty="0"/>
              <a:t>for</a:t>
            </a:r>
            <a:r>
              <a:rPr sz="3000" spc="-40" dirty="0"/>
              <a:t> </a:t>
            </a:r>
            <a:r>
              <a:rPr sz="3000" dirty="0"/>
              <a:t>risk.</a:t>
            </a:r>
          </a:p>
          <a:p>
            <a:pPr>
              <a:lnSpc>
                <a:spcPct val="100000"/>
              </a:lnSpc>
              <a:buFont typeface="Arial"/>
              <a:buChar char="•"/>
            </a:pPr>
            <a:endParaRPr sz="3000" dirty="0"/>
          </a:p>
          <a:p>
            <a:pPr marL="355600" marR="239395" indent="-342900">
              <a:lnSpc>
                <a:spcPct val="9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000" spc="-80" dirty="0">
                <a:latin typeface="Arial"/>
                <a:cs typeface="Arial"/>
              </a:rPr>
              <a:t>In </a:t>
            </a:r>
            <a:r>
              <a:rPr sz="3000" spc="-105" dirty="0">
                <a:latin typeface="Arial"/>
                <a:cs typeface="Arial"/>
              </a:rPr>
              <a:t>simple </a:t>
            </a:r>
            <a:r>
              <a:rPr sz="3000" spc="-100" dirty="0">
                <a:latin typeface="Arial"/>
                <a:cs typeface="Arial"/>
              </a:rPr>
              <a:t>words, </a:t>
            </a:r>
            <a:r>
              <a:rPr sz="3000" spc="85" dirty="0">
                <a:latin typeface="Arial"/>
                <a:cs typeface="Arial"/>
              </a:rPr>
              <a:t>it </a:t>
            </a:r>
            <a:r>
              <a:rPr sz="3000" spc="-110" dirty="0">
                <a:latin typeface="Arial"/>
                <a:cs typeface="Arial"/>
              </a:rPr>
              <a:t>refers </a:t>
            </a:r>
            <a:r>
              <a:rPr sz="3000" spc="20" dirty="0">
                <a:latin typeface="Arial"/>
                <a:cs typeface="Arial"/>
              </a:rPr>
              <a:t>to </a:t>
            </a:r>
            <a:r>
              <a:rPr sz="3000" spc="-140" dirty="0">
                <a:latin typeface="Arial"/>
                <a:cs typeface="Arial"/>
              </a:rPr>
              <a:t>managing </a:t>
            </a:r>
            <a:r>
              <a:rPr sz="3000" spc="-150" dirty="0">
                <a:latin typeface="Arial"/>
                <a:cs typeface="Arial"/>
              </a:rPr>
              <a:t>an </a:t>
            </a:r>
            <a:r>
              <a:rPr sz="3000" spc="-85" dirty="0">
                <a:latin typeface="Arial"/>
                <a:cs typeface="Arial"/>
              </a:rPr>
              <a:t>individual’s  </a:t>
            </a:r>
            <a:r>
              <a:rPr sz="3000" spc="-15" dirty="0"/>
              <a:t>investment </a:t>
            </a:r>
            <a:r>
              <a:rPr sz="3000" dirty="0"/>
              <a:t>in the </a:t>
            </a:r>
            <a:r>
              <a:rPr sz="3000" spc="-20" dirty="0"/>
              <a:t>form </a:t>
            </a:r>
            <a:r>
              <a:rPr sz="3000" dirty="0"/>
              <a:t>of </a:t>
            </a:r>
            <a:r>
              <a:rPr sz="3000" spc="-5" dirty="0"/>
              <a:t>bonds, </a:t>
            </a:r>
            <a:r>
              <a:rPr sz="3000" spc="-10" dirty="0"/>
              <a:t>shares, cash, </a:t>
            </a:r>
            <a:r>
              <a:rPr sz="3000" dirty="0"/>
              <a:t>mutual  </a:t>
            </a:r>
            <a:r>
              <a:rPr sz="3000" spc="-5" dirty="0"/>
              <a:t>funds </a:t>
            </a:r>
            <a:r>
              <a:rPr sz="3000" spc="-20" dirty="0"/>
              <a:t>etc </a:t>
            </a:r>
            <a:r>
              <a:rPr sz="3000" spc="-5" dirty="0"/>
              <a:t>so </a:t>
            </a:r>
            <a:r>
              <a:rPr sz="3000" spc="-10" dirty="0"/>
              <a:t>that </a:t>
            </a:r>
            <a:r>
              <a:rPr sz="3000" spc="-15" dirty="0"/>
              <a:t>he/she </a:t>
            </a:r>
            <a:r>
              <a:rPr sz="3000" spc="-5" dirty="0"/>
              <a:t>earns </a:t>
            </a:r>
            <a:r>
              <a:rPr sz="3000" dirty="0"/>
              <a:t>the </a:t>
            </a:r>
            <a:r>
              <a:rPr sz="3000" spc="-5" dirty="0"/>
              <a:t>maximum </a:t>
            </a:r>
            <a:r>
              <a:rPr sz="3000" spc="-10" dirty="0"/>
              <a:t>profits  </a:t>
            </a:r>
            <a:r>
              <a:rPr sz="3000" dirty="0"/>
              <a:t>within the </a:t>
            </a:r>
            <a:r>
              <a:rPr sz="3000" spc="-10" dirty="0"/>
              <a:t>stipulated </a:t>
            </a:r>
            <a:r>
              <a:rPr sz="3000" dirty="0"/>
              <a:t>time</a:t>
            </a:r>
            <a:r>
              <a:rPr sz="3000" spc="-70" dirty="0"/>
              <a:t> </a:t>
            </a:r>
            <a:r>
              <a:rPr sz="3000" spc="-15" dirty="0"/>
              <a:t>frame.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54658" y="461594"/>
            <a:ext cx="66351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Who is a </a:t>
            </a:r>
            <a:r>
              <a:rPr sz="4400" spc="-20" dirty="0"/>
              <a:t>Portfolio</a:t>
            </a:r>
            <a:r>
              <a:rPr sz="4400" spc="-65" dirty="0"/>
              <a:t> </a:t>
            </a:r>
            <a:r>
              <a:rPr sz="4400" spc="-15" dirty="0"/>
              <a:t>Manager?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609600" y="2514600"/>
            <a:ext cx="7397750" cy="3050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04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90" dirty="0">
                <a:latin typeface="Arial"/>
                <a:cs typeface="Arial"/>
              </a:rPr>
              <a:t>An </a:t>
            </a:r>
            <a:r>
              <a:rPr sz="3200" spc="-75" dirty="0">
                <a:latin typeface="Arial"/>
                <a:cs typeface="Arial"/>
              </a:rPr>
              <a:t>individual </a:t>
            </a:r>
            <a:r>
              <a:rPr sz="3200" spc="-70" dirty="0">
                <a:latin typeface="Arial"/>
                <a:cs typeface="Arial"/>
              </a:rPr>
              <a:t>who </a:t>
            </a:r>
            <a:r>
              <a:rPr sz="3200" spc="-145" dirty="0">
                <a:latin typeface="Arial"/>
                <a:cs typeface="Arial"/>
              </a:rPr>
              <a:t>understands </a:t>
            </a:r>
            <a:r>
              <a:rPr sz="3200" spc="-35" dirty="0">
                <a:latin typeface="Arial"/>
                <a:cs typeface="Arial"/>
              </a:rPr>
              <a:t>the</a:t>
            </a:r>
            <a:r>
              <a:rPr sz="3200" spc="-250" dirty="0">
                <a:latin typeface="Arial"/>
                <a:cs typeface="Arial"/>
              </a:rPr>
              <a:t> </a:t>
            </a:r>
            <a:r>
              <a:rPr sz="3200" spc="-90" dirty="0">
                <a:latin typeface="Arial"/>
                <a:cs typeface="Arial"/>
              </a:rPr>
              <a:t>client’s  </a:t>
            </a:r>
            <a:r>
              <a:rPr sz="3200" spc="-5" dirty="0">
                <a:latin typeface="Carlito"/>
                <a:cs typeface="Carlito"/>
              </a:rPr>
              <a:t>financial needs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designs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suitable  </a:t>
            </a:r>
            <a:r>
              <a:rPr sz="3200" spc="-20" dirty="0">
                <a:latin typeface="Carlito"/>
                <a:cs typeface="Carlito"/>
              </a:rPr>
              <a:t>investment </a:t>
            </a:r>
            <a:r>
              <a:rPr sz="3200" spc="-5" dirty="0">
                <a:latin typeface="Carlito"/>
                <a:cs typeface="Carlito"/>
              </a:rPr>
              <a:t>plan </a:t>
            </a:r>
            <a:r>
              <a:rPr sz="3200" dirty="0">
                <a:latin typeface="Carlito"/>
                <a:cs typeface="Carlito"/>
              </a:rPr>
              <a:t>as </a:t>
            </a:r>
            <a:r>
              <a:rPr sz="3200" spc="-5" dirty="0">
                <a:latin typeface="Carlito"/>
                <a:cs typeface="Carlito"/>
              </a:rPr>
              <a:t>per </a:t>
            </a:r>
            <a:r>
              <a:rPr sz="3200" spc="-10" dirty="0">
                <a:latin typeface="Carlito"/>
                <a:cs typeface="Carlito"/>
              </a:rPr>
              <a:t>his </a:t>
            </a:r>
            <a:r>
              <a:rPr sz="3200" spc="-5" dirty="0">
                <a:latin typeface="Carlito"/>
                <a:cs typeface="Carlito"/>
              </a:rPr>
              <a:t>income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risk  </a:t>
            </a:r>
            <a:r>
              <a:rPr sz="3200" spc="-10" dirty="0">
                <a:latin typeface="Carlito"/>
                <a:cs typeface="Carlito"/>
              </a:rPr>
              <a:t>taking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abilities.</a:t>
            </a:r>
            <a:endParaRPr sz="3200" dirty="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5134" algn="l"/>
                <a:tab pos="445770" algn="l"/>
              </a:tabLst>
            </a:pPr>
            <a:r>
              <a:rPr dirty="0"/>
              <a:t>	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5" dirty="0">
                <a:latin typeface="Carlito"/>
                <a:cs typeface="Carlito"/>
              </a:rPr>
              <a:t>portfolio </a:t>
            </a:r>
            <a:r>
              <a:rPr sz="3200" spc="-5" dirty="0">
                <a:latin typeface="Carlito"/>
                <a:cs typeface="Carlito"/>
              </a:rPr>
              <a:t>manager </a:t>
            </a:r>
            <a:r>
              <a:rPr sz="3200" spc="-10" dirty="0">
                <a:latin typeface="Carlito"/>
                <a:cs typeface="Carlito"/>
              </a:rPr>
              <a:t>is </a:t>
            </a:r>
            <a:r>
              <a:rPr sz="3200" dirty="0">
                <a:latin typeface="Carlito"/>
                <a:cs typeface="Carlito"/>
              </a:rPr>
              <a:t>one who </a:t>
            </a:r>
            <a:r>
              <a:rPr sz="3200" spc="-20" dirty="0">
                <a:latin typeface="Carlito"/>
                <a:cs typeface="Carlito"/>
              </a:rPr>
              <a:t>invests </a:t>
            </a:r>
            <a:r>
              <a:rPr sz="3200" spc="-5" dirty="0">
                <a:latin typeface="Carlito"/>
                <a:cs typeface="Carlito"/>
              </a:rPr>
              <a:t>on  behalf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the</a:t>
            </a:r>
            <a:r>
              <a:rPr sz="3200" spc="-2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client.</a:t>
            </a:r>
            <a:endParaRPr sz="3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815746"/>
            <a:ext cx="9144000" cy="13048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87220" marR="5080" indent="-1864360">
              <a:lnSpc>
                <a:spcPct val="100000"/>
              </a:lnSpc>
              <a:spcBef>
                <a:spcPts val="95"/>
              </a:spcBef>
            </a:pPr>
            <a:r>
              <a:rPr spc="-40" dirty="0"/>
              <a:t>Key </a:t>
            </a:r>
            <a:r>
              <a:rPr spc="-10" dirty="0"/>
              <a:t>Responsibilities </a:t>
            </a:r>
            <a:r>
              <a:rPr spc="-5" dirty="0"/>
              <a:t>of a </a:t>
            </a:r>
            <a:r>
              <a:rPr spc="-40" dirty="0"/>
              <a:t>Technology  </a:t>
            </a:r>
            <a:r>
              <a:rPr spc="-20" dirty="0"/>
              <a:t>Portfolio</a:t>
            </a:r>
            <a:r>
              <a:rPr spc="-15" dirty="0"/>
              <a:t> Manager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3400" y="2133600"/>
            <a:ext cx="7843520" cy="441579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636905" indent="-342900">
              <a:lnSpc>
                <a:spcPct val="80000"/>
              </a:lnSpc>
              <a:spcBef>
                <a:spcPts val="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rlito"/>
                <a:cs typeface="Carlito"/>
              </a:rPr>
              <a:t>Manage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10" dirty="0">
                <a:latin typeface="Carlito"/>
                <a:cs typeface="Carlito"/>
              </a:rPr>
              <a:t>report </a:t>
            </a:r>
            <a:r>
              <a:rPr sz="3000" spc="-5" dirty="0">
                <a:latin typeface="Carlito"/>
                <a:cs typeface="Carlito"/>
              </a:rPr>
              <a:t>on </a:t>
            </a:r>
            <a:r>
              <a:rPr sz="3000" spc="-15" dirty="0">
                <a:latin typeface="Carlito"/>
                <a:cs typeface="Carlito"/>
              </a:rPr>
              <a:t>complete portfolio </a:t>
            </a:r>
            <a:r>
              <a:rPr sz="3000" dirty="0">
                <a:latin typeface="Carlito"/>
                <a:cs typeface="Carlito"/>
              </a:rPr>
              <a:t>of  </a:t>
            </a:r>
            <a:r>
              <a:rPr sz="3000" spc="-10" dirty="0">
                <a:latin typeface="Carlito"/>
                <a:cs typeface="Carlito"/>
              </a:rPr>
              <a:t>technology </a:t>
            </a:r>
            <a:r>
              <a:rPr sz="3000" spc="-15" dirty="0">
                <a:latin typeface="Carlito"/>
                <a:cs typeface="Carlito"/>
              </a:rPr>
              <a:t>projects </a:t>
            </a:r>
            <a:r>
              <a:rPr sz="3000" spc="-10" dirty="0">
                <a:latin typeface="Carlito"/>
                <a:cs typeface="Carlito"/>
              </a:rPr>
              <a:t>across </a:t>
            </a:r>
            <a:r>
              <a:rPr sz="3000" spc="-5" dirty="0">
                <a:latin typeface="Carlito"/>
                <a:cs typeface="Carlito"/>
              </a:rPr>
              <a:t>multiple </a:t>
            </a:r>
            <a:r>
              <a:rPr sz="3000" spc="-10" dirty="0">
                <a:latin typeface="Carlito"/>
                <a:cs typeface="Carlito"/>
              </a:rPr>
              <a:t>lines </a:t>
            </a:r>
            <a:r>
              <a:rPr sz="3000" spc="-5" dirty="0">
                <a:latin typeface="Carlito"/>
                <a:cs typeface="Carlito"/>
              </a:rPr>
              <a:t>of  </a:t>
            </a:r>
            <a:r>
              <a:rPr sz="3000" spc="-10" dirty="0">
                <a:latin typeface="Carlito"/>
                <a:cs typeface="Carlito"/>
              </a:rPr>
              <a:t>business</a:t>
            </a:r>
            <a:endParaRPr sz="3000" dirty="0">
              <a:latin typeface="Carlito"/>
              <a:cs typeface="Carlito"/>
            </a:endParaRPr>
          </a:p>
          <a:p>
            <a:pPr marL="355600" marR="5080" indent="-342900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5" dirty="0">
                <a:latin typeface="Carlito"/>
                <a:cs typeface="Carlito"/>
              </a:rPr>
              <a:t>Interacts </a:t>
            </a:r>
            <a:r>
              <a:rPr sz="3000" dirty="0">
                <a:latin typeface="Carlito"/>
                <a:cs typeface="Carlito"/>
              </a:rPr>
              <a:t>with </a:t>
            </a:r>
            <a:r>
              <a:rPr sz="3000" spc="-10" dirty="0">
                <a:latin typeface="Carlito"/>
                <a:cs typeface="Carlito"/>
              </a:rPr>
              <a:t>business unit leadership </a:t>
            </a:r>
            <a:r>
              <a:rPr sz="3000" spc="-15" dirty="0">
                <a:latin typeface="Carlito"/>
                <a:cs typeface="Carlito"/>
              </a:rPr>
              <a:t>to </a:t>
            </a:r>
            <a:r>
              <a:rPr sz="3000" spc="-10" dirty="0">
                <a:latin typeface="Carlito"/>
                <a:cs typeface="Carlito"/>
              </a:rPr>
              <a:t>ensure  business objectives </a:t>
            </a:r>
            <a:r>
              <a:rPr sz="3000" spc="-15" dirty="0">
                <a:latin typeface="Carlito"/>
                <a:cs typeface="Carlito"/>
              </a:rPr>
              <a:t>are </a:t>
            </a:r>
            <a:r>
              <a:rPr sz="3000" spc="-5" dirty="0">
                <a:latin typeface="Carlito"/>
                <a:cs typeface="Carlito"/>
              </a:rPr>
              <a:t>met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10" dirty="0">
                <a:latin typeface="Carlito"/>
                <a:cs typeface="Carlito"/>
              </a:rPr>
              <a:t>initiatives </a:t>
            </a:r>
            <a:r>
              <a:rPr sz="3000" spc="-15" dirty="0">
                <a:latin typeface="Carlito"/>
                <a:cs typeface="Carlito"/>
              </a:rPr>
              <a:t>are  prioritized</a:t>
            </a:r>
            <a:r>
              <a:rPr sz="3000" spc="-5" dirty="0">
                <a:latin typeface="Carlito"/>
                <a:cs typeface="Carlito"/>
              </a:rPr>
              <a:t> </a:t>
            </a:r>
            <a:r>
              <a:rPr sz="3000" spc="-15" dirty="0">
                <a:latin typeface="Carlito"/>
                <a:cs typeface="Carlito"/>
              </a:rPr>
              <a:t>appropriately</a:t>
            </a:r>
            <a:endParaRPr sz="3000" dirty="0">
              <a:latin typeface="Carlito"/>
              <a:cs typeface="Carlito"/>
            </a:endParaRPr>
          </a:p>
          <a:p>
            <a:pPr marL="355600" marR="229235" indent="-342900">
              <a:lnSpc>
                <a:spcPts val="2880"/>
              </a:lnSpc>
              <a:spcBef>
                <a:spcPts val="6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rlito"/>
                <a:cs typeface="Carlito"/>
              </a:rPr>
              <a:t>Partner </a:t>
            </a:r>
            <a:r>
              <a:rPr sz="3000" dirty="0">
                <a:latin typeface="Carlito"/>
                <a:cs typeface="Carlito"/>
              </a:rPr>
              <a:t>with </a:t>
            </a:r>
            <a:r>
              <a:rPr sz="3000" spc="-10" dirty="0">
                <a:latin typeface="Carlito"/>
                <a:cs typeface="Carlito"/>
              </a:rPr>
              <a:t>business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10" dirty="0">
                <a:latin typeface="Carlito"/>
                <a:cs typeface="Carlito"/>
              </a:rPr>
              <a:t>technology teams </a:t>
            </a:r>
            <a:r>
              <a:rPr sz="3000" spc="-15" dirty="0">
                <a:latin typeface="Carlito"/>
                <a:cs typeface="Carlito"/>
              </a:rPr>
              <a:t>to  </a:t>
            </a:r>
            <a:r>
              <a:rPr sz="3000" spc="-10" dirty="0">
                <a:latin typeface="Carlito"/>
                <a:cs typeface="Carlito"/>
              </a:rPr>
              <a:t>report </a:t>
            </a:r>
            <a:r>
              <a:rPr sz="3000" spc="-5" dirty="0">
                <a:latin typeface="Carlito"/>
                <a:cs typeface="Carlito"/>
              </a:rPr>
              <a:t>on </a:t>
            </a:r>
            <a:r>
              <a:rPr sz="3000" spc="-15" dirty="0">
                <a:latin typeface="Carlito"/>
                <a:cs typeface="Carlito"/>
              </a:rPr>
              <a:t>portfolio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15" dirty="0">
                <a:latin typeface="Carlito"/>
                <a:cs typeface="Carlito"/>
              </a:rPr>
              <a:t>project </a:t>
            </a:r>
            <a:r>
              <a:rPr sz="3000" spc="-5" dirty="0">
                <a:latin typeface="Carlito"/>
                <a:cs typeface="Carlito"/>
              </a:rPr>
              <a:t>health</a:t>
            </a:r>
            <a:endParaRPr sz="3000" dirty="0">
              <a:latin typeface="Carlito"/>
              <a:cs typeface="Carlito"/>
            </a:endParaRPr>
          </a:p>
          <a:p>
            <a:pPr marL="355600" marR="466090" indent="-342900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rlito"/>
                <a:cs typeface="Carlito"/>
              </a:rPr>
              <a:t>Responsible </a:t>
            </a:r>
            <a:r>
              <a:rPr sz="3000" spc="-25" dirty="0">
                <a:latin typeface="Carlito"/>
                <a:cs typeface="Carlito"/>
              </a:rPr>
              <a:t>for </a:t>
            </a:r>
            <a:r>
              <a:rPr sz="3000" spc="-5" dirty="0">
                <a:latin typeface="Carlito"/>
                <a:cs typeface="Carlito"/>
              </a:rPr>
              <a:t>managing </a:t>
            </a:r>
            <a:r>
              <a:rPr sz="3000" spc="-10" dirty="0">
                <a:latin typeface="Carlito"/>
                <a:cs typeface="Carlito"/>
              </a:rPr>
              <a:t>pipeline </a:t>
            </a:r>
            <a:r>
              <a:rPr sz="3000" spc="-5" dirty="0">
                <a:latin typeface="Carlito"/>
                <a:cs typeface="Carlito"/>
              </a:rPr>
              <a:t>of small </a:t>
            </a:r>
            <a:r>
              <a:rPr sz="3000" spc="-15" dirty="0">
                <a:latin typeface="Carlito"/>
                <a:cs typeface="Carlito"/>
              </a:rPr>
              <a:t>to  large project requests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5" dirty="0">
                <a:latin typeface="Carlito"/>
                <a:cs typeface="Carlito"/>
              </a:rPr>
              <a:t>assigning </a:t>
            </a:r>
            <a:r>
              <a:rPr sz="3000" spc="-15" dirty="0">
                <a:latin typeface="Carlito"/>
                <a:cs typeface="Carlito"/>
              </a:rPr>
              <a:t>proper  resources</a:t>
            </a:r>
            <a:endParaRPr sz="30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454" y="533400"/>
            <a:ext cx="10896600" cy="13048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87220" marR="5080" indent="-1864360">
              <a:lnSpc>
                <a:spcPct val="100000"/>
              </a:lnSpc>
              <a:spcBef>
                <a:spcPts val="95"/>
              </a:spcBef>
            </a:pPr>
            <a:r>
              <a:rPr spc="-40" dirty="0"/>
              <a:t>Key </a:t>
            </a:r>
            <a:r>
              <a:rPr spc="-10" dirty="0"/>
              <a:t>Responsibilities </a:t>
            </a:r>
            <a:r>
              <a:rPr spc="-5" dirty="0"/>
              <a:t>of a </a:t>
            </a:r>
            <a:r>
              <a:rPr spc="-40" dirty="0"/>
              <a:t>Technology  </a:t>
            </a:r>
            <a:r>
              <a:rPr spc="-20" dirty="0"/>
              <a:t>Portfolio</a:t>
            </a:r>
            <a:r>
              <a:rPr spc="-5" dirty="0"/>
              <a:t> </a:t>
            </a:r>
            <a:r>
              <a:rPr spc="-15" dirty="0"/>
              <a:t>Manager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1000" y="2590800"/>
            <a:ext cx="7983855" cy="5414944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33655" indent="-342900" algn="just">
              <a:lnSpc>
                <a:spcPct val="80000"/>
              </a:lnSpc>
              <a:spcBef>
                <a:spcPts val="745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15" dirty="0">
                <a:latin typeface="Carlito"/>
                <a:cs typeface="Carlito"/>
              </a:rPr>
              <a:t>Prepares </a:t>
            </a:r>
            <a:r>
              <a:rPr sz="3000" spc="-10" dirty="0">
                <a:latin typeface="Carlito"/>
                <a:cs typeface="Carlito"/>
              </a:rPr>
              <a:t>thorough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10" dirty="0">
                <a:latin typeface="Carlito"/>
                <a:cs typeface="Carlito"/>
              </a:rPr>
              <a:t>articulate </a:t>
            </a:r>
            <a:r>
              <a:rPr sz="3000" spc="-20" dirty="0">
                <a:latin typeface="Carlito"/>
                <a:cs typeface="Carlito"/>
              </a:rPr>
              <a:t>executive </a:t>
            </a:r>
            <a:r>
              <a:rPr sz="3000" spc="-5" dirty="0">
                <a:latin typeface="Carlito"/>
                <a:cs typeface="Carlito"/>
              </a:rPr>
              <a:t>summaries  </a:t>
            </a:r>
            <a:r>
              <a:rPr sz="3000" spc="-25" dirty="0">
                <a:latin typeface="Carlito"/>
                <a:cs typeface="Carlito"/>
              </a:rPr>
              <a:t>for </a:t>
            </a:r>
            <a:r>
              <a:rPr sz="3000" spc="-5" dirty="0">
                <a:latin typeface="Carlito"/>
                <a:cs typeface="Carlito"/>
              </a:rPr>
              <a:t>senior </a:t>
            </a:r>
            <a:r>
              <a:rPr sz="3000" spc="-10" dirty="0">
                <a:latin typeface="Carlito"/>
                <a:cs typeface="Carlito"/>
              </a:rPr>
              <a:t>leadership </a:t>
            </a:r>
            <a:r>
              <a:rPr sz="3000" spc="-5" dirty="0">
                <a:latin typeface="Carlito"/>
                <a:cs typeface="Carlito"/>
              </a:rPr>
              <a:t>so </a:t>
            </a:r>
            <a:r>
              <a:rPr sz="3000" spc="-10" dirty="0">
                <a:latin typeface="Carlito"/>
                <a:cs typeface="Carlito"/>
              </a:rPr>
              <a:t>that subsequent questions </a:t>
            </a:r>
            <a:r>
              <a:rPr sz="3000" spc="-15" dirty="0">
                <a:latin typeface="Carlito"/>
                <a:cs typeface="Carlito"/>
              </a:rPr>
              <a:t>are  </a:t>
            </a:r>
            <a:r>
              <a:rPr sz="3000" spc="-5" dirty="0">
                <a:latin typeface="Carlito"/>
                <a:cs typeface="Carlito"/>
              </a:rPr>
              <a:t>not</a:t>
            </a:r>
            <a:r>
              <a:rPr sz="3000" spc="-35" dirty="0">
                <a:latin typeface="Carlito"/>
                <a:cs typeface="Carlito"/>
              </a:rPr>
              <a:t> </a:t>
            </a:r>
            <a:r>
              <a:rPr sz="3000" spc="-15" dirty="0">
                <a:latin typeface="Carlito"/>
                <a:cs typeface="Carlito"/>
              </a:rPr>
              <a:t>required</a:t>
            </a:r>
            <a:endParaRPr sz="3000" dirty="0">
              <a:latin typeface="Carlito"/>
              <a:cs typeface="Carlito"/>
            </a:endParaRPr>
          </a:p>
          <a:p>
            <a:pPr marL="355600" marR="665480" indent="-342900">
              <a:lnSpc>
                <a:spcPts val="2590"/>
              </a:lnSpc>
              <a:spcBef>
                <a:spcPts val="6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5" dirty="0">
                <a:latin typeface="Carlito"/>
                <a:cs typeface="Carlito"/>
              </a:rPr>
              <a:t>Participate </a:t>
            </a:r>
            <a:r>
              <a:rPr sz="3000" dirty="0">
                <a:latin typeface="Carlito"/>
                <a:cs typeface="Carlito"/>
              </a:rPr>
              <a:t>and lead </a:t>
            </a:r>
            <a:r>
              <a:rPr sz="3000" spc="-15" dirty="0">
                <a:latin typeface="Carlito"/>
                <a:cs typeface="Carlito"/>
              </a:rPr>
              <a:t>project </a:t>
            </a:r>
            <a:r>
              <a:rPr sz="3000" spc="-5" dirty="0">
                <a:latin typeface="Carlito"/>
                <a:cs typeface="Carlito"/>
              </a:rPr>
              <a:t>checkpoints </a:t>
            </a:r>
            <a:r>
              <a:rPr sz="3000" spc="-15" dirty="0">
                <a:latin typeface="Carlito"/>
                <a:cs typeface="Carlito"/>
              </a:rPr>
              <a:t>to </a:t>
            </a:r>
            <a:r>
              <a:rPr sz="3000" spc="-10" dirty="0">
                <a:latin typeface="Carlito"/>
                <a:cs typeface="Carlito"/>
              </a:rPr>
              <a:t>ensure  </a:t>
            </a:r>
            <a:r>
              <a:rPr sz="3000" spc="-15" dirty="0">
                <a:latin typeface="Carlito"/>
                <a:cs typeface="Carlito"/>
              </a:rPr>
              <a:t>proper </a:t>
            </a:r>
            <a:r>
              <a:rPr sz="3000" spc="-5" dirty="0">
                <a:latin typeface="Carlito"/>
                <a:cs typeface="Carlito"/>
              </a:rPr>
              <a:t>adherence </a:t>
            </a:r>
            <a:r>
              <a:rPr sz="3000" spc="-15" dirty="0">
                <a:latin typeface="Carlito"/>
                <a:cs typeface="Carlito"/>
              </a:rPr>
              <a:t>to </a:t>
            </a:r>
            <a:r>
              <a:rPr sz="3000" spc="-5" dirty="0">
                <a:latin typeface="Carlito"/>
                <a:cs typeface="Carlito"/>
              </a:rPr>
              <a:t>technology </a:t>
            </a:r>
            <a:r>
              <a:rPr sz="3000" spc="-15" dirty="0">
                <a:latin typeface="Carlito"/>
                <a:cs typeface="Carlito"/>
              </a:rPr>
              <a:t>standards </a:t>
            </a:r>
            <a:r>
              <a:rPr sz="3000" dirty="0">
                <a:latin typeface="Carlito"/>
                <a:cs typeface="Carlito"/>
              </a:rPr>
              <a:t>and  </a:t>
            </a:r>
            <a:r>
              <a:rPr sz="3000" spc="-15" dirty="0">
                <a:latin typeface="Carlito"/>
                <a:cs typeface="Carlito"/>
              </a:rPr>
              <a:t>procedures</a:t>
            </a:r>
            <a:endParaRPr sz="3000" dirty="0">
              <a:latin typeface="Carlito"/>
              <a:cs typeface="Carlito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z="3000" spc="-45" dirty="0">
                <a:latin typeface="Carlito"/>
                <a:cs typeface="Carlito"/>
              </a:rPr>
              <a:t>Tracks </a:t>
            </a:r>
            <a:r>
              <a:rPr sz="3000" spc="-15" dirty="0">
                <a:latin typeface="Carlito"/>
                <a:cs typeface="Carlito"/>
              </a:rPr>
              <a:t>project </a:t>
            </a:r>
            <a:r>
              <a:rPr sz="3000" spc="-10" dirty="0">
                <a:latin typeface="Carlito"/>
                <a:cs typeface="Carlito"/>
              </a:rPr>
              <a:t>expenses </a:t>
            </a:r>
            <a:r>
              <a:rPr sz="3000" dirty="0">
                <a:latin typeface="Carlito"/>
                <a:cs typeface="Carlito"/>
              </a:rPr>
              <a:t>with assigned </a:t>
            </a:r>
            <a:r>
              <a:rPr sz="3000" spc="-15" dirty="0">
                <a:latin typeface="Carlito"/>
                <a:cs typeface="Carlito"/>
              </a:rPr>
              <a:t>project </a:t>
            </a:r>
            <a:r>
              <a:rPr sz="3000" spc="-5" dirty="0">
                <a:latin typeface="Carlito"/>
                <a:cs typeface="Carlito"/>
              </a:rPr>
              <a:t>manager 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10" dirty="0">
                <a:latin typeface="Carlito"/>
                <a:cs typeface="Carlito"/>
              </a:rPr>
              <a:t>ensure </a:t>
            </a:r>
            <a:r>
              <a:rPr sz="3000" spc="-5" dirty="0">
                <a:latin typeface="Carlito"/>
                <a:cs typeface="Carlito"/>
              </a:rPr>
              <a:t>adherence </a:t>
            </a:r>
            <a:r>
              <a:rPr sz="3000" spc="-15" dirty="0">
                <a:latin typeface="Carlito"/>
                <a:cs typeface="Carlito"/>
              </a:rPr>
              <a:t>to approved </a:t>
            </a:r>
            <a:r>
              <a:rPr sz="3000" spc="-10" dirty="0">
                <a:latin typeface="Carlito"/>
                <a:cs typeface="Carlito"/>
              </a:rPr>
              <a:t>budget </a:t>
            </a:r>
            <a:r>
              <a:rPr sz="3000" spc="-5" dirty="0">
                <a:latin typeface="Carlito"/>
                <a:cs typeface="Carlito"/>
              </a:rPr>
              <a:t>(as </a:t>
            </a:r>
            <a:r>
              <a:rPr sz="3000" spc="-10" dirty="0">
                <a:latin typeface="Carlito"/>
                <a:cs typeface="Carlito"/>
              </a:rPr>
              <a:t>defined  </a:t>
            </a:r>
            <a:r>
              <a:rPr sz="3000" dirty="0">
                <a:latin typeface="Carlito"/>
                <a:cs typeface="Carlito"/>
              </a:rPr>
              <a:t>in </a:t>
            </a:r>
            <a:r>
              <a:rPr sz="3000" spc="-15" dirty="0">
                <a:latin typeface="Carlito"/>
                <a:cs typeface="Carlito"/>
              </a:rPr>
              <a:t>approved </a:t>
            </a:r>
            <a:r>
              <a:rPr sz="3000" spc="-5" dirty="0">
                <a:latin typeface="Carlito"/>
                <a:cs typeface="Carlito"/>
              </a:rPr>
              <a:t>business</a:t>
            </a:r>
            <a:r>
              <a:rPr sz="3000" spc="-65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case)</a:t>
            </a:r>
            <a:endParaRPr sz="3000" dirty="0">
              <a:latin typeface="Carlito"/>
              <a:cs typeface="Carlito"/>
            </a:endParaRPr>
          </a:p>
          <a:p>
            <a:pPr marL="355600" marR="37465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5" dirty="0">
                <a:latin typeface="Carlito"/>
                <a:cs typeface="Carlito"/>
              </a:rPr>
              <a:t>Collaborates </a:t>
            </a:r>
            <a:r>
              <a:rPr sz="3000" dirty="0">
                <a:latin typeface="Carlito"/>
                <a:cs typeface="Carlito"/>
              </a:rPr>
              <a:t>with </a:t>
            </a:r>
            <a:r>
              <a:rPr sz="3000" spc="-15" dirty="0">
                <a:latin typeface="Carlito"/>
                <a:cs typeface="Carlito"/>
              </a:rPr>
              <a:t>Program/Project </a:t>
            </a:r>
            <a:r>
              <a:rPr sz="3000" spc="-10" dirty="0">
                <a:latin typeface="Carlito"/>
                <a:cs typeface="Carlito"/>
              </a:rPr>
              <a:t>Managers </a:t>
            </a:r>
            <a:r>
              <a:rPr sz="3000" spc="-15" dirty="0">
                <a:latin typeface="Carlito"/>
                <a:cs typeface="Carlito"/>
              </a:rPr>
              <a:t>to </a:t>
            </a:r>
            <a:r>
              <a:rPr sz="3000" spc="-10" dirty="0">
                <a:latin typeface="Carlito"/>
                <a:cs typeface="Carlito"/>
              </a:rPr>
              <a:t>define  </a:t>
            </a:r>
            <a:r>
              <a:rPr sz="3000" spc="-5" dirty="0">
                <a:latin typeface="Carlito"/>
                <a:cs typeface="Carlito"/>
              </a:rPr>
              <a:t>time-frames, funding </a:t>
            </a:r>
            <a:r>
              <a:rPr sz="3000" spc="-15" dirty="0">
                <a:latin typeface="Carlito"/>
                <a:cs typeface="Carlito"/>
              </a:rPr>
              <a:t>procedures, </a:t>
            </a:r>
            <a:r>
              <a:rPr sz="3000" spc="-20" dirty="0">
                <a:latin typeface="Carlito"/>
                <a:cs typeface="Carlito"/>
              </a:rPr>
              <a:t>staffing  </a:t>
            </a:r>
            <a:r>
              <a:rPr sz="3000" spc="-10" dirty="0">
                <a:latin typeface="Carlito"/>
                <a:cs typeface="Carlito"/>
              </a:rPr>
              <a:t>requirements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5" dirty="0">
                <a:latin typeface="Carlito"/>
                <a:cs typeface="Carlito"/>
              </a:rPr>
              <a:t>assignment of</a:t>
            </a:r>
            <a:r>
              <a:rPr sz="3000" spc="-85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resources</a:t>
            </a:r>
            <a:endParaRPr sz="30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87220" marR="5080" indent="-1864360">
              <a:lnSpc>
                <a:spcPct val="100000"/>
              </a:lnSpc>
              <a:spcBef>
                <a:spcPts val="95"/>
              </a:spcBef>
            </a:pPr>
            <a:r>
              <a:rPr spc="-40" dirty="0"/>
              <a:t>Key </a:t>
            </a:r>
            <a:r>
              <a:rPr spc="-10" dirty="0"/>
              <a:t>Responsibilities </a:t>
            </a:r>
            <a:r>
              <a:rPr spc="-5" dirty="0"/>
              <a:t>of a </a:t>
            </a:r>
            <a:r>
              <a:rPr spc="-40" dirty="0"/>
              <a:t>Technology  </a:t>
            </a:r>
            <a:r>
              <a:rPr spc="-20" dirty="0"/>
              <a:t>Portfolio</a:t>
            </a:r>
            <a:r>
              <a:rPr spc="-5" dirty="0"/>
              <a:t> </a:t>
            </a:r>
            <a:r>
              <a:rPr spc="-15" dirty="0"/>
              <a:t>Manager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09600" y="2819400"/>
            <a:ext cx="7929245" cy="414147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600" marR="645160" indent="-342900">
              <a:lnSpc>
                <a:spcPts val="259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latin typeface="Carlito"/>
                <a:cs typeface="Carlito"/>
              </a:rPr>
              <a:t>Develop internal </a:t>
            </a:r>
            <a:r>
              <a:rPr sz="2700" spc="-20" dirty="0">
                <a:latin typeface="Carlito"/>
                <a:cs typeface="Carlito"/>
              </a:rPr>
              <a:t>controls </a:t>
            </a:r>
            <a:r>
              <a:rPr sz="2700" dirty="0">
                <a:latin typeface="Carlito"/>
                <a:cs typeface="Carlito"/>
              </a:rPr>
              <a:t>and </a:t>
            </a:r>
            <a:r>
              <a:rPr sz="2700" spc="-10" dirty="0">
                <a:latin typeface="Carlito"/>
                <a:cs typeface="Carlito"/>
              </a:rPr>
              <a:t>governance </a:t>
            </a:r>
            <a:r>
              <a:rPr sz="2700" spc="-5" dirty="0">
                <a:latin typeface="Carlito"/>
                <a:cs typeface="Carlito"/>
              </a:rPr>
              <a:t>of </a:t>
            </a:r>
            <a:r>
              <a:rPr sz="2700" spc="-10" dirty="0">
                <a:latin typeface="Carlito"/>
                <a:cs typeface="Carlito"/>
              </a:rPr>
              <a:t>SDLC  </a:t>
            </a:r>
            <a:r>
              <a:rPr sz="2700" spc="-15" dirty="0">
                <a:latin typeface="Carlito"/>
                <a:cs typeface="Carlito"/>
              </a:rPr>
              <a:t>standards </a:t>
            </a:r>
            <a:r>
              <a:rPr sz="2700" spc="-10" dirty="0">
                <a:latin typeface="Carlito"/>
                <a:cs typeface="Carlito"/>
              </a:rPr>
              <a:t>by </a:t>
            </a:r>
            <a:r>
              <a:rPr sz="2700" spc="-5" dirty="0">
                <a:latin typeface="Carlito"/>
                <a:cs typeface="Carlito"/>
              </a:rPr>
              <a:t>partnering </a:t>
            </a:r>
            <a:r>
              <a:rPr sz="2700" dirty="0">
                <a:latin typeface="Carlito"/>
                <a:cs typeface="Carlito"/>
              </a:rPr>
              <a:t>with </a:t>
            </a:r>
            <a:r>
              <a:rPr sz="2700" spc="-25" dirty="0">
                <a:latin typeface="Carlito"/>
                <a:cs typeface="Carlito"/>
              </a:rPr>
              <a:t>Technology</a:t>
            </a:r>
            <a:r>
              <a:rPr sz="2700" spc="-105" dirty="0">
                <a:latin typeface="Carlito"/>
                <a:cs typeface="Carlito"/>
              </a:rPr>
              <a:t> </a:t>
            </a:r>
            <a:r>
              <a:rPr sz="2700" spc="-5" dirty="0">
                <a:latin typeface="Carlito"/>
                <a:cs typeface="Carlito"/>
              </a:rPr>
              <a:t>PMO</a:t>
            </a:r>
            <a:endParaRPr sz="2700" dirty="0">
              <a:latin typeface="Carlito"/>
              <a:cs typeface="Carlito"/>
            </a:endParaRPr>
          </a:p>
          <a:p>
            <a:pPr marL="355600" marR="1040765" indent="-342900">
              <a:lnSpc>
                <a:spcPct val="8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latin typeface="Carlito"/>
                <a:cs typeface="Carlito"/>
              </a:rPr>
              <a:t>Participate </a:t>
            </a:r>
            <a:r>
              <a:rPr sz="2700" dirty="0">
                <a:latin typeface="Carlito"/>
                <a:cs typeface="Carlito"/>
              </a:rPr>
              <a:t>in </a:t>
            </a:r>
            <a:r>
              <a:rPr sz="2700" spc="-10" dirty="0">
                <a:latin typeface="Carlito"/>
                <a:cs typeface="Carlito"/>
              </a:rPr>
              <a:t>defining requirements </a:t>
            </a:r>
            <a:r>
              <a:rPr sz="2700" spc="-25" dirty="0">
                <a:latin typeface="Carlito"/>
                <a:cs typeface="Carlito"/>
              </a:rPr>
              <a:t>for </a:t>
            </a:r>
            <a:r>
              <a:rPr sz="2700" spc="-15" dirty="0">
                <a:latin typeface="Carlito"/>
                <a:cs typeface="Carlito"/>
              </a:rPr>
              <a:t>project  </a:t>
            </a:r>
            <a:r>
              <a:rPr sz="2700" spc="-5" dirty="0">
                <a:latin typeface="Carlito"/>
                <a:cs typeface="Carlito"/>
              </a:rPr>
              <a:t>management tools, </a:t>
            </a:r>
            <a:r>
              <a:rPr sz="2700" spc="-15" dirty="0">
                <a:latin typeface="Carlito"/>
                <a:cs typeface="Carlito"/>
              </a:rPr>
              <a:t>project </a:t>
            </a:r>
            <a:r>
              <a:rPr sz="2700" spc="-5" dirty="0">
                <a:latin typeface="Carlito"/>
                <a:cs typeface="Carlito"/>
              </a:rPr>
              <a:t>budgeting,</a:t>
            </a:r>
            <a:r>
              <a:rPr sz="2700" spc="-75" dirty="0">
                <a:latin typeface="Carlito"/>
                <a:cs typeface="Carlito"/>
              </a:rPr>
              <a:t> </a:t>
            </a:r>
            <a:r>
              <a:rPr sz="2700" spc="-15" dirty="0">
                <a:latin typeface="Carlito"/>
                <a:cs typeface="Carlito"/>
              </a:rPr>
              <a:t>etc.</a:t>
            </a:r>
            <a:endParaRPr sz="2700" dirty="0">
              <a:latin typeface="Carlito"/>
              <a:cs typeface="Carlito"/>
            </a:endParaRPr>
          </a:p>
          <a:p>
            <a:pPr marL="355600" marR="5080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Carlito"/>
                <a:cs typeface="Carlito"/>
              </a:rPr>
              <a:t>Prior </a:t>
            </a:r>
            <a:r>
              <a:rPr sz="2700" spc="-10" dirty="0">
                <a:latin typeface="Carlito"/>
                <a:cs typeface="Carlito"/>
              </a:rPr>
              <a:t>experience working </a:t>
            </a:r>
            <a:r>
              <a:rPr sz="2700" dirty="0">
                <a:latin typeface="Carlito"/>
                <a:cs typeface="Carlito"/>
              </a:rPr>
              <a:t>with </a:t>
            </a:r>
            <a:r>
              <a:rPr sz="2700" spc="-10" dirty="0">
                <a:latin typeface="Carlito"/>
                <a:cs typeface="Carlito"/>
              </a:rPr>
              <a:t>onshore </a:t>
            </a:r>
            <a:r>
              <a:rPr sz="2700" dirty="0">
                <a:latin typeface="Carlito"/>
                <a:cs typeface="Carlito"/>
              </a:rPr>
              <a:t>and </a:t>
            </a:r>
            <a:r>
              <a:rPr sz="2700" spc="-15" dirty="0">
                <a:latin typeface="Carlito"/>
                <a:cs typeface="Carlito"/>
              </a:rPr>
              <a:t>offshore  </a:t>
            </a:r>
            <a:r>
              <a:rPr sz="2700" spc="-10" dirty="0">
                <a:latin typeface="Carlito"/>
                <a:cs typeface="Carlito"/>
              </a:rPr>
              <a:t>team, </a:t>
            </a:r>
            <a:r>
              <a:rPr sz="2700" dirty="0">
                <a:latin typeface="Carlito"/>
                <a:cs typeface="Carlito"/>
              </a:rPr>
              <a:t>including </a:t>
            </a:r>
            <a:r>
              <a:rPr sz="2700" spc="-10" dirty="0">
                <a:latin typeface="Carlito"/>
                <a:cs typeface="Carlito"/>
              </a:rPr>
              <a:t>working </a:t>
            </a:r>
            <a:r>
              <a:rPr sz="2700" spc="-5" dirty="0">
                <a:latin typeface="Carlito"/>
                <a:cs typeface="Carlito"/>
              </a:rPr>
              <a:t>overlapping business </a:t>
            </a:r>
            <a:r>
              <a:rPr sz="2700" spc="-15" dirty="0">
                <a:latin typeface="Carlito"/>
                <a:cs typeface="Carlito"/>
              </a:rPr>
              <a:t>hours to  </a:t>
            </a:r>
            <a:r>
              <a:rPr sz="2700" spc="-5" dirty="0">
                <a:latin typeface="Carlito"/>
                <a:cs typeface="Carlito"/>
              </a:rPr>
              <a:t>partner </a:t>
            </a:r>
            <a:r>
              <a:rPr sz="2700" dirty="0">
                <a:latin typeface="Carlito"/>
                <a:cs typeface="Carlito"/>
              </a:rPr>
              <a:t>with </a:t>
            </a:r>
            <a:r>
              <a:rPr sz="2700" spc="-10" dirty="0">
                <a:latin typeface="Carlito"/>
                <a:cs typeface="Carlito"/>
              </a:rPr>
              <a:t>onshore</a:t>
            </a:r>
            <a:r>
              <a:rPr sz="2700" spc="-65" dirty="0">
                <a:latin typeface="Carlito"/>
                <a:cs typeface="Carlito"/>
              </a:rPr>
              <a:t> </a:t>
            </a:r>
            <a:r>
              <a:rPr sz="2700" spc="-5" dirty="0">
                <a:latin typeface="Carlito"/>
                <a:cs typeface="Carlito"/>
              </a:rPr>
              <a:t>teams</a:t>
            </a:r>
            <a:endParaRPr sz="2700" dirty="0">
              <a:latin typeface="Carlito"/>
              <a:cs typeface="Carlito"/>
            </a:endParaRPr>
          </a:p>
          <a:p>
            <a:pPr marL="355600" marR="213995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latin typeface="Carlito"/>
                <a:cs typeface="Carlito"/>
              </a:rPr>
              <a:t>Participate </a:t>
            </a:r>
            <a:r>
              <a:rPr sz="2700" dirty="0">
                <a:latin typeface="Carlito"/>
                <a:cs typeface="Carlito"/>
              </a:rPr>
              <a:t>in </a:t>
            </a:r>
            <a:r>
              <a:rPr sz="2700" spc="-5" dirty="0">
                <a:latin typeface="Carlito"/>
                <a:cs typeface="Carlito"/>
              </a:rPr>
              <a:t>leading capacity planning </a:t>
            </a:r>
            <a:r>
              <a:rPr sz="2700" spc="-20" dirty="0">
                <a:latin typeface="Carlito"/>
                <a:cs typeface="Carlito"/>
              </a:rPr>
              <a:t>efforts </a:t>
            </a:r>
            <a:r>
              <a:rPr sz="2700" spc="-15" dirty="0">
                <a:latin typeface="Carlito"/>
                <a:cs typeface="Carlito"/>
              </a:rPr>
              <a:t>across  </a:t>
            </a:r>
            <a:r>
              <a:rPr sz="2700" dirty="0">
                <a:latin typeface="Carlito"/>
                <a:cs typeface="Carlito"/>
              </a:rPr>
              <a:t>the </a:t>
            </a:r>
            <a:r>
              <a:rPr sz="2700" spc="-5" dirty="0">
                <a:latin typeface="Carlito"/>
                <a:cs typeface="Carlito"/>
              </a:rPr>
              <a:t>technology</a:t>
            </a:r>
            <a:r>
              <a:rPr sz="2700" spc="-55" dirty="0">
                <a:latin typeface="Carlito"/>
                <a:cs typeface="Carlito"/>
              </a:rPr>
              <a:t> </a:t>
            </a:r>
            <a:r>
              <a:rPr sz="2700" spc="-15" dirty="0">
                <a:latin typeface="Carlito"/>
                <a:cs typeface="Carlito"/>
              </a:rPr>
              <a:t>organization</a:t>
            </a:r>
            <a:endParaRPr sz="27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5" dirty="0">
                <a:latin typeface="Carlito"/>
                <a:cs typeface="Carlito"/>
              </a:rPr>
              <a:t>Provide </a:t>
            </a:r>
            <a:r>
              <a:rPr sz="2700" spc="-10" dirty="0">
                <a:latin typeface="Carlito"/>
                <a:cs typeface="Carlito"/>
              </a:rPr>
              <a:t>coaching </a:t>
            </a:r>
            <a:r>
              <a:rPr sz="2700" spc="-20" dirty="0">
                <a:latin typeface="Carlito"/>
                <a:cs typeface="Carlito"/>
              </a:rPr>
              <a:t>to </a:t>
            </a:r>
            <a:r>
              <a:rPr sz="2700" dirty="0">
                <a:latin typeface="Carlito"/>
                <a:cs typeface="Carlito"/>
              </a:rPr>
              <a:t>Junior </a:t>
            </a:r>
            <a:r>
              <a:rPr sz="2700" spc="-5" dirty="0">
                <a:latin typeface="Carlito"/>
                <a:cs typeface="Carlito"/>
              </a:rPr>
              <a:t>Associates </a:t>
            </a:r>
            <a:r>
              <a:rPr sz="2700" dirty="0">
                <a:latin typeface="Carlito"/>
                <a:cs typeface="Carlito"/>
              </a:rPr>
              <a:t>and</a:t>
            </a:r>
            <a:r>
              <a:rPr sz="2700" spc="-75" dirty="0">
                <a:latin typeface="Carlito"/>
                <a:cs typeface="Carlito"/>
              </a:rPr>
              <a:t> </a:t>
            </a:r>
            <a:r>
              <a:rPr sz="2700" spc="-5" dirty="0">
                <a:latin typeface="Carlito"/>
                <a:cs typeface="Carlito"/>
              </a:rPr>
              <a:t>Associates</a:t>
            </a:r>
            <a:endParaRPr sz="27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35" dirty="0">
                <a:latin typeface="Carlito"/>
                <a:cs typeface="Carlito"/>
              </a:rPr>
              <a:t>Works </a:t>
            </a:r>
            <a:r>
              <a:rPr sz="2700" spc="-5" dirty="0">
                <a:latin typeface="Carlito"/>
                <a:cs typeface="Carlito"/>
              </a:rPr>
              <a:t>independently on </a:t>
            </a:r>
            <a:r>
              <a:rPr sz="2700" spc="-15" dirty="0">
                <a:latin typeface="Carlito"/>
                <a:cs typeface="Carlito"/>
              </a:rPr>
              <a:t>complex</a:t>
            </a:r>
            <a:r>
              <a:rPr sz="2700" spc="-25" dirty="0">
                <a:latin typeface="Carlito"/>
                <a:cs typeface="Carlito"/>
              </a:rPr>
              <a:t> </a:t>
            </a:r>
            <a:r>
              <a:rPr sz="2700" spc="-15" dirty="0">
                <a:latin typeface="Carlito"/>
                <a:cs typeface="Carlito"/>
              </a:rPr>
              <a:t>projects</a:t>
            </a:r>
            <a:endParaRPr sz="27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55370" y="461594"/>
            <a:ext cx="743458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5" dirty="0"/>
              <a:t>Need </a:t>
            </a:r>
            <a:r>
              <a:rPr sz="4400" spc="-25" dirty="0"/>
              <a:t>for </a:t>
            </a:r>
            <a:r>
              <a:rPr sz="4400" spc="-20" dirty="0"/>
              <a:t>Portfolio</a:t>
            </a:r>
            <a:r>
              <a:rPr sz="4400" spc="-85" dirty="0"/>
              <a:t> </a:t>
            </a:r>
            <a:r>
              <a:rPr sz="4400" spc="-10" dirty="0"/>
              <a:t>Management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579145" y="2667000"/>
            <a:ext cx="7987030" cy="3636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445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20" dirty="0">
                <a:latin typeface="Carlito"/>
                <a:cs typeface="Carlito"/>
              </a:rPr>
              <a:t>Portfolio </a:t>
            </a:r>
            <a:r>
              <a:rPr sz="3200" spc="-5" dirty="0">
                <a:latin typeface="Carlito"/>
                <a:cs typeface="Carlito"/>
              </a:rPr>
              <a:t>management </a:t>
            </a:r>
            <a:r>
              <a:rPr sz="3200" spc="-10" dirty="0">
                <a:latin typeface="Carlito"/>
                <a:cs typeface="Carlito"/>
              </a:rPr>
              <a:t>presents </a:t>
            </a: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spc="-15" dirty="0">
                <a:latin typeface="Carlito"/>
                <a:cs typeface="Carlito"/>
              </a:rPr>
              <a:t>best  </a:t>
            </a:r>
            <a:r>
              <a:rPr sz="3200" spc="-20" dirty="0">
                <a:latin typeface="Carlito"/>
                <a:cs typeface="Carlito"/>
              </a:rPr>
              <a:t>investment </a:t>
            </a:r>
            <a:r>
              <a:rPr sz="3200" spc="-5" dirty="0">
                <a:latin typeface="Carlito"/>
                <a:cs typeface="Carlito"/>
              </a:rPr>
              <a:t>plan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the individuals as </a:t>
            </a:r>
            <a:r>
              <a:rPr sz="3200" spc="-5" dirty="0">
                <a:latin typeface="Carlito"/>
                <a:cs typeface="Carlito"/>
              </a:rPr>
              <a:t>per </a:t>
            </a:r>
            <a:r>
              <a:rPr sz="3200" dirty="0">
                <a:latin typeface="Carlito"/>
                <a:cs typeface="Carlito"/>
              </a:rPr>
              <a:t>their  </a:t>
            </a:r>
            <a:r>
              <a:rPr sz="3200" spc="-5" dirty="0">
                <a:latin typeface="Carlito"/>
                <a:cs typeface="Carlito"/>
              </a:rPr>
              <a:t>income, </a:t>
            </a:r>
            <a:r>
              <a:rPr sz="3200" spc="-10" dirty="0">
                <a:latin typeface="Carlito"/>
                <a:cs typeface="Carlito"/>
              </a:rPr>
              <a:t>budget, </a:t>
            </a:r>
            <a:r>
              <a:rPr sz="3200" spc="-5" dirty="0">
                <a:latin typeface="Carlito"/>
                <a:cs typeface="Carlito"/>
              </a:rPr>
              <a:t>age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ability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20" dirty="0">
                <a:latin typeface="Carlito"/>
                <a:cs typeface="Carlito"/>
              </a:rPr>
              <a:t>undertake  </a:t>
            </a:r>
            <a:r>
              <a:rPr sz="3200" spc="-10" dirty="0">
                <a:latin typeface="Carlito"/>
                <a:cs typeface="Carlito"/>
              </a:rPr>
              <a:t>risks.</a:t>
            </a:r>
            <a:endParaRPr sz="3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4400" dirty="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 </a:t>
            </a:r>
            <a:r>
              <a:rPr sz="3200" spc="-10" dirty="0">
                <a:latin typeface="Carlito"/>
                <a:cs typeface="Carlito"/>
              </a:rPr>
              <a:t>minimizes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risks </a:t>
            </a:r>
            <a:r>
              <a:rPr sz="3200" spc="-20" dirty="0">
                <a:latin typeface="Carlito"/>
                <a:cs typeface="Carlito"/>
              </a:rPr>
              <a:t>involved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15" dirty="0">
                <a:latin typeface="Carlito"/>
                <a:cs typeface="Carlito"/>
              </a:rPr>
              <a:t>investing </a:t>
            </a:r>
            <a:r>
              <a:rPr sz="3200" dirty="0">
                <a:latin typeface="Carlito"/>
                <a:cs typeface="Carlito"/>
              </a:rPr>
              <a:t>and  also </a:t>
            </a:r>
            <a:r>
              <a:rPr sz="3200" spc="-10" dirty="0">
                <a:latin typeface="Carlito"/>
                <a:cs typeface="Carlito"/>
              </a:rPr>
              <a:t>increases </a:t>
            </a:r>
            <a:r>
              <a:rPr sz="3200" dirty="0">
                <a:latin typeface="Carlito"/>
                <a:cs typeface="Carlito"/>
              </a:rPr>
              <a:t>the chance </a:t>
            </a:r>
            <a:r>
              <a:rPr sz="3200" spc="-5" dirty="0">
                <a:latin typeface="Carlito"/>
                <a:cs typeface="Carlito"/>
              </a:rPr>
              <a:t>of making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profits.</a:t>
            </a:r>
            <a:endParaRPr sz="3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457200" y="603624"/>
            <a:ext cx="7997290" cy="13048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98395" marR="5080" indent="-169672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</a:t>
            </a:r>
            <a:r>
              <a:rPr spc="-40" dirty="0"/>
              <a:t>Key </a:t>
            </a:r>
            <a:r>
              <a:rPr spc="-5" dirty="0"/>
              <a:t>Elements of </a:t>
            </a:r>
            <a:r>
              <a:rPr spc="-20" dirty="0"/>
              <a:t>Portfolio  </a:t>
            </a:r>
            <a:r>
              <a:rPr spc="-15" dirty="0"/>
              <a:t>Management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09600" y="2667000"/>
            <a:ext cx="7886065" cy="437007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5" dirty="0">
                <a:latin typeface="Carlito"/>
                <a:cs typeface="Carlito"/>
              </a:rPr>
              <a:t>Asset </a:t>
            </a:r>
            <a:r>
              <a:rPr sz="3000" b="1" spc="-10" dirty="0">
                <a:latin typeface="Carlito"/>
                <a:cs typeface="Carlito"/>
              </a:rPr>
              <a:t>Allocation: </a:t>
            </a:r>
            <a:r>
              <a:rPr sz="3000" spc="-10" dirty="0">
                <a:latin typeface="Carlito"/>
                <a:cs typeface="Carlito"/>
              </a:rPr>
              <a:t>seeks </a:t>
            </a:r>
            <a:r>
              <a:rPr sz="3000" spc="-15" dirty="0">
                <a:latin typeface="Carlito"/>
                <a:cs typeface="Carlito"/>
              </a:rPr>
              <a:t>to optimize </a:t>
            </a:r>
            <a:r>
              <a:rPr sz="3000" dirty="0">
                <a:latin typeface="Carlito"/>
                <a:cs typeface="Carlito"/>
              </a:rPr>
              <a:t>the  </a:t>
            </a:r>
            <a:r>
              <a:rPr sz="3000" spc="-10" dirty="0">
                <a:latin typeface="Carlito"/>
                <a:cs typeface="Carlito"/>
              </a:rPr>
              <a:t>risk/return </a:t>
            </a:r>
            <a:r>
              <a:rPr sz="3000" spc="-15" dirty="0">
                <a:latin typeface="Carlito"/>
                <a:cs typeface="Carlito"/>
              </a:rPr>
              <a:t>profile </a:t>
            </a:r>
            <a:r>
              <a:rPr sz="3000" spc="-5" dirty="0">
                <a:latin typeface="Carlito"/>
                <a:cs typeface="Carlito"/>
              </a:rPr>
              <a:t>of </a:t>
            </a:r>
            <a:r>
              <a:rPr sz="3000" dirty="0">
                <a:latin typeface="Carlito"/>
                <a:cs typeface="Carlito"/>
              </a:rPr>
              <a:t>an </a:t>
            </a:r>
            <a:r>
              <a:rPr sz="3000" spc="-25" dirty="0">
                <a:latin typeface="Carlito"/>
                <a:cs typeface="Carlito"/>
              </a:rPr>
              <a:t>investor </a:t>
            </a:r>
            <a:r>
              <a:rPr sz="3000" spc="-15" dirty="0">
                <a:latin typeface="Carlito"/>
                <a:cs typeface="Carlito"/>
              </a:rPr>
              <a:t>by investing </a:t>
            </a:r>
            <a:r>
              <a:rPr sz="3000" dirty="0">
                <a:latin typeface="Carlito"/>
                <a:cs typeface="Carlito"/>
              </a:rPr>
              <a:t>in a  mix </a:t>
            </a:r>
            <a:r>
              <a:rPr sz="3000" spc="-5" dirty="0">
                <a:latin typeface="Carlito"/>
                <a:cs typeface="Carlito"/>
              </a:rPr>
              <a:t>of assets </a:t>
            </a:r>
            <a:r>
              <a:rPr sz="3000" spc="-10" dirty="0">
                <a:latin typeface="Carlito"/>
                <a:cs typeface="Carlito"/>
              </a:rPr>
              <a:t>that </a:t>
            </a:r>
            <a:r>
              <a:rPr sz="3000" spc="-20" dirty="0">
                <a:latin typeface="Carlito"/>
                <a:cs typeface="Carlito"/>
              </a:rPr>
              <a:t>have </a:t>
            </a:r>
            <a:r>
              <a:rPr sz="3000" spc="-5" dirty="0">
                <a:latin typeface="Carlito"/>
                <a:cs typeface="Carlito"/>
              </a:rPr>
              <a:t>low </a:t>
            </a:r>
            <a:r>
              <a:rPr sz="3000" spc="-10" dirty="0">
                <a:latin typeface="Carlito"/>
                <a:cs typeface="Carlito"/>
              </a:rPr>
              <a:t>correlation </a:t>
            </a:r>
            <a:r>
              <a:rPr sz="3000" spc="-15" dirty="0">
                <a:latin typeface="Carlito"/>
                <a:cs typeface="Carlito"/>
              </a:rPr>
              <a:t>to </a:t>
            </a:r>
            <a:r>
              <a:rPr sz="3000" spc="-5" dirty="0">
                <a:latin typeface="Carlito"/>
                <a:cs typeface="Carlito"/>
              </a:rPr>
              <a:t>each  </a:t>
            </a:r>
            <a:r>
              <a:rPr sz="3000" spc="-55" dirty="0">
                <a:latin typeface="Carlito"/>
                <a:cs typeface="Carlito"/>
              </a:rPr>
              <a:t>other.</a:t>
            </a:r>
            <a:endParaRPr sz="3000" dirty="0">
              <a:latin typeface="Carlito"/>
              <a:cs typeface="Carlito"/>
            </a:endParaRPr>
          </a:p>
          <a:p>
            <a:pPr marL="355600" marR="924560" indent="-342900">
              <a:lnSpc>
                <a:spcPts val="324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10" dirty="0">
                <a:latin typeface="Carlito"/>
                <a:cs typeface="Carlito"/>
              </a:rPr>
              <a:t>Diversification: </a:t>
            </a:r>
            <a:r>
              <a:rPr sz="3000" dirty="0">
                <a:latin typeface="Carlito"/>
                <a:cs typeface="Carlito"/>
              </a:rPr>
              <a:t>is the </a:t>
            </a:r>
            <a:r>
              <a:rPr sz="3000" spc="-10" dirty="0">
                <a:latin typeface="Carlito"/>
                <a:cs typeface="Carlito"/>
              </a:rPr>
              <a:t>spreading </a:t>
            </a:r>
            <a:r>
              <a:rPr sz="3000" dirty="0">
                <a:latin typeface="Carlito"/>
                <a:cs typeface="Carlito"/>
              </a:rPr>
              <a:t>of </a:t>
            </a:r>
            <a:r>
              <a:rPr sz="3000" spc="-5" dirty="0">
                <a:latin typeface="Carlito"/>
                <a:cs typeface="Carlito"/>
              </a:rPr>
              <a:t>risk </a:t>
            </a:r>
            <a:r>
              <a:rPr sz="3000" dirty="0">
                <a:latin typeface="Carlito"/>
                <a:cs typeface="Carlito"/>
              </a:rPr>
              <a:t>and  </a:t>
            </a:r>
            <a:r>
              <a:rPr sz="3000" spc="-25" dirty="0">
                <a:latin typeface="Carlito"/>
                <a:cs typeface="Carlito"/>
              </a:rPr>
              <a:t>reward </a:t>
            </a:r>
            <a:r>
              <a:rPr sz="3000" spc="-5" dirty="0">
                <a:latin typeface="Carlito"/>
                <a:cs typeface="Carlito"/>
              </a:rPr>
              <a:t>within </a:t>
            </a:r>
            <a:r>
              <a:rPr sz="3000" dirty="0">
                <a:latin typeface="Carlito"/>
                <a:cs typeface="Carlito"/>
              </a:rPr>
              <a:t>an </a:t>
            </a:r>
            <a:r>
              <a:rPr sz="3000" spc="-5" dirty="0">
                <a:latin typeface="Carlito"/>
                <a:cs typeface="Carlito"/>
              </a:rPr>
              <a:t>asset</a:t>
            </a:r>
            <a:r>
              <a:rPr sz="3000" spc="-10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class.</a:t>
            </a:r>
          </a:p>
          <a:p>
            <a:pPr marL="355600" marR="193675" indent="-342900">
              <a:lnSpc>
                <a:spcPct val="9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10" dirty="0">
                <a:latin typeface="Carlito"/>
                <a:cs typeface="Carlito"/>
              </a:rPr>
              <a:t>Rebalancing: </a:t>
            </a:r>
            <a:r>
              <a:rPr sz="3000" spc="-5" dirty="0">
                <a:latin typeface="Carlito"/>
                <a:cs typeface="Carlito"/>
              </a:rPr>
              <a:t>enables </a:t>
            </a:r>
            <a:r>
              <a:rPr sz="3000" spc="-25" dirty="0">
                <a:latin typeface="Carlito"/>
                <a:cs typeface="Carlito"/>
              </a:rPr>
              <a:t>investors </a:t>
            </a:r>
            <a:r>
              <a:rPr sz="3000" spc="-15" dirty="0">
                <a:latin typeface="Carlito"/>
                <a:cs typeface="Carlito"/>
              </a:rPr>
              <a:t>to capture gains 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15" dirty="0">
                <a:latin typeface="Carlito"/>
                <a:cs typeface="Carlito"/>
              </a:rPr>
              <a:t>expand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0" dirty="0">
                <a:latin typeface="Carlito"/>
                <a:cs typeface="Carlito"/>
              </a:rPr>
              <a:t>opportunity </a:t>
            </a:r>
            <a:r>
              <a:rPr sz="3000" spc="-25" dirty="0">
                <a:latin typeface="Carlito"/>
                <a:cs typeface="Carlito"/>
              </a:rPr>
              <a:t>for </a:t>
            </a:r>
            <a:r>
              <a:rPr sz="3000" spc="-10" dirty="0">
                <a:latin typeface="Carlito"/>
                <a:cs typeface="Carlito"/>
              </a:rPr>
              <a:t>growth </a:t>
            </a:r>
            <a:r>
              <a:rPr sz="3000" dirty="0">
                <a:latin typeface="Carlito"/>
                <a:cs typeface="Carlito"/>
              </a:rPr>
              <a:t>in </a:t>
            </a:r>
            <a:r>
              <a:rPr sz="3000" spc="-5" dirty="0">
                <a:latin typeface="Carlito"/>
                <a:cs typeface="Carlito"/>
              </a:rPr>
              <a:t>high  </a:t>
            </a:r>
            <a:r>
              <a:rPr sz="3000" spc="-10" dirty="0">
                <a:latin typeface="Carlito"/>
                <a:cs typeface="Carlito"/>
              </a:rPr>
              <a:t>potential </a:t>
            </a:r>
            <a:r>
              <a:rPr sz="3000" spc="-15" dirty="0">
                <a:latin typeface="Carlito"/>
                <a:cs typeface="Carlito"/>
              </a:rPr>
              <a:t>sectors </a:t>
            </a:r>
            <a:r>
              <a:rPr sz="3000" spc="-5" dirty="0">
                <a:latin typeface="Carlito"/>
                <a:cs typeface="Carlito"/>
              </a:rPr>
              <a:t>while </a:t>
            </a:r>
            <a:r>
              <a:rPr sz="3000" spc="-20" dirty="0">
                <a:latin typeface="Carlito"/>
                <a:cs typeface="Carlito"/>
              </a:rPr>
              <a:t>keeping </a:t>
            </a:r>
            <a:r>
              <a:rPr sz="3000" spc="-5" dirty="0">
                <a:latin typeface="Carlito"/>
                <a:cs typeface="Carlito"/>
              </a:rPr>
              <a:t>the </a:t>
            </a:r>
            <a:r>
              <a:rPr sz="3000" spc="-15" dirty="0">
                <a:latin typeface="Carlito"/>
                <a:cs typeface="Carlito"/>
              </a:rPr>
              <a:t>portfolio  </a:t>
            </a:r>
            <a:r>
              <a:rPr sz="3000" spc="-120" dirty="0">
                <a:latin typeface="Arial"/>
                <a:cs typeface="Arial"/>
              </a:rPr>
              <a:t>aligned </a:t>
            </a:r>
            <a:r>
              <a:rPr sz="3000" spc="15" dirty="0">
                <a:latin typeface="Arial"/>
                <a:cs typeface="Arial"/>
              </a:rPr>
              <a:t>with </a:t>
            </a:r>
            <a:r>
              <a:rPr sz="3000" spc="-35" dirty="0">
                <a:latin typeface="Arial"/>
                <a:cs typeface="Arial"/>
              </a:rPr>
              <a:t>the </a:t>
            </a:r>
            <a:r>
              <a:rPr sz="3000" spc="-110" dirty="0">
                <a:latin typeface="Arial"/>
                <a:cs typeface="Arial"/>
              </a:rPr>
              <a:t>investor’s </a:t>
            </a:r>
            <a:r>
              <a:rPr sz="3000" spc="-25" dirty="0">
                <a:latin typeface="Arial"/>
                <a:cs typeface="Arial"/>
              </a:rPr>
              <a:t>risk/return</a:t>
            </a:r>
            <a:r>
              <a:rPr sz="3000" spc="-565" dirty="0">
                <a:latin typeface="Arial"/>
                <a:cs typeface="Arial"/>
              </a:rPr>
              <a:t> </a:t>
            </a:r>
            <a:r>
              <a:rPr sz="3000" spc="-45" dirty="0">
                <a:latin typeface="Arial"/>
                <a:cs typeface="Arial"/>
              </a:rPr>
              <a:t>profile.</a:t>
            </a:r>
            <a:endParaRPr sz="3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97</TotalTime>
  <Words>1162</Words>
  <Application>Microsoft Office PowerPoint</Application>
  <PresentationFormat>Custom</PresentationFormat>
  <Paragraphs>112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Carlito</vt:lpstr>
      <vt:lpstr>Century Gothic</vt:lpstr>
      <vt:lpstr>Wingdings 3</vt:lpstr>
      <vt:lpstr>Ion</vt:lpstr>
      <vt:lpstr>Portfolio Management</vt:lpstr>
      <vt:lpstr>Portfolio</vt:lpstr>
      <vt:lpstr>Portfolio Management</vt:lpstr>
      <vt:lpstr>Who is a Portfolio Manager?</vt:lpstr>
      <vt:lpstr>Key Responsibilities of a Technology  Portfolio Manager</vt:lpstr>
      <vt:lpstr>Key Responsibilities of a Technology  Portfolio Manager</vt:lpstr>
      <vt:lpstr>Key Responsibilities of a Technology  Portfolio Manager</vt:lpstr>
      <vt:lpstr>Need for Portfolio Management</vt:lpstr>
      <vt:lpstr>The Key Elements of Portfolio  Management</vt:lpstr>
      <vt:lpstr>Making a Technology Portfolio of an  Organization</vt:lpstr>
      <vt:lpstr>Making a Technology Portfolio of an  Organization</vt:lpstr>
      <vt:lpstr>Making a Technology Portfolio of an  Organization</vt:lpstr>
      <vt:lpstr>Making a Technology Portfolio of an  Organization</vt:lpstr>
      <vt:lpstr>Types of Portfolio Management</vt:lpstr>
      <vt:lpstr>Types of Portfolio Management</vt:lpstr>
      <vt:lpstr>Managing Technology Portfolio</vt:lpstr>
      <vt:lpstr>Managing Technology Portfolio</vt:lpstr>
      <vt:lpstr>Managing Technology Portfolio</vt:lpstr>
      <vt:lpstr>Seven Essential Steps in Portfolio 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Portfolio Management</dc:title>
  <dc:creator>D</dc:creator>
  <cp:lastModifiedBy>Multi Laptops 88 G</cp:lastModifiedBy>
  <cp:revision>12</cp:revision>
  <dcterms:created xsi:type="dcterms:W3CDTF">2021-01-19T19:14:49Z</dcterms:created>
  <dcterms:modified xsi:type="dcterms:W3CDTF">2021-01-28T03:37:08Z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2017-05-31T00:00:00Z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2021-01-19T00:00:00Z</vt:filetime>
  </property>
</Properties>
</file>