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01" r:id="rId3"/>
    <p:sldId id="353" r:id="rId4"/>
    <p:sldId id="378" r:id="rId5"/>
    <p:sldId id="379" r:id="rId6"/>
    <p:sldId id="381" r:id="rId7"/>
    <p:sldId id="382" r:id="rId8"/>
    <p:sldId id="383" r:id="rId9"/>
    <p:sldId id="384" r:id="rId10"/>
    <p:sldId id="385" r:id="rId11"/>
    <p:sldId id="386" r:id="rId12"/>
    <p:sldId id="387" r:id="rId13"/>
    <p:sldId id="388" r:id="rId14"/>
    <p:sldId id="389" r:id="rId15"/>
    <p:sldId id="39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E9CB5-B09A-4655-AF97-8B35942EF7C8}"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64E42-BB2C-4AA2-96FE-E820699C2484}" type="slidenum">
              <a:rPr lang="en-US" smtClean="0"/>
              <a:t>‹#›</a:t>
            </a:fld>
            <a:endParaRPr lang="en-US"/>
          </a:p>
        </p:txBody>
      </p:sp>
    </p:spTree>
    <p:extLst>
      <p:ext uri="{BB962C8B-B14F-4D97-AF65-F5344CB8AC3E}">
        <p14:creationId xmlns:p14="http://schemas.microsoft.com/office/powerpoint/2010/main" val="135443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5</a:t>
            </a:fld>
            <a:endParaRPr lang="en-US"/>
          </a:p>
        </p:txBody>
      </p:sp>
    </p:spTree>
    <p:extLst>
      <p:ext uri="{BB962C8B-B14F-4D97-AF65-F5344CB8AC3E}">
        <p14:creationId xmlns:p14="http://schemas.microsoft.com/office/powerpoint/2010/main" val="2618728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14</a:t>
            </a:fld>
            <a:endParaRPr lang="en-US"/>
          </a:p>
        </p:txBody>
      </p:sp>
    </p:spTree>
    <p:extLst>
      <p:ext uri="{BB962C8B-B14F-4D97-AF65-F5344CB8AC3E}">
        <p14:creationId xmlns:p14="http://schemas.microsoft.com/office/powerpoint/2010/main" val="2018658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15</a:t>
            </a:fld>
            <a:endParaRPr lang="en-US"/>
          </a:p>
        </p:txBody>
      </p:sp>
    </p:spTree>
    <p:extLst>
      <p:ext uri="{BB962C8B-B14F-4D97-AF65-F5344CB8AC3E}">
        <p14:creationId xmlns:p14="http://schemas.microsoft.com/office/powerpoint/2010/main" val="232484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6</a:t>
            </a:fld>
            <a:endParaRPr lang="en-US"/>
          </a:p>
        </p:txBody>
      </p:sp>
    </p:spTree>
    <p:extLst>
      <p:ext uri="{BB962C8B-B14F-4D97-AF65-F5344CB8AC3E}">
        <p14:creationId xmlns:p14="http://schemas.microsoft.com/office/powerpoint/2010/main" val="1192785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7</a:t>
            </a:fld>
            <a:endParaRPr lang="en-US"/>
          </a:p>
        </p:txBody>
      </p:sp>
    </p:spTree>
    <p:extLst>
      <p:ext uri="{BB962C8B-B14F-4D97-AF65-F5344CB8AC3E}">
        <p14:creationId xmlns:p14="http://schemas.microsoft.com/office/powerpoint/2010/main" val="447873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8</a:t>
            </a:fld>
            <a:endParaRPr lang="en-US"/>
          </a:p>
        </p:txBody>
      </p:sp>
    </p:spTree>
    <p:extLst>
      <p:ext uri="{BB962C8B-B14F-4D97-AF65-F5344CB8AC3E}">
        <p14:creationId xmlns:p14="http://schemas.microsoft.com/office/powerpoint/2010/main" val="1621890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9</a:t>
            </a:fld>
            <a:endParaRPr lang="en-US"/>
          </a:p>
        </p:txBody>
      </p:sp>
    </p:spTree>
    <p:extLst>
      <p:ext uri="{BB962C8B-B14F-4D97-AF65-F5344CB8AC3E}">
        <p14:creationId xmlns:p14="http://schemas.microsoft.com/office/powerpoint/2010/main" val="320356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10</a:t>
            </a:fld>
            <a:endParaRPr lang="en-US"/>
          </a:p>
        </p:txBody>
      </p:sp>
    </p:spTree>
    <p:extLst>
      <p:ext uri="{BB962C8B-B14F-4D97-AF65-F5344CB8AC3E}">
        <p14:creationId xmlns:p14="http://schemas.microsoft.com/office/powerpoint/2010/main" val="106795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11</a:t>
            </a:fld>
            <a:endParaRPr lang="en-US"/>
          </a:p>
        </p:txBody>
      </p:sp>
    </p:spTree>
    <p:extLst>
      <p:ext uri="{BB962C8B-B14F-4D97-AF65-F5344CB8AC3E}">
        <p14:creationId xmlns:p14="http://schemas.microsoft.com/office/powerpoint/2010/main" val="2589423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12</a:t>
            </a:fld>
            <a:endParaRPr lang="en-US"/>
          </a:p>
        </p:txBody>
      </p:sp>
    </p:spTree>
    <p:extLst>
      <p:ext uri="{BB962C8B-B14F-4D97-AF65-F5344CB8AC3E}">
        <p14:creationId xmlns:p14="http://schemas.microsoft.com/office/powerpoint/2010/main" val="85301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13</a:t>
            </a:fld>
            <a:endParaRPr lang="en-US"/>
          </a:p>
        </p:txBody>
      </p:sp>
    </p:spTree>
    <p:extLst>
      <p:ext uri="{BB962C8B-B14F-4D97-AF65-F5344CB8AC3E}">
        <p14:creationId xmlns:p14="http://schemas.microsoft.com/office/powerpoint/2010/main" val="52946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328159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0190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09297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48778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14212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3411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A198ED-B76D-4BA9-8378-44807AD7F640}"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239475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A198ED-B76D-4BA9-8378-44807AD7F640}"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25580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198ED-B76D-4BA9-8378-44807AD7F640}"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44866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92096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72593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198ED-B76D-4BA9-8378-44807AD7F640}" type="datetimeFigureOut">
              <a:rPr lang="en-US" smtClean="0"/>
              <a:t>4/30/2020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3612C-91AF-48CF-9CFA-32AF07D55A59}" type="slidenum">
              <a:rPr lang="en-US" smtClean="0"/>
              <a:t>‹#›</a:t>
            </a:fld>
            <a:endParaRPr lang="en-US"/>
          </a:p>
        </p:txBody>
      </p:sp>
    </p:spTree>
    <p:extLst>
      <p:ext uri="{BB962C8B-B14F-4D97-AF65-F5344CB8AC3E}">
        <p14:creationId xmlns:p14="http://schemas.microsoft.com/office/powerpoint/2010/main" val="25646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313" y="1214438"/>
            <a:ext cx="9505950" cy="2387600"/>
          </a:xfrm>
        </p:spPr>
        <p:txBody>
          <a:bodyPr anchor="t">
            <a:normAutofit/>
          </a:bodyPr>
          <a:lstStyle/>
          <a:p>
            <a:pPr algn="l"/>
            <a:r>
              <a:rPr lang="en-US" sz="2800" dirty="0" smtClean="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smtClean="0">
                <a:ln w="0"/>
                <a:effectLst>
                  <a:outerShdw blurRad="38100" dist="19050" dir="2700000" algn="tl" rotWithShape="0">
                    <a:schemeClr val="dk1">
                      <a:alpha val="40000"/>
                    </a:schemeClr>
                  </a:outerShdw>
                </a:effectLst>
                <a:latin typeface="Arial Black" panose="020B0A04020102020204" pitchFamily="34" charset="0"/>
              </a:rPr>
            </a:br>
            <a:r>
              <a:rPr lang="en-US" sz="2800" dirty="0" smtClean="0">
                <a:ln w="0"/>
                <a:effectLst>
                  <a:outerShdw blurRad="38100" dist="19050" dir="2700000" algn="tl" rotWithShape="0">
                    <a:schemeClr val="dk1">
                      <a:alpha val="40000"/>
                    </a:schemeClr>
                  </a:outerShdw>
                </a:effectLst>
                <a:latin typeface="Arial Black" panose="020B0A04020102020204" pitchFamily="34" charset="0"/>
              </a:rPr>
              <a:t>              UNIVERSITY OF SARGODHA </a:t>
            </a:r>
            <a:r>
              <a:rPr lang="en-US" sz="2800" dirty="0" smtClean="0">
                <a:ln w="0"/>
                <a:effectLst>
                  <a:outerShdw blurRad="38100" dist="19050" dir="2700000" algn="tl" rotWithShape="0">
                    <a:schemeClr val="dk1">
                      <a:alpha val="40000"/>
                    </a:schemeClr>
                  </a:outerShdw>
                </a:effectLst>
              </a:rPr>
              <a:t/>
            </a:r>
            <a:br>
              <a:rPr lang="en-US" sz="2800" dirty="0" smtClean="0">
                <a:ln w="0"/>
                <a:effectLst>
                  <a:outerShdw blurRad="38100" dist="19050" dir="2700000" algn="tl" rotWithShape="0">
                    <a:schemeClr val="dk1">
                      <a:alpha val="40000"/>
                    </a:schemeClr>
                  </a:outerShdw>
                </a:effectLst>
              </a:rPr>
            </a:br>
            <a:r>
              <a:rPr lang="en-US" sz="2800" dirty="0" smtClean="0">
                <a:ln w="0"/>
                <a:effectLst>
                  <a:outerShdw blurRad="38100" dist="19050" dir="2700000" algn="tl" rotWithShape="0">
                    <a:schemeClr val="dk1">
                      <a:alpha val="40000"/>
                    </a:schemeClr>
                  </a:outerShdw>
                </a:effectLst>
              </a:rPr>
              <a:t/>
            </a:r>
            <a:br>
              <a:rPr lang="en-US" sz="2800" dirty="0" smtClean="0">
                <a:ln w="0"/>
                <a:effectLst>
                  <a:outerShdw blurRad="38100" dist="19050" dir="2700000" algn="tl" rotWithShape="0">
                    <a:schemeClr val="dk1">
                      <a:alpha val="40000"/>
                    </a:schemeClr>
                  </a:outerShdw>
                </a:effectLst>
              </a:rPr>
            </a:br>
            <a:r>
              <a:rPr lang="en-US" sz="2800" u="sng" dirty="0" smtClean="0">
                <a:ln w="0"/>
                <a:effectLst>
                  <a:outerShdw blurRad="38100" dist="19050" dir="2700000" algn="tl" rotWithShape="0">
                    <a:schemeClr val="dk1">
                      <a:alpha val="40000"/>
                    </a:schemeClr>
                  </a:outerShdw>
                </a:effectLst>
                <a:latin typeface="Arial Black" panose="020B0A04020102020204" pitchFamily="34" charset="0"/>
              </a:rPr>
              <a:t>DESIGN OF STRUCTURES (CE-409)</a:t>
            </a:r>
            <a:br>
              <a:rPr lang="en-US" sz="2800" u="sng" dirty="0" smtClean="0">
                <a:ln w="0"/>
                <a:effectLst>
                  <a:outerShdw blurRad="38100" dist="19050" dir="2700000" algn="tl" rotWithShape="0">
                    <a:schemeClr val="dk1">
                      <a:alpha val="40000"/>
                    </a:schemeClr>
                  </a:outerShdw>
                </a:effectLst>
                <a:latin typeface="Arial Black" panose="020B0A04020102020204" pitchFamily="34" charset="0"/>
              </a:rPr>
            </a:br>
            <a:r>
              <a:rPr lang="en-US" sz="2800" u="sng" dirty="0" smtClean="0">
                <a:ln w="0"/>
                <a:effectLst>
                  <a:outerShdw blurRad="38100" dist="19050" dir="2700000" algn="tl" rotWithShape="0">
                    <a:schemeClr val="dk1">
                      <a:alpha val="40000"/>
                    </a:schemeClr>
                  </a:outerShdw>
                </a:effectLst>
                <a:latin typeface="Arial Black" panose="020B0A04020102020204" pitchFamily="34" charset="0"/>
              </a:rPr>
              <a:t>01-Credit Hour</a:t>
            </a:r>
            <a:endParaRPr lang="en-US" sz="2800" u="sng" dirty="0">
              <a:ln w="0"/>
              <a:effectLst>
                <a:outerShdw blurRad="38100" dist="19050" dir="2700000" algn="tl" rotWithShape="0">
                  <a:schemeClr val="dk1">
                    <a:alpha val="40000"/>
                  </a:schemeClr>
                </a:outerShdw>
              </a:effectLst>
              <a:latin typeface="Arial Black" panose="020B0A04020102020204" pitchFamily="34" charset="0"/>
            </a:endParaRPr>
          </a:p>
        </p:txBody>
      </p:sp>
      <p:sp>
        <p:nvSpPr>
          <p:cNvPr id="3" name="Subtitle 2"/>
          <p:cNvSpPr>
            <a:spLocks noGrp="1"/>
          </p:cNvSpPr>
          <p:nvPr>
            <p:ph type="subTitle" idx="1"/>
          </p:nvPr>
        </p:nvSpPr>
        <p:spPr>
          <a:xfrm>
            <a:off x="1524000" y="3602038"/>
            <a:ext cx="9144000" cy="2584450"/>
          </a:xfrm>
        </p:spPr>
        <p:txBody>
          <a:bodyPr>
            <a:normAutofit/>
          </a:bodyPr>
          <a:lstStyle/>
          <a:p>
            <a:pPr algn="just"/>
            <a:r>
              <a:rPr lang="en-US" b="1" dirty="0" smtClean="0">
                <a:latin typeface="Bookman Old Style" panose="02050604050505020204" pitchFamily="18" charset="0"/>
              </a:rPr>
              <a:t>                         LECTURE-6</a:t>
            </a:r>
            <a:endParaRPr lang="en-US" b="1" dirty="0">
              <a:latin typeface="Bookman Old Style" panose="02050604050505020204" pitchFamily="18" charset="0"/>
            </a:endParaRPr>
          </a:p>
          <a:p>
            <a:pPr algn="just"/>
            <a:r>
              <a:rPr lang="en-US" b="1" dirty="0" smtClean="0">
                <a:latin typeface="Bookman Old Style" panose="02050604050505020204" pitchFamily="18" charset="0"/>
              </a:rPr>
              <a:t>                         </a:t>
            </a:r>
          </a:p>
          <a:p>
            <a:pPr algn="just"/>
            <a:r>
              <a:rPr lang="en-US" b="1" dirty="0">
                <a:latin typeface="Bookman Old Style" panose="02050604050505020204" pitchFamily="18" charset="0"/>
              </a:rPr>
              <a:t> </a:t>
            </a:r>
            <a:r>
              <a:rPr lang="en-US" b="1" dirty="0" smtClean="0">
                <a:latin typeface="Bookman Old Style" panose="02050604050505020204" pitchFamily="18" charset="0"/>
              </a:rPr>
              <a:t> </a:t>
            </a:r>
            <a:r>
              <a:rPr lang="en-US" b="1" u="sng" dirty="0" smtClean="0">
                <a:latin typeface="Bookman Old Style" panose="02050604050505020204" pitchFamily="18" charset="0"/>
              </a:rPr>
              <a:t>SERVICEABILITY………    </a:t>
            </a:r>
          </a:p>
          <a:p>
            <a:pPr algn="l"/>
            <a:endParaRPr lang="en-US" b="1" dirty="0" smtClean="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2901" y="2157420"/>
            <a:ext cx="3878574" cy="2571743"/>
          </a:xfrm>
          <a:prstGeom prst="rect">
            <a:avLst/>
          </a:prstGeom>
        </p:spPr>
      </p:pic>
    </p:spTree>
    <p:extLst>
      <p:ext uri="{BB962C8B-B14F-4D97-AF65-F5344CB8AC3E}">
        <p14:creationId xmlns:p14="http://schemas.microsoft.com/office/powerpoint/2010/main" val="3025122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Sometimes bond stresses between the concrete and the reinforcing lead to a splitting along the bars as shown in the figure below.</a:t>
            </a:r>
          </a:p>
          <a:p>
            <a:pPr algn="just"/>
            <a:r>
              <a:rPr lang="en-US" sz="2400" dirty="0" smtClean="0">
                <a:solidFill>
                  <a:schemeClr val="tx1"/>
                </a:solidFill>
              </a:rPr>
              <a:t>Concentrated loads will sometimes cause splitting cracks or “Bursting Cracks” of the type shown in figure below.</a:t>
            </a:r>
          </a:p>
          <a:p>
            <a:pPr algn="just"/>
            <a:r>
              <a:rPr lang="en-US" sz="2400" dirty="0" smtClean="0">
                <a:solidFill>
                  <a:schemeClr val="tx1"/>
                </a:solidFill>
              </a:rPr>
              <a:t>It occurs in bearing areas and in struts of strut-and-tie models.</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128720" y="3532584"/>
            <a:ext cx="4626761" cy="1391842"/>
          </a:xfrm>
          <a:prstGeom prst="rect">
            <a:avLst/>
          </a:prstGeom>
        </p:spPr>
      </p:pic>
      <p:pic>
        <p:nvPicPr>
          <p:cNvPr id="7" name="Picture 6"/>
          <p:cNvPicPr>
            <a:picLocks noChangeAspect="1"/>
          </p:cNvPicPr>
          <p:nvPr/>
        </p:nvPicPr>
        <p:blipFill>
          <a:blip r:embed="rId4"/>
          <a:stretch>
            <a:fillRect/>
          </a:stretch>
        </p:blipFill>
        <p:spPr>
          <a:xfrm>
            <a:off x="5776911" y="3408759"/>
            <a:ext cx="6167155" cy="2049066"/>
          </a:xfrm>
          <a:prstGeom prst="rect">
            <a:avLst/>
          </a:prstGeom>
        </p:spPr>
      </p:pic>
    </p:spTree>
    <p:extLst>
      <p:ext uri="{BB962C8B-B14F-4D97-AF65-F5344CB8AC3E}">
        <p14:creationId xmlns:p14="http://schemas.microsoft.com/office/powerpoint/2010/main" val="2535668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At service loads, final cracking pattern has generally not developed completely, with the result that there are normally only a few cracks at points of maximum stress at this load level.</a:t>
            </a:r>
          </a:p>
          <a:p>
            <a:pPr algn="just"/>
            <a:r>
              <a:rPr lang="en-US" sz="2400" dirty="0" smtClean="0">
                <a:solidFill>
                  <a:schemeClr val="tx1"/>
                </a:solidFill>
              </a:rPr>
              <a:t> cracks also develop in response to imposed deformations, such as </a:t>
            </a:r>
            <a:r>
              <a:rPr lang="en-US" sz="2400" b="1" dirty="0" smtClean="0">
                <a:solidFill>
                  <a:schemeClr val="tx1"/>
                </a:solidFill>
              </a:rPr>
              <a:t>differential settlements, shrinkage and temperature differentials.</a:t>
            </a:r>
          </a:p>
          <a:p>
            <a:pPr algn="just"/>
            <a:r>
              <a:rPr lang="en-US" sz="2400" dirty="0" smtClean="0">
                <a:solidFill>
                  <a:schemeClr val="tx1"/>
                </a:solidFill>
              </a:rPr>
              <a:t>If shrinkage is restrained, as in the case o fa thin floor slab attached at each end to stiff structural members, shrinkage cracks may occur.</a:t>
            </a:r>
          </a:p>
          <a:p>
            <a:pPr algn="just"/>
            <a:r>
              <a:rPr lang="en-US" sz="2400" dirty="0" smtClean="0">
                <a:solidFill>
                  <a:schemeClr val="tx1"/>
                </a:solidFill>
              </a:rPr>
              <a:t>Generally, however, shrinkage simply </a:t>
            </a:r>
            <a:r>
              <a:rPr lang="en-US" sz="2400" b="1" dirty="0" smtClean="0">
                <a:solidFill>
                  <a:schemeClr val="tx1"/>
                </a:solidFill>
              </a:rPr>
              <a:t>increases the width of load-induced cracks</a:t>
            </a:r>
            <a:r>
              <a:rPr lang="en-US" sz="2400" dirty="0" smtClean="0">
                <a:solidFill>
                  <a:schemeClr val="tx1"/>
                </a:solidFill>
              </a:rPr>
              <a:t>.</a:t>
            </a:r>
          </a:p>
          <a:p>
            <a:pPr algn="just"/>
            <a:r>
              <a:rPr lang="en-US" sz="2400" dirty="0" smtClean="0">
                <a:solidFill>
                  <a:schemeClr val="tx1"/>
                </a:solidFill>
              </a:rPr>
              <a:t>A frequent cause of cracking in structures is restrained contraction resulting from the cooling down to ambient temperatures of very young members that expanded under the heat of hydration, which developed as the concrete was setting.</a:t>
            </a:r>
            <a:endParaRPr lang="en-US" sz="2400" dirty="0">
              <a:solidFill>
                <a:schemeClr val="tx1"/>
              </a:solidFill>
            </a:endParaRPr>
          </a:p>
          <a:p>
            <a:pPr marL="0" indent="0" algn="just">
              <a:buNone/>
            </a:pPr>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59050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This most typically occurs where a length of wall is cast on a foundation that was cast some time before.</a:t>
            </a:r>
          </a:p>
          <a:p>
            <a:pPr algn="just"/>
            <a:r>
              <a:rPr lang="en-US" sz="2400" dirty="0" smtClean="0">
                <a:solidFill>
                  <a:schemeClr val="tx1"/>
                </a:solidFill>
              </a:rPr>
              <a:t>As the wall cools, its contraction is restrained by the foundation.</a:t>
            </a:r>
          </a:p>
          <a:p>
            <a:pPr algn="just"/>
            <a:r>
              <a:rPr lang="en-US" sz="2400" dirty="0" smtClean="0">
                <a:solidFill>
                  <a:schemeClr val="tx1"/>
                </a:solidFill>
              </a:rPr>
              <a:t>A typical heat-of-hydration cracking pattern is shown in figure in next slide</a:t>
            </a:r>
          </a:p>
          <a:p>
            <a:pPr algn="just"/>
            <a:r>
              <a:rPr lang="en-US" sz="2400" dirty="0" smtClean="0">
                <a:solidFill>
                  <a:schemeClr val="tx1"/>
                </a:solidFill>
              </a:rPr>
              <a:t> such cracking can be controlled by controlling the </a:t>
            </a:r>
            <a:r>
              <a:rPr lang="en-US" sz="2400" b="1" dirty="0" smtClean="0">
                <a:solidFill>
                  <a:schemeClr val="tx1"/>
                </a:solidFill>
              </a:rPr>
              <a:t>heat rise due to the heat of hydration and the rate of cooling or both; by placing the wall in short lengths; or by reinforcement considerably in excess of normal shrinkage reinforcement.</a:t>
            </a:r>
          </a:p>
          <a:p>
            <a:pPr algn="just"/>
            <a:r>
              <a:rPr lang="en-US" sz="2400" dirty="0" smtClean="0">
                <a:solidFill>
                  <a:schemeClr val="tx1"/>
                </a:solidFill>
              </a:rPr>
              <a:t>Plastic shrinkage and slumping of concrete, which occur as newly placed concrete bleeds and the surface dries, result in settlement cracks along the reinforcement or a random cracking pattern, referred to as map cracking as shown in figure in next slides.</a:t>
            </a:r>
          </a:p>
          <a:p>
            <a:pPr algn="just"/>
            <a:r>
              <a:rPr lang="en-US" sz="2400" dirty="0" smtClean="0">
                <a:solidFill>
                  <a:schemeClr val="tx1"/>
                </a:solidFill>
              </a:rPr>
              <a:t>These types of cracks can be avoided by proper mixture design and by preventing rapid drying of the surface during the first hour or so after placing.</a:t>
            </a:r>
          </a:p>
          <a:p>
            <a:pPr algn="just"/>
            <a:r>
              <a:rPr lang="en-US" sz="2400" dirty="0" smtClean="0">
                <a:solidFill>
                  <a:schemeClr val="tx1"/>
                </a:solidFill>
              </a:rPr>
              <a:t>Map cracking can also be due to alkali-aggregate reaction.</a:t>
            </a:r>
          </a:p>
          <a:p>
            <a:pPr marL="0" indent="0" algn="just">
              <a:buNone/>
            </a:pPr>
            <a:endParaRPr lang="en-US" sz="2400" b="1"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94751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p>
          <a:p>
            <a:pPr marL="0" indent="0" algn="ctr">
              <a:buNone/>
            </a:pPr>
            <a:endParaRPr lang="en-US" sz="2400" b="1" dirty="0" smtClean="0">
              <a:solidFill>
                <a:schemeClr val="accent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909637" y="884448"/>
            <a:ext cx="10095412" cy="4487652"/>
          </a:xfrm>
          <a:prstGeom prst="rect">
            <a:avLst/>
          </a:prstGeom>
        </p:spPr>
      </p:pic>
    </p:spTree>
    <p:extLst>
      <p:ext uri="{BB962C8B-B14F-4D97-AF65-F5344CB8AC3E}">
        <p14:creationId xmlns:p14="http://schemas.microsoft.com/office/powerpoint/2010/main" val="2901526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p>
          <a:p>
            <a:pPr marL="0" indent="0" algn="ctr">
              <a:buNone/>
            </a:pPr>
            <a:endParaRPr lang="en-US" sz="2400" b="1" dirty="0" smtClean="0">
              <a:solidFill>
                <a:schemeClr val="accent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790700" y="928688"/>
            <a:ext cx="8132979" cy="4357687"/>
          </a:xfrm>
          <a:prstGeom prst="rect">
            <a:avLst/>
          </a:prstGeom>
        </p:spPr>
      </p:pic>
    </p:spTree>
    <p:extLst>
      <p:ext uri="{BB962C8B-B14F-4D97-AF65-F5344CB8AC3E}">
        <p14:creationId xmlns:p14="http://schemas.microsoft.com/office/powerpoint/2010/main" val="2370037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Rust occupies two to three times the volume of the metal from which it is formed.</a:t>
            </a:r>
          </a:p>
          <a:p>
            <a:pPr algn="just"/>
            <a:r>
              <a:rPr lang="en-US" sz="2400" dirty="0" smtClean="0">
                <a:solidFill>
                  <a:schemeClr val="tx1"/>
                </a:solidFill>
              </a:rPr>
              <a:t>As a result, if rusting occurs, a bursting force is generated at the bar location, which leads to splitting cracks and an eventual loss of cover as shown in figure below.</a:t>
            </a:r>
          </a:p>
          <a:p>
            <a:pPr algn="just"/>
            <a:r>
              <a:rPr lang="en-US" sz="2400" dirty="0" smtClean="0">
                <a:solidFill>
                  <a:schemeClr val="tx1"/>
                </a:solidFill>
              </a:rPr>
              <a:t>Such cracking looks similar to bond cracking and may accompany bond cracking.</a:t>
            </a:r>
            <a:endParaRPr lang="en-US" sz="2400" b="1"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3281362" y="3343275"/>
            <a:ext cx="6387749" cy="2215571"/>
          </a:xfrm>
          <a:prstGeom prst="rect">
            <a:avLst/>
          </a:prstGeom>
        </p:spPr>
      </p:pic>
    </p:spTree>
    <p:extLst>
      <p:ext uri="{BB962C8B-B14F-4D97-AF65-F5344CB8AC3E}">
        <p14:creationId xmlns:p14="http://schemas.microsoft.com/office/powerpoint/2010/main" val="1822304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sz="3600" b="1" u="sng" dirty="0" smtClean="0"/>
          </a:p>
          <a:p>
            <a:pPr marL="0" indent="0" algn="ctr">
              <a:buNone/>
            </a:pPr>
            <a:r>
              <a:rPr lang="en-US" sz="3600" b="1" dirty="0" smtClean="0"/>
              <a:t>TYPES OF CRACKS </a:t>
            </a:r>
            <a:endParaRPr lang="en-US" sz="2400" b="1" dirty="0" smtClean="0">
              <a:solidFill>
                <a:schemeClr val="accent1"/>
              </a:solidFill>
            </a:endParaRPr>
          </a:p>
          <a:p>
            <a:pPr algn="just"/>
            <a:r>
              <a:rPr lang="en-US" sz="2400" dirty="0" smtClean="0">
                <a:solidFill>
                  <a:schemeClr val="tx1"/>
                </a:solidFill>
              </a:rPr>
              <a:t>Tensile stresses induced by loads, moments, shears and torsion cause distinctive crack patterns.</a:t>
            </a:r>
          </a:p>
          <a:p>
            <a:pPr algn="just"/>
            <a:r>
              <a:rPr lang="en-US" sz="2400" dirty="0" smtClean="0">
                <a:solidFill>
                  <a:schemeClr val="tx1"/>
                </a:solidFill>
              </a:rPr>
              <a:t>However, this section presents a few introductory comments concerning some of the several types of cracks that occur in reinforced concrete beams.</a:t>
            </a:r>
          </a:p>
          <a:p>
            <a:pPr algn="just"/>
            <a:r>
              <a:rPr lang="en-US" sz="2400" dirty="0" smtClean="0">
                <a:solidFill>
                  <a:schemeClr val="tx1"/>
                </a:solidFill>
              </a:rPr>
              <a:t>Members loaded in direct tension crack right through the entire cross section, with a crack spacing ranging form 0.75 to 2 times the minimum thickness of the member.</a:t>
            </a:r>
          </a:p>
          <a:p>
            <a:pPr algn="just"/>
            <a:r>
              <a:rPr lang="en-US" sz="2400" dirty="0" smtClean="0">
                <a:solidFill>
                  <a:schemeClr val="tx1"/>
                </a:solidFill>
              </a:rPr>
              <a:t>In the case of a very thick tension member with reinforcement in each face,  small surface cracks develop in the layer containing the reinforcement as shown in figure-1. As a result, for a given total change in length, the crack width at B is greater than at A.</a:t>
            </a: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60461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1516061" y="1138238"/>
            <a:ext cx="8844753" cy="2636043"/>
          </a:xfrm>
          <a:prstGeom prst="rect">
            <a:avLst/>
          </a:prstGeom>
        </p:spPr>
      </p:pic>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8186738" y="4213504"/>
            <a:ext cx="1571625" cy="369332"/>
          </a:xfrm>
          <a:prstGeom prst="rect">
            <a:avLst/>
          </a:prstGeom>
          <a:noFill/>
        </p:spPr>
        <p:txBody>
          <a:bodyPr wrap="square" rtlCol="0">
            <a:spAutoFit/>
          </a:bodyPr>
          <a:lstStyle/>
          <a:p>
            <a:pPr algn="ctr"/>
            <a:r>
              <a:rPr lang="en-US" b="1" dirty="0" smtClean="0"/>
              <a:t>Figure-1</a:t>
            </a:r>
            <a:endParaRPr lang="en-US" b="1" dirty="0"/>
          </a:p>
        </p:txBody>
      </p:sp>
    </p:spTree>
    <p:extLst>
      <p:ext uri="{BB962C8B-B14F-4D97-AF65-F5344CB8AC3E}">
        <p14:creationId xmlns:p14="http://schemas.microsoft.com/office/powerpoint/2010/main" val="197671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a:solidFill>
                  <a:schemeClr val="tx1"/>
                </a:solidFill>
              </a:rPr>
              <a:t>Members subjected to bending moments develop </a:t>
            </a:r>
            <a:r>
              <a:rPr lang="en-US" sz="2400" b="1" dirty="0">
                <a:solidFill>
                  <a:schemeClr val="tx1"/>
                </a:solidFill>
              </a:rPr>
              <a:t>flexural cracks</a:t>
            </a:r>
            <a:r>
              <a:rPr lang="en-US" sz="2400" dirty="0">
                <a:solidFill>
                  <a:schemeClr val="tx1"/>
                </a:solidFill>
              </a:rPr>
              <a:t> as shown in figure below.</a:t>
            </a:r>
          </a:p>
          <a:p>
            <a:pPr algn="just"/>
            <a:r>
              <a:rPr lang="en-US" sz="2400" dirty="0" smtClean="0">
                <a:solidFill>
                  <a:schemeClr val="tx1"/>
                </a:solidFill>
              </a:rPr>
              <a:t>Flexural cracks are vertical cracks that extend from the tension sides of beams up to the region of their neutral axes.</a:t>
            </a:r>
          </a:p>
          <a:p>
            <a:pPr algn="just"/>
            <a:r>
              <a:rPr lang="en-US" sz="2400" dirty="0" smtClean="0">
                <a:solidFill>
                  <a:schemeClr val="tx1"/>
                </a:solidFill>
              </a:rPr>
              <a:t>These cracks may be wider up in the middle of the beam than at the bottom.</a:t>
            </a:r>
          </a:p>
          <a:p>
            <a:pPr algn="just"/>
            <a:r>
              <a:rPr lang="en-US" sz="2400" dirty="0" smtClean="0">
                <a:solidFill>
                  <a:schemeClr val="tx1"/>
                </a:solidFill>
              </a:rPr>
              <a:t>These </a:t>
            </a:r>
            <a:r>
              <a:rPr lang="en-US" sz="2400" dirty="0">
                <a:solidFill>
                  <a:schemeClr val="tx1"/>
                </a:solidFill>
              </a:rPr>
              <a:t>vertical cracks extend almost to the zero-strain axis (neutral axis) of the member.</a:t>
            </a: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rotWithShape="1">
          <a:blip r:embed="rId2"/>
          <a:srcRect r="15781"/>
          <a:stretch/>
        </p:blipFill>
        <p:spPr>
          <a:xfrm>
            <a:off x="3143250" y="3604024"/>
            <a:ext cx="5172075" cy="1963338"/>
          </a:xfrm>
          <a:prstGeom prst="rect">
            <a:avLst/>
          </a:prstGeom>
        </p:spPr>
      </p:pic>
    </p:spTree>
    <p:extLst>
      <p:ext uri="{BB962C8B-B14F-4D97-AF65-F5344CB8AC3E}">
        <p14:creationId xmlns:p14="http://schemas.microsoft.com/office/powerpoint/2010/main" val="3997323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In a beam with a web that is more than 3 to 4 </a:t>
            </a:r>
            <a:r>
              <a:rPr lang="en-US" sz="2400" dirty="0" err="1" smtClean="0">
                <a:solidFill>
                  <a:schemeClr val="tx1"/>
                </a:solidFill>
              </a:rPr>
              <a:t>ft</a:t>
            </a:r>
            <a:r>
              <a:rPr lang="en-US" sz="2400" dirty="0" smtClean="0">
                <a:solidFill>
                  <a:schemeClr val="tx1"/>
                </a:solidFill>
              </a:rPr>
              <a:t> high, the cracking is relatively spaced at the level of the reinforcement, with several cracks joining or disappearing above the reinforcement, as shown in figure below. Again, the crack width at B will frequently exceed that at A.</a:t>
            </a:r>
          </a:p>
          <a:p>
            <a:pPr algn="just"/>
            <a:endParaRPr lang="en-US" sz="2400" dirty="0" smtClean="0">
              <a:solidFill>
                <a:schemeClr val="tx1"/>
              </a:solidFill>
            </a:endParaRPr>
          </a:p>
          <a:p>
            <a:pPr algn="just"/>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2028826" y="2647949"/>
            <a:ext cx="8043862" cy="2690813"/>
          </a:xfrm>
          <a:prstGeom prst="rect">
            <a:avLst/>
          </a:prstGeom>
        </p:spPr>
      </p:pic>
    </p:spTree>
    <p:extLst>
      <p:ext uri="{BB962C8B-B14F-4D97-AF65-F5344CB8AC3E}">
        <p14:creationId xmlns:p14="http://schemas.microsoft.com/office/powerpoint/2010/main" val="338153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Inclined cracks due to shear can develop in the webs of reinforced concrete beams as independent cracks or as extensions of flexural cracks.</a:t>
            </a:r>
          </a:p>
          <a:p>
            <a:pPr algn="just"/>
            <a:r>
              <a:rPr lang="en-US" sz="2400" dirty="0" smtClean="0">
                <a:solidFill>
                  <a:schemeClr val="tx1"/>
                </a:solidFill>
              </a:rPr>
              <a:t>Occasionally, inclined cracks will develop independently in a beam even though no flexural cracks are in that locality.</a:t>
            </a:r>
          </a:p>
          <a:p>
            <a:pPr algn="just"/>
            <a:r>
              <a:rPr lang="en-US" sz="2400" dirty="0" smtClean="0">
                <a:solidFill>
                  <a:schemeClr val="tx1"/>
                </a:solidFill>
              </a:rPr>
              <a:t>These cracks, which are called </a:t>
            </a:r>
            <a:r>
              <a:rPr lang="en-US" sz="2400" b="1" dirty="0" smtClean="0">
                <a:solidFill>
                  <a:schemeClr val="tx1"/>
                </a:solidFill>
              </a:rPr>
              <a:t>web-shear cracks</a:t>
            </a:r>
            <a:r>
              <a:rPr lang="en-US" sz="2400" dirty="0" smtClean="0">
                <a:solidFill>
                  <a:schemeClr val="tx1"/>
                </a:solidFill>
              </a:rPr>
              <a:t> and which are illustrated in following figure.</a:t>
            </a:r>
          </a:p>
          <a:p>
            <a:pPr algn="just"/>
            <a:r>
              <a:rPr lang="en-US" sz="2400" dirty="0" smtClean="0">
                <a:solidFill>
                  <a:schemeClr val="tx1"/>
                </a:solidFill>
              </a:rPr>
              <a:t>These cracks sometimes occur in the webs of </a:t>
            </a:r>
            <a:r>
              <a:rPr lang="en-US" sz="2400" dirty="0" err="1" smtClean="0">
                <a:solidFill>
                  <a:schemeClr val="tx1"/>
                </a:solidFill>
              </a:rPr>
              <a:t>prestressed</a:t>
            </a:r>
            <a:r>
              <a:rPr lang="en-US" sz="2400" dirty="0" smtClean="0">
                <a:solidFill>
                  <a:schemeClr val="tx1"/>
                </a:solidFill>
              </a:rPr>
              <a:t> sections, particularly those with large flanges and thin webs.</a:t>
            </a:r>
          </a:p>
          <a:p>
            <a:pPr algn="just"/>
            <a:r>
              <a:rPr lang="en-US" sz="2400" dirty="0" smtClean="0">
                <a:solidFill>
                  <a:schemeClr val="tx1"/>
                </a:solidFill>
              </a:rPr>
              <a:t>Cracks due shear have characteristic inclined shape, such cracks extend upward as high as the neutral axis and sometimes into the compression zone.</a:t>
            </a: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6" name="Picture 5"/>
          <p:cNvPicPr>
            <a:picLocks noChangeAspect="1"/>
          </p:cNvPicPr>
          <p:nvPr/>
        </p:nvPicPr>
        <p:blipFill>
          <a:blip r:embed="rId3"/>
          <a:stretch>
            <a:fillRect/>
          </a:stretch>
        </p:blipFill>
        <p:spPr>
          <a:xfrm>
            <a:off x="1359689" y="4570846"/>
            <a:ext cx="3869536" cy="1358468"/>
          </a:xfrm>
          <a:prstGeom prst="rect">
            <a:avLst/>
          </a:prstGeom>
        </p:spPr>
      </p:pic>
      <p:pic>
        <p:nvPicPr>
          <p:cNvPr id="7" name="Picture 6"/>
          <p:cNvPicPr>
            <a:picLocks noChangeAspect="1"/>
          </p:cNvPicPr>
          <p:nvPr/>
        </p:nvPicPr>
        <p:blipFill>
          <a:blip r:embed="rId4"/>
          <a:stretch>
            <a:fillRect/>
          </a:stretch>
        </p:blipFill>
        <p:spPr>
          <a:xfrm>
            <a:off x="6685358" y="4570845"/>
            <a:ext cx="3233740" cy="1541825"/>
          </a:xfrm>
          <a:prstGeom prst="rect">
            <a:avLst/>
          </a:prstGeom>
        </p:spPr>
      </p:pic>
    </p:spTree>
    <p:extLst>
      <p:ext uri="{BB962C8B-B14F-4D97-AF65-F5344CB8AC3E}">
        <p14:creationId xmlns:p14="http://schemas.microsoft.com/office/powerpoint/2010/main" val="1596606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The usual type of inclined shear cracks are the flexure-shear cracks, which are illustrated in the following figures.</a:t>
            </a:r>
          </a:p>
          <a:p>
            <a:pPr algn="just"/>
            <a:r>
              <a:rPr lang="en-US" sz="2400" dirty="0" smtClean="0">
                <a:solidFill>
                  <a:schemeClr val="tx1"/>
                </a:solidFill>
              </a:rPr>
              <a:t>They commonly develop in both </a:t>
            </a:r>
            <a:r>
              <a:rPr lang="en-US" sz="2400" dirty="0" err="1" smtClean="0">
                <a:solidFill>
                  <a:schemeClr val="tx1"/>
                </a:solidFill>
              </a:rPr>
              <a:t>prestressed</a:t>
            </a:r>
            <a:r>
              <a:rPr lang="en-US" sz="2400" dirty="0" smtClean="0">
                <a:solidFill>
                  <a:schemeClr val="tx1"/>
                </a:solidFill>
              </a:rPr>
              <a:t> and non </a:t>
            </a:r>
            <a:r>
              <a:rPr lang="en-US" sz="2400" dirty="0" err="1" smtClean="0">
                <a:solidFill>
                  <a:schemeClr val="tx1"/>
                </a:solidFill>
              </a:rPr>
              <a:t>prestressed</a:t>
            </a:r>
            <a:r>
              <a:rPr lang="en-US" sz="2400" dirty="0" smtClean="0">
                <a:solidFill>
                  <a:schemeClr val="tx1"/>
                </a:solidFill>
              </a:rPr>
              <a:t> beams.</a:t>
            </a:r>
          </a:p>
          <a:p>
            <a:pPr algn="just"/>
            <a:endParaRPr lang="en-US" sz="2400" dirty="0" smtClean="0">
              <a:solidFill>
                <a:schemeClr val="tx1"/>
              </a:solidFill>
            </a:endParaRPr>
          </a:p>
          <a:p>
            <a:pPr algn="just"/>
            <a:endParaRPr lang="en-US" sz="2400" dirty="0" smtClean="0">
              <a:solidFill>
                <a:schemeClr val="tx1"/>
              </a:solidFill>
            </a:endParaRPr>
          </a:p>
          <a:p>
            <a:pPr algn="just"/>
            <a:endParaRPr lang="en-US" sz="2400" dirty="0" smtClean="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195387" y="3657600"/>
            <a:ext cx="4033838" cy="1731170"/>
          </a:xfrm>
          <a:prstGeom prst="rect">
            <a:avLst/>
          </a:prstGeom>
        </p:spPr>
      </p:pic>
      <p:pic>
        <p:nvPicPr>
          <p:cNvPr id="9" name="Picture 8"/>
          <p:cNvPicPr>
            <a:picLocks noChangeAspect="1"/>
          </p:cNvPicPr>
          <p:nvPr/>
        </p:nvPicPr>
        <p:blipFill>
          <a:blip r:embed="rId4"/>
          <a:stretch>
            <a:fillRect/>
          </a:stretch>
        </p:blipFill>
        <p:spPr>
          <a:xfrm>
            <a:off x="5986463" y="3480197"/>
            <a:ext cx="4400550" cy="1549003"/>
          </a:xfrm>
          <a:prstGeom prst="rect">
            <a:avLst/>
          </a:prstGeom>
        </p:spPr>
      </p:pic>
    </p:spTree>
    <p:extLst>
      <p:ext uri="{BB962C8B-B14F-4D97-AF65-F5344CB8AC3E}">
        <p14:creationId xmlns:p14="http://schemas.microsoft.com/office/powerpoint/2010/main" val="2396695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a:p>
            <a:pPr algn="just"/>
            <a:r>
              <a:rPr lang="en-US" sz="2400" dirty="0" smtClean="0">
                <a:solidFill>
                  <a:schemeClr val="tx1"/>
                </a:solidFill>
              </a:rPr>
              <a:t>Torsion cracks are quite similar to shear cracks except that they spiral around the beam.</a:t>
            </a:r>
          </a:p>
          <a:p>
            <a:pPr algn="just"/>
            <a:r>
              <a:rPr lang="en-US" sz="2400" dirty="0" smtClean="0">
                <a:solidFill>
                  <a:schemeClr val="tx1"/>
                </a:solidFill>
              </a:rPr>
              <a:t>Should a plain concrete member be subjected to pure torsion, it will crack and fail along 45</a:t>
            </a:r>
            <a:r>
              <a:rPr lang="en-US" sz="2400" baseline="30000" dirty="0" smtClean="0">
                <a:solidFill>
                  <a:schemeClr val="tx1"/>
                </a:solidFill>
              </a:rPr>
              <a:t>0</a:t>
            </a:r>
            <a:r>
              <a:rPr lang="en-US" sz="2400" dirty="0" smtClean="0">
                <a:solidFill>
                  <a:schemeClr val="tx1"/>
                </a:solidFill>
              </a:rPr>
              <a:t>  spiral lines due to the diagonal tension  corresponding to the torsional stresses.</a:t>
            </a:r>
          </a:p>
          <a:p>
            <a:pPr algn="just"/>
            <a:r>
              <a:rPr lang="en-US" sz="2400" dirty="0" smtClean="0">
                <a:solidFill>
                  <a:schemeClr val="tx1"/>
                </a:solidFill>
              </a:rPr>
              <a:t>For a very effective demonstration of this type of failure, you can take a piece of chalk in your hands and twist it until it breaks. </a:t>
            </a:r>
          </a:p>
          <a:p>
            <a:pPr algn="just"/>
            <a:r>
              <a:rPr lang="en-US" sz="2400" dirty="0" smtClean="0">
                <a:solidFill>
                  <a:schemeClr val="tx1"/>
                </a:solidFill>
              </a:rPr>
              <a:t>Although torsion stresses are very similar to shear stresses, they will occur on all faces of a member.</a:t>
            </a:r>
          </a:p>
          <a:p>
            <a:pPr algn="just"/>
            <a:r>
              <a:rPr lang="en-US" sz="2400" dirty="0" smtClean="0">
                <a:solidFill>
                  <a:schemeClr val="tx1"/>
                </a:solidFill>
              </a:rPr>
              <a:t>As a result, they add to the shear stresses on ne side and subtract from them on the other.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25029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smtClean="0"/>
              <a:t>TYPES OF CRACKS……</a:t>
            </a:r>
            <a:endParaRPr lang="en-US" sz="2400" b="1" dirty="0" smtClean="0">
              <a:solidFill>
                <a:schemeClr val="accent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3209924" y="1143000"/>
            <a:ext cx="4576763" cy="1927058"/>
          </a:xfrm>
          <a:prstGeom prst="rect">
            <a:avLst/>
          </a:prstGeom>
        </p:spPr>
      </p:pic>
      <p:pic>
        <p:nvPicPr>
          <p:cNvPr id="4" name="Picture 3"/>
          <p:cNvPicPr>
            <a:picLocks noChangeAspect="1"/>
          </p:cNvPicPr>
          <p:nvPr/>
        </p:nvPicPr>
        <p:blipFill rotWithShape="1">
          <a:blip r:embed="rId4"/>
          <a:srcRect t="4315"/>
          <a:stretch/>
        </p:blipFill>
        <p:spPr>
          <a:xfrm>
            <a:off x="2652712" y="3757612"/>
            <a:ext cx="7705726" cy="2059181"/>
          </a:xfrm>
          <a:prstGeom prst="rect">
            <a:avLst/>
          </a:prstGeom>
        </p:spPr>
      </p:pic>
    </p:spTree>
    <p:extLst>
      <p:ext uri="{BB962C8B-B14F-4D97-AF65-F5344CB8AC3E}">
        <p14:creationId xmlns:p14="http://schemas.microsoft.com/office/powerpoint/2010/main" val="538723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3399</TotalTime>
  <Words>1003</Words>
  <Application>Microsoft Office PowerPoint</Application>
  <PresentationFormat>Widescreen</PresentationFormat>
  <Paragraphs>73</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Bookman Old Style</vt:lpstr>
      <vt:lpstr>Calibri</vt:lpstr>
      <vt:lpstr>Calibri Light</vt:lpstr>
      <vt:lpstr>Office Theme</vt:lpstr>
      <vt:lpstr>COLLEGE OF ENGINEERING AND TECHNOLOGY                UNIVERSITY OF SARGODHA   DESIGN OF STRUCTURES (CE-409) 01-Credit Hour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Dell</cp:lastModifiedBy>
  <cp:revision>901</cp:revision>
  <dcterms:created xsi:type="dcterms:W3CDTF">2018-08-25T12:15:03Z</dcterms:created>
  <dcterms:modified xsi:type="dcterms:W3CDTF">2020-04-30T11:14:47Z</dcterms:modified>
</cp:coreProperties>
</file>