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5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1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0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9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3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1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9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96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53555-E8F8-47A4-B138-E3ABA9A9F39F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30F08-CF94-4278-AB14-0CC6A05AA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3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isticshowto.datasciencecentral.com/geometric-distribution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447800"/>
            <a:ext cx="8458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Subject:	Engineering Probability and Statistics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Class:		BS 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Lecture:	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aseline="3000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week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Topic:		Geometric Distribution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614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81000"/>
                <a:ext cx="8686800" cy="5317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Properties of Geometric Distribution</a:t>
                </a:r>
              </a:p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1. Legitimate property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We start with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e>
                      </m:nary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Here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𝑋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∞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latin typeface="Cambria Math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latin typeface="Cambria Math"/>
                                </a:rPr>
                                <m:t>𝑝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=1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𝑞𝑝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r>
                        <a:rPr lang="en-US" sz="2400" b="0" i="1" smtClean="0">
                          <a:latin typeface="Cambria Math"/>
                        </a:rPr>
                        <m:t>+…=1</m:t>
                      </m:r>
                    </m:oMath>
                  </m:oMathPara>
                </a14:m>
                <a:endParaRPr lang="en-US" sz="24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+…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[1−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]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81000"/>
                <a:ext cx="8686800" cy="5317674"/>
              </a:xfrm>
              <a:prstGeom prst="rect">
                <a:avLst/>
              </a:prstGeom>
              <a:blipFill rotWithShape="1">
                <a:blip r:embed="rId2"/>
                <a:stretch>
                  <a:fillRect l="-1123" t="-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31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752600"/>
            <a:ext cx="853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Assignment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Derive the mean, variance and MGF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geometric distributions.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Also solve at least 5 numerical questions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distributions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hlinkClick r:id="rId2"/>
              </a:rPr>
              <a:t>https://www.statisticshowto.datasciencecentral.com/geometric-distribution/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59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9491" y="1439063"/>
            <a:ext cx="8229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lesson, we cover the negative binomial distribution and the geometric distribution. As we will see, the geometric distribution is a special case of the negative binomial distribution.</a:t>
            </a:r>
          </a:p>
        </p:txBody>
      </p:sp>
    </p:spTree>
    <p:extLst>
      <p:ext uri="{BB962C8B-B14F-4D97-AF65-F5344CB8AC3E}">
        <p14:creationId xmlns:p14="http://schemas.microsoft.com/office/powerpoint/2010/main" val="372074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57200"/>
            <a:ext cx="8382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Geometric Distribution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When an experiment consists of independent trials with probability p of success and the trials are repeated until the first success occurs, it is called a geometric experiment.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For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example, you ask people outside a polling station who they voted for until you find someone that voted for the independent candidate in a local election. The geometric distribution would represent the number of people who you had to poll before you found someone who voted independent. You would need to get a certain number of failures before you got your first success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363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Assumptions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A geometric experiment has the following four assumption/properties</a:t>
            </a:r>
          </a:p>
          <a:p>
            <a:pPr marL="400050" indent="-400050" algn="just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outcome each trial may be classified into one two categories, success and failure.</a:t>
            </a:r>
          </a:p>
          <a:p>
            <a:pPr marL="400050" indent="-400050" algn="just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probability of success p remain constant for all trials.</a:t>
            </a:r>
          </a:p>
          <a:p>
            <a:pPr marL="400050" indent="-400050" algn="just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successive trials are all independent.</a:t>
            </a:r>
          </a:p>
          <a:p>
            <a:pPr marL="400050" indent="-400050" algn="just">
              <a:buAutoNum type="romanLcParenR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experiment is repeated a variable number of times until the first success is obtained.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6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04800"/>
                <a:ext cx="85344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Probability Mass Function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	If X represent the number of trials needed for the first success, then X is called a geometric r.v. and its p.d. is called the geometric probability distribution. 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It has only one parameter p and is denoted by g(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x;p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). In the above example if you had to ask 3 people, then X=3; if you had to ask 4 people, then X=4 and so on. In other words, there would be X-1 failures before you get your success So when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geometric 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r.v. X assumes x, on which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first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success occurs, the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geometric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distribution is 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given by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r>
                        <a:rPr lang="en-US" sz="2400" b="0" i="1" smtClean="0">
                          <a:latin typeface="Cambria Math"/>
                        </a:rPr>
                        <m:t>                                     </m:t>
                      </m:r>
                      <m:r>
                        <a:rPr lang="en-US" sz="2400" b="0" i="1" smtClean="0">
                          <a:latin typeface="Cambria Math"/>
                        </a:rPr>
                        <m:t>𝑥</m:t>
                      </m:r>
                      <m:r>
                        <a:rPr lang="en-US" sz="2400" b="0" i="1" smtClean="0">
                          <a:latin typeface="Cambria Math"/>
                        </a:rPr>
                        <m:t>=1,2,3….</m:t>
                      </m:r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8534400" cy="4524315"/>
              </a:xfrm>
              <a:prstGeom prst="rect">
                <a:avLst/>
              </a:prstGeom>
              <a:blipFill rotWithShape="1">
                <a:blip r:embed="rId2"/>
                <a:stretch>
                  <a:fillRect l="-1071" t="-1078" r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23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04800"/>
                <a:ext cx="85344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Derivation of Geometric Distribution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	Let the random variable X denote the number of trials required upto and including the first success of an event. Then X takes the values 1,2,3….. Since X=x if and only if the first (x-1) trials result in failures and xth trials yields a success in the Bernoullian sequence of trials, 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we therefore have the probability distribution of X, as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Since a  geometric distribution how long one has to wait for a success, it is also called a waiting time r.v.</a:t>
                </a:r>
              </a:p>
              <a:p>
                <a:pPr algn="just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"/>
                <a:ext cx="8534400" cy="4154984"/>
              </a:xfrm>
              <a:prstGeom prst="rect">
                <a:avLst/>
              </a:prstGeom>
              <a:blipFill rotWithShape="1">
                <a:blip r:embed="rId2"/>
                <a:stretch>
                  <a:fillRect l="-1071" t="-1173" r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667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81000"/>
                <a:ext cx="8458200" cy="7477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Relationship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	It is interesting to note that a geometric distribution is a special case of negative binomial distribution i.e. if the value of k is equals to one then a negative binomial distribution is converted to geometric distribution.</a:t>
                </a: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As we know that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𝑘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r>
                            <a:rPr lang="en-US" sz="2400" i="1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So put k=1 in the above function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latin typeface="Cambria Math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𝑝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So we are left with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  <m:r>
                            <a:rPr lang="en-US" sz="2400" i="1">
                              <a:latin typeface="Cambria Math"/>
                            </a:rPr>
                            <m:t>=</m:t>
                          </m:r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𝑞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Which is the function of geometric probability distribution</a:t>
                </a:r>
              </a:p>
              <a:p>
                <a:pPr algn="just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endParaRPr lang="en-US" sz="24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81000"/>
                <a:ext cx="8458200" cy="7477368"/>
              </a:xfrm>
              <a:prstGeom prst="rect">
                <a:avLst/>
              </a:prstGeom>
              <a:blipFill rotWithShape="1">
                <a:blip r:embed="rId2"/>
                <a:stretch>
                  <a:fillRect l="-1081" t="-653" r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404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28600" y="304800"/>
                <a:ext cx="8763000" cy="5117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Examples</a:t>
                </a:r>
              </a:p>
              <a:p>
                <a:pPr marL="457200" indent="-457200" algn="just">
                  <a:buAutoNum type="arabicPeriod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If the probability that a person will believe  a rumor about the retirement of a certain politician is 0.25, what is the probability that</a:t>
                </a:r>
              </a:p>
              <a:p>
                <a:pPr marL="914400" lvl="1" indent="-457200" algn="just">
                  <a:buAutoNum type="alphaLcParenR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The sixth person to hear the rumor will be first to believe it;</a:t>
                </a:r>
              </a:p>
              <a:p>
                <a:pPr marL="914400" lvl="1" indent="-457200" algn="just">
                  <a:buAutoNum type="alphaLcParenR"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The twelfth person to hear the rumor will be the fourth to believe it.</a:t>
                </a: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Solution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a)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6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person is first to believe so geometric distribution is used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𝑋</m:t>
                          </m:r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0.75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6−1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0.25=0.059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So there is 5.9% chance that 6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person is 1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st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to believe the rumor.</a:t>
                </a:r>
              </a:p>
              <a:p>
                <a:pPr algn="just"/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b)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As 12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person will be 4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to believe so we get 4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success on 12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trial therefore here negative binomial distribution will be used.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𝑛𝑏</m:t>
                      </m:r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(12;4,0.25)=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  <m:r>
                                  <a:rPr lang="en-US" sz="2000" i="1">
                                    <a:latin typeface="Cambria Math"/>
                                    <a:cs typeface="Times New Roman" pitchFamily="18" charset="0"/>
                                  </a:rPr>
                                  <m:t>2−1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/>
                                    <a:cs typeface="Times New Roman" pitchFamily="18" charset="0"/>
                                  </a:rPr>
                                  <m:t>4−1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(0.25)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(0.75)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12−4</m:t>
                          </m:r>
                        </m:sup>
                      </m:sSup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(0.25)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(0.75)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  <a:cs typeface="Times New Roman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  <a:cs typeface="Times New Roman" pitchFamily="18" charset="0"/>
                        </a:rPr>
                        <m:t>=0.0645</m:t>
                      </m:r>
                    </m:oMath>
                  </m:oMathPara>
                </a14:m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just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There is 6.45%  chance that 12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person will be 4</a:t>
                </a:r>
                <a:r>
                  <a:rPr lang="en-US" sz="2000" baseline="30000" dirty="0" smtClean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to believe the rumor.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1" algn="just"/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4800"/>
                <a:ext cx="8763000" cy="5117811"/>
              </a:xfrm>
              <a:prstGeom prst="rect">
                <a:avLst/>
              </a:prstGeom>
              <a:blipFill rotWithShape="1">
                <a:blip r:embed="rId2"/>
                <a:stretch>
                  <a:fillRect l="-765" t="-595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056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Exercises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probability that a person will install a black telephone in a residence is estimated to be 0.3. Find the probability that 10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phone installed in a new sub-division is the first black phone.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your probability of success is 0.2, what is the probability you meet an independent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voter (1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success) 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your third try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Bob is a high school basketball player. He is a 70% free throw shooter. That means his probability of making a free throw is 0.70. During the season, what is the probability that Bob makes his first free throw on his fifth shot?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Note: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question right now and send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solution. Also find the mean and variance of the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above questions.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35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460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5</cp:revision>
  <dcterms:created xsi:type="dcterms:W3CDTF">2020-03-17T09:27:21Z</dcterms:created>
  <dcterms:modified xsi:type="dcterms:W3CDTF">2020-03-25T06:01:20Z</dcterms:modified>
</cp:coreProperties>
</file>