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83" r:id="rId2"/>
    <p:sldId id="284" r:id="rId3"/>
    <p:sldId id="281" r:id="rId4"/>
    <p:sldId id="257" r:id="rId5"/>
    <p:sldId id="258" r:id="rId6"/>
    <p:sldId id="259" r:id="rId7"/>
    <p:sldId id="260" r:id="rId8"/>
    <p:sldId id="261" r:id="rId9"/>
    <p:sldId id="262" r:id="rId10"/>
    <p:sldId id="263" r:id="rId11"/>
    <p:sldId id="285"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79" r:id="rId29"/>
    <p:sldId id="286" r:id="rId30"/>
    <p:sldId id="287" r:id="rId31"/>
    <p:sldId id="25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28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B5A7-3668-4CB5-85A5-DC218B64419B}" type="datetimeFigureOut">
              <a:rPr lang="en-PK" smtClean="0"/>
              <a:t>19/10/2020</a:t>
            </a:fld>
            <a:endParaRPr lang="en-P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82BFE-B70C-4413-804F-0227CC45CED8}" type="slidenum">
              <a:rPr lang="en-PK" smtClean="0"/>
              <a:t>‹#›</a:t>
            </a:fld>
            <a:endParaRPr lang="en-PK"/>
          </a:p>
        </p:txBody>
      </p:sp>
    </p:spTree>
    <p:extLst>
      <p:ext uri="{BB962C8B-B14F-4D97-AF65-F5344CB8AC3E}">
        <p14:creationId xmlns:p14="http://schemas.microsoft.com/office/powerpoint/2010/main" val="126530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564B4-E902-4EF0-9EFA-D74FB97BD773}" type="slidenum">
              <a:rPr lang="en-US" smtClean="0"/>
              <a:t>52</a:t>
            </a:fld>
            <a:endParaRPr lang="en-US"/>
          </a:p>
        </p:txBody>
      </p:sp>
    </p:spTree>
    <p:extLst>
      <p:ext uri="{BB962C8B-B14F-4D97-AF65-F5344CB8AC3E}">
        <p14:creationId xmlns:p14="http://schemas.microsoft.com/office/powerpoint/2010/main" val="323277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8DCAB-83DF-497A-A0FE-E9D852DEEE24}"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7EA9E-5A89-4758-A70B-841BD767FD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8DCAB-83DF-497A-A0FE-E9D852DEEE24}" type="datetimeFigureOut">
              <a:rPr lang="en-US" smtClean="0"/>
              <a:pPr/>
              <a:t>10/19/2020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7EA9E-5A89-4758-A70B-841BD767FD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g"/></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ublic\Pictures\Sample Pictures\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04" y="0"/>
            <a:ext cx="9038996" cy="6934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normAutofit fontScale="90000"/>
          </a:bodyPr>
          <a:lstStyle/>
          <a:p>
            <a:r>
              <a:rPr lang="en-US" dirty="0"/>
              <a:t>Effect of High Temperature on Plants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mir Shahzaib\Desktop\ijms-14-09643f1-1024.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growth</a:t>
            </a:r>
          </a:p>
        </p:txBody>
      </p:sp>
      <p:sp>
        <p:nvSpPr>
          <p:cNvPr id="3" name="Content Placeholder 2"/>
          <p:cNvSpPr>
            <a:spLocks noGrp="1"/>
          </p:cNvSpPr>
          <p:nvPr>
            <p:ph idx="1"/>
          </p:nvPr>
        </p:nvSpPr>
        <p:spPr/>
        <p:txBody>
          <a:bodyPr/>
          <a:lstStyle/>
          <a:p>
            <a:pPr>
              <a:buFont typeface="Wingdings" pitchFamily="2" charset="2"/>
              <a:buChar char="Ø"/>
            </a:pPr>
            <a:r>
              <a:rPr lang="en-US" dirty="0">
                <a:latin typeface="Times New Roman" pitchFamily="18" charset="0"/>
                <a:cs typeface="Times New Roman" pitchFamily="18" charset="0"/>
              </a:rPr>
              <a:t>Reduced germination percentage,</a:t>
            </a:r>
          </a:p>
          <a:p>
            <a:pPr>
              <a:buFont typeface="Wingdings" pitchFamily="2" charset="2"/>
              <a:buChar char="Ø"/>
            </a:pPr>
            <a:r>
              <a:rPr lang="en-US" dirty="0">
                <a:latin typeface="Times New Roman" pitchFamily="18" charset="0"/>
                <a:cs typeface="Times New Roman" pitchFamily="18" charset="0"/>
              </a:rPr>
              <a:t>Plant emergence, </a:t>
            </a:r>
          </a:p>
          <a:p>
            <a:pPr>
              <a:buFont typeface="Wingdings" pitchFamily="2" charset="2"/>
              <a:buChar char="Ø"/>
            </a:pPr>
            <a:r>
              <a:rPr lang="en-US" dirty="0">
                <a:latin typeface="Times New Roman" pitchFamily="18" charset="0"/>
                <a:cs typeface="Times New Roman" pitchFamily="18" charset="0"/>
              </a:rPr>
              <a:t>Abnormal seedlings, </a:t>
            </a:r>
          </a:p>
          <a:p>
            <a:pPr>
              <a:buFont typeface="Wingdings" pitchFamily="2" charset="2"/>
              <a:buChar char="Ø"/>
            </a:pPr>
            <a:r>
              <a:rPr lang="en-US" dirty="0">
                <a:latin typeface="Times New Roman" pitchFamily="18" charset="0"/>
                <a:cs typeface="Times New Roman" pitchFamily="18" charset="0"/>
              </a:rPr>
              <a:t>Poor seedling vigor, </a:t>
            </a:r>
          </a:p>
          <a:p>
            <a:pPr>
              <a:buFont typeface="Wingdings" pitchFamily="2" charset="2"/>
              <a:buChar char="Ø"/>
            </a:pPr>
            <a:r>
              <a:rPr lang="en-US" dirty="0">
                <a:latin typeface="Times New Roman" pitchFamily="18" charset="0"/>
                <a:cs typeface="Times New Roman" pitchFamily="18" charset="0"/>
              </a:rPr>
              <a:t>Reduced radicle and </a:t>
            </a:r>
            <a:r>
              <a:rPr lang="en-US" dirty="0" err="1">
                <a:latin typeface="Times New Roman" pitchFamily="18" charset="0"/>
                <a:cs typeface="Times New Roman" pitchFamily="18" charset="0"/>
              </a:rPr>
              <a:t>plumule</a:t>
            </a:r>
            <a:r>
              <a:rPr lang="en-US" dirty="0">
                <a:latin typeface="Times New Roman" pitchFamily="18" charset="0"/>
                <a:cs typeface="Times New Roman" pitchFamily="18" charset="0"/>
              </a:rPr>
              <a:t> growth of geminated seedlings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2362199"/>
          </a:xfrm>
        </p:spPr>
        <p:txBody>
          <a:bodyPr>
            <a:normAutofit fontScale="85000" lnSpcReduction="10000"/>
          </a:bodyPr>
          <a:lstStyle/>
          <a:p>
            <a:r>
              <a:rPr lang="en-US" dirty="0">
                <a:latin typeface="Times New Roman" pitchFamily="18" charset="0"/>
                <a:cs typeface="Times New Roman" pitchFamily="18" charset="0"/>
              </a:rPr>
              <a:t>High temperature causes loss of cell water content for which the cell size and ultimately the growth is reduced.</a:t>
            </a:r>
          </a:p>
          <a:p>
            <a:r>
              <a:rPr lang="en-US" dirty="0">
                <a:latin typeface="Times New Roman" pitchFamily="18" charset="0"/>
                <a:cs typeface="Times New Roman" pitchFamily="18" charset="0"/>
              </a:rPr>
              <a:t> Reduction in net assimilation rate (NAR) is also another reason for reduced relative growth rate (RGR). </a:t>
            </a:r>
          </a:p>
        </p:txBody>
      </p:sp>
      <p:pic>
        <p:nvPicPr>
          <p:cNvPr id="1027" name="Picture 3" descr="C:\Users\Amir Shahzaib\Desktop\mango4-dis.jpg"/>
          <p:cNvPicPr>
            <a:picLocks noChangeAspect="1" noChangeArrowheads="1"/>
          </p:cNvPicPr>
          <p:nvPr/>
        </p:nvPicPr>
        <p:blipFill>
          <a:blip r:embed="rId2" cstate="print"/>
          <a:srcRect/>
          <a:stretch>
            <a:fillRect/>
          </a:stretch>
        </p:blipFill>
        <p:spPr bwMode="auto">
          <a:xfrm>
            <a:off x="762000" y="2819400"/>
            <a:ext cx="7315200" cy="3429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3124200"/>
          </a:xfrm>
        </p:spPr>
        <p:txBody>
          <a:bodyPr>
            <a:normAutofit fontScale="77500" lnSpcReduction="20000"/>
          </a:bodyPr>
          <a:lstStyle/>
          <a:p>
            <a:r>
              <a:rPr lang="en-US" dirty="0">
                <a:latin typeface="Times New Roman" pitchFamily="18" charset="0"/>
                <a:cs typeface="Times New Roman" pitchFamily="18" charset="0"/>
              </a:rPr>
              <a:t>The morphological symptoms of heat stress include scorching and sunburns of leaves and twigs, branches and stems, shoot and root growth inhibition, fruit discoloration and damage.</a:t>
            </a:r>
          </a:p>
          <a:p>
            <a:r>
              <a:rPr lang="en-US" dirty="0">
                <a:latin typeface="Times New Roman" pitchFamily="18" charset="0"/>
                <a:cs typeface="Times New Roman" pitchFamily="18" charset="0"/>
              </a:rPr>
              <a:t> High temperatures may alter the total </a:t>
            </a:r>
            <a:r>
              <a:rPr lang="en-US" dirty="0" err="1">
                <a:latin typeface="Times New Roman" pitchFamily="18" charset="0"/>
                <a:cs typeface="Times New Roman" pitchFamily="18" charset="0"/>
              </a:rPr>
              <a:t>phenological</a:t>
            </a:r>
            <a:r>
              <a:rPr lang="en-US" dirty="0">
                <a:latin typeface="Times New Roman" pitchFamily="18" charset="0"/>
                <a:cs typeface="Times New Roman" pitchFamily="18" charset="0"/>
              </a:rPr>
              <a:t> duration by reducing the life period.</a:t>
            </a:r>
          </a:p>
          <a:p>
            <a:r>
              <a:rPr lang="en-US" dirty="0">
                <a:latin typeface="Times New Roman" pitchFamily="18" charset="0"/>
                <a:cs typeface="Times New Roman" pitchFamily="18" charset="0"/>
              </a:rPr>
              <a:t>Increases in temperatures 1–2 °C than the optimum result in shorter grain filling periods and negatively affect yield components of cereal. </a:t>
            </a:r>
          </a:p>
          <a:p>
            <a:endParaRPr lang="en-US" dirty="0">
              <a:latin typeface="Times New Roman" pitchFamily="18" charset="0"/>
              <a:cs typeface="Times New Roman" pitchFamily="18" charset="0"/>
            </a:endParaRPr>
          </a:p>
        </p:txBody>
      </p:sp>
      <p:pic>
        <p:nvPicPr>
          <p:cNvPr id="1026" name="Picture 2" descr="C:\Users\Amir Shahzaib\Desktop\download (1).jpg"/>
          <p:cNvPicPr>
            <a:picLocks noChangeAspect="1" noChangeArrowheads="1"/>
          </p:cNvPicPr>
          <p:nvPr/>
        </p:nvPicPr>
        <p:blipFill>
          <a:blip r:embed="rId2" cstate="print"/>
          <a:srcRect/>
          <a:stretch>
            <a:fillRect/>
          </a:stretch>
        </p:blipFill>
        <p:spPr bwMode="auto">
          <a:xfrm>
            <a:off x="381000" y="3429000"/>
            <a:ext cx="3962400" cy="3200400"/>
          </a:xfrm>
          <a:prstGeom prst="rect">
            <a:avLst/>
          </a:prstGeom>
          <a:noFill/>
        </p:spPr>
      </p:pic>
      <p:pic>
        <p:nvPicPr>
          <p:cNvPr id="1028" name="Picture 4" descr="C:\Users\Amir Shahzaib\Desktop\download.jpg"/>
          <p:cNvPicPr>
            <a:picLocks noChangeAspect="1" noChangeArrowheads="1"/>
          </p:cNvPicPr>
          <p:nvPr/>
        </p:nvPicPr>
        <p:blipFill>
          <a:blip r:embed="rId3" cstate="print"/>
          <a:srcRect/>
          <a:stretch>
            <a:fillRect/>
          </a:stretch>
        </p:blipFill>
        <p:spPr bwMode="auto">
          <a:xfrm>
            <a:off x="4495800" y="3429000"/>
            <a:ext cx="4495800" cy="3200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mir Shahzaib\Desktop\image3_w.jpg"/>
          <p:cNvPicPr>
            <a:picLocks noChangeAspect="1" noChangeArrowheads="1"/>
          </p:cNvPicPr>
          <p:nvPr/>
        </p:nvPicPr>
        <p:blipFill>
          <a:blip r:embed="rId2" cstate="print"/>
          <a:srcRect/>
          <a:stretch>
            <a:fillRect/>
          </a:stretch>
        </p:blipFill>
        <p:spPr bwMode="auto">
          <a:xfrm>
            <a:off x="0" y="0"/>
            <a:ext cx="4419600" cy="5791200"/>
          </a:xfrm>
          <a:prstGeom prst="rect">
            <a:avLst/>
          </a:prstGeom>
          <a:noFill/>
        </p:spPr>
      </p:pic>
      <p:pic>
        <p:nvPicPr>
          <p:cNvPr id="2051" name="Picture 3" descr="C:\Users\Amir Shahzaib\Desktop\8846110007_0da964f4de_z.jpg"/>
          <p:cNvPicPr>
            <a:picLocks noChangeAspect="1" noChangeArrowheads="1"/>
          </p:cNvPicPr>
          <p:nvPr/>
        </p:nvPicPr>
        <p:blipFill>
          <a:blip r:embed="rId3" cstate="print"/>
          <a:srcRect/>
          <a:stretch>
            <a:fillRect/>
          </a:stretch>
        </p:blipFill>
        <p:spPr bwMode="auto">
          <a:xfrm>
            <a:off x="4648200" y="152400"/>
            <a:ext cx="4343400" cy="5486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Photosynthesis</a:t>
            </a:r>
          </a:p>
        </p:txBody>
      </p:sp>
      <p:sp>
        <p:nvSpPr>
          <p:cNvPr id="3" name="Content Placeholder 2"/>
          <p:cNvSpPr>
            <a:spLocks noGrp="1"/>
          </p:cNvSpPr>
          <p:nvPr>
            <p:ph idx="1"/>
          </p:nvPr>
        </p:nvSpPr>
        <p:spPr/>
        <p:txBody>
          <a:bodyPr>
            <a:normAutofit fontScale="85000" lnSpcReduction="10000"/>
          </a:bodyPr>
          <a:lstStyle/>
          <a:p>
            <a:r>
              <a:rPr lang="en-US" dirty="0">
                <a:latin typeface="Times New Roman" pitchFamily="18" charset="0"/>
                <a:cs typeface="Times New Roman" pitchFamily="18" charset="0"/>
              </a:rPr>
              <a:t>High temperature has a greater influence on the photosynthetic capacity of plants especially of C</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 plants than C</a:t>
            </a:r>
            <a:r>
              <a:rPr lang="en-US" baseline="-25000" dirty="0">
                <a:latin typeface="Times New Roman" pitchFamily="18" charset="0"/>
                <a:cs typeface="Times New Roman" pitchFamily="18" charset="0"/>
              </a:rPr>
              <a:t>4</a:t>
            </a:r>
            <a:r>
              <a:rPr lang="en-US" dirty="0">
                <a:latin typeface="Times New Roman" pitchFamily="18" charset="0"/>
                <a:cs typeface="Times New Roman" pitchFamily="18" charset="0"/>
              </a:rPr>
              <a:t> plants.</a:t>
            </a:r>
          </a:p>
          <a:p>
            <a:r>
              <a:rPr lang="en-US" dirty="0">
                <a:latin typeface="Times New Roman" pitchFamily="18" charset="0"/>
                <a:cs typeface="Times New Roman" pitchFamily="18" charset="0"/>
              </a:rPr>
              <a:t>In chloroplast, carbon metabolism of the </a:t>
            </a:r>
            <a:r>
              <a:rPr lang="en-US" dirty="0" err="1">
                <a:latin typeface="Times New Roman" pitchFamily="18" charset="0"/>
                <a:cs typeface="Times New Roman" pitchFamily="18" charset="0"/>
              </a:rPr>
              <a:t>stroma</a:t>
            </a:r>
            <a:r>
              <a:rPr lang="en-US" dirty="0">
                <a:latin typeface="Times New Roman" pitchFamily="18" charset="0"/>
                <a:cs typeface="Times New Roman" pitchFamily="18" charset="0"/>
              </a:rPr>
              <a:t> and photochemical reactions in </a:t>
            </a:r>
            <a:r>
              <a:rPr lang="en-US" dirty="0" err="1">
                <a:latin typeface="Times New Roman" pitchFamily="18" charset="0"/>
                <a:cs typeface="Times New Roman" pitchFamily="18" charset="0"/>
              </a:rPr>
              <a:t>thylakoid</a:t>
            </a:r>
            <a:r>
              <a:rPr lang="en-US" dirty="0">
                <a:latin typeface="Times New Roman" pitchFamily="18" charset="0"/>
                <a:cs typeface="Times New Roman" pitchFamily="18" charset="0"/>
              </a:rPr>
              <a:t> lamellae are considered as the primary sites of injury at </a:t>
            </a:r>
            <a:r>
              <a:rPr lang="en-US" dirty="0" err="1">
                <a:latin typeface="Times New Roman" pitchFamily="18" charset="0"/>
                <a:cs typeface="Times New Roman" pitchFamily="18" charset="0"/>
              </a:rPr>
              <a:t>HTs.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Thylakoid</a:t>
            </a:r>
            <a:r>
              <a:rPr lang="en-US" dirty="0">
                <a:latin typeface="Times New Roman" pitchFamily="18" charset="0"/>
                <a:cs typeface="Times New Roman" pitchFamily="18" charset="0"/>
              </a:rPr>
              <a:t> membrane is highly susceptible to HT. </a:t>
            </a:r>
          </a:p>
          <a:p>
            <a:r>
              <a:rPr lang="en-US" dirty="0">
                <a:latin typeface="Times New Roman" pitchFamily="18" charset="0"/>
                <a:cs typeface="Times New Roman" pitchFamily="18" charset="0"/>
              </a:rPr>
              <a:t>Again, the </a:t>
            </a:r>
            <a:r>
              <a:rPr lang="en-US" dirty="0" err="1">
                <a:latin typeface="Times New Roman" pitchFamily="18" charset="0"/>
                <a:cs typeface="Times New Roman" pitchFamily="18" charset="0"/>
              </a:rPr>
              <a:t>photosystem</a:t>
            </a:r>
            <a:r>
              <a:rPr lang="en-US" dirty="0">
                <a:latin typeface="Times New Roman" pitchFamily="18" charset="0"/>
                <a:cs typeface="Times New Roman" pitchFamily="18" charset="0"/>
              </a:rPr>
              <a:t> II (PSII) activity is greatly reduced or even stops under </a:t>
            </a:r>
            <a:r>
              <a:rPr lang="en-US" dirty="0" err="1">
                <a:latin typeface="Times New Roman" pitchFamily="18" charset="0"/>
                <a:cs typeface="Times New Roman" pitchFamily="18" charset="0"/>
              </a:rPr>
              <a:t>HTs.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Heat shock reduces the amount of photosynthetic pigments.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3962400"/>
          </a:xfrm>
        </p:spPr>
        <p:txBody>
          <a:bodyPr>
            <a:normAutofit fontScale="92500" lnSpcReduction="20000"/>
          </a:bodyPr>
          <a:lstStyle/>
          <a:p>
            <a:r>
              <a:rPr lang="en-US" dirty="0"/>
              <a:t>The ability of plant to sustain leaf gas exchange and CO</a:t>
            </a:r>
            <a:r>
              <a:rPr lang="en-US" baseline="-25000" dirty="0"/>
              <a:t>2</a:t>
            </a:r>
            <a:r>
              <a:rPr lang="en-US" dirty="0"/>
              <a:t> assimilation rates under heat stress is directly correlated with heat tolerance.</a:t>
            </a:r>
          </a:p>
          <a:p>
            <a:r>
              <a:rPr lang="en-US" dirty="0"/>
              <a:t> Heat markedly affects the leaf water status, leaf </a:t>
            </a:r>
            <a:r>
              <a:rPr lang="en-US" dirty="0" err="1"/>
              <a:t>stomatal</a:t>
            </a:r>
            <a:r>
              <a:rPr lang="en-US" dirty="0"/>
              <a:t> conductance (</a:t>
            </a:r>
            <a:r>
              <a:rPr lang="en-US" i="1" dirty="0" err="1"/>
              <a:t>gs</a:t>
            </a:r>
            <a:r>
              <a:rPr lang="en-US" dirty="0"/>
              <a:t>) and intercellular CO</a:t>
            </a:r>
            <a:r>
              <a:rPr lang="en-US" baseline="-25000" dirty="0"/>
              <a:t>2</a:t>
            </a:r>
            <a:r>
              <a:rPr lang="en-US" dirty="0"/>
              <a:t> concentration.</a:t>
            </a:r>
          </a:p>
          <a:p>
            <a:r>
              <a:rPr lang="en-US" dirty="0"/>
              <a:t> Closure of stomata under HT is another reason for impaired photosynthesis that affects the intercellular CO</a:t>
            </a:r>
            <a:r>
              <a:rPr lang="en-US" baseline="-25000" dirty="0"/>
              <a:t>2</a:t>
            </a:r>
            <a:r>
              <a:rPr lang="en-US" dirty="0"/>
              <a: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 on Reproductive Development</a:t>
            </a: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During reproduction, a short period of heat stress can cause significant decrease in floral buds.</a:t>
            </a:r>
          </a:p>
          <a:p>
            <a:r>
              <a:rPr lang="en-US" dirty="0">
                <a:latin typeface="Times New Roman" pitchFamily="18" charset="0"/>
                <a:cs typeface="Times New Roman" pitchFamily="18" charset="0"/>
              </a:rPr>
              <a:t> Heat spell at reproductive developmental stages plant may produces no flowers or flowers may not produce fruit or seed.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pPr>
              <a:buNone/>
            </a:pPr>
            <a:r>
              <a:rPr lang="en-US" dirty="0"/>
              <a:t>    The reasons for increasing sterility under </a:t>
            </a:r>
            <a:r>
              <a:rPr lang="en-US" dirty="0" err="1"/>
              <a:t>abiotic</a:t>
            </a:r>
            <a:r>
              <a:rPr lang="en-US" dirty="0"/>
              <a:t> stress conditions including </a:t>
            </a:r>
          </a:p>
          <a:p>
            <a:r>
              <a:rPr lang="en-US" dirty="0"/>
              <a:t> The HT are impaired meiosis in both male and female organs</a:t>
            </a:r>
          </a:p>
          <a:p>
            <a:r>
              <a:rPr lang="en-US" dirty="0"/>
              <a:t> Impaired pollen germination and pollen tube growth </a:t>
            </a:r>
          </a:p>
          <a:p>
            <a:r>
              <a:rPr lang="en-US" dirty="0"/>
              <a:t>Reduced ovule viability,</a:t>
            </a:r>
          </a:p>
          <a:p>
            <a:r>
              <a:rPr lang="en-US" dirty="0"/>
              <a:t> Reduced number of pollen grains retained by the stigma,</a:t>
            </a:r>
          </a:p>
          <a:p>
            <a:r>
              <a:rPr lang="en-US" dirty="0"/>
              <a:t> Disturbed fertilization processes, </a:t>
            </a:r>
          </a:p>
          <a:p>
            <a:r>
              <a:rPr lang="en-US" dirty="0"/>
              <a:t>Obstacle in growth of the endosperm,</a:t>
            </a:r>
          </a:p>
          <a:p>
            <a:r>
              <a:rPr lang="en-US" dirty="0"/>
              <a:t>Unfertilized embryo.</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534400" cy="1371600"/>
          </a:xfrm>
        </p:spPr>
        <p:txBody>
          <a:bodyPr/>
          <a:lstStyle/>
          <a:p>
            <a:r>
              <a:rPr lang="en-US" dirty="0"/>
              <a:t>Temperature Stress in Plants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Amir Shahzaib\Desktop\images.jpg"/>
          <p:cNvPicPr>
            <a:picLocks noChangeAspect="1" noChangeArrowheads="1"/>
          </p:cNvPicPr>
          <p:nvPr/>
        </p:nvPicPr>
        <p:blipFill>
          <a:blip r:embed="rId2" cstate="print"/>
          <a:srcRect/>
          <a:stretch>
            <a:fillRect/>
          </a:stretch>
        </p:blipFill>
        <p:spPr bwMode="auto">
          <a:xfrm>
            <a:off x="304800" y="228600"/>
            <a:ext cx="4343400" cy="5791200"/>
          </a:xfrm>
          <a:prstGeom prst="rect">
            <a:avLst/>
          </a:prstGeom>
          <a:noFill/>
        </p:spPr>
      </p:pic>
      <p:pic>
        <p:nvPicPr>
          <p:cNvPr id="3077" name="Picture 5" descr="C:\Users\Amir Shahzaib\Desktop\Picture1.jpg"/>
          <p:cNvPicPr>
            <a:picLocks noChangeAspect="1" noChangeArrowheads="1"/>
          </p:cNvPicPr>
          <p:nvPr/>
        </p:nvPicPr>
        <p:blipFill>
          <a:blip r:embed="rId3" cstate="print"/>
          <a:srcRect/>
          <a:stretch>
            <a:fillRect/>
          </a:stretch>
        </p:blipFill>
        <p:spPr bwMode="auto">
          <a:xfrm>
            <a:off x="4648200" y="152400"/>
            <a:ext cx="4152900" cy="5867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Yield</a:t>
            </a:r>
          </a:p>
        </p:txBody>
      </p:sp>
      <p:sp>
        <p:nvSpPr>
          <p:cNvPr id="3" name="Content Placeholder 2"/>
          <p:cNvSpPr>
            <a:spLocks noGrp="1"/>
          </p:cNvSpPr>
          <p:nvPr>
            <p:ph idx="1"/>
          </p:nvPr>
        </p:nvSpPr>
        <p:spPr/>
        <p:txBody>
          <a:bodyPr>
            <a:normAutofit/>
          </a:bodyPr>
          <a:lstStyle/>
          <a:p>
            <a:r>
              <a:rPr lang="en-US" dirty="0"/>
              <a:t>Higher temperatures affect the grain yield mostly through affecting </a:t>
            </a:r>
            <a:r>
              <a:rPr lang="en-US" dirty="0" err="1"/>
              <a:t>phenological</a:t>
            </a:r>
            <a:r>
              <a:rPr lang="en-US" dirty="0"/>
              <a:t> development processes.</a:t>
            </a:r>
          </a:p>
          <a:p>
            <a:r>
              <a:rPr lang="en-US" dirty="0"/>
              <a:t>Heat induced yield reduction was documented in many cultivated crops including cereals (e.g., rice, wheat, barley, sorghum, maize), pulse (e.g., chickpea, cowpea), oil yielding crops (mustard, canola) and so on.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Plant Adaptation to Heat Stress</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a:latin typeface="Times New Roman" pitchFamily="18" charset="0"/>
                <a:cs typeface="Times New Roman" pitchFamily="18" charset="0"/>
              </a:rPr>
              <a:t>    Living organisms can be classified into three groups, subject to the preferred temperature of growth. There are</a:t>
            </a:r>
          </a:p>
          <a:p>
            <a:pPr>
              <a:buNone/>
            </a:pPr>
            <a:r>
              <a:rPr lang="en-US" dirty="0">
                <a:latin typeface="Times New Roman" pitchFamily="18" charset="0"/>
                <a:cs typeface="Times New Roman" pitchFamily="18" charset="0"/>
              </a:rPr>
              <a:t>(a) Psychrophiles: which grow optimally at low temperature ranges between 0 and 10 °C;</a:t>
            </a:r>
          </a:p>
          <a:p>
            <a:pPr>
              <a:buNone/>
            </a:pPr>
            <a:r>
              <a:rPr lang="en-US" dirty="0">
                <a:latin typeface="Times New Roman" pitchFamily="18" charset="0"/>
                <a:cs typeface="Times New Roman" pitchFamily="18" charset="0"/>
              </a:rPr>
              <a:t>(b) </a:t>
            </a:r>
            <a:r>
              <a:rPr lang="en-US" dirty="0" err="1">
                <a:latin typeface="Times New Roman" pitchFamily="18" charset="0"/>
                <a:cs typeface="Times New Roman" pitchFamily="18" charset="0"/>
              </a:rPr>
              <a:t>Mesophyles</a:t>
            </a:r>
            <a:r>
              <a:rPr lang="en-US" dirty="0">
                <a:latin typeface="Times New Roman" pitchFamily="18" charset="0"/>
                <a:cs typeface="Times New Roman" pitchFamily="18" charset="0"/>
              </a:rPr>
              <a:t>: which favor moderate temperature and grow well between 10 and 30 °C</a:t>
            </a:r>
          </a:p>
          <a:p>
            <a:pPr>
              <a:buNone/>
            </a:pPr>
            <a:r>
              <a:rPr lang="en-US" dirty="0">
                <a:latin typeface="Times New Roman" pitchFamily="18" charset="0"/>
                <a:cs typeface="Times New Roman" pitchFamily="18" charset="0"/>
              </a:rPr>
              <a:t>     e.g. water lily, pond weed </a:t>
            </a:r>
          </a:p>
          <a:p>
            <a:pPr>
              <a:buNone/>
            </a:pPr>
            <a:r>
              <a:rPr lang="en-US" dirty="0">
                <a:latin typeface="Times New Roman" pitchFamily="18" charset="0"/>
                <a:cs typeface="Times New Roman" pitchFamily="18" charset="0"/>
              </a:rPr>
              <a:t>(c) </a:t>
            </a:r>
            <a:r>
              <a:rPr lang="en-US" dirty="0" err="1">
                <a:latin typeface="Times New Roman" pitchFamily="18" charset="0"/>
                <a:cs typeface="Times New Roman" pitchFamily="18" charset="0"/>
              </a:rPr>
              <a:t>Thermophyles</a:t>
            </a:r>
            <a:r>
              <a:rPr lang="en-US" dirty="0">
                <a:latin typeface="Times New Roman" pitchFamily="18" charset="0"/>
                <a:cs typeface="Times New Roman" pitchFamily="18" charset="0"/>
              </a:rPr>
              <a:t>: which grow well between 30 and 65 °C or even higher</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   </a:t>
            </a:r>
            <a:r>
              <a:rPr lang="en-US" dirty="0">
                <a:latin typeface="Times New Roman" pitchFamily="18" charset="0"/>
                <a:cs typeface="Times New Roman" pitchFamily="18" charset="0"/>
              </a:rPr>
              <a:t>Survival in hot, dry environments can be achieved in a variety of ways, by combinations of adaptations. Plant adaptation to heat stress includes avoidance and tolerance mechanisms which employ a number of strategies.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Avoidance Mechanisms</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a:t>    Under HT conditions, plants exhibit various mechanisms for surviving which include</a:t>
            </a:r>
          </a:p>
          <a:p>
            <a:r>
              <a:rPr lang="en-US" dirty="0"/>
              <a:t> </a:t>
            </a:r>
            <a:r>
              <a:rPr lang="en-US" dirty="0">
                <a:latin typeface="Times New Roman" pitchFamily="18" charset="0"/>
                <a:cs typeface="Times New Roman" pitchFamily="18" charset="0"/>
              </a:rPr>
              <a:t>Long-term evolutionary </a:t>
            </a:r>
            <a:r>
              <a:rPr lang="en-US" dirty="0" err="1">
                <a:latin typeface="Times New Roman" pitchFamily="18" charset="0"/>
                <a:cs typeface="Times New Roman" pitchFamily="18" charset="0"/>
              </a:rPr>
              <a:t>phenological</a:t>
            </a:r>
            <a:r>
              <a:rPr lang="en-US" dirty="0">
                <a:latin typeface="Times New Roman" pitchFamily="18" charset="0"/>
                <a:cs typeface="Times New Roman" pitchFamily="18" charset="0"/>
              </a:rPr>
              <a:t> and morphological adaptations and short-term avoidance or acclimation mechanisms such as changing leaf orientation, </a:t>
            </a:r>
            <a:r>
              <a:rPr lang="en-US" dirty="0" err="1">
                <a:latin typeface="Times New Roman" pitchFamily="18" charset="0"/>
                <a:cs typeface="Times New Roman" pitchFamily="18" charset="0"/>
              </a:rPr>
              <a:t>transpirational</a:t>
            </a:r>
            <a:r>
              <a:rPr lang="en-US" dirty="0">
                <a:latin typeface="Times New Roman" pitchFamily="18" charset="0"/>
                <a:cs typeface="Times New Roman" pitchFamily="18" charset="0"/>
              </a:rPr>
              <a:t> cooling, or</a:t>
            </a:r>
          </a:p>
          <a:p>
            <a:r>
              <a:rPr lang="en-US" dirty="0">
                <a:latin typeface="Times New Roman" pitchFamily="18" charset="0"/>
                <a:cs typeface="Times New Roman" pitchFamily="18" charset="0"/>
              </a:rPr>
              <a:t> Alteration of membrane lipid compositions</a:t>
            </a:r>
          </a:p>
          <a:p>
            <a:r>
              <a:rPr lang="en-US" dirty="0">
                <a:latin typeface="Times New Roman" pitchFamily="18" charset="0"/>
                <a:cs typeface="Times New Roman" pitchFamily="18" charset="0"/>
              </a:rPr>
              <a:t>Closure of stomata and reduced water loss, increased </a:t>
            </a:r>
            <a:r>
              <a:rPr lang="en-US" dirty="0" err="1">
                <a:latin typeface="Times New Roman" pitchFamily="18" charset="0"/>
                <a:cs typeface="Times New Roman" pitchFamily="18" charset="0"/>
              </a:rPr>
              <a:t>stomatal</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trichomatous</a:t>
            </a:r>
            <a:r>
              <a:rPr lang="en-US" dirty="0">
                <a:latin typeface="Times New Roman" pitchFamily="18" charset="0"/>
                <a:cs typeface="Times New Roman" pitchFamily="18" charset="0"/>
              </a:rPr>
              <a:t> densities, and larger xylem vessels are common heat induced features in plant.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85000" lnSpcReduction="10000"/>
          </a:bodyPr>
          <a:lstStyle/>
          <a:p>
            <a:r>
              <a:rPr lang="en-US" dirty="0">
                <a:latin typeface="Times New Roman" pitchFamily="18" charset="0"/>
                <a:cs typeface="Times New Roman" pitchFamily="18" charset="0"/>
              </a:rPr>
              <a:t>Plants growing in a hot climate avoid heat stress by reducing the absorption of solar radiation.</a:t>
            </a:r>
          </a:p>
          <a:p>
            <a:r>
              <a:rPr lang="en-US" dirty="0">
                <a:latin typeface="Times New Roman" pitchFamily="18" charset="0"/>
                <a:cs typeface="Times New Roman" pitchFamily="18" charset="0"/>
              </a:rPr>
              <a:t> This ability is supported by the presence of small hairs (</a:t>
            </a:r>
            <a:r>
              <a:rPr lang="en-US" dirty="0" err="1">
                <a:latin typeface="Times New Roman" pitchFamily="18" charset="0"/>
                <a:cs typeface="Times New Roman" pitchFamily="18" charset="0"/>
              </a:rPr>
              <a:t>tomentose</a:t>
            </a:r>
            <a:r>
              <a:rPr lang="en-US" dirty="0">
                <a:latin typeface="Times New Roman" pitchFamily="18" charset="0"/>
                <a:cs typeface="Times New Roman" pitchFamily="18" charset="0"/>
              </a:rPr>
              <a:t>) that form a thick coat on the surface of the leaf as well as cuticles, protective waxy covering. </a:t>
            </a:r>
          </a:p>
          <a:p>
            <a:r>
              <a:rPr lang="en-US" dirty="0">
                <a:latin typeface="Times New Roman" pitchFamily="18" charset="0"/>
                <a:cs typeface="Times New Roman" pitchFamily="18" charset="0"/>
              </a:rPr>
              <a:t>In such plants, leaf blades often turn away from light and orient themselves parallel to sun rays (</a:t>
            </a:r>
            <a:r>
              <a:rPr lang="en-US" dirty="0" err="1">
                <a:latin typeface="Times New Roman" pitchFamily="18" charset="0"/>
                <a:cs typeface="Times New Roman" pitchFamily="18" charset="0"/>
              </a:rPr>
              <a:t>paraheliotropism</a:t>
            </a:r>
            <a:r>
              <a:rPr lang="en-US" dirty="0">
                <a:latin typeface="Times New Roman" pitchFamily="18" charset="0"/>
                <a:cs typeface="Times New Roman" pitchFamily="18" charset="0"/>
              </a:rPr>
              <a:t>). Solar radiation may also be reduced by rolling leaf blades. Plants with small leaves are also more likely to avoid heat stress: they evacuate heat to ambient more quickly due to smaller resistance of the air boundary layer in comparison with large leaves.</a:t>
            </a:r>
          </a:p>
          <a:p>
            <a:endParaRPr lang="en-US"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Tolerance Mechanisms</a:t>
            </a:r>
            <a:br>
              <a:rPr lang="en-US" b="1" dirty="0"/>
            </a:b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a:t>Heat tolerance is generally defined as the ability of the plant to grow and produce economic yield under HT. </a:t>
            </a:r>
          </a:p>
          <a:p>
            <a:r>
              <a:rPr lang="en-US" dirty="0"/>
              <a:t>This is a highly specific trait, and closely related species, even different organs and tissues of the same plant, may vary significantly in this respect.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dirty="0"/>
              <a:t>Some major tolerance mechanism, including</a:t>
            </a:r>
          </a:p>
          <a:p>
            <a:pPr>
              <a:buFont typeface="Courier New" pitchFamily="49" charset="0"/>
              <a:buChar char="o"/>
            </a:pPr>
            <a:r>
              <a:rPr lang="en-US" dirty="0"/>
              <a:t>Ion transporters, </a:t>
            </a:r>
          </a:p>
          <a:p>
            <a:pPr>
              <a:buFont typeface="Courier New" pitchFamily="49" charset="0"/>
              <a:buChar char="o"/>
            </a:pPr>
            <a:r>
              <a:rPr lang="en-US" dirty="0"/>
              <a:t> Late embryogenesis abundant (LEA) proteins, </a:t>
            </a:r>
            <a:r>
              <a:rPr lang="en-US" dirty="0" err="1"/>
              <a:t>osmoprotectants</a:t>
            </a:r>
            <a:r>
              <a:rPr lang="en-US" dirty="0"/>
              <a:t>, </a:t>
            </a:r>
          </a:p>
          <a:p>
            <a:pPr>
              <a:buFont typeface="Courier New" pitchFamily="49" charset="0"/>
              <a:buChar char="o"/>
            </a:pPr>
            <a:r>
              <a:rPr lang="en-US" dirty="0"/>
              <a:t>Antioxidant defense, and </a:t>
            </a:r>
          </a:p>
          <a:p>
            <a:pPr>
              <a:buFont typeface="Courier New" pitchFamily="49" charset="0"/>
              <a:buChar char="o"/>
            </a:pPr>
            <a:r>
              <a:rPr lang="en-US" dirty="0"/>
              <a:t>Factors involved in signaling cascades and transcriptional control </a:t>
            </a:r>
          </a:p>
          <a:p>
            <a:pPr>
              <a:buNone/>
            </a:pPr>
            <a:r>
              <a:rPr lang="en-US" dirty="0"/>
              <a:t>    are essentially significant to counteract the stress effects .</a:t>
            </a:r>
          </a:p>
          <a:p>
            <a:pPr>
              <a:buNone/>
            </a:pPr>
            <a:r>
              <a:rPr lang="en-US" dirty="0"/>
              <a:t>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85000" lnSpcReduction="10000"/>
          </a:bodyPr>
          <a:lstStyle/>
          <a:p>
            <a:r>
              <a:rPr lang="en-US" dirty="0"/>
              <a:t>In case of sudden heat stress, short term response, </a:t>
            </a:r>
            <a:r>
              <a:rPr lang="en-US" i="1" dirty="0"/>
              <a:t>i.e.</a:t>
            </a:r>
            <a:r>
              <a:rPr lang="en-US" dirty="0"/>
              <a:t>, leaf orientation, </a:t>
            </a:r>
            <a:r>
              <a:rPr lang="en-US" dirty="0" err="1"/>
              <a:t>transpirational</a:t>
            </a:r>
            <a:r>
              <a:rPr lang="en-US" dirty="0"/>
              <a:t> cooling and changes in membrane lipid composition are more important for survival. </a:t>
            </a:r>
          </a:p>
          <a:p>
            <a:r>
              <a:rPr lang="en-US" dirty="0"/>
              <a:t>Different tissues in plants show variations in terms of developmental complexity, exposure and responses towards the prevailing or applied stress types. </a:t>
            </a:r>
          </a:p>
          <a:p>
            <a:r>
              <a:rPr lang="en-US" dirty="0"/>
              <a:t>The stress responsive mechanism is established by an initial stress signal that may be in the form of ionic and osmotic effect or changes in the membrane fluidity. This helps to reestablish homeostasis and to protect and repair damaged proteins and membranes.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Practices to overcome Heat Stress</a:t>
            </a:r>
          </a:p>
        </p:txBody>
      </p:sp>
      <p:sp>
        <p:nvSpPr>
          <p:cNvPr id="3" name="Content Placeholder 2"/>
          <p:cNvSpPr>
            <a:spLocks noGrp="1"/>
          </p:cNvSpPr>
          <p:nvPr>
            <p:ph idx="1"/>
          </p:nvPr>
        </p:nvSpPr>
        <p:spPr/>
        <p:txBody>
          <a:bodyPr>
            <a:normAutofit/>
          </a:bodyPr>
          <a:lstStyle/>
          <a:p>
            <a:pPr fontAlgn="base"/>
            <a:r>
              <a:rPr lang="en-US" sz="2400" dirty="0"/>
              <a:t>Water regularly and deeply.</a:t>
            </a:r>
          </a:p>
          <a:p>
            <a:pPr fontAlgn="base"/>
            <a:r>
              <a:rPr lang="en-US" sz="2400" dirty="0"/>
              <a:t>Mulch the soil with at least three inches of organic mulch to reduce moisture loss and help regulate soil temperature.</a:t>
            </a:r>
          </a:p>
          <a:p>
            <a:pPr fontAlgn="base"/>
            <a:r>
              <a:rPr lang="en-US" sz="2400" dirty="0"/>
              <a:t>Soils rich in organic matter retained more water and dry out more slowly than low organic matter soils.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772400" cy="1470025"/>
          </a:xfrm>
        </p:spPr>
        <p:txBody>
          <a:bodyPr/>
          <a:lstStyle/>
          <a:p>
            <a:r>
              <a:rPr lang="en-US" dirty="0"/>
              <a:t>What is Stress????</a:t>
            </a:r>
          </a:p>
        </p:txBody>
      </p:sp>
      <p:sp>
        <p:nvSpPr>
          <p:cNvPr id="3" name="Subtitle 2"/>
          <p:cNvSpPr>
            <a:spLocks noGrp="1"/>
          </p:cNvSpPr>
          <p:nvPr>
            <p:ph type="subTitle" idx="1"/>
          </p:nvPr>
        </p:nvSpPr>
        <p:spPr>
          <a:xfrm>
            <a:off x="1371600" y="2362200"/>
            <a:ext cx="6400800" cy="3276600"/>
          </a:xfrm>
        </p:spPr>
        <p:txBody>
          <a:bodyPr>
            <a:normAutofit fontScale="85000" lnSpcReduction="10000"/>
          </a:bodyPr>
          <a:lstStyle/>
          <a:p>
            <a:pPr algn="l"/>
            <a:r>
              <a:rPr lang="en-US" dirty="0">
                <a:solidFill>
                  <a:schemeClr val="tx1"/>
                </a:solidFill>
                <a:latin typeface="Times New Roman" pitchFamily="18" charset="0"/>
                <a:cs typeface="Times New Roman" pitchFamily="18" charset="0"/>
              </a:rPr>
              <a:t>External conditions that adversely affect  growth, development or productivity.</a:t>
            </a:r>
          </a:p>
          <a:p>
            <a:pPr algn="l"/>
            <a:r>
              <a:rPr lang="en-US" dirty="0">
                <a:solidFill>
                  <a:schemeClr val="tx1"/>
                </a:solidFill>
                <a:latin typeface="Times New Roman" pitchFamily="18" charset="0"/>
                <a:cs typeface="Times New Roman" pitchFamily="18" charset="0"/>
              </a:rPr>
              <a:t>Stress trigger a wide range of plant responses</a:t>
            </a:r>
          </a:p>
          <a:p>
            <a:pPr algn="l">
              <a:buFont typeface="Arial" pitchFamily="34" charset="0"/>
              <a:buChar char="•"/>
            </a:pPr>
            <a:r>
              <a:rPr lang="en-US" dirty="0">
                <a:solidFill>
                  <a:schemeClr val="tx1"/>
                </a:solidFill>
                <a:latin typeface="Times New Roman" pitchFamily="18" charset="0"/>
                <a:cs typeface="Times New Roman" pitchFamily="18" charset="0"/>
              </a:rPr>
              <a:t> Altered gene expression</a:t>
            </a:r>
          </a:p>
          <a:p>
            <a:pPr algn="l">
              <a:buFont typeface="Arial" pitchFamily="34" charset="0"/>
              <a:buChar char="•"/>
            </a:pPr>
            <a:r>
              <a:rPr lang="en-US" dirty="0">
                <a:solidFill>
                  <a:schemeClr val="tx1"/>
                </a:solidFill>
                <a:latin typeface="Times New Roman" pitchFamily="18" charset="0"/>
                <a:cs typeface="Times New Roman" pitchFamily="18" charset="0"/>
              </a:rPr>
              <a:t> Cellular metabolism</a:t>
            </a:r>
          </a:p>
          <a:p>
            <a:pPr algn="l">
              <a:buFont typeface="Arial" pitchFamily="34" charset="0"/>
              <a:buChar char="•"/>
            </a:pPr>
            <a:r>
              <a:rPr lang="en-US" dirty="0">
                <a:solidFill>
                  <a:schemeClr val="tx1"/>
                </a:solidFill>
                <a:latin typeface="Times New Roman" pitchFamily="18" charset="0"/>
                <a:cs typeface="Times New Roman" pitchFamily="18" charset="0"/>
              </a:rPr>
              <a:t> Changes in growth rates and crop yields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b="1" dirty="0"/>
              <a:t>   Use of Mulching and Shade Cloth to Protect Plants in Hot and Dry Weather</a:t>
            </a:r>
          </a:p>
          <a:p>
            <a:r>
              <a:rPr lang="en-US" sz="2400" dirty="0"/>
              <a:t>Mulching is very effective in retaining moisture in the soil and keeping it cool.</a:t>
            </a:r>
          </a:p>
          <a:p>
            <a:r>
              <a:rPr lang="en-US" sz="2400" dirty="0"/>
              <a:t>Covering pot plants or areas of the garden with 50 -70 per cent shade cloth is also very effective for protecting plant vegetation from heat and drying from.</a:t>
            </a:r>
          </a:p>
          <a:p>
            <a:r>
              <a:rPr lang="en-US" sz="2400" dirty="0"/>
              <a:t>On very hot days, a thick blanket of good quality mulch (3-6 inches thick; 7-10 cm) will keep the soil temperatures down by 5-10 degrees.</a:t>
            </a:r>
          </a:p>
          <a:p>
            <a:endParaRPr lang="en-US" sz="2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2060"/>
                </a:solidFill>
              </a:rPr>
              <a:t>Low Temperature Stress</a:t>
            </a:r>
          </a:p>
        </p:txBody>
      </p:sp>
    </p:spTree>
    <p:extLst>
      <p:ext uri="{BB962C8B-B14F-4D97-AF65-F5344CB8AC3E}">
        <p14:creationId xmlns:p14="http://schemas.microsoft.com/office/powerpoint/2010/main" val="3225038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biology the any change in environmental condition which reduce or adversely effect the growth and development of plant.e.g</a:t>
            </a:r>
          </a:p>
          <a:p>
            <a:r>
              <a:rPr lang="en-US" dirty="0"/>
              <a:t>Drought, heat, salt , pest and disease.</a:t>
            </a:r>
          </a:p>
          <a:p>
            <a:endParaRPr lang="en-US" dirty="0"/>
          </a:p>
        </p:txBody>
      </p:sp>
      <p:sp>
        <p:nvSpPr>
          <p:cNvPr id="2" name="Title 1"/>
          <p:cNvSpPr>
            <a:spLocks noGrp="1"/>
          </p:cNvSpPr>
          <p:nvPr>
            <p:ph type="title"/>
          </p:nvPr>
        </p:nvSpPr>
        <p:spPr/>
        <p:txBody>
          <a:bodyPr/>
          <a:lstStyle/>
          <a:p>
            <a:r>
              <a:rPr lang="en-US" b="1" dirty="0">
                <a:solidFill>
                  <a:srgbClr val="002060"/>
                </a:solidFill>
              </a:rPr>
              <a:t>Stress</a:t>
            </a:r>
          </a:p>
        </p:txBody>
      </p:sp>
    </p:spTree>
    <p:extLst>
      <p:ext uri="{BB962C8B-B14F-4D97-AF65-F5344CB8AC3E}">
        <p14:creationId xmlns:p14="http://schemas.microsoft.com/office/powerpoint/2010/main" val="1734523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endParaRPr lang="en-US" dirty="0"/>
          </a:p>
          <a:p>
            <a:r>
              <a:rPr lang="en-US" dirty="0"/>
              <a:t>Chilling temperatures are too low for normal growth but not low enough for ice to form. Typically, tropical and sub-tropical species are susceptible to chilling injury. Among</a:t>
            </a:r>
          </a:p>
          <a:p>
            <a:r>
              <a:rPr lang="en-US" dirty="0">
                <a:solidFill>
                  <a:srgbClr val="FF0000"/>
                </a:solidFill>
              </a:rPr>
              <a:t>crops</a:t>
            </a:r>
            <a:r>
              <a:rPr lang="en-US" dirty="0"/>
              <a:t>, maize, bean, rice, tomato, cucumber, sweet potato, and cotton are chilling sensitive.</a:t>
            </a:r>
          </a:p>
        </p:txBody>
      </p:sp>
      <p:sp>
        <p:nvSpPr>
          <p:cNvPr id="2" name="Title 1"/>
          <p:cNvSpPr>
            <a:spLocks noGrp="1"/>
          </p:cNvSpPr>
          <p:nvPr>
            <p:ph type="title"/>
          </p:nvPr>
        </p:nvSpPr>
        <p:spPr/>
        <p:txBody>
          <a:bodyPr/>
          <a:lstStyle/>
          <a:p>
            <a:r>
              <a:rPr lang="en-US" dirty="0">
                <a:solidFill>
                  <a:srgbClr val="002060"/>
                </a:solidFill>
              </a:rPr>
              <a:t>Chilling</a:t>
            </a:r>
            <a:r>
              <a:rPr lang="en-US" b="1" dirty="0">
                <a:solidFill>
                  <a:srgbClr val="002060"/>
                </a:solidFill>
              </a:rPr>
              <a:t> Temperature </a:t>
            </a:r>
          </a:p>
        </p:txBody>
      </p:sp>
    </p:spTree>
    <p:extLst>
      <p:ext uri="{BB962C8B-B14F-4D97-AF65-F5344CB8AC3E}">
        <p14:creationId xmlns:p14="http://schemas.microsoft.com/office/powerpoint/2010/main" val="1218109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plant growing relatively 25-35°C and cooled to 10-15°C chilling injury occurs. </a:t>
            </a:r>
            <a:r>
              <a:rPr lang="en-US" dirty="0" err="1"/>
              <a:t>E.g</a:t>
            </a:r>
            <a:endParaRPr lang="en-US" dirty="0"/>
          </a:p>
          <a:p>
            <a:r>
              <a:rPr lang="en-US" dirty="0">
                <a:solidFill>
                  <a:srgbClr val="FF0000"/>
                </a:solidFill>
              </a:rPr>
              <a:t>Cold shock</a:t>
            </a:r>
            <a:r>
              <a:rPr lang="en-US" dirty="0"/>
              <a:t>, sudden exposure to low temperature.</a:t>
            </a:r>
          </a:p>
          <a:p>
            <a:endParaRPr lang="en-US" dirty="0"/>
          </a:p>
          <a:p>
            <a:endParaRPr lang="en-US" dirty="0"/>
          </a:p>
        </p:txBody>
      </p:sp>
      <p:sp>
        <p:nvSpPr>
          <p:cNvPr id="3" name="Title 2"/>
          <p:cNvSpPr>
            <a:spLocks noGrp="1"/>
          </p:cNvSpPr>
          <p:nvPr>
            <p:ph type="title"/>
          </p:nvPr>
        </p:nvSpPr>
        <p:spPr/>
        <p:txBody>
          <a:bodyPr/>
          <a:lstStyle/>
          <a:p>
            <a:r>
              <a:rPr lang="en-US" dirty="0"/>
              <a:t>Chilling injury</a:t>
            </a:r>
          </a:p>
        </p:txBody>
      </p:sp>
    </p:spTree>
    <p:extLst>
      <p:ext uri="{BB962C8B-B14F-4D97-AF65-F5344CB8AC3E}">
        <p14:creationId xmlns:p14="http://schemas.microsoft.com/office/powerpoint/2010/main" val="711447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cold weather, non adapted plant show changes</a:t>
            </a:r>
          </a:p>
          <a:p>
            <a:endParaRPr lang="en-US" dirty="0"/>
          </a:p>
          <a:p>
            <a:r>
              <a:rPr lang="en-US" dirty="0"/>
              <a:t>Changes in consistency of membrane.</a:t>
            </a:r>
          </a:p>
          <a:p>
            <a:pPr marL="109728" indent="0">
              <a:buNone/>
            </a:pPr>
            <a:endParaRPr lang="en-US" dirty="0"/>
          </a:p>
          <a:p>
            <a:r>
              <a:rPr lang="en-US" dirty="0"/>
              <a:t>Under freezing condition, crystals are built in the intercellular.</a:t>
            </a:r>
          </a:p>
        </p:txBody>
      </p:sp>
      <p:sp>
        <p:nvSpPr>
          <p:cNvPr id="2" name="Title 1"/>
          <p:cNvSpPr>
            <a:spLocks noGrp="1"/>
          </p:cNvSpPr>
          <p:nvPr>
            <p:ph type="title"/>
          </p:nvPr>
        </p:nvSpPr>
        <p:spPr/>
        <p:txBody>
          <a:bodyPr/>
          <a:lstStyle/>
          <a:p>
            <a:r>
              <a:rPr lang="en-US" b="1" dirty="0" err="1">
                <a:solidFill>
                  <a:srgbClr val="002060"/>
                </a:solidFill>
              </a:rPr>
              <a:t>Cont</a:t>
            </a:r>
            <a:r>
              <a:rPr lang="en-US" b="1" dirty="0">
                <a:solidFill>
                  <a:srgbClr val="002060"/>
                </a:solidFill>
              </a:rPr>
              <a:t>……….</a:t>
            </a:r>
          </a:p>
        </p:txBody>
      </p:sp>
    </p:spTree>
    <p:extLst>
      <p:ext uri="{BB962C8B-B14F-4D97-AF65-F5344CB8AC3E}">
        <p14:creationId xmlns:p14="http://schemas.microsoft.com/office/powerpoint/2010/main" val="1959499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FF0000"/>
                </a:solidFill>
              </a:rPr>
              <a:t>Chilling Sensitive plants</a:t>
            </a:r>
            <a:r>
              <a:rPr lang="en-US" dirty="0"/>
              <a:t>:</a:t>
            </a:r>
          </a:p>
          <a:p>
            <a:pPr>
              <a:buFont typeface="Wingdings" pitchFamily="2" charset="2"/>
              <a:buChar char="ü"/>
            </a:pPr>
            <a:r>
              <a:rPr lang="en-US" dirty="0"/>
              <a:t> Seriously injured by temp. above 0°C and below 15°C.</a:t>
            </a:r>
          </a:p>
          <a:p>
            <a:r>
              <a:rPr lang="en-US" dirty="0">
                <a:solidFill>
                  <a:srgbClr val="FF0000"/>
                </a:solidFill>
              </a:rPr>
              <a:t>Chilling resistant plants:</a:t>
            </a:r>
          </a:p>
          <a:p>
            <a:pPr>
              <a:buFont typeface="Wingdings" pitchFamily="2" charset="2"/>
              <a:buChar char="ü"/>
            </a:pPr>
            <a:r>
              <a:rPr lang="en-US" dirty="0"/>
              <a:t>Able to tolerate low temperature stress</a:t>
            </a:r>
          </a:p>
          <a:p>
            <a:pPr>
              <a:buFont typeface="Wingdings" pitchFamily="2" charset="2"/>
              <a:buChar char="ü"/>
            </a:pPr>
            <a:r>
              <a:rPr lang="en-US" dirty="0"/>
              <a:t>Seriously injured when ice form in tissues</a:t>
            </a:r>
          </a:p>
        </p:txBody>
      </p:sp>
      <p:sp>
        <p:nvSpPr>
          <p:cNvPr id="2" name="Title 1"/>
          <p:cNvSpPr>
            <a:spLocks noGrp="1"/>
          </p:cNvSpPr>
          <p:nvPr>
            <p:ph type="title"/>
          </p:nvPr>
        </p:nvSpPr>
        <p:spPr/>
        <p:txBody>
          <a:bodyPr>
            <a:normAutofit fontScale="90000"/>
          </a:bodyPr>
          <a:lstStyle/>
          <a:p>
            <a:r>
              <a:rPr lang="en-US" b="1" dirty="0">
                <a:solidFill>
                  <a:srgbClr val="002060"/>
                </a:solidFill>
              </a:rPr>
              <a:t>Classification of plants response </a:t>
            </a:r>
            <a:br>
              <a:rPr lang="en-US" b="1" dirty="0">
                <a:solidFill>
                  <a:srgbClr val="002060"/>
                </a:solidFill>
              </a:rPr>
            </a:br>
            <a:r>
              <a:rPr lang="en-US" b="1" dirty="0">
                <a:solidFill>
                  <a:srgbClr val="002060"/>
                </a:solidFill>
              </a:rPr>
              <a:t>to Low temperature</a:t>
            </a:r>
          </a:p>
        </p:txBody>
      </p:sp>
    </p:spTree>
    <p:extLst>
      <p:ext uri="{BB962C8B-B14F-4D97-AF65-F5344CB8AC3E}">
        <p14:creationId xmlns:p14="http://schemas.microsoft.com/office/powerpoint/2010/main" val="3033174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229600" cy="4525963"/>
          </a:xfrm>
        </p:spPr>
        <p:txBody>
          <a:bodyPr/>
          <a:lstStyle/>
          <a:p>
            <a:r>
              <a:rPr lang="en-US" dirty="0">
                <a:solidFill>
                  <a:srgbClr val="FF0000"/>
                </a:solidFill>
              </a:rPr>
              <a:t>Frost resistant plants:</a:t>
            </a:r>
          </a:p>
          <a:p>
            <a:pPr>
              <a:buFont typeface="Wingdings" pitchFamily="2" charset="2"/>
              <a:buChar char="ü"/>
            </a:pPr>
            <a:r>
              <a:rPr lang="en-US" dirty="0"/>
              <a:t>Tolerate exposure to very low temperature </a:t>
            </a:r>
          </a:p>
          <a:p>
            <a:pPr marL="0" indent="0">
              <a:buNone/>
            </a:pPr>
            <a:r>
              <a:rPr lang="en-US" dirty="0"/>
              <a:t>    (-50°C to -100°C), even immersed in liquid N</a:t>
            </a:r>
            <a:r>
              <a:rPr lang="en-US" baseline="-25000" dirty="0"/>
              <a:t>2</a:t>
            </a:r>
            <a:r>
              <a:rPr lang="en-US" dirty="0"/>
              <a:t>.</a:t>
            </a:r>
          </a:p>
          <a:p>
            <a:pPr marL="0" indent="0">
              <a:buNone/>
            </a:pPr>
            <a:endParaRPr lang="en-US" dirty="0"/>
          </a:p>
        </p:txBody>
      </p:sp>
    </p:spTree>
    <p:extLst>
      <p:ext uri="{BB962C8B-B14F-4D97-AF65-F5344CB8AC3E}">
        <p14:creationId xmlns:p14="http://schemas.microsoft.com/office/powerpoint/2010/main" val="1246488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71500" indent="-571500">
              <a:buAutoNum type="romanLcParenR"/>
            </a:pPr>
            <a:r>
              <a:rPr lang="en-US" dirty="0">
                <a:solidFill>
                  <a:srgbClr val="FF0000"/>
                </a:solidFill>
              </a:rPr>
              <a:t>i) Cellular changes:</a:t>
            </a:r>
          </a:p>
          <a:p>
            <a:r>
              <a:rPr lang="en-US" dirty="0"/>
              <a:t>Changes in membrane structure and          composition decrease protoplasmic streaming.</a:t>
            </a:r>
          </a:p>
          <a:p>
            <a:r>
              <a:rPr lang="en-US" dirty="0"/>
              <a:t> electrolyte leakage and plasmolysis.</a:t>
            </a:r>
          </a:p>
        </p:txBody>
      </p:sp>
      <p:sp>
        <p:nvSpPr>
          <p:cNvPr id="2" name="Title 1"/>
          <p:cNvSpPr>
            <a:spLocks noGrp="1"/>
          </p:cNvSpPr>
          <p:nvPr>
            <p:ph type="title"/>
          </p:nvPr>
        </p:nvSpPr>
        <p:spPr/>
        <p:txBody>
          <a:bodyPr>
            <a:normAutofit/>
          </a:bodyPr>
          <a:lstStyle/>
          <a:p>
            <a:r>
              <a:rPr lang="en-US" b="1" dirty="0">
                <a:solidFill>
                  <a:srgbClr val="002060"/>
                </a:solidFill>
              </a:rPr>
              <a:t>Symptoms of chilling injuries</a:t>
            </a:r>
          </a:p>
        </p:txBody>
      </p:sp>
    </p:spTree>
    <p:extLst>
      <p:ext uri="{BB962C8B-B14F-4D97-AF65-F5344CB8AC3E}">
        <p14:creationId xmlns:p14="http://schemas.microsoft.com/office/powerpoint/2010/main" val="705941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FF0000"/>
                </a:solidFill>
              </a:rPr>
              <a:t>ii) Altered metabolism:</a:t>
            </a:r>
          </a:p>
          <a:p>
            <a:r>
              <a:rPr lang="en-US" dirty="0"/>
              <a:t>Increase or reduce respiration depending on severity of stress production of abnormal metabolites due to anaerobic conditions.</a:t>
            </a:r>
          </a:p>
          <a:p>
            <a:pPr marL="0" indent="0">
              <a:buNone/>
            </a:pPr>
            <a:endParaRPr lang="en-US" dirty="0"/>
          </a:p>
        </p:txBody>
      </p:sp>
      <p:sp>
        <p:nvSpPr>
          <p:cNvPr id="2" name="Title 1"/>
          <p:cNvSpPr>
            <a:spLocks noGrp="1"/>
          </p:cNvSpPr>
          <p:nvPr>
            <p:ph type="title"/>
          </p:nvPr>
        </p:nvSpPr>
        <p:spPr/>
        <p:txBody>
          <a:bodyPr/>
          <a:lstStyle/>
          <a:p>
            <a:r>
              <a:rPr lang="en-US" b="1" dirty="0">
                <a:solidFill>
                  <a:srgbClr val="002060"/>
                </a:solidFill>
              </a:rPr>
              <a:t>Chilling injuries symptoms</a:t>
            </a:r>
          </a:p>
        </p:txBody>
      </p:sp>
    </p:spTree>
    <p:extLst>
      <p:ext uri="{BB962C8B-B14F-4D97-AF65-F5344CB8AC3E}">
        <p14:creationId xmlns:p14="http://schemas.microsoft.com/office/powerpoint/2010/main" val="136903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stress</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Biotic- imposed by other organisms</a:t>
            </a:r>
          </a:p>
          <a:p>
            <a:r>
              <a:rPr lang="en-US" dirty="0" err="1">
                <a:latin typeface="Times New Roman" pitchFamily="18" charset="0"/>
                <a:cs typeface="Times New Roman" pitchFamily="18" charset="0"/>
              </a:rPr>
              <a:t>Abiotic</a:t>
            </a:r>
            <a:r>
              <a:rPr lang="en-US" dirty="0">
                <a:latin typeface="Times New Roman" pitchFamily="18" charset="0"/>
                <a:cs typeface="Times New Roman" pitchFamily="18" charset="0"/>
              </a:rPr>
              <a:t>- arising from an excess or deficit in the physical or chemical environment </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Biotic and </a:t>
            </a:r>
            <a:r>
              <a:rPr lang="en-US" dirty="0" err="1">
                <a:latin typeface="Times New Roman" pitchFamily="18" charset="0"/>
                <a:cs typeface="Times New Roman" pitchFamily="18" charset="0"/>
              </a:rPr>
              <a:t>abiotic</a:t>
            </a:r>
            <a:r>
              <a:rPr lang="en-US" dirty="0">
                <a:latin typeface="Times New Roman" pitchFamily="18" charset="0"/>
                <a:cs typeface="Times New Roman" pitchFamily="18" charset="0"/>
              </a:rPr>
              <a:t> stresses can reduce average plant productivity by 65% to 87% depending upon the crop.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Plant membrane consist of lipid bilayer. In chilling sensitive plants, lipid bilayer have high percentage of saturated fatty acid chain. Membrane with composition become semi-solidify at chilling temperature.</a:t>
            </a:r>
          </a:p>
          <a:p>
            <a:r>
              <a:rPr lang="en-US" dirty="0"/>
              <a:t>Transition from liquid crystalline phase to solid gel state.</a:t>
            </a:r>
          </a:p>
          <a:p>
            <a:pPr lvl="0"/>
            <a:r>
              <a:rPr lang="en-US" dirty="0">
                <a:solidFill>
                  <a:srgbClr val="000000"/>
                </a:solidFill>
                <a:ea typeface="Times New Roman"/>
                <a:cs typeface="Calibri"/>
              </a:rPr>
              <a:t>Increase in permeability of plasma results in leakage of organic and inorganic substances</a:t>
            </a:r>
            <a:endParaRPr lang="en-US" sz="2400" dirty="0">
              <a:solidFill>
                <a:srgbClr val="000000"/>
              </a:solidFill>
              <a:ea typeface="Calibri"/>
              <a:cs typeface="Times New Roman"/>
            </a:endParaRPr>
          </a:p>
          <a:p>
            <a:endParaRPr lang="en-US" dirty="0"/>
          </a:p>
        </p:txBody>
      </p:sp>
      <p:sp>
        <p:nvSpPr>
          <p:cNvPr id="2" name="Title 1"/>
          <p:cNvSpPr>
            <a:spLocks noGrp="1"/>
          </p:cNvSpPr>
          <p:nvPr>
            <p:ph type="title"/>
          </p:nvPr>
        </p:nvSpPr>
        <p:spPr/>
        <p:txBody>
          <a:bodyPr>
            <a:normAutofit/>
          </a:bodyPr>
          <a:lstStyle/>
          <a:p>
            <a:r>
              <a:rPr lang="en-US" sz="4000" b="1" dirty="0">
                <a:solidFill>
                  <a:srgbClr val="002060"/>
                </a:solidFill>
              </a:rPr>
              <a:t>Cellular membrane changes</a:t>
            </a:r>
          </a:p>
        </p:txBody>
      </p:sp>
    </p:spTree>
    <p:extLst>
      <p:ext uri="{BB962C8B-B14F-4D97-AF65-F5344CB8AC3E}">
        <p14:creationId xmlns:p14="http://schemas.microsoft.com/office/powerpoint/2010/main" val="4247347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agritech.tnau.ac.in/agriculture/agri_temperature_about_clip_image002_0000.jpg"/>
          <p:cNvPicPr>
            <a:picLocks noGrp="1"/>
          </p:cNvPicPr>
          <p:nvPr>
            <p:ph idx="1"/>
          </p:nvPr>
        </p:nvPicPr>
        <p:blipFill>
          <a:blip r:embed="rId2"/>
          <a:srcRect/>
          <a:stretch>
            <a:fillRect/>
          </a:stretch>
        </p:blipFill>
        <p:spPr bwMode="auto">
          <a:xfrm>
            <a:off x="990600" y="1752600"/>
            <a:ext cx="6781799" cy="41148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4000" b="1" dirty="0">
                <a:solidFill>
                  <a:srgbClr val="002060"/>
                </a:solidFill>
              </a:rPr>
              <a:t>Cellular membrane changes</a:t>
            </a:r>
          </a:p>
        </p:txBody>
      </p:sp>
    </p:spTree>
    <p:extLst>
      <p:ext uri="{BB962C8B-B14F-4D97-AF65-F5344CB8AC3E}">
        <p14:creationId xmlns:p14="http://schemas.microsoft.com/office/powerpoint/2010/main" val="1573248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914400"/>
            <a:ext cx="8229600" cy="4830763"/>
          </a:xfrm>
        </p:spPr>
        <p:txBody>
          <a:bodyPr>
            <a:normAutofit/>
          </a:bodyPr>
          <a:lstStyle/>
          <a:p>
            <a:r>
              <a:rPr lang="en-US" dirty="0"/>
              <a:t>Formation of crystalline deposits in root,epidermal,mesophyll and vascular cells leading to tonoplast disruption.</a:t>
            </a:r>
          </a:p>
          <a:p>
            <a:r>
              <a:rPr lang="en-US" dirty="0"/>
              <a:t>Tonoplast disruption is irreversible.</a:t>
            </a:r>
          </a:p>
          <a:p>
            <a:r>
              <a:rPr lang="en-US" dirty="0"/>
              <a:t>During hardening lipids accumulates in cytoplasm.</a:t>
            </a:r>
          </a:p>
        </p:txBody>
      </p:sp>
    </p:spTree>
    <p:extLst>
      <p:ext uri="{BB962C8B-B14F-4D97-AF65-F5344CB8AC3E}">
        <p14:creationId xmlns:p14="http://schemas.microsoft.com/office/powerpoint/2010/main" val="2623433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Swelling of plastids membrane and mitochondrial membrane.</a:t>
            </a:r>
          </a:p>
          <a:p>
            <a:r>
              <a:rPr lang="en-US" dirty="0"/>
              <a:t>Swelling of chloroplast thylakoids.</a:t>
            </a:r>
          </a:p>
          <a:p>
            <a:r>
              <a:rPr lang="en-US" dirty="0"/>
              <a:t>Decrease in size and number of grain.</a:t>
            </a:r>
          </a:p>
          <a:p>
            <a:r>
              <a:rPr lang="en-US" dirty="0"/>
              <a:t>Mitochondria with reduce cristae and transparent matrix.</a:t>
            </a:r>
          </a:p>
          <a:p>
            <a:r>
              <a:rPr lang="en-US" dirty="0"/>
              <a:t>Swelling and disintegration of dictyosomes. </a:t>
            </a:r>
          </a:p>
        </p:txBody>
      </p:sp>
      <p:sp>
        <p:nvSpPr>
          <p:cNvPr id="2" name="Title 1"/>
          <p:cNvSpPr>
            <a:spLocks noGrp="1"/>
          </p:cNvSpPr>
          <p:nvPr>
            <p:ph type="title"/>
          </p:nvPr>
        </p:nvSpPr>
        <p:spPr/>
        <p:txBody>
          <a:bodyPr/>
          <a:lstStyle/>
          <a:p>
            <a:r>
              <a:rPr lang="en-US" b="1" dirty="0">
                <a:solidFill>
                  <a:srgbClr val="002060"/>
                </a:solidFill>
              </a:rPr>
              <a:t>Cytological changes</a:t>
            </a:r>
          </a:p>
        </p:txBody>
      </p:sp>
    </p:spTree>
    <p:extLst>
      <p:ext uri="{BB962C8B-B14F-4D97-AF65-F5344CB8AC3E}">
        <p14:creationId xmlns:p14="http://schemas.microsoft.com/office/powerpoint/2010/main" val="2532064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Reduce plant growth and health.</a:t>
            </a:r>
          </a:p>
          <a:p>
            <a:r>
              <a:rPr lang="en-US" dirty="0"/>
              <a:t>Surface lesions on leaves and fruits.</a:t>
            </a:r>
          </a:p>
          <a:p>
            <a:r>
              <a:rPr lang="en-US" dirty="0"/>
              <a:t>Abnormal curling , crinkling of leaves.</a:t>
            </a:r>
          </a:p>
          <a:p>
            <a:r>
              <a:rPr lang="en-US" dirty="0"/>
              <a:t>Water socking of tissues.</a:t>
            </a:r>
          </a:p>
          <a:p>
            <a:r>
              <a:rPr lang="en-US" dirty="0"/>
              <a:t>Cracking, splitting and die back of stem.</a:t>
            </a:r>
          </a:p>
          <a:p>
            <a:r>
              <a:rPr lang="en-US" dirty="0"/>
              <a:t>Internal discoloration.</a:t>
            </a:r>
          </a:p>
          <a:p>
            <a:r>
              <a:rPr lang="en-US" dirty="0"/>
              <a:t>Failure to ripened early.</a:t>
            </a:r>
          </a:p>
          <a:p>
            <a:r>
              <a:rPr lang="en-US" dirty="0"/>
              <a:t>Loss of vigor.</a:t>
            </a:r>
          </a:p>
        </p:txBody>
      </p:sp>
      <p:sp>
        <p:nvSpPr>
          <p:cNvPr id="2" name="Title 1"/>
          <p:cNvSpPr>
            <a:spLocks noGrp="1"/>
          </p:cNvSpPr>
          <p:nvPr>
            <p:ph type="title"/>
          </p:nvPr>
        </p:nvSpPr>
        <p:spPr/>
        <p:txBody>
          <a:bodyPr/>
          <a:lstStyle/>
          <a:p>
            <a:r>
              <a:rPr lang="en-US" b="1" dirty="0">
                <a:solidFill>
                  <a:srgbClr val="002060"/>
                </a:solidFill>
              </a:rPr>
              <a:t>Common symptoms</a:t>
            </a:r>
          </a:p>
        </p:txBody>
      </p:sp>
    </p:spTree>
    <p:extLst>
      <p:ext uri="{BB962C8B-B14F-4D97-AF65-F5344CB8AC3E}">
        <p14:creationId xmlns:p14="http://schemas.microsoft.com/office/powerpoint/2010/main" val="593106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066800"/>
            <a:ext cx="2552700" cy="4343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1828800"/>
            <a:ext cx="2438400" cy="44196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981200"/>
            <a:ext cx="2257425" cy="4495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209800" y="1524000"/>
            <a:ext cx="2400300" cy="4343400"/>
          </a:xfrm>
          <a:prstGeom prst="rect">
            <a:avLst/>
          </a:prstGeom>
        </p:spPr>
      </p:pic>
      <p:sp>
        <p:nvSpPr>
          <p:cNvPr id="2" name="Rectangle 1"/>
          <p:cNvSpPr/>
          <p:nvPr/>
        </p:nvSpPr>
        <p:spPr>
          <a:xfrm>
            <a:off x="256049" y="568036"/>
            <a:ext cx="1919115" cy="369332"/>
          </a:xfrm>
          <a:prstGeom prst="rect">
            <a:avLst/>
          </a:prstGeom>
          <a:noFill/>
        </p:spPr>
        <p:txBody>
          <a:bodyPr wrap="none" lIns="91440" tIns="45720" rIns="91440" bIns="45720">
            <a:spAutoFit/>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Surface Lesions</a:t>
            </a:r>
          </a:p>
        </p:txBody>
      </p:sp>
      <p:sp>
        <p:nvSpPr>
          <p:cNvPr id="3" name="Rectangle 2"/>
          <p:cNvSpPr/>
          <p:nvPr/>
        </p:nvSpPr>
        <p:spPr>
          <a:xfrm>
            <a:off x="2667000" y="970002"/>
            <a:ext cx="2074607" cy="369332"/>
          </a:xfrm>
          <a:prstGeom prst="rect">
            <a:avLst/>
          </a:prstGeom>
        </p:spPr>
        <p:txBody>
          <a:bodyPr wrap="none">
            <a:spAutoFit/>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Die back of stem</a:t>
            </a:r>
          </a:p>
        </p:txBody>
      </p:sp>
      <p:sp>
        <p:nvSpPr>
          <p:cNvPr id="4" name="Rectangle 3"/>
          <p:cNvSpPr/>
          <p:nvPr/>
        </p:nvSpPr>
        <p:spPr>
          <a:xfrm>
            <a:off x="4928643" y="1339334"/>
            <a:ext cx="2129109" cy="369332"/>
          </a:xfrm>
          <a:prstGeom prst="rect">
            <a:avLst/>
          </a:prstGeom>
        </p:spPr>
        <p:txBody>
          <a:bodyPr wrap="none">
            <a:spAutoFit/>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Abnormal curling</a:t>
            </a:r>
          </a:p>
        </p:txBody>
      </p:sp>
      <p:sp>
        <p:nvSpPr>
          <p:cNvPr id="9" name="Rectangle 8"/>
          <p:cNvSpPr/>
          <p:nvPr/>
        </p:nvSpPr>
        <p:spPr>
          <a:xfrm>
            <a:off x="7128010" y="1611868"/>
            <a:ext cx="1758815" cy="369332"/>
          </a:xfrm>
          <a:prstGeom prst="rect">
            <a:avLst/>
          </a:prstGeom>
        </p:spPr>
        <p:txBody>
          <a:bodyPr wrap="none">
            <a:spAutoFit/>
          </a:bodyP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Water socking</a:t>
            </a:r>
          </a:p>
        </p:txBody>
      </p:sp>
    </p:spTree>
    <p:extLst>
      <p:ext uri="{BB962C8B-B14F-4D97-AF65-F5344CB8AC3E}">
        <p14:creationId xmlns:p14="http://schemas.microsoft.com/office/powerpoint/2010/main" val="3540430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Sunken pits in cucumber.</a:t>
            </a:r>
          </a:p>
          <a:p>
            <a:r>
              <a:rPr lang="en-US" dirty="0"/>
              <a:t>Browning of skins and degradation of pulp in banana.</a:t>
            </a:r>
          </a:p>
          <a:p>
            <a:r>
              <a:rPr lang="en-US" dirty="0"/>
              <a:t>Black heart of pineapple.</a:t>
            </a:r>
          </a:p>
        </p:txBody>
      </p:sp>
      <p:sp>
        <p:nvSpPr>
          <p:cNvPr id="2" name="Title 1"/>
          <p:cNvSpPr>
            <a:spLocks noGrp="1"/>
          </p:cNvSpPr>
          <p:nvPr>
            <p:ph type="title"/>
          </p:nvPr>
        </p:nvSpPr>
        <p:spPr/>
        <p:txBody>
          <a:bodyPr/>
          <a:lstStyle/>
          <a:p>
            <a:r>
              <a:rPr lang="en-US" b="1" dirty="0">
                <a:solidFill>
                  <a:srgbClr val="002060"/>
                </a:solidFill>
              </a:rPr>
              <a:t>Chilling stress in fruits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97" y="3200400"/>
            <a:ext cx="3140003" cy="32929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228109"/>
            <a:ext cx="3651250" cy="3265259"/>
          </a:xfrm>
          <a:prstGeom prst="rect">
            <a:avLst/>
          </a:prstGeom>
        </p:spPr>
      </p:pic>
    </p:spTree>
    <p:extLst>
      <p:ext uri="{BB962C8B-B14F-4D97-AF65-F5344CB8AC3E}">
        <p14:creationId xmlns:p14="http://schemas.microsoft.com/office/powerpoint/2010/main" val="1260264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Freezing injury occurs at Temperature below freezing point of water.</a:t>
            </a:r>
          </a:p>
          <a:p>
            <a:r>
              <a:rPr lang="en-US" dirty="0"/>
              <a:t>Freezing injury can be from two sources.</a:t>
            </a:r>
          </a:p>
          <a:p>
            <a:pPr>
              <a:buFont typeface="Wingdings" pitchFamily="2" charset="2"/>
              <a:buChar char="ü"/>
            </a:pPr>
            <a:r>
              <a:rPr lang="en-US" dirty="0">
                <a:solidFill>
                  <a:srgbClr val="FF0000"/>
                </a:solidFill>
              </a:rPr>
              <a:t>Freezing of soil water:</a:t>
            </a:r>
          </a:p>
          <a:p>
            <a:r>
              <a:rPr lang="en-US" dirty="0"/>
              <a:t>Water present in soil available to plant freezes at -2°C, and not available to plant.</a:t>
            </a:r>
          </a:p>
          <a:p>
            <a:pPr>
              <a:buFont typeface="Wingdings" pitchFamily="2" charset="2"/>
              <a:buChar char="ü"/>
            </a:pPr>
            <a:r>
              <a:rPr lang="en-US" dirty="0">
                <a:solidFill>
                  <a:srgbClr val="FF0000"/>
                </a:solidFill>
              </a:rPr>
              <a:t>Freezing of fluid in plants:</a:t>
            </a:r>
          </a:p>
          <a:p>
            <a:r>
              <a:rPr lang="en-US" dirty="0"/>
              <a:t>It make disruption of cell structure and its function.</a:t>
            </a:r>
          </a:p>
          <a:p>
            <a:endParaRPr lang="en-US" dirty="0"/>
          </a:p>
        </p:txBody>
      </p:sp>
      <p:sp>
        <p:nvSpPr>
          <p:cNvPr id="2" name="Title 1"/>
          <p:cNvSpPr>
            <a:spLocks noGrp="1"/>
          </p:cNvSpPr>
          <p:nvPr>
            <p:ph type="title"/>
          </p:nvPr>
        </p:nvSpPr>
        <p:spPr/>
        <p:txBody>
          <a:bodyPr>
            <a:normAutofit/>
          </a:bodyPr>
          <a:lstStyle/>
          <a:p>
            <a:r>
              <a:rPr lang="en-US" dirty="0">
                <a:solidFill>
                  <a:srgbClr val="002060"/>
                </a:solidFill>
              </a:rPr>
              <a:t>Freezing injury</a:t>
            </a:r>
          </a:p>
        </p:txBody>
      </p:sp>
    </p:spTree>
    <p:extLst>
      <p:ext uri="{BB962C8B-B14F-4D97-AF65-F5344CB8AC3E}">
        <p14:creationId xmlns:p14="http://schemas.microsoft.com/office/powerpoint/2010/main" val="1118447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FF0000"/>
                </a:solidFill>
              </a:rPr>
              <a:t>Vitrification:</a:t>
            </a:r>
            <a:r>
              <a:rPr lang="en-US" dirty="0"/>
              <a:t> </a:t>
            </a:r>
          </a:p>
          <a:p>
            <a:pPr>
              <a:buFont typeface="Wingdings" pitchFamily="2" charset="2"/>
              <a:buChar char="ü"/>
            </a:pPr>
            <a:r>
              <a:rPr lang="en-US" dirty="0"/>
              <a:t>Solidification of cellular content.</a:t>
            </a:r>
          </a:p>
          <a:p>
            <a:r>
              <a:rPr lang="en-US" dirty="0">
                <a:solidFill>
                  <a:srgbClr val="FF0000"/>
                </a:solidFill>
              </a:rPr>
              <a:t>Crystallization/ ice formation:</a:t>
            </a:r>
          </a:p>
          <a:p>
            <a:pPr>
              <a:buFont typeface="Wingdings" pitchFamily="2" charset="2"/>
              <a:buChar char="ü"/>
            </a:pPr>
            <a:r>
              <a:rPr lang="en-US" dirty="0"/>
              <a:t>Ice formation in intracellular or intercellular.</a:t>
            </a:r>
          </a:p>
        </p:txBody>
      </p:sp>
      <p:sp>
        <p:nvSpPr>
          <p:cNvPr id="2" name="Title 1"/>
          <p:cNvSpPr>
            <a:spLocks noGrp="1"/>
          </p:cNvSpPr>
          <p:nvPr>
            <p:ph type="title"/>
          </p:nvPr>
        </p:nvSpPr>
        <p:spPr/>
        <p:txBody>
          <a:bodyPr>
            <a:noAutofit/>
          </a:bodyPr>
          <a:lstStyle/>
          <a:p>
            <a:r>
              <a:rPr lang="en-US" dirty="0">
                <a:solidFill>
                  <a:srgbClr val="002060"/>
                </a:solidFill>
              </a:rPr>
              <a:t>Two types of freezing occur in plant cells</a:t>
            </a:r>
          </a:p>
        </p:txBody>
      </p:sp>
    </p:spTree>
    <p:extLst>
      <p:ext uri="{BB962C8B-B14F-4D97-AF65-F5344CB8AC3E}">
        <p14:creationId xmlns:p14="http://schemas.microsoft.com/office/powerpoint/2010/main" val="2103687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2500" lnSpcReduction="20000"/>
          </a:bodyPr>
          <a:lstStyle/>
          <a:p>
            <a:r>
              <a:rPr lang="en-US" sz="3200" dirty="0">
                <a:solidFill>
                  <a:srgbClr val="FF0000"/>
                </a:solidFill>
              </a:rPr>
              <a:t>Stress Avoidance</a:t>
            </a:r>
          </a:p>
          <a:p>
            <a:pPr>
              <a:buFont typeface="Wingdings" pitchFamily="2" charset="2"/>
              <a:buChar char="ü"/>
            </a:pPr>
            <a:r>
              <a:rPr lang="en-US" dirty="0">
                <a:solidFill>
                  <a:srgbClr val="FF0000"/>
                </a:solidFill>
              </a:rPr>
              <a:t>   </a:t>
            </a:r>
            <a:r>
              <a:rPr lang="en-US" sz="2900" dirty="0"/>
              <a:t>Some succulents</a:t>
            </a:r>
          </a:p>
          <a:p>
            <a:pPr>
              <a:buFont typeface="Wingdings" pitchFamily="2" charset="2"/>
              <a:buChar char="ü"/>
            </a:pPr>
            <a:r>
              <a:rPr lang="en-US" sz="2900" dirty="0"/>
              <a:t>    Many annuals</a:t>
            </a:r>
          </a:p>
          <a:p>
            <a:pPr>
              <a:buFont typeface="Wingdings" pitchFamily="2" charset="2"/>
              <a:buChar char="ü"/>
            </a:pPr>
            <a:r>
              <a:rPr lang="en-US" sz="2900" dirty="0"/>
              <a:t>     Supper cooling</a:t>
            </a:r>
          </a:p>
          <a:p>
            <a:r>
              <a:rPr lang="en-US" sz="3200" dirty="0">
                <a:solidFill>
                  <a:srgbClr val="FF0000"/>
                </a:solidFill>
              </a:rPr>
              <a:t>Stress Tolerance</a:t>
            </a:r>
          </a:p>
          <a:p>
            <a:pPr algn="just">
              <a:buFont typeface="Wingdings" pitchFamily="2" charset="2"/>
              <a:buChar char="ü"/>
            </a:pPr>
            <a:r>
              <a:rPr lang="en-US" sz="2900" dirty="0"/>
              <a:t>Cold acclimation in plants is a complex process involving changes in the expression of numerous cold-responsive (COR) genes This results in modification of plant cell structural, biochemical, and photosynthetic properties that facilitate an increase in the plant’s freezing stress tolerance.</a:t>
            </a:r>
          </a:p>
          <a:p>
            <a:pPr>
              <a:buFont typeface="Wingdings" pitchFamily="2" charset="2"/>
              <a:buChar char="ü"/>
            </a:pPr>
            <a:r>
              <a:rPr lang="en-US" sz="2900" dirty="0"/>
              <a:t>   </a:t>
            </a:r>
          </a:p>
          <a:p>
            <a:pPr marL="109728" indent="0">
              <a:buNone/>
            </a:pPr>
            <a:endParaRPr lang="en-US" dirty="0"/>
          </a:p>
        </p:txBody>
      </p:sp>
      <p:sp>
        <p:nvSpPr>
          <p:cNvPr id="3" name="Title 2"/>
          <p:cNvSpPr>
            <a:spLocks noGrp="1"/>
          </p:cNvSpPr>
          <p:nvPr>
            <p:ph type="title"/>
          </p:nvPr>
        </p:nvSpPr>
        <p:spPr/>
        <p:txBody>
          <a:bodyPr>
            <a:normAutofit/>
          </a:bodyPr>
          <a:lstStyle/>
          <a:p>
            <a:r>
              <a:rPr lang="en-US" dirty="0">
                <a:solidFill>
                  <a:srgbClr val="002060"/>
                </a:solidFill>
              </a:rPr>
              <a:t>Strategies taken by plants </a:t>
            </a:r>
          </a:p>
        </p:txBody>
      </p:sp>
    </p:spTree>
    <p:extLst>
      <p:ext uri="{BB962C8B-B14F-4D97-AF65-F5344CB8AC3E}">
        <p14:creationId xmlns:p14="http://schemas.microsoft.com/office/powerpoint/2010/main" val="22476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a:latin typeface="Times New Roman" pitchFamily="18" charset="0"/>
                <a:cs typeface="Times New Roman" pitchFamily="18" charset="0"/>
              </a:rPr>
              <a:t>Plant response to </a:t>
            </a:r>
            <a:r>
              <a:rPr lang="en-US" sz="3600" dirty="0" err="1">
                <a:latin typeface="Times New Roman" pitchFamily="18" charset="0"/>
                <a:cs typeface="Times New Roman" pitchFamily="18" charset="0"/>
              </a:rPr>
              <a:t>abiotic</a:t>
            </a:r>
            <a:r>
              <a:rPr lang="en-US" sz="3600" dirty="0">
                <a:latin typeface="Times New Roman" pitchFamily="18" charset="0"/>
                <a:cs typeface="Times New Roman" pitchFamily="18" charset="0"/>
              </a:rPr>
              <a:t> stress</a:t>
            </a:r>
            <a:r>
              <a:rPr lang="en-US" dirty="0"/>
              <a:t>:</a:t>
            </a:r>
          </a:p>
          <a:p>
            <a:pPr>
              <a:buNone/>
            </a:pPr>
            <a:r>
              <a:rPr lang="en-US" dirty="0"/>
              <a:t>    </a:t>
            </a:r>
            <a:r>
              <a:rPr lang="en-US" dirty="0">
                <a:latin typeface="Times New Roman" pitchFamily="18" charset="0"/>
                <a:cs typeface="Times New Roman" pitchFamily="18" charset="0"/>
              </a:rPr>
              <a:t>Arising from an excess or deficit in the physical or chemical environment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Based on their ability to maintain saturation of fatty acid in membrane lipids, thus modifying membrane fluidity.</a:t>
            </a:r>
          </a:p>
          <a:p>
            <a:r>
              <a:rPr lang="en-US" dirty="0"/>
              <a:t>Chilling-resistant plants have a greater abundance of unsaturated fatty acids and it has been shown that the proportion of unsaturated fatty acids increases during acclimation to cold temperature. </a:t>
            </a:r>
          </a:p>
        </p:txBody>
      </p:sp>
      <p:sp>
        <p:nvSpPr>
          <p:cNvPr id="3" name="Title 2"/>
          <p:cNvSpPr>
            <a:spLocks noGrp="1"/>
          </p:cNvSpPr>
          <p:nvPr>
            <p:ph type="title"/>
          </p:nvPr>
        </p:nvSpPr>
        <p:spPr/>
        <p:txBody>
          <a:bodyPr>
            <a:noAutofit/>
          </a:bodyPr>
          <a:lstStyle/>
          <a:p>
            <a:r>
              <a:rPr lang="en-US" dirty="0">
                <a:solidFill>
                  <a:srgbClr val="002060"/>
                </a:solidFill>
              </a:rPr>
              <a:t>The adaptation of plant cells to low temperature is</a:t>
            </a:r>
          </a:p>
        </p:txBody>
      </p:sp>
    </p:spTree>
    <p:extLst>
      <p:ext uri="{BB962C8B-B14F-4D97-AF65-F5344CB8AC3E}">
        <p14:creationId xmlns:p14="http://schemas.microsoft.com/office/powerpoint/2010/main" val="1912452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229600" cy="4525963"/>
          </a:xfrm>
        </p:spPr>
        <p:txBody>
          <a:bodyPr/>
          <a:lstStyle/>
          <a:p>
            <a:r>
              <a:rPr lang="en-US" dirty="0"/>
              <a:t>This modification allows membranes to remain fluid by lowering the temperature. Thus, desaturation of fatty acids provides protection against damage from chilling temperatures.</a:t>
            </a:r>
          </a:p>
        </p:txBody>
      </p:sp>
    </p:spTree>
    <p:extLst>
      <p:ext uri="{BB962C8B-B14F-4D97-AF65-F5344CB8AC3E}">
        <p14:creationId xmlns:p14="http://schemas.microsoft.com/office/powerpoint/2010/main" val="905850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 </a:t>
            </a:r>
            <a:r>
              <a:rPr lang="en-US" dirty="0">
                <a:solidFill>
                  <a:srgbClr val="FF0000"/>
                </a:solidFill>
              </a:rPr>
              <a:t>Resistant cultivars usage (Alfalfa)</a:t>
            </a:r>
          </a:p>
          <a:p>
            <a:r>
              <a:rPr lang="en-US" dirty="0"/>
              <a:t>Herbs, ground shrubs, low Leaf Area ,high root/shoot ratio.</a:t>
            </a:r>
          </a:p>
          <a:p>
            <a:r>
              <a:rPr lang="en-US" dirty="0"/>
              <a:t>Cold adapted plants tend to be slow growing.</a:t>
            </a:r>
          </a:p>
          <a:p>
            <a:r>
              <a:rPr lang="en-US" dirty="0"/>
              <a:t>Store sugar in underground tissues.</a:t>
            </a:r>
          </a:p>
          <a:p>
            <a:pPr>
              <a:buFont typeface="Wingdings" pitchFamily="2" charset="2"/>
              <a:buChar char="Ø"/>
            </a:pPr>
            <a:r>
              <a:rPr lang="en-US" dirty="0"/>
              <a:t>Have C3 mode of p/s.</a:t>
            </a:r>
          </a:p>
          <a:p>
            <a:pPr marL="109728" indent="0">
              <a:buNone/>
            </a:pPr>
            <a:endParaRPr lang="en-US" dirty="0"/>
          </a:p>
        </p:txBody>
      </p:sp>
      <p:sp>
        <p:nvSpPr>
          <p:cNvPr id="2" name="Title 1"/>
          <p:cNvSpPr>
            <a:spLocks noGrp="1"/>
          </p:cNvSpPr>
          <p:nvPr>
            <p:ph type="title"/>
          </p:nvPr>
        </p:nvSpPr>
        <p:spPr/>
        <p:txBody>
          <a:bodyPr>
            <a:normAutofit fontScale="90000"/>
          </a:bodyPr>
          <a:lstStyle/>
          <a:p>
            <a:r>
              <a:rPr lang="en-US" b="1" dirty="0">
                <a:solidFill>
                  <a:srgbClr val="002060"/>
                </a:solidFill>
              </a:rPr>
              <a:t>Approaches to Combat chilling </a:t>
            </a:r>
            <a:br>
              <a:rPr lang="en-US" b="1" dirty="0">
                <a:solidFill>
                  <a:srgbClr val="002060"/>
                </a:solidFill>
              </a:rPr>
            </a:br>
            <a:r>
              <a:rPr lang="en-US" b="1" dirty="0">
                <a:solidFill>
                  <a:srgbClr val="002060"/>
                </a:solidFill>
              </a:rPr>
              <a:t>stress</a:t>
            </a:r>
          </a:p>
        </p:txBody>
      </p:sp>
    </p:spTree>
    <p:extLst>
      <p:ext uri="{BB962C8B-B14F-4D97-AF65-F5344CB8AC3E}">
        <p14:creationId xmlns:p14="http://schemas.microsoft.com/office/powerpoint/2010/main" val="2530621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ii) </a:t>
            </a:r>
            <a:r>
              <a:rPr lang="en-US" dirty="0">
                <a:solidFill>
                  <a:srgbClr val="FF0000"/>
                </a:solidFill>
              </a:rPr>
              <a:t>Low temperature Hardening/Acclimation.</a:t>
            </a:r>
          </a:p>
          <a:p>
            <a:r>
              <a:rPr lang="en-US" dirty="0"/>
              <a:t> when plants are exposure to low temperature </a:t>
            </a:r>
          </a:p>
          <a:p>
            <a:pPr marL="109728" indent="0">
              <a:buNone/>
            </a:pPr>
            <a:r>
              <a:rPr lang="en-US" dirty="0"/>
              <a:t>   Slowly and gradually for a period.</a:t>
            </a:r>
          </a:p>
          <a:p>
            <a:r>
              <a:rPr lang="en-US" dirty="0"/>
              <a:t>iii)  </a:t>
            </a:r>
            <a:r>
              <a:rPr lang="en-US" dirty="0">
                <a:solidFill>
                  <a:srgbClr val="FF0000"/>
                </a:solidFill>
              </a:rPr>
              <a:t>Mulching </a:t>
            </a:r>
            <a:r>
              <a:rPr lang="en-US" dirty="0"/>
              <a:t>, warming of plant artificially.</a:t>
            </a:r>
          </a:p>
          <a:p>
            <a:r>
              <a:rPr lang="en-US" dirty="0"/>
              <a:t>iv) </a:t>
            </a:r>
            <a:r>
              <a:rPr lang="en-US" dirty="0">
                <a:solidFill>
                  <a:srgbClr val="FF0000"/>
                </a:solidFill>
              </a:rPr>
              <a:t>Application of glycine betaine </a:t>
            </a:r>
            <a:r>
              <a:rPr lang="en-US" dirty="0"/>
              <a:t>(GB) to plants could improve tolerance to stress caused by chilling.</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1603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conditions that can cause stress</a:t>
            </a:r>
          </a:p>
        </p:txBody>
      </p:sp>
      <p:sp>
        <p:nvSpPr>
          <p:cNvPr id="3" name="Content Placeholder 2"/>
          <p:cNvSpPr>
            <a:spLocks noGrp="1"/>
          </p:cNvSpPr>
          <p:nvPr>
            <p:ph idx="1"/>
          </p:nvPr>
        </p:nvSpPr>
        <p:spPr/>
        <p:txBody>
          <a:bodyPr/>
          <a:lstStyle/>
          <a:p>
            <a:r>
              <a:rPr lang="en-US" dirty="0"/>
              <a:t>Water-logging</a:t>
            </a:r>
          </a:p>
          <a:p>
            <a:r>
              <a:rPr lang="en-US" dirty="0"/>
              <a:t>Drought</a:t>
            </a:r>
          </a:p>
          <a:p>
            <a:r>
              <a:rPr lang="en-US" dirty="0"/>
              <a:t>High or low temperature</a:t>
            </a:r>
          </a:p>
          <a:p>
            <a:r>
              <a:rPr lang="en-US" dirty="0"/>
              <a:t>Excessive soil salinity </a:t>
            </a:r>
          </a:p>
          <a:p>
            <a:r>
              <a:rPr lang="en-US" dirty="0"/>
              <a:t>Inadequate mineral in the soil</a:t>
            </a:r>
          </a:p>
          <a:p>
            <a:r>
              <a:rPr lang="en-US" dirty="0"/>
              <a:t>Too much or too little light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resistance mechanisms</a:t>
            </a:r>
          </a:p>
        </p:txBody>
      </p:sp>
      <p:sp>
        <p:nvSpPr>
          <p:cNvPr id="3" name="Content Placeholder 2"/>
          <p:cNvSpPr>
            <a:spLocks noGrp="1"/>
          </p:cNvSpPr>
          <p:nvPr>
            <p:ph idx="1"/>
          </p:nvPr>
        </p:nvSpPr>
        <p:spPr/>
        <p:txBody>
          <a:bodyPr/>
          <a:lstStyle/>
          <a:p>
            <a:r>
              <a:rPr lang="en-US" dirty="0"/>
              <a:t>Avoidance mechanism</a:t>
            </a:r>
          </a:p>
          <a:p>
            <a:pPr>
              <a:buNone/>
            </a:pPr>
            <a:r>
              <a:rPr lang="en-US" dirty="0"/>
              <a:t>    - prevents exposure to stress</a:t>
            </a:r>
          </a:p>
          <a:p>
            <a:r>
              <a:rPr lang="en-US" dirty="0"/>
              <a:t>Tolerance mechanism</a:t>
            </a:r>
          </a:p>
          <a:p>
            <a:pPr>
              <a:buNone/>
            </a:pPr>
            <a:r>
              <a:rPr lang="en-US" dirty="0"/>
              <a:t>    - permit the plant to withstand stress</a:t>
            </a:r>
          </a:p>
          <a:p>
            <a:r>
              <a:rPr lang="en-US" dirty="0"/>
              <a:t>Acclimation </a:t>
            </a:r>
          </a:p>
          <a:p>
            <a:pPr>
              <a:buNone/>
            </a:pPr>
            <a:r>
              <a:rPr lang="en-US" dirty="0"/>
              <a:t>     - alter their physiology in response stress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Heat stress or high temperature stress</a:t>
            </a:r>
          </a:p>
        </p:txBody>
      </p:sp>
      <p:sp>
        <p:nvSpPr>
          <p:cNvPr id="3" name="Content Placeholder 2"/>
          <p:cNvSpPr>
            <a:spLocks noGrp="1"/>
          </p:cNvSpPr>
          <p:nvPr>
            <p:ph idx="1"/>
          </p:nvPr>
        </p:nvSpPr>
        <p:spPr/>
        <p:txBody>
          <a:bodyPr/>
          <a:lstStyle/>
          <a:p>
            <a:pPr>
              <a:buNone/>
            </a:pPr>
            <a:r>
              <a:rPr lang="en-US" dirty="0"/>
              <a:t>   The typical stress response to stress is a decrease in the synthesis of normal proteins, accompanied by an accelerated transcription and translation of new proteins known as heat shock proteins.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shock</a:t>
            </a:r>
          </a:p>
        </p:txBody>
      </p:sp>
      <p:sp>
        <p:nvSpPr>
          <p:cNvPr id="3" name="Content Placeholder 2"/>
          <p:cNvSpPr>
            <a:spLocks noGrp="1"/>
          </p:cNvSpPr>
          <p:nvPr>
            <p:ph idx="1"/>
          </p:nvPr>
        </p:nvSpPr>
        <p:spPr/>
        <p:txBody>
          <a:bodyPr/>
          <a:lstStyle/>
          <a:p>
            <a:pPr>
              <a:buFont typeface="Wingdings" pitchFamily="2" charset="2"/>
              <a:buChar char="q"/>
            </a:pPr>
            <a:r>
              <a:rPr lang="en-US" dirty="0">
                <a:latin typeface="Times New Roman" pitchFamily="18" charset="0"/>
                <a:cs typeface="Times New Roman" pitchFamily="18" charset="0"/>
              </a:rPr>
              <a:t>May arise in leaves</a:t>
            </a:r>
          </a:p>
          <a:p>
            <a:pPr>
              <a:buNone/>
            </a:pPr>
            <a:r>
              <a:rPr lang="en-US" dirty="0">
                <a:latin typeface="Times New Roman" pitchFamily="18" charset="0"/>
                <a:cs typeface="Times New Roman" pitchFamily="18" charset="0"/>
              </a:rPr>
              <a:t>     - when transpiration is insufficient</a:t>
            </a:r>
          </a:p>
          <a:p>
            <a:pPr>
              <a:buNone/>
            </a:pPr>
            <a:r>
              <a:rPr lang="en-US" dirty="0">
                <a:latin typeface="Times New Roman" pitchFamily="18" charset="0"/>
                <a:cs typeface="Times New Roman" pitchFamily="18" charset="0"/>
              </a:rPr>
              <a:t>     - when stomata are partially or fully closed       and irradiance is high </a:t>
            </a:r>
          </a:p>
          <a:p>
            <a:pPr>
              <a:buFont typeface="Wingdings" pitchFamily="2" charset="2"/>
              <a:buChar char="q"/>
            </a:pPr>
            <a:r>
              <a:rPr lang="en-US" dirty="0">
                <a:latin typeface="Times New Roman" pitchFamily="18" charset="0"/>
                <a:cs typeface="Times New Roman" pitchFamily="18" charset="0"/>
              </a:rPr>
              <a:t>May arise in germinating seedlings</a:t>
            </a:r>
          </a:p>
          <a:p>
            <a:pPr>
              <a:buNone/>
            </a:pPr>
            <a:r>
              <a:rPr lang="en-US" dirty="0">
                <a:latin typeface="Times New Roman" pitchFamily="18" charset="0"/>
                <a:cs typeface="Times New Roman" pitchFamily="18" charset="0"/>
              </a:rPr>
              <a:t>     - when the soil is warmed by the sun </a:t>
            </a:r>
          </a:p>
          <a:p>
            <a:pPr>
              <a:buFont typeface="Wingdings" pitchFamily="2" charset="2"/>
              <a:buChar char="q"/>
            </a:pPr>
            <a:r>
              <a:rPr lang="en-US" dirty="0">
                <a:latin typeface="Times New Roman" pitchFamily="18" charset="0"/>
                <a:cs typeface="Times New Roman" pitchFamily="18" charset="0"/>
              </a:rPr>
              <a:t>May arise in organs with reduced capacity for transpiration e.g. fruits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2179</Words>
  <Application>Microsoft Office PowerPoint</Application>
  <PresentationFormat>On-screen Show (4:3)</PresentationFormat>
  <Paragraphs>213</Paragraphs>
  <Slides>53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Courier New</vt:lpstr>
      <vt:lpstr>Times New Roman</vt:lpstr>
      <vt:lpstr>Wingdings</vt:lpstr>
      <vt:lpstr>Office Theme</vt:lpstr>
      <vt:lpstr>PowerPoint Presentation</vt:lpstr>
      <vt:lpstr>Temperature Stress in Plants</vt:lpstr>
      <vt:lpstr>What is Stress????</vt:lpstr>
      <vt:lpstr>Types of stress</vt:lpstr>
      <vt:lpstr>PowerPoint Presentation</vt:lpstr>
      <vt:lpstr>Environmental conditions that can cause stress</vt:lpstr>
      <vt:lpstr>Stress resistance mechanisms</vt:lpstr>
      <vt:lpstr>Heat stress or high temperature stress</vt:lpstr>
      <vt:lpstr>Heat shock</vt:lpstr>
      <vt:lpstr>Effect of High Temperature on Plants</vt:lpstr>
      <vt:lpstr>PowerPoint Presentation</vt:lpstr>
      <vt:lpstr>Effect on growth</vt:lpstr>
      <vt:lpstr>PowerPoint Presentation</vt:lpstr>
      <vt:lpstr>PowerPoint Presentation</vt:lpstr>
      <vt:lpstr>PowerPoint Presentation</vt:lpstr>
      <vt:lpstr>Effect on Photosynthesis</vt:lpstr>
      <vt:lpstr>PowerPoint Presentation</vt:lpstr>
      <vt:lpstr>Effect on Reproductive Development</vt:lpstr>
      <vt:lpstr>PowerPoint Presentation</vt:lpstr>
      <vt:lpstr>PowerPoint Presentation</vt:lpstr>
      <vt:lpstr>Effect on Yield</vt:lpstr>
      <vt:lpstr>Plant Adaptation to Heat Stress </vt:lpstr>
      <vt:lpstr>PowerPoint Presentation</vt:lpstr>
      <vt:lpstr>Avoidance Mechanisms </vt:lpstr>
      <vt:lpstr>PowerPoint Presentation</vt:lpstr>
      <vt:lpstr>Tolerance Mechanisms </vt:lpstr>
      <vt:lpstr>PowerPoint Presentation</vt:lpstr>
      <vt:lpstr>PowerPoint Presentation</vt:lpstr>
      <vt:lpstr>Practices to overcome Heat Stress</vt:lpstr>
      <vt:lpstr>PowerPoint Presentation</vt:lpstr>
      <vt:lpstr>Low Temperature Stress</vt:lpstr>
      <vt:lpstr>Stress</vt:lpstr>
      <vt:lpstr>Chilling Temperature </vt:lpstr>
      <vt:lpstr>Chilling injury</vt:lpstr>
      <vt:lpstr>Cont……….</vt:lpstr>
      <vt:lpstr>Classification of plants response  to Low temperature</vt:lpstr>
      <vt:lpstr>PowerPoint Presentation</vt:lpstr>
      <vt:lpstr>Symptoms of chilling injuries</vt:lpstr>
      <vt:lpstr>Chilling injuries symptoms</vt:lpstr>
      <vt:lpstr>Cellular membrane changes</vt:lpstr>
      <vt:lpstr>Cellular membrane changes</vt:lpstr>
      <vt:lpstr>PowerPoint Presentation</vt:lpstr>
      <vt:lpstr>Cytological changes</vt:lpstr>
      <vt:lpstr>Common symptoms</vt:lpstr>
      <vt:lpstr>PowerPoint Presentation</vt:lpstr>
      <vt:lpstr>Chilling stress in fruits</vt:lpstr>
      <vt:lpstr>Freezing injury</vt:lpstr>
      <vt:lpstr>Two types of freezing occur in plant cells</vt:lpstr>
      <vt:lpstr>Strategies taken by plants </vt:lpstr>
      <vt:lpstr>The adaptation of plant cells to low temperature is</vt:lpstr>
      <vt:lpstr>PowerPoint Presentation</vt:lpstr>
      <vt:lpstr>Approaches to Combat chilling  stress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Stress????</dc:title>
  <dc:creator>Amir Shahzaib</dc:creator>
  <cp:lastModifiedBy>Windows User</cp:lastModifiedBy>
  <cp:revision>38</cp:revision>
  <dcterms:created xsi:type="dcterms:W3CDTF">2015-01-27T05:05:10Z</dcterms:created>
  <dcterms:modified xsi:type="dcterms:W3CDTF">2020-10-19T10:52:30Z</dcterms:modified>
</cp:coreProperties>
</file>