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6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9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9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765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46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3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20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3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6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5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8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8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92742D-C47A-4262-8BAA-04B8492F4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C96EC-F5B7-4178-A42C-A46418CAE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94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82" y="1350818"/>
            <a:ext cx="9651591" cy="2304345"/>
          </a:xfrm>
        </p:spPr>
        <p:txBody>
          <a:bodyPr/>
          <a:lstStyle/>
          <a:p>
            <a:r>
              <a:rPr lang="en-US" sz="3200" dirty="0">
                <a:latin typeface="Algerian" panose="04020705040A02060702" pitchFamily="82" charset="0"/>
              </a:rPr>
              <a:t>chapter </a:t>
            </a:r>
            <a:r>
              <a:rPr lang="en-US" sz="3200" dirty="0" smtClean="0">
                <a:latin typeface="Algerian" panose="04020705040A02060702" pitchFamily="82" charset="0"/>
              </a:rPr>
              <a:t>8 (part 2)</a:t>
            </a: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sz="8000" dirty="0">
                <a:latin typeface="Algerian" panose="04020705040A02060702" pitchFamily="82" charset="0"/>
              </a:rPr>
              <a:t>SOCIAL </a:t>
            </a:r>
            <a:r>
              <a:rPr lang="en-US" sz="8000" dirty="0" smtClean="0">
                <a:latin typeface="Algerian" panose="04020705040A02060702" pitchFamily="82" charset="0"/>
              </a:rPr>
              <a:t>INFLUENCE</a:t>
            </a:r>
            <a:endParaRPr lang="en-US" sz="80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3474" y="4464483"/>
            <a:ext cx="423949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Prepared by</a:t>
            </a:r>
          </a:p>
          <a:p>
            <a:pPr algn="l"/>
            <a:r>
              <a:rPr lang="en-US" dirty="0" smtClean="0"/>
              <a:t>Ms. Shahida Perveen</a:t>
            </a:r>
          </a:p>
          <a:p>
            <a:pPr algn="l"/>
            <a:r>
              <a:rPr lang="en-US" dirty="0" smtClean="0"/>
              <a:t>Department of Psychology</a:t>
            </a:r>
          </a:p>
          <a:p>
            <a:pPr algn="l"/>
            <a:r>
              <a:rPr lang="en-US" dirty="0" smtClean="0"/>
              <a:t>University of Sargodha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81"/>
    </mc:Choice>
    <mc:Fallback xmlns="">
      <p:transition spd="slow" advTm="408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36" y="2646506"/>
            <a:ext cx="10515600" cy="19047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latin typeface="Algerian" panose="04020705040A02060702" pitchFamily="82" charset="0"/>
              </a:rPr>
              <a:t>End of chapter</a:t>
            </a:r>
            <a:endParaRPr lang="en-US" sz="7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48"/>
    </mc:Choice>
    <mc:Fallback xmlns="">
      <p:transition spd="slow" advTm="3494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lianceâ¢ Compliance- getting people to say yes to a  requestPrinciples underlying compliance   â friendship/liking- âs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36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349"/>
    </mc:Choice>
    <mc:Fallback xmlns="">
      <p:transition spd="slow" advTm="21334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pliance Techniquesâ¢ Tactics based on liking   âingratiation- enhance self or flatter target   âpersonal appeals - appe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" y="-1"/>
            <a:ext cx="121920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604"/>
    </mc:Choice>
    <mc:Fallback xmlns="">
      <p:transition spd="slow" advTm="18960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pliance Techniques 2â¢ Tactics based on reciprocity   â door-in-the-face- large request followed by     smaller one   â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0"/>
            <a:ext cx="1217671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539"/>
    </mc:Choice>
    <mc:Fallback xmlns="">
      <p:transition spd="slow" advTm="25453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creasing Obedienc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263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5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21"/>
    </mc:Choice>
    <mc:Fallback xmlns="">
      <p:transition spd="slow" advTm="3342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Milgram’s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413164"/>
            <a:ext cx="11866417" cy="521623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Stanley Milgram was a social psychology professor at Yale who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was influenced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the trial of Adolf Eichmann, a Nazi war criminal.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Eichmann’s defense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atrocities he committed was that he was “just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orders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Milgram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(1963) wanted to test the validity of this defense, so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designed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experiment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initially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recruited 40 men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his experiment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volunteer participants were led to believe 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were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participating in a study to improve learning and memory.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participants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were told that they were to teach other students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learners) correct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answers to a series of test items.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participants were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shown 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use a device that they were told delivered electric shocks of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intensities to the learners.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participants were told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shock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learners if they gave a wrong answer to a test item—that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shock would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 them to learn.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participants gave (or believed they gave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learners shocks, which increased in 15-volt increments, all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way up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450 volts.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participants did not know that the learners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were confederates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that the confederates did not actually receive shocks. </a:t>
            </a:r>
          </a:p>
        </p:txBody>
      </p:sp>
    </p:spTree>
    <p:extLst>
      <p:ext uri="{BB962C8B-B14F-4D97-AF65-F5344CB8AC3E}">
        <p14:creationId xmlns:p14="http://schemas.microsoft.com/office/powerpoint/2010/main" val="293005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718"/>
    </mc:Choice>
    <mc:Fallback xmlns="">
      <p:transition spd="slow" advTm="24071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Milgram’s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309255"/>
            <a:ext cx="11679381" cy="528897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response to a string of incorrect answers from the learners, </a:t>
            </a:r>
            <a:r>
              <a:rPr lang="en-US" sz="2400" dirty="0" smtClean="0"/>
              <a:t>the participants </a:t>
            </a:r>
            <a:r>
              <a:rPr lang="en-US" sz="2400" dirty="0"/>
              <a:t>obediently and repeatedly shocked them.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confederate learners </a:t>
            </a:r>
            <a:r>
              <a:rPr lang="en-US" sz="2400" dirty="0"/>
              <a:t>cried out for help, begged the participant teachers to stop, </a:t>
            </a:r>
            <a:r>
              <a:rPr lang="en-US" sz="2400" dirty="0" smtClean="0"/>
              <a:t>and even </a:t>
            </a:r>
            <a:r>
              <a:rPr lang="en-US" sz="2400" dirty="0"/>
              <a:t>complained of heart trouble.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Yet</a:t>
            </a:r>
            <a:r>
              <a:rPr lang="en-US" sz="2400" dirty="0"/>
              <a:t>, when the researcher told </a:t>
            </a:r>
            <a:r>
              <a:rPr lang="en-US" sz="2400" dirty="0" smtClean="0"/>
              <a:t>the participant-teachers </a:t>
            </a:r>
            <a:r>
              <a:rPr lang="en-US" sz="2400" dirty="0"/>
              <a:t>to continue the shock, 65% of the </a:t>
            </a:r>
            <a:r>
              <a:rPr lang="en-US" sz="2400" dirty="0" smtClean="0"/>
              <a:t>participants continued </a:t>
            </a:r>
            <a:r>
              <a:rPr lang="en-US" sz="2400" dirty="0"/>
              <a:t>the shock to the maximum voltage and to the point that </a:t>
            </a:r>
            <a:r>
              <a:rPr lang="en-US" sz="2400" dirty="0" smtClean="0"/>
              <a:t>the learner </a:t>
            </a:r>
            <a:r>
              <a:rPr lang="en-US" sz="2400" dirty="0"/>
              <a:t>became </a:t>
            </a:r>
            <a:r>
              <a:rPr lang="en-US" sz="2400" dirty="0" smtClean="0"/>
              <a:t>unresponsive. </a:t>
            </a:r>
          </a:p>
          <a:p>
            <a:endParaRPr lang="en-US" sz="2400" dirty="0" smtClean="0"/>
          </a:p>
          <a:p>
            <a:r>
              <a:rPr lang="en-US" sz="2400" dirty="0" smtClean="0"/>
              <a:t>What </a:t>
            </a:r>
            <a:r>
              <a:rPr lang="en-US" sz="2400" dirty="0"/>
              <a:t>makes someone </a:t>
            </a:r>
            <a:r>
              <a:rPr lang="en-US" sz="2400" dirty="0" smtClean="0"/>
              <a:t>obey authority </a:t>
            </a:r>
            <a:r>
              <a:rPr lang="en-US" sz="2400" dirty="0"/>
              <a:t>to the point of potentially causing serious harm to </a:t>
            </a:r>
            <a:r>
              <a:rPr lang="en-US" sz="2400" dirty="0" smtClean="0"/>
              <a:t>another person</a:t>
            </a:r>
            <a:r>
              <a:rPr lang="en-US" sz="2400" dirty="0"/>
              <a:t>?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994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78"/>
    </mc:Choice>
    <mc:Fallback xmlns="">
      <p:transition spd="slow" advTm="13097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27" y="1491888"/>
            <a:ext cx="7592899" cy="411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5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25"/>
    </mc:Choice>
    <mc:Fallback xmlns="">
      <p:transition spd="slow" advTm="6362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ummaryâ¢ Obedience is most direct form of social influenceâ¢ Persons readily obey commands, even those from a  relatively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4274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07"/>
    </mc:Choice>
    <mc:Fallback xmlns="">
      <p:transition spd="slow" advTm="115007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246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Algerian</vt:lpstr>
      <vt:lpstr>Arial</vt:lpstr>
      <vt:lpstr>Century Gothic</vt:lpstr>
      <vt:lpstr>Wingdings 3</vt:lpstr>
      <vt:lpstr>Ion</vt:lpstr>
      <vt:lpstr>chapter 8 (part 2) SOCIAL INFLUENCE</vt:lpstr>
      <vt:lpstr>PowerPoint Presentation</vt:lpstr>
      <vt:lpstr>PowerPoint Presentation</vt:lpstr>
      <vt:lpstr>PowerPoint Presentation</vt:lpstr>
      <vt:lpstr>PowerPoint Presentation</vt:lpstr>
      <vt:lpstr>Milgram’s experiment</vt:lpstr>
      <vt:lpstr>Milgram’s experiment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(part 2) SOCIAL INFLUENCE</dc:title>
  <dc:creator>Shahida</dc:creator>
  <cp:lastModifiedBy>Shahida</cp:lastModifiedBy>
  <cp:revision>2</cp:revision>
  <dcterms:created xsi:type="dcterms:W3CDTF">2020-04-07T04:29:43Z</dcterms:created>
  <dcterms:modified xsi:type="dcterms:W3CDTF">2020-05-03T15:22:08Z</dcterms:modified>
</cp:coreProperties>
</file>