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284479"/>
            <a:ext cx="800100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300480"/>
            <a:ext cx="9144000" cy="5557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78459" y="0"/>
            <a:ext cx="8394700" cy="949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300480"/>
            <a:ext cx="9144000" cy="5557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895" y="1691640"/>
            <a:ext cx="858202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2129790"/>
            <a:ext cx="8584565" cy="462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e.alberta.ca/" TargetMode="External"/><Relationship Id="rId2" Type="http://schemas.openxmlformats.org/officeDocument/2006/relationships/hyperlink" Target="http://eae.alberta.ca/apps/immigration/12800.asp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akistanandpakistanis.com/" TargetMode="External"/><Relationship Id="rId4" Type="http://schemas.openxmlformats.org/officeDocument/2006/relationships/hyperlink" Target="http://pakistanandpakistanis.com/edu...m-in-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corder.com/top-news" TargetMode="External"/><Relationship Id="rId2" Type="http://schemas.openxmlformats.org/officeDocument/2006/relationships/hyperlink" Target="http://www.brecorder.com/top-news/1-front-top-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youthexperia.blogspot.com/2012/09/flaws" TargetMode="External"/><Relationship Id="rId5" Type="http://schemas.openxmlformats.org/officeDocument/2006/relationships/hyperlink" Target="http://www.pakistantoday.com.pk/" TargetMode="External"/><Relationship Id="rId4" Type="http://schemas.openxmlformats.org/officeDocument/2006/relationships/hyperlink" Target="http://www.pakistantoday.com.pk/2013/01/14/c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969" y="285750"/>
            <a:ext cx="6817359" cy="158877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78660" marR="5080" indent="-1965960">
              <a:lnSpc>
                <a:spcPts val="5830"/>
              </a:lnSpc>
              <a:spcBef>
                <a:spcPts val="835"/>
              </a:spcBef>
            </a:pPr>
            <a:r>
              <a:rPr sz="5400" i="0" spc="-5" dirty="0">
                <a:solidFill>
                  <a:srgbClr val="C3FF76"/>
                </a:solidFill>
                <a:latin typeface="Calibri"/>
                <a:cs typeface="Calibri"/>
              </a:rPr>
              <a:t>EDUCATION SYSTEM</a:t>
            </a:r>
            <a:r>
              <a:rPr sz="5400" i="0" spc="-90" dirty="0">
                <a:solidFill>
                  <a:srgbClr val="C3FF76"/>
                </a:solidFill>
                <a:latin typeface="Calibri"/>
                <a:cs typeface="Calibri"/>
              </a:rPr>
              <a:t> </a:t>
            </a:r>
            <a:r>
              <a:rPr sz="5400" i="0" spc="-10" dirty="0">
                <a:solidFill>
                  <a:srgbClr val="C3FF76"/>
                </a:solidFill>
                <a:latin typeface="Calibri"/>
                <a:cs typeface="Calibri"/>
              </a:rPr>
              <a:t>OF  </a:t>
            </a:r>
            <a:r>
              <a:rPr sz="5400" i="0" spc="-5" dirty="0">
                <a:solidFill>
                  <a:srgbClr val="C3FF76"/>
                </a:solidFill>
                <a:latin typeface="Calibri"/>
                <a:cs typeface="Calibri"/>
              </a:rPr>
              <a:t>PAKISTAN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9400" y="2362200"/>
            <a:ext cx="37338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" y="1866900"/>
            <a:ext cx="8159750" cy="9525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0" marR="30480" indent="-342900">
              <a:lnSpc>
                <a:spcPts val="3460"/>
              </a:lnSpc>
              <a:spcBef>
                <a:spcPts val="530"/>
              </a:spcBef>
            </a:pPr>
            <a:r>
              <a:rPr sz="4800" b="0" i="0" spc="52" baseline="5208" dirty="0">
                <a:latin typeface="Symbol"/>
                <a:cs typeface="Symbol"/>
              </a:rPr>
              <a:t></a:t>
            </a:r>
            <a:r>
              <a:rPr sz="3200" i="0" spc="35" dirty="0">
                <a:latin typeface="Times New Roman"/>
                <a:cs typeface="Times New Roman"/>
              </a:rPr>
              <a:t>Tertiary </a:t>
            </a:r>
            <a:r>
              <a:rPr sz="3200" i="0" dirty="0">
                <a:latin typeface="Times New Roman"/>
                <a:cs typeface="Times New Roman"/>
              </a:rPr>
              <a:t>Education/ Higher Education</a:t>
            </a:r>
            <a:r>
              <a:rPr sz="3200" i="0" spc="-145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(after  class</a:t>
            </a:r>
            <a:r>
              <a:rPr sz="3200" i="0" spc="-5" dirty="0">
                <a:latin typeface="Times New Roman"/>
                <a:cs typeface="Times New Roman"/>
              </a:rPr>
              <a:t> </a:t>
            </a:r>
            <a:r>
              <a:rPr sz="3200" i="0" dirty="0">
                <a:latin typeface="Times New Roman"/>
                <a:cs typeface="Times New Roman"/>
              </a:rPr>
              <a:t>XII)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600" y="3392170"/>
            <a:ext cx="8187690" cy="239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Times New Roman"/>
                <a:cs typeface="Times New Roman"/>
              </a:rPr>
              <a:t>universities </a:t>
            </a:r>
            <a:r>
              <a:rPr sz="3600" spc="-10" dirty="0">
                <a:latin typeface="Times New Roman"/>
                <a:cs typeface="Times New Roman"/>
              </a:rPr>
              <a:t>and </a:t>
            </a:r>
            <a:r>
              <a:rPr sz="3600" spc="-5" dirty="0">
                <a:latin typeface="Times New Roman"/>
                <a:cs typeface="Times New Roman"/>
              </a:rPr>
              <a:t>degree awarding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institutions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dirty="0">
                <a:latin typeface="Times New Roman"/>
                <a:cs typeface="Times New Roman"/>
              </a:rPr>
              <a:t>132 </a:t>
            </a:r>
            <a:r>
              <a:rPr sz="3600" spc="-5" dirty="0">
                <a:latin typeface="Times New Roman"/>
                <a:cs typeface="Times New Roman"/>
              </a:rPr>
              <a:t>higher </a:t>
            </a:r>
            <a:r>
              <a:rPr sz="3600" spc="-10" dirty="0">
                <a:latin typeface="Times New Roman"/>
                <a:cs typeface="Times New Roman"/>
              </a:rPr>
              <a:t>education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institutions</a:t>
            </a:r>
            <a:endParaRPr sz="360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  <a:spcBef>
                <a:spcPts val="459"/>
              </a:spcBef>
            </a:pPr>
            <a:r>
              <a:rPr sz="3600" b="1" dirty="0">
                <a:latin typeface="Times New Roman"/>
                <a:cs typeface="Times New Roman"/>
              </a:rPr>
              <a:t>73 </a:t>
            </a:r>
            <a:r>
              <a:rPr sz="3600" spc="-5" dirty="0">
                <a:latin typeface="Times New Roman"/>
                <a:cs typeface="Times New Roman"/>
              </a:rPr>
              <a:t>are public </a:t>
            </a:r>
            <a:r>
              <a:rPr sz="3600" spc="-10" dirty="0">
                <a:latin typeface="Times New Roman"/>
                <a:cs typeface="Times New Roman"/>
              </a:rPr>
              <a:t>and </a:t>
            </a:r>
            <a:r>
              <a:rPr sz="3600" b="1" dirty="0">
                <a:latin typeface="Times New Roman"/>
                <a:cs typeface="Times New Roman"/>
              </a:rPr>
              <a:t>59 </a:t>
            </a:r>
            <a:r>
              <a:rPr sz="3600" spc="-5" dirty="0">
                <a:latin typeface="Times New Roman"/>
                <a:cs typeface="Times New Roman"/>
              </a:rPr>
              <a:t>are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private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962149"/>
            <a:ext cx="5763895" cy="48361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200" b="1" spc="-5" dirty="0">
                <a:solidFill>
                  <a:srgbClr val="2F2FF7"/>
                </a:solidFill>
                <a:latin typeface="Comic Sans MS"/>
                <a:cs typeface="Comic Sans MS"/>
              </a:rPr>
              <a:t>Diversification of</a:t>
            </a:r>
            <a:r>
              <a:rPr sz="3200" b="1" spc="-25" dirty="0">
                <a:solidFill>
                  <a:srgbClr val="2F2FF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2F2FF7"/>
                </a:solidFill>
                <a:latin typeface="Comic Sans MS"/>
                <a:cs typeface="Comic Sans MS"/>
              </a:rPr>
              <a:t>Education</a:t>
            </a:r>
            <a:endParaRPr sz="3200">
              <a:latin typeface="Comic Sans MS"/>
              <a:cs typeface="Comic Sans MS"/>
            </a:endParaRPr>
          </a:p>
          <a:p>
            <a:pPr marL="256540" indent="-24384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56540" algn="l"/>
              </a:tabLst>
            </a:pPr>
            <a:r>
              <a:rPr sz="3200" b="1" spc="-35" dirty="0">
                <a:latin typeface="Times New Roman"/>
                <a:cs typeface="Times New Roman"/>
              </a:rPr>
              <a:t>Vocational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56540" algn="l"/>
              </a:tabLst>
            </a:pPr>
            <a:r>
              <a:rPr sz="3200" b="1" spc="-35" dirty="0">
                <a:latin typeface="Times New Roman"/>
                <a:cs typeface="Times New Roman"/>
              </a:rPr>
              <a:t>Technical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56540" algn="l"/>
              </a:tabLst>
            </a:pPr>
            <a:r>
              <a:rPr sz="3200" b="1" dirty="0">
                <a:latin typeface="Times New Roman"/>
                <a:cs typeface="Times New Roman"/>
              </a:rPr>
              <a:t>Commerce/ </a:t>
            </a:r>
            <a:r>
              <a:rPr sz="3200" b="1" spc="-5" dirty="0">
                <a:latin typeface="Times New Roman"/>
                <a:cs typeface="Times New Roman"/>
              </a:rPr>
              <a:t>Business</a:t>
            </a:r>
            <a:r>
              <a:rPr sz="3200" b="1" spc="-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5654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Agricultural </a:t>
            </a:r>
            <a:r>
              <a:rPr sz="3200" b="1" dirty="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5654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Medical </a:t>
            </a:r>
            <a:r>
              <a:rPr sz="3200" b="1" dirty="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5654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Engineering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2F2FF7"/>
                </a:solidFill>
                <a:latin typeface="Comic Sans MS"/>
                <a:cs typeface="Comic Sans MS"/>
              </a:rPr>
              <a:t>Non-Formal Education</a:t>
            </a:r>
            <a:endParaRPr sz="3200"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1871274"/>
            <a:ext cx="6783705" cy="229616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225"/>
              </a:spcBef>
            </a:pPr>
            <a:r>
              <a:rPr i="0" spc="-5" dirty="0">
                <a:solidFill>
                  <a:srgbClr val="2F2FF7"/>
                </a:solidFill>
                <a:latin typeface="Comic Sans MS"/>
                <a:cs typeface="Comic Sans MS"/>
              </a:rPr>
              <a:t>Kinds of Institutions  </a:t>
            </a:r>
            <a:r>
              <a:rPr sz="3600" i="0" spc="-5" dirty="0">
                <a:latin typeface="Times New Roman"/>
                <a:cs typeface="Times New Roman"/>
              </a:rPr>
              <a:t>1.Government Institutions  2.Federal </a:t>
            </a:r>
            <a:r>
              <a:rPr sz="3600" i="0" spc="-10" dirty="0">
                <a:latin typeface="Times New Roman"/>
                <a:cs typeface="Times New Roman"/>
              </a:rPr>
              <a:t>Government </a:t>
            </a:r>
            <a:r>
              <a:rPr sz="3600" i="0" spc="-5" dirty="0">
                <a:latin typeface="Times New Roman"/>
                <a:cs typeface="Times New Roman"/>
              </a:rPr>
              <a:t>Institutions  3.Garrison Institutes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4161790"/>
            <a:ext cx="5355590" cy="1711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ts val="4480"/>
              </a:lnSpc>
              <a:spcBef>
                <a:spcPts val="114"/>
              </a:spcBef>
            </a:pPr>
            <a:r>
              <a:rPr sz="3600" b="1" spc="-5" dirty="0">
                <a:latin typeface="Times New Roman"/>
                <a:cs typeface="Times New Roman"/>
              </a:rPr>
              <a:t>4.Cadet Schools </a:t>
            </a:r>
            <a:r>
              <a:rPr sz="3600" b="1" dirty="0">
                <a:latin typeface="Times New Roman"/>
                <a:cs typeface="Times New Roman"/>
              </a:rPr>
              <a:t>&amp;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Colleges  5.Local </a:t>
            </a:r>
            <a:r>
              <a:rPr sz="3600" b="1" spc="-10" dirty="0">
                <a:latin typeface="Times New Roman"/>
                <a:cs typeface="Times New Roman"/>
              </a:rPr>
              <a:t>Bodies </a:t>
            </a:r>
            <a:r>
              <a:rPr sz="3600" b="1" spc="-5" dirty="0">
                <a:latin typeface="Times New Roman"/>
                <a:cs typeface="Times New Roman"/>
              </a:rPr>
              <a:t>Institutions  6.Public Sector</a:t>
            </a:r>
            <a:r>
              <a:rPr sz="3600" b="1" spc="-12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Institutions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100" y="1842770"/>
            <a:ext cx="7294245" cy="285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Danish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Schools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0"/>
              </a:spcBef>
              <a:buAutoNum type="arabicPeriod" startAt="7"/>
              <a:tabLst>
                <a:tab pos="4699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Private Elite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&amp;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3699"/>
              </a:lnSpc>
              <a:spcBef>
                <a:spcPts val="10"/>
              </a:spcBef>
              <a:buAutoNum type="arabicPeriod" startAt="7"/>
              <a:tabLst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Non-Elite English </a:t>
            </a:r>
            <a:r>
              <a:rPr sz="3600" b="1" spc="-10" dirty="0">
                <a:latin typeface="Times New Roman"/>
                <a:cs typeface="Times New Roman"/>
              </a:rPr>
              <a:t>Medium </a:t>
            </a:r>
            <a:r>
              <a:rPr sz="3600" b="1" spc="-5" dirty="0">
                <a:latin typeface="Times New Roman"/>
                <a:cs typeface="Times New Roman"/>
              </a:rPr>
              <a:t>Schools  10.Madrassahs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3600" b="1" spc="-20" dirty="0">
                <a:latin typeface="Times New Roman"/>
                <a:cs typeface="Times New Roman"/>
              </a:rPr>
              <a:t>11.Missionary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Schools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284479"/>
            <a:ext cx="799147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4970" marR="5080" indent="-2922270">
              <a:lnSpc>
                <a:spcPct val="100000"/>
              </a:lnSpc>
              <a:spcBef>
                <a:spcPts val="100"/>
              </a:spcBef>
              <a:tabLst>
                <a:tab pos="1433830" algn="l"/>
              </a:tabLst>
            </a:pPr>
            <a:r>
              <a:rPr sz="3200" b="1" spc="-5" dirty="0">
                <a:latin typeface="Calibri"/>
                <a:cs typeface="Calibri"/>
              </a:rPr>
              <a:t>Table1.	Entry </a:t>
            </a:r>
            <a:r>
              <a:rPr sz="3200" b="1" dirty="0">
                <a:latin typeface="Calibri"/>
                <a:cs typeface="Calibri"/>
              </a:rPr>
              <a:t>age of </a:t>
            </a:r>
            <a:r>
              <a:rPr sz="3200" b="1" spc="-5" dirty="0">
                <a:latin typeface="Calibri"/>
                <a:cs typeface="Calibri"/>
              </a:rPr>
              <a:t>students </a:t>
            </a:r>
            <a:r>
              <a:rPr sz="3200" b="1" dirty="0">
                <a:latin typeface="Calibri"/>
                <a:cs typeface="Calibri"/>
              </a:rPr>
              <a:t>for </a:t>
            </a:r>
            <a:r>
              <a:rPr sz="3200" b="1" spc="-5" dirty="0">
                <a:latin typeface="Calibri"/>
                <a:cs typeface="Calibri"/>
              </a:rPr>
              <a:t>various levels 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education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295400"/>
            <a:ext cx="8534400" cy="876300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0" rIns="0" bIns="0" rtlCol="0">
            <a:spAutoFit/>
          </a:bodyPr>
          <a:lstStyle/>
          <a:p>
            <a:pPr marL="67945">
              <a:lnSpc>
                <a:spcPts val="3500"/>
              </a:lnSpc>
              <a:tabLst>
                <a:tab pos="4449445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Level	Age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(Year)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156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734820"/>
            <a:ext cx="7751445" cy="506349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489"/>
              </a:spcBef>
            </a:pPr>
            <a:r>
              <a:rPr sz="3200" b="1" spc="-5" dirty="0">
                <a:solidFill>
                  <a:srgbClr val="2F2FF7"/>
                </a:solidFill>
                <a:latin typeface="Comic Sans MS"/>
                <a:cs typeface="Comic Sans MS"/>
              </a:rPr>
              <a:t>Formulation and Responsible</a:t>
            </a:r>
            <a:r>
              <a:rPr sz="3200" b="1" spc="-40" dirty="0">
                <a:solidFill>
                  <a:srgbClr val="2F2FF7"/>
                </a:solidFill>
                <a:latin typeface="Comic Sans MS"/>
                <a:cs typeface="Comic Sans MS"/>
              </a:rPr>
              <a:t> </a:t>
            </a:r>
            <a:r>
              <a:rPr sz="3200" b="1" spc="-5" dirty="0">
                <a:solidFill>
                  <a:srgbClr val="2F2FF7"/>
                </a:solidFill>
                <a:latin typeface="Comic Sans MS"/>
                <a:cs typeface="Comic Sans MS"/>
              </a:rPr>
              <a:t>Authority</a:t>
            </a:r>
            <a:endParaRPr sz="32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4800" spc="120" baseline="1736" dirty="0">
                <a:latin typeface="Symbol"/>
                <a:cs typeface="Symbol"/>
              </a:rPr>
              <a:t></a:t>
            </a:r>
            <a:r>
              <a:rPr sz="3200" b="1" spc="80" dirty="0">
                <a:latin typeface="Times New Roman"/>
                <a:cs typeface="Times New Roman"/>
              </a:rPr>
              <a:t>NBCT </a:t>
            </a:r>
            <a:r>
              <a:rPr sz="3200" b="1" spc="-5" dirty="0">
                <a:latin typeface="Times New Roman"/>
                <a:cs typeface="Times New Roman"/>
              </a:rPr>
              <a:t>in </a:t>
            </a:r>
            <a:r>
              <a:rPr sz="3200" b="1" dirty="0">
                <a:latin typeface="Times New Roman"/>
                <a:cs typeface="Times New Roman"/>
              </a:rPr>
              <a:t>collaboration</a:t>
            </a:r>
            <a:r>
              <a:rPr sz="3200" b="1" spc="-13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with;</a:t>
            </a:r>
            <a:endParaRPr sz="3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dirty="0">
                <a:latin typeface="Times New Roman"/>
                <a:cs typeface="Times New Roman"/>
              </a:rPr>
              <a:t>Department of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Education</a:t>
            </a:r>
            <a:endParaRPr sz="3200">
              <a:latin typeface="Times New Roman"/>
              <a:cs typeface="Times New Roman"/>
            </a:endParaRPr>
          </a:p>
          <a:p>
            <a:pPr marL="354330" marR="455295" indent="-341630">
              <a:lnSpc>
                <a:spcPts val="3160"/>
              </a:lnSpc>
              <a:spcBef>
                <a:spcPts val="83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dirty="0">
                <a:latin typeface="Times New Roman"/>
                <a:cs typeface="Times New Roman"/>
              </a:rPr>
              <a:t>Curriculum </a:t>
            </a:r>
            <a:r>
              <a:rPr sz="3200" b="1" spc="-10" dirty="0">
                <a:latin typeface="Times New Roman"/>
                <a:cs typeface="Times New Roman"/>
              </a:rPr>
              <a:t>Research </a:t>
            </a:r>
            <a:r>
              <a:rPr sz="3200" b="1" dirty="0">
                <a:latin typeface="Times New Roman"/>
                <a:cs typeface="Times New Roman"/>
              </a:rPr>
              <a:t>and Development  </a:t>
            </a:r>
            <a:r>
              <a:rPr sz="3200" b="1" spc="-10" dirty="0">
                <a:latin typeface="Times New Roman"/>
                <a:cs typeface="Times New Roman"/>
              </a:rPr>
              <a:t>Centres</a:t>
            </a:r>
            <a:endParaRPr sz="3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dirty="0">
                <a:latin typeface="Times New Roman"/>
                <a:cs typeface="Times New Roman"/>
              </a:rPr>
              <a:t>Education </a:t>
            </a:r>
            <a:r>
              <a:rPr sz="3200" b="1" spc="-5" dirty="0">
                <a:latin typeface="Times New Roman"/>
                <a:cs typeface="Times New Roman"/>
              </a:rPr>
              <a:t>Extensions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Centres</a:t>
            </a:r>
            <a:endParaRPr sz="3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35" dirty="0">
                <a:latin typeface="Times New Roman"/>
                <a:cs typeface="Times New Roman"/>
              </a:rPr>
              <a:t>Textbook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Boards</a:t>
            </a:r>
            <a:endParaRPr sz="3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35" dirty="0">
                <a:latin typeface="Times New Roman"/>
                <a:cs typeface="Times New Roman"/>
              </a:rPr>
              <a:t>Teachers Training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Institutions</a:t>
            </a:r>
            <a:endParaRPr sz="3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dirty="0">
                <a:latin typeface="Times New Roman"/>
                <a:cs typeface="Times New Roman"/>
              </a:rPr>
              <a:t>Examining Board</a:t>
            </a:r>
            <a:endParaRPr sz="3200">
              <a:latin typeface="Times New Roman"/>
              <a:cs typeface="Times New Roman"/>
            </a:endParaRPr>
          </a:p>
          <a:p>
            <a:pPr marL="354330" indent="-34163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Universities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1916429"/>
            <a:ext cx="8216900" cy="102361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ts val="4020"/>
              </a:lnSpc>
              <a:spcBef>
                <a:spcPts val="80"/>
              </a:spcBef>
            </a:pPr>
            <a:r>
              <a:rPr i="0" spc="-5" dirty="0">
                <a:solidFill>
                  <a:srgbClr val="2F2FF7"/>
                </a:solidFill>
                <a:latin typeface="Comic Sans MS"/>
                <a:cs typeface="Comic Sans MS"/>
              </a:rPr>
              <a:t>Procedure of Curriculum Development and  Implementation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300" y="2964179"/>
            <a:ext cx="8399145" cy="307721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marR="5080" indent="-342900" algn="just">
              <a:lnSpc>
                <a:spcPct val="83000"/>
              </a:lnSpc>
              <a:spcBef>
                <a:spcPts val="835"/>
              </a:spcBef>
              <a:buFont typeface="Symbol"/>
              <a:buChar char="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Initial drafts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10" dirty="0">
                <a:latin typeface="Times New Roman"/>
                <a:cs typeface="Times New Roman"/>
              </a:rPr>
              <a:t>curricula </a:t>
            </a:r>
            <a:r>
              <a:rPr sz="3600" b="1" spc="-25" dirty="0">
                <a:latin typeface="Times New Roman"/>
                <a:cs typeface="Times New Roman"/>
              </a:rPr>
              <a:t>are prepared  </a:t>
            </a:r>
            <a:r>
              <a:rPr sz="3600" b="1" spc="-5" dirty="0">
                <a:latin typeface="Times New Roman"/>
                <a:cs typeface="Times New Roman"/>
              </a:rPr>
              <a:t>by </a:t>
            </a:r>
            <a:r>
              <a:rPr sz="3600" b="1" dirty="0">
                <a:latin typeface="Times New Roman"/>
                <a:cs typeface="Times New Roman"/>
              </a:rPr>
              <a:t>the </a:t>
            </a:r>
            <a:r>
              <a:rPr sz="3600" b="1" spc="-10" dirty="0">
                <a:latin typeface="Times New Roman"/>
                <a:cs typeface="Times New Roman"/>
              </a:rPr>
              <a:t>Provincial </a:t>
            </a:r>
            <a:r>
              <a:rPr sz="3600" b="1" spc="-5" dirty="0">
                <a:latin typeface="Times New Roman"/>
                <a:cs typeface="Times New Roman"/>
              </a:rPr>
              <a:t>Curriculum </a:t>
            </a:r>
            <a:r>
              <a:rPr sz="3600" b="1" spc="-15" dirty="0">
                <a:latin typeface="Times New Roman"/>
                <a:cs typeface="Times New Roman"/>
              </a:rPr>
              <a:t>Centres 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then sent to </a:t>
            </a:r>
            <a:r>
              <a:rPr sz="3600" b="1" dirty="0">
                <a:latin typeface="Times New Roman"/>
                <a:cs typeface="Times New Roman"/>
              </a:rPr>
              <a:t>the </a:t>
            </a:r>
            <a:r>
              <a:rPr sz="3600" b="1" spc="-5" dirty="0">
                <a:latin typeface="Times New Roman"/>
                <a:cs typeface="Times New Roman"/>
              </a:rPr>
              <a:t>Curriculum</a:t>
            </a:r>
            <a:r>
              <a:rPr sz="3600" b="1" spc="-114" dirty="0">
                <a:latin typeface="Times New Roman"/>
                <a:cs typeface="Times New Roman"/>
              </a:rPr>
              <a:t> </a:t>
            </a:r>
            <a:r>
              <a:rPr sz="3600" b="1" spc="-20" dirty="0">
                <a:latin typeface="Times New Roman"/>
                <a:cs typeface="Times New Roman"/>
              </a:rPr>
              <a:t>Wing.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"/>
            </a:pPr>
            <a:endParaRPr sz="46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579"/>
              </a:lnSpc>
              <a:buFont typeface="Symbol"/>
              <a:buChar char=""/>
              <a:tabLst>
                <a:tab pos="355600" algn="l"/>
              </a:tabLst>
            </a:pPr>
            <a:r>
              <a:rPr sz="3600" b="1" dirty="0">
                <a:latin typeface="Times New Roman"/>
                <a:cs typeface="Times New Roman"/>
              </a:rPr>
              <a:t>A </a:t>
            </a:r>
            <a:r>
              <a:rPr sz="3600" b="1" spc="-5" dirty="0">
                <a:latin typeface="Times New Roman"/>
                <a:cs typeface="Times New Roman"/>
              </a:rPr>
              <a:t>National Committee </a:t>
            </a:r>
            <a:r>
              <a:rPr sz="3600" b="1" spc="-20" dirty="0">
                <a:latin typeface="Times New Roman"/>
                <a:cs typeface="Times New Roman"/>
              </a:rPr>
              <a:t>representing </a:t>
            </a:r>
            <a:r>
              <a:rPr sz="3600" b="1" dirty="0">
                <a:latin typeface="Times New Roman"/>
                <a:cs typeface="Times New Roman"/>
              </a:rPr>
              <a:t>all 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spc="-10" dirty="0">
                <a:latin typeface="Times New Roman"/>
                <a:cs typeface="Times New Roman"/>
              </a:rPr>
              <a:t>provinces </a:t>
            </a:r>
            <a:r>
              <a:rPr sz="3600" b="1" spc="-5" dirty="0">
                <a:latin typeface="Times New Roman"/>
                <a:cs typeface="Times New Roman"/>
              </a:rPr>
              <a:t>is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constituted.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352550"/>
            <a:ext cx="577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1588135" algn="l"/>
                <a:tab pos="4087495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Th</a:t>
            </a:r>
            <a:r>
              <a:rPr sz="3600" b="1" dirty="0">
                <a:latin typeface="Times New Roman"/>
                <a:cs typeface="Times New Roman"/>
              </a:rPr>
              <a:t>e	</a:t>
            </a:r>
            <a:r>
              <a:rPr sz="3600" b="1" spc="-5" dirty="0">
                <a:latin typeface="Times New Roman"/>
                <a:cs typeface="Times New Roman"/>
              </a:rPr>
              <a:t>comm</a:t>
            </a:r>
            <a:r>
              <a:rPr sz="3600" b="1" spc="-15" dirty="0">
                <a:latin typeface="Times New Roman"/>
                <a:cs typeface="Times New Roman"/>
              </a:rPr>
              <a:t>i</a:t>
            </a:r>
            <a:r>
              <a:rPr sz="3600" b="1" spc="5" dirty="0">
                <a:latin typeface="Times New Roman"/>
                <a:cs typeface="Times New Roman"/>
              </a:rPr>
              <a:t>t</a:t>
            </a:r>
            <a:r>
              <a:rPr sz="3600" b="1" spc="-10" dirty="0">
                <a:latin typeface="Times New Roman"/>
                <a:cs typeface="Times New Roman"/>
              </a:rPr>
              <a:t>te</a:t>
            </a:r>
            <a:r>
              <a:rPr sz="3600" b="1" dirty="0">
                <a:latin typeface="Times New Roman"/>
                <a:cs typeface="Times New Roman"/>
              </a:rPr>
              <a:t>e	</a:t>
            </a:r>
            <a:r>
              <a:rPr sz="3600" b="1" spc="-5" dirty="0">
                <a:latin typeface="Times New Roman"/>
                <a:cs typeface="Times New Roman"/>
              </a:rPr>
              <a:t>deve</a:t>
            </a:r>
            <a:r>
              <a:rPr sz="3600" b="1" spc="-10" dirty="0">
                <a:latin typeface="Times New Roman"/>
                <a:cs typeface="Times New Roman"/>
              </a:rPr>
              <a:t>l</a:t>
            </a:r>
            <a:r>
              <a:rPr sz="3600" b="1" dirty="0">
                <a:latin typeface="Times New Roman"/>
                <a:cs typeface="Times New Roman"/>
              </a:rPr>
              <a:t>ops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2031" y="1347470"/>
            <a:ext cx="2172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940" algn="l"/>
              </a:tabLst>
            </a:pPr>
            <a:r>
              <a:rPr sz="3600" b="1" dirty="0">
                <a:latin typeface="Times New Roman"/>
                <a:cs typeface="Times New Roman"/>
              </a:rPr>
              <a:t>one	d</a:t>
            </a:r>
            <a:r>
              <a:rPr sz="3600" b="1" spc="-10" dirty="0">
                <a:latin typeface="Times New Roman"/>
                <a:cs typeface="Times New Roman"/>
              </a:rPr>
              <a:t>r</a:t>
            </a:r>
            <a:r>
              <a:rPr sz="3600" b="1" dirty="0">
                <a:latin typeface="Times New Roman"/>
                <a:cs typeface="Times New Roman"/>
              </a:rPr>
              <a:t>a</a:t>
            </a:r>
            <a:r>
              <a:rPr sz="3600" b="1" spc="-10" dirty="0">
                <a:latin typeface="Times New Roman"/>
                <a:cs typeface="Times New Roman"/>
              </a:rPr>
              <a:t>f</a:t>
            </a:r>
            <a:r>
              <a:rPr sz="3600" b="1" dirty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1803400"/>
            <a:ext cx="8399145" cy="470662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55600" marR="5080">
              <a:lnSpc>
                <a:spcPts val="3579"/>
              </a:lnSpc>
              <a:spcBef>
                <a:spcPts val="835"/>
              </a:spcBef>
              <a:tabLst>
                <a:tab pos="3025140" algn="l"/>
                <a:tab pos="4655185" algn="l"/>
                <a:tab pos="5424170" algn="l"/>
                <a:tab pos="6753225" algn="l"/>
                <a:tab pos="8004809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c</a:t>
            </a:r>
            <a:r>
              <a:rPr sz="3600" b="1" dirty="0">
                <a:latin typeface="Times New Roman"/>
                <a:cs typeface="Times New Roman"/>
              </a:rPr>
              <a:t>u</a:t>
            </a:r>
            <a:r>
              <a:rPr sz="3600" b="1" spc="-10" dirty="0">
                <a:latin typeface="Times New Roman"/>
                <a:cs typeface="Times New Roman"/>
              </a:rPr>
              <a:t>r</a:t>
            </a:r>
            <a:r>
              <a:rPr sz="3600" b="1" spc="-5" dirty="0">
                <a:latin typeface="Times New Roman"/>
                <a:cs typeface="Times New Roman"/>
              </a:rPr>
              <a:t>r</a:t>
            </a:r>
            <a:r>
              <a:rPr sz="3600" b="1" spc="-15" dirty="0">
                <a:latin typeface="Times New Roman"/>
                <a:cs typeface="Times New Roman"/>
              </a:rPr>
              <a:t>i</a:t>
            </a:r>
            <a:r>
              <a:rPr sz="3600" b="1" spc="-5" dirty="0">
                <a:latin typeface="Times New Roman"/>
                <a:cs typeface="Times New Roman"/>
              </a:rPr>
              <a:t>cul</a:t>
            </a:r>
            <a:r>
              <a:rPr sz="3600" b="1" dirty="0">
                <a:latin typeface="Times New Roman"/>
                <a:cs typeface="Times New Roman"/>
              </a:rPr>
              <a:t>um	</a:t>
            </a:r>
            <a:r>
              <a:rPr sz="3600" b="1" spc="-15" dirty="0">
                <a:latin typeface="Times New Roman"/>
                <a:cs typeface="Times New Roman"/>
              </a:rPr>
              <a:t>w</a:t>
            </a:r>
            <a:r>
              <a:rPr sz="3600" b="1" dirty="0">
                <a:latin typeface="Times New Roman"/>
                <a:cs typeface="Times New Roman"/>
              </a:rPr>
              <a:t>h</a:t>
            </a:r>
            <a:r>
              <a:rPr sz="3600" b="1" spc="-15" dirty="0">
                <a:latin typeface="Times New Roman"/>
                <a:cs typeface="Times New Roman"/>
              </a:rPr>
              <a:t>i</a:t>
            </a:r>
            <a:r>
              <a:rPr sz="3600" b="1" spc="-10" dirty="0">
                <a:latin typeface="Times New Roman"/>
                <a:cs typeface="Times New Roman"/>
              </a:rPr>
              <a:t>c</a:t>
            </a:r>
            <a:r>
              <a:rPr sz="3600" b="1" dirty="0">
                <a:latin typeface="Times New Roman"/>
                <a:cs typeface="Times New Roman"/>
              </a:rPr>
              <a:t>h	</a:t>
            </a:r>
            <a:r>
              <a:rPr sz="3600" b="1" spc="-15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s	</a:t>
            </a:r>
            <a:r>
              <a:rPr sz="3600" b="1" spc="-5" dirty="0">
                <a:latin typeface="Times New Roman"/>
                <a:cs typeface="Times New Roman"/>
              </a:rPr>
              <a:t>the</a:t>
            </a:r>
            <a:r>
              <a:rPr sz="3600" b="1" dirty="0">
                <a:latin typeface="Times New Roman"/>
                <a:cs typeface="Times New Roman"/>
              </a:rPr>
              <a:t>n	</a:t>
            </a:r>
            <a:r>
              <a:rPr sz="3600" b="1" spc="-5" dirty="0">
                <a:latin typeface="Times New Roman"/>
                <a:cs typeface="Times New Roman"/>
              </a:rPr>
              <a:t>sen</a:t>
            </a:r>
            <a:r>
              <a:rPr sz="3600" b="1" dirty="0">
                <a:latin typeface="Times New Roman"/>
                <a:cs typeface="Times New Roman"/>
              </a:rPr>
              <a:t>t	</a:t>
            </a:r>
            <a:r>
              <a:rPr sz="3600" b="1" spc="-5" dirty="0">
                <a:latin typeface="Times New Roman"/>
                <a:cs typeface="Times New Roman"/>
              </a:rPr>
              <a:t>to  </a:t>
            </a:r>
            <a:r>
              <a:rPr sz="3600" b="1" spc="-10" dirty="0">
                <a:latin typeface="Times New Roman"/>
                <a:cs typeface="Times New Roman"/>
              </a:rPr>
              <a:t>provinces </a:t>
            </a:r>
            <a:r>
              <a:rPr sz="3600" b="1" spc="-5" dirty="0">
                <a:latin typeface="Times New Roman"/>
                <a:cs typeface="Times New Roman"/>
              </a:rPr>
              <a:t>for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comments.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1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354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Micro-testing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spc="-10" dirty="0">
                <a:latin typeface="Times New Roman"/>
                <a:cs typeface="Times New Roman"/>
              </a:rPr>
              <a:t>curricula </a:t>
            </a:r>
            <a:r>
              <a:rPr sz="3600" b="1" spc="-5" dirty="0">
                <a:latin typeface="Times New Roman"/>
                <a:cs typeface="Times New Roman"/>
              </a:rPr>
              <a:t>is </a:t>
            </a:r>
            <a:r>
              <a:rPr sz="3600" b="1" spc="-10" dirty="0">
                <a:latin typeface="Times New Roman"/>
                <a:cs typeface="Times New Roman"/>
              </a:rPr>
              <a:t>carried  </a:t>
            </a:r>
            <a:r>
              <a:rPr sz="3600" b="1" dirty="0">
                <a:latin typeface="Times New Roman"/>
                <a:cs typeface="Times New Roman"/>
              </a:rPr>
              <a:t>out by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spc="-10" dirty="0">
                <a:latin typeface="Times New Roman"/>
                <a:cs typeface="Times New Roman"/>
              </a:rPr>
              <a:t>provinces.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824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Final curriculum is developed </a:t>
            </a:r>
            <a:r>
              <a:rPr sz="3600" b="1" spc="-5" dirty="0">
                <a:latin typeface="Times New Roman"/>
                <a:cs typeface="Times New Roman"/>
              </a:rPr>
              <a:t>by </a:t>
            </a:r>
            <a:r>
              <a:rPr sz="3600" b="1" dirty="0">
                <a:latin typeface="Times New Roman"/>
                <a:cs typeface="Times New Roman"/>
              </a:rPr>
              <a:t>the  </a:t>
            </a:r>
            <a:r>
              <a:rPr sz="3600" b="1" spc="-5" dirty="0">
                <a:latin typeface="Times New Roman"/>
                <a:cs typeface="Times New Roman"/>
              </a:rPr>
              <a:t>National Committee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10" dirty="0">
                <a:latin typeface="Times New Roman"/>
                <a:cs typeface="Times New Roman"/>
              </a:rPr>
              <a:t>is implemented  throughout </a:t>
            </a:r>
            <a:r>
              <a:rPr sz="3600" b="1" spc="-5" dirty="0">
                <a:latin typeface="Times New Roman"/>
                <a:cs typeface="Times New Roman"/>
              </a:rPr>
              <a:t>the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country</a:t>
            </a:r>
            <a:r>
              <a:rPr sz="3000" b="1" spc="-5" dirty="0">
                <a:latin typeface="Courier New"/>
                <a:cs typeface="Courier New"/>
              </a:rPr>
              <a:t>.</a:t>
            </a:r>
            <a:endParaRPr sz="300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156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100" y="1849120"/>
            <a:ext cx="4497070" cy="33669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6880">
              <a:lnSpc>
                <a:spcPts val="399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Compulsory </a:t>
            </a:r>
            <a:r>
              <a:rPr sz="3200" b="1" spc="-5" dirty="0">
                <a:latin typeface="Times New Roman"/>
                <a:cs typeface="Times New Roman"/>
              </a:rPr>
              <a:t>Education  </a:t>
            </a:r>
            <a:r>
              <a:rPr sz="3200" b="1" dirty="0">
                <a:latin typeface="Times New Roman"/>
                <a:cs typeface="Times New Roman"/>
              </a:rPr>
              <a:t>Literacy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Rate</a:t>
            </a:r>
            <a:endParaRPr sz="3200" dirty="0">
              <a:latin typeface="Times New Roman"/>
              <a:cs typeface="Times New Roman"/>
            </a:endParaRPr>
          </a:p>
          <a:p>
            <a:pPr marL="420370">
              <a:lnSpc>
                <a:spcPts val="2720"/>
              </a:lnSpc>
            </a:pPr>
            <a:r>
              <a:rPr sz="3200" b="1" dirty="0">
                <a:latin typeface="Times New Roman"/>
                <a:cs typeface="Times New Roman"/>
              </a:rPr>
              <a:t>male</a:t>
            </a:r>
            <a:endParaRPr sz="3200" dirty="0">
              <a:latin typeface="Times New Roman"/>
              <a:cs typeface="Times New Roman"/>
            </a:endParaRPr>
          </a:p>
          <a:p>
            <a:pPr marL="420370">
              <a:lnSpc>
                <a:spcPts val="3520"/>
              </a:lnSpc>
            </a:pPr>
            <a:r>
              <a:rPr sz="3200" b="1" dirty="0">
                <a:latin typeface="Times New Roman"/>
                <a:cs typeface="Times New Roman"/>
              </a:rPr>
              <a:t>female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4000"/>
              </a:lnSpc>
              <a:spcBef>
                <a:spcPts val="150"/>
              </a:spcBef>
            </a:pPr>
            <a:r>
              <a:rPr sz="3200" b="1" spc="-5" dirty="0">
                <a:latin typeface="Times New Roman"/>
                <a:cs typeface="Times New Roman"/>
              </a:rPr>
              <a:t>Education expenditures  Education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system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ts val="3990"/>
              </a:lnSpc>
              <a:spcBef>
                <a:spcPts val="10"/>
              </a:spcBef>
            </a:pPr>
            <a:r>
              <a:rPr sz="3200" b="1" spc="-10" dirty="0">
                <a:latin typeface="Times New Roman"/>
                <a:cs typeface="Times New Roman"/>
              </a:rPr>
              <a:t>Current </a:t>
            </a:r>
            <a:r>
              <a:rPr sz="3200" b="1" dirty="0">
                <a:latin typeface="Times New Roman"/>
                <a:cs typeface="Times New Roman"/>
              </a:rPr>
              <a:t>Education</a:t>
            </a:r>
            <a:r>
              <a:rPr sz="3200" b="1" spc="-45" dirty="0">
                <a:latin typeface="Times New Roman"/>
                <a:cs typeface="Times New Roman"/>
              </a:rPr>
              <a:t> </a:t>
            </a:r>
            <a:r>
              <a:rPr sz="3200" b="1" dirty="0" smtClean="0">
                <a:latin typeface="Times New Roman"/>
                <a:cs typeface="Times New Roman"/>
              </a:rPr>
              <a:t>Policy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1506" y="1849120"/>
            <a:ext cx="3182893" cy="34118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1377950" indent="-85725">
              <a:lnSpc>
                <a:spcPts val="3990"/>
              </a:lnSpc>
              <a:spcBef>
                <a:spcPts val="105"/>
              </a:spcBef>
            </a:pPr>
            <a:r>
              <a:rPr lang="en-US" sz="3200" b="1" dirty="0" smtClean="0">
                <a:latin typeface="Times New Roman"/>
                <a:cs typeface="Times New Roman"/>
              </a:rPr>
              <a:t>Matric</a:t>
            </a:r>
          </a:p>
          <a:p>
            <a:pPr marL="97790" marR="1377950" indent="-85725">
              <a:lnSpc>
                <a:spcPts val="3990"/>
              </a:lnSpc>
              <a:spcBef>
                <a:spcPts val="105"/>
              </a:spcBef>
            </a:pPr>
            <a:r>
              <a:rPr sz="3200" b="1" dirty="0" smtClean="0">
                <a:latin typeface="Times New Roman"/>
                <a:cs typeface="Times New Roman"/>
              </a:rPr>
              <a:t>  </a:t>
            </a:r>
            <a:r>
              <a:rPr sz="3200" b="1" dirty="0">
                <a:solidFill>
                  <a:srgbClr val="2F2FF7"/>
                </a:solidFill>
                <a:latin typeface="Times New Roman"/>
                <a:cs typeface="Times New Roman"/>
              </a:rPr>
              <a:t>57</a:t>
            </a:r>
            <a:r>
              <a:rPr sz="3200" b="1" spc="-90" dirty="0">
                <a:solidFill>
                  <a:srgbClr val="2F2FF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F2FF7"/>
                </a:solidFill>
                <a:latin typeface="Times New Roman"/>
                <a:cs typeface="Times New Roman"/>
              </a:rPr>
              <a:t>%</a:t>
            </a:r>
            <a:endParaRPr sz="3200" dirty="0">
              <a:latin typeface="Times New Roman"/>
              <a:cs typeface="Times New Roman"/>
            </a:endParaRPr>
          </a:p>
          <a:p>
            <a:pPr marL="73025">
              <a:lnSpc>
                <a:spcPts val="2720"/>
              </a:lnSpc>
            </a:pPr>
            <a:r>
              <a:rPr sz="3200" b="1" dirty="0">
                <a:latin typeface="Times New Roman"/>
                <a:cs typeface="Times New Roman"/>
              </a:rPr>
              <a:t>69.3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%</a:t>
            </a:r>
            <a:endParaRPr sz="3200" dirty="0">
              <a:latin typeface="Times New Roman"/>
              <a:cs typeface="Times New Roman"/>
            </a:endParaRPr>
          </a:p>
          <a:p>
            <a:pPr marL="85725">
              <a:lnSpc>
                <a:spcPts val="3520"/>
              </a:lnSpc>
            </a:pPr>
            <a:r>
              <a:rPr sz="3200" b="1" dirty="0">
                <a:latin typeface="Times New Roman"/>
                <a:cs typeface="Times New Roman"/>
              </a:rPr>
              <a:t>45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%</a:t>
            </a:r>
            <a:endParaRPr sz="3200" dirty="0">
              <a:latin typeface="Times New Roman"/>
              <a:cs typeface="Times New Roman"/>
            </a:endParaRPr>
          </a:p>
          <a:p>
            <a:pPr marL="58419" marR="5080" indent="34290">
              <a:lnSpc>
                <a:spcPts val="4000"/>
              </a:lnSpc>
              <a:spcBef>
                <a:spcPts val="150"/>
              </a:spcBef>
            </a:pPr>
            <a:r>
              <a:rPr sz="3200" b="1" dirty="0">
                <a:latin typeface="Times New Roman"/>
                <a:cs typeface="Times New Roman"/>
              </a:rPr>
              <a:t>2.3 % </a:t>
            </a:r>
            <a:r>
              <a:rPr sz="3200" b="1" spc="-5" dirty="0">
                <a:latin typeface="Times New Roman"/>
                <a:cs typeface="Times New Roman"/>
              </a:rPr>
              <a:t>GDP  </a:t>
            </a:r>
            <a:r>
              <a:rPr sz="3200" b="1" spc="5" dirty="0">
                <a:latin typeface="Times New Roman"/>
                <a:cs typeface="Times New Roman"/>
              </a:rPr>
              <a:t>de</a:t>
            </a:r>
            <a:r>
              <a:rPr sz="3200" b="1" spc="-5" dirty="0">
                <a:latin typeface="Times New Roman"/>
                <a:cs typeface="Times New Roman"/>
              </a:rPr>
              <a:t>c</a:t>
            </a:r>
            <a:r>
              <a:rPr sz="3200" b="1" spc="5" dirty="0">
                <a:latin typeface="Times New Roman"/>
                <a:cs typeface="Times New Roman"/>
              </a:rPr>
              <a:t>en</a:t>
            </a:r>
            <a:r>
              <a:rPr sz="3200" b="1" dirty="0">
                <a:latin typeface="Times New Roman"/>
                <a:cs typeface="Times New Roman"/>
              </a:rPr>
              <a:t>tr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spc="-5" dirty="0">
                <a:latin typeface="Times New Roman"/>
                <a:cs typeface="Times New Roman"/>
              </a:rPr>
              <a:t>liz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d  </a:t>
            </a:r>
            <a:r>
              <a:rPr sz="3200" b="1" dirty="0" smtClean="0">
                <a:latin typeface="Times New Roman"/>
                <a:cs typeface="Times New Roman"/>
              </a:rPr>
              <a:t>2009</a:t>
            </a:r>
            <a:r>
              <a:rPr lang="en-US" sz="3200" b="1" dirty="0" smtClean="0">
                <a:latin typeface="Times New Roman"/>
                <a:cs typeface="Times New Roman"/>
              </a:rPr>
              <a:t>, 2017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5600" y="1524000"/>
            <a:ext cx="24384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870709"/>
            <a:ext cx="8625205" cy="38569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>
              <a:lnSpc>
                <a:spcPts val="316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436495" algn="l"/>
                <a:tab pos="4814570" algn="l"/>
                <a:tab pos="5335905" algn="l"/>
                <a:tab pos="6059170" algn="l"/>
                <a:tab pos="822833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C</a:t>
            </a:r>
            <a:r>
              <a:rPr sz="3200" b="1" spc="5" dirty="0">
                <a:latin typeface="Times New Roman"/>
                <a:cs typeface="Times New Roman"/>
              </a:rPr>
              <a:t>once</a:t>
            </a:r>
            <a:r>
              <a:rPr sz="3200" b="1" spc="-5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n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d	</a:t>
            </a:r>
            <a:r>
              <a:rPr sz="3200" b="1" spc="5" dirty="0">
                <a:latin typeface="Times New Roman"/>
                <a:cs typeface="Times New Roman"/>
              </a:rPr>
              <a:t>depa</a:t>
            </a:r>
            <a:r>
              <a:rPr sz="3200" b="1" spc="-5" dirty="0">
                <a:latin typeface="Times New Roman"/>
                <a:cs typeface="Times New Roman"/>
              </a:rPr>
              <a:t>rt</a:t>
            </a:r>
            <a:r>
              <a:rPr sz="3200" b="1" spc="25" dirty="0">
                <a:latin typeface="Times New Roman"/>
                <a:cs typeface="Times New Roman"/>
              </a:rPr>
              <a:t>m</a:t>
            </a:r>
            <a:r>
              <a:rPr sz="3200" b="1" spc="5" dirty="0">
                <a:latin typeface="Times New Roman"/>
                <a:cs typeface="Times New Roman"/>
              </a:rPr>
              <a:t>en</a:t>
            </a:r>
            <a:r>
              <a:rPr sz="3200" b="1" spc="-10" dirty="0">
                <a:latin typeface="Times New Roman"/>
                <a:cs typeface="Times New Roman"/>
              </a:rPr>
              <a:t>t</a:t>
            </a:r>
            <a:r>
              <a:rPr sz="3200" b="1" dirty="0">
                <a:latin typeface="Times New Roman"/>
                <a:cs typeface="Times New Roman"/>
              </a:rPr>
              <a:t>s	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f	t</a:t>
            </a:r>
            <a:r>
              <a:rPr sz="3200" b="1" spc="5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e	</a:t>
            </a:r>
            <a:r>
              <a:rPr sz="3200" b="1" spc="5" dirty="0">
                <a:latin typeface="Times New Roman"/>
                <a:cs typeface="Times New Roman"/>
              </a:rPr>
              <a:t>u</a:t>
            </a:r>
            <a:r>
              <a:rPr sz="3200" b="1" spc="-5" dirty="0">
                <a:latin typeface="Times New Roman"/>
                <a:cs typeface="Times New Roman"/>
              </a:rPr>
              <a:t>ni</a:t>
            </a:r>
            <a:r>
              <a:rPr sz="3200" b="1" spc="5" dirty="0">
                <a:latin typeface="Times New Roman"/>
                <a:cs typeface="Times New Roman"/>
              </a:rPr>
              <a:t>ver</a:t>
            </a:r>
            <a:r>
              <a:rPr sz="3200" b="1" spc="-10" dirty="0">
                <a:latin typeface="Times New Roman"/>
                <a:cs typeface="Times New Roman"/>
              </a:rPr>
              <a:t>s</a:t>
            </a:r>
            <a:r>
              <a:rPr sz="3200" b="1" spc="-5" dirty="0">
                <a:latin typeface="Times New Roman"/>
                <a:cs typeface="Times New Roman"/>
              </a:rPr>
              <a:t>iti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s	or  colleges.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marR="7620" indent="-342900">
              <a:lnSpc>
                <a:spcPts val="317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The title </a:t>
            </a:r>
            <a:r>
              <a:rPr sz="3200" b="1" dirty="0">
                <a:latin typeface="Times New Roman"/>
                <a:cs typeface="Times New Roman"/>
              </a:rPr>
              <a:t>of courses and </a:t>
            </a:r>
            <a:r>
              <a:rPr sz="3200" b="1" spc="-5" dirty="0">
                <a:latin typeface="Times New Roman"/>
                <a:cs typeface="Times New Roman"/>
              </a:rPr>
              <a:t>broader </a:t>
            </a:r>
            <a:r>
              <a:rPr sz="3200" b="1" dirty="0">
                <a:latin typeface="Times New Roman"/>
                <a:cs typeface="Times New Roman"/>
              </a:rPr>
              <a:t>framework </a:t>
            </a:r>
            <a:r>
              <a:rPr sz="3200" b="1" spc="-20" dirty="0">
                <a:latin typeface="Times New Roman"/>
                <a:cs typeface="Times New Roman"/>
              </a:rPr>
              <a:t>are  </a:t>
            </a:r>
            <a:r>
              <a:rPr sz="3200" b="1" spc="-5" dirty="0">
                <a:latin typeface="Times New Roman"/>
                <a:cs typeface="Times New Roman"/>
              </a:rPr>
              <a:t>usually discussed in </a:t>
            </a:r>
            <a:r>
              <a:rPr sz="3200" b="1" dirty="0">
                <a:latin typeface="Times New Roman"/>
                <a:cs typeface="Times New Roman"/>
              </a:rPr>
              <a:t>the </a:t>
            </a:r>
            <a:r>
              <a:rPr sz="3200" b="1" spc="-25" dirty="0">
                <a:latin typeface="Times New Roman"/>
                <a:cs typeface="Times New Roman"/>
              </a:rPr>
              <a:t>faculty, </a:t>
            </a:r>
            <a:r>
              <a:rPr sz="3200" b="1" dirty="0">
                <a:latin typeface="Times New Roman"/>
                <a:cs typeface="Times New Roman"/>
              </a:rPr>
              <a:t>and</a:t>
            </a:r>
            <a:r>
              <a:rPr sz="3200" b="1" spc="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then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marR="8255" indent="-342900">
              <a:lnSpc>
                <a:spcPts val="3160"/>
              </a:lnSpc>
              <a:buFont typeface="Arial"/>
              <a:buChar char="•"/>
              <a:tabLst>
                <a:tab pos="354965" algn="l"/>
                <a:tab pos="355600" algn="l"/>
                <a:tab pos="1505585" algn="l"/>
                <a:tab pos="3056890" algn="l"/>
                <a:tab pos="4251960" algn="l"/>
                <a:tab pos="4857115" algn="l"/>
                <a:tab pos="6315710" algn="l"/>
                <a:tab pos="7305040" algn="l"/>
                <a:tab pos="8270875" algn="l"/>
              </a:tabLst>
            </a:pPr>
            <a:r>
              <a:rPr sz="3200" b="1" dirty="0">
                <a:latin typeface="Times New Roman"/>
                <a:cs typeface="Times New Roman"/>
              </a:rPr>
              <a:t>Ea</a:t>
            </a:r>
            <a:r>
              <a:rPr sz="3200" b="1" spc="5" dirty="0">
                <a:latin typeface="Times New Roman"/>
                <a:cs typeface="Times New Roman"/>
              </a:rPr>
              <a:t>c</a:t>
            </a:r>
            <a:r>
              <a:rPr sz="3200" b="1" dirty="0">
                <a:latin typeface="Times New Roman"/>
                <a:cs typeface="Times New Roman"/>
              </a:rPr>
              <a:t>h	t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a</a:t>
            </a:r>
            <a:r>
              <a:rPr sz="3200" b="1" spc="5" dirty="0">
                <a:latin typeface="Times New Roman"/>
                <a:cs typeface="Times New Roman"/>
              </a:rPr>
              <a:t>che</a:t>
            </a:r>
            <a:r>
              <a:rPr sz="3200" b="1" dirty="0">
                <a:latin typeface="Times New Roman"/>
                <a:cs typeface="Times New Roman"/>
              </a:rPr>
              <a:t>r	</a:t>
            </a:r>
            <a:r>
              <a:rPr sz="3200" b="1" spc="-5" dirty="0">
                <a:latin typeface="Times New Roman"/>
                <a:cs typeface="Times New Roman"/>
              </a:rPr>
              <a:t>pl</a:t>
            </a:r>
            <a:r>
              <a:rPr sz="3200" b="1" spc="5" dirty="0">
                <a:latin typeface="Times New Roman"/>
                <a:cs typeface="Times New Roman"/>
              </a:rPr>
              <a:t>an</a:t>
            </a:r>
            <a:r>
              <a:rPr sz="3200" b="1" dirty="0">
                <a:latin typeface="Times New Roman"/>
                <a:cs typeface="Times New Roman"/>
              </a:rPr>
              <a:t>s	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n	</a:t>
            </a:r>
            <a:r>
              <a:rPr sz="3200" b="1" spc="5" dirty="0">
                <a:latin typeface="Times New Roman"/>
                <a:cs typeface="Times New Roman"/>
              </a:rPr>
              <a:t>h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s</a:t>
            </a:r>
            <a:r>
              <a:rPr sz="3200" b="1" spc="-5" dirty="0">
                <a:latin typeface="Times New Roman"/>
                <a:cs typeface="Times New Roman"/>
              </a:rPr>
              <a:t>/h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r	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spc="-20" dirty="0">
                <a:latin typeface="Times New Roman"/>
                <a:cs typeface="Times New Roman"/>
              </a:rPr>
              <a:t>w</a:t>
            </a:r>
            <a:r>
              <a:rPr sz="3200" b="1" dirty="0">
                <a:latin typeface="Times New Roman"/>
                <a:cs typeface="Times New Roman"/>
              </a:rPr>
              <a:t>n	</a:t>
            </a:r>
            <a:r>
              <a:rPr sz="3200" b="1" spc="-20" dirty="0">
                <a:latin typeface="Times New Roman"/>
                <a:cs typeface="Times New Roman"/>
              </a:rPr>
              <a:t>w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y	</a:t>
            </a:r>
            <a:r>
              <a:rPr sz="3200" b="1" spc="-10" dirty="0">
                <a:latin typeface="Times New Roman"/>
                <a:cs typeface="Times New Roman"/>
              </a:rPr>
              <a:t>t</a:t>
            </a:r>
            <a:r>
              <a:rPr sz="3200" b="1" dirty="0">
                <a:latin typeface="Times New Roman"/>
                <a:cs typeface="Times New Roman"/>
              </a:rPr>
              <a:t>o  </a:t>
            </a:r>
            <a:r>
              <a:rPr sz="3200" b="1" spc="5" dirty="0">
                <a:latin typeface="Times New Roman"/>
                <a:cs typeface="Times New Roman"/>
              </a:rPr>
              <a:t>impart </a:t>
            </a:r>
            <a:r>
              <a:rPr sz="3200" b="1" dirty="0">
                <a:latin typeface="Times New Roman"/>
                <a:cs typeface="Times New Roman"/>
              </a:rPr>
              <a:t>instructions </a:t>
            </a:r>
            <a:r>
              <a:rPr sz="3200" b="1" spc="-5" dirty="0">
                <a:latin typeface="Times New Roman"/>
                <a:cs typeface="Times New Roman"/>
              </a:rPr>
              <a:t>in </a:t>
            </a:r>
            <a:r>
              <a:rPr sz="3200" b="1" dirty="0">
                <a:latin typeface="Times New Roman"/>
                <a:cs typeface="Times New Roman"/>
              </a:rPr>
              <a:t>the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classrooms.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137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750060"/>
            <a:ext cx="5455920" cy="4324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50" i="0" spc="-15" dirty="0">
                <a:solidFill>
                  <a:srgbClr val="7E5F00"/>
                </a:solidFill>
                <a:latin typeface="Comic Sans MS"/>
                <a:cs typeface="Comic Sans MS"/>
              </a:rPr>
              <a:t>a.Pre-Service </a:t>
            </a:r>
            <a:r>
              <a:rPr sz="2650" i="0" dirty="0">
                <a:solidFill>
                  <a:srgbClr val="7E5F00"/>
                </a:solidFill>
                <a:latin typeface="Comic Sans MS"/>
                <a:cs typeface="Comic Sans MS"/>
              </a:rPr>
              <a:t>Teacher</a:t>
            </a:r>
            <a:r>
              <a:rPr sz="2650" i="0" spc="-10" dirty="0">
                <a:solidFill>
                  <a:srgbClr val="7E5F00"/>
                </a:solidFill>
                <a:latin typeface="Comic Sans MS"/>
                <a:cs typeface="Comic Sans MS"/>
              </a:rPr>
              <a:t> </a:t>
            </a:r>
            <a:r>
              <a:rPr sz="2650" i="0" dirty="0">
                <a:solidFill>
                  <a:srgbClr val="7E5F00"/>
                </a:solidFill>
                <a:latin typeface="Comic Sans MS"/>
                <a:cs typeface="Comic Sans MS"/>
              </a:rPr>
              <a:t>Education</a:t>
            </a:r>
            <a:endParaRPr sz="26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" y="2258059"/>
            <a:ext cx="788035" cy="460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71500"/>
              </a:lnSpc>
              <a:spcBef>
                <a:spcPts val="154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Prim  Midd  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econ</a:t>
            </a:r>
            <a:endParaRPr sz="2400">
              <a:latin typeface="Times New Roman"/>
              <a:cs typeface="Times New Roman"/>
            </a:endParaRPr>
          </a:p>
          <a:p>
            <a:pPr marL="12700" marR="106045" algn="just">
              <a:lnSpc>
                <a:spcPct val="171500"/>
              </a:lnSpc>
              <a:spcBef>
                <a:spcPts val="202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ter 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Degr  Uni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1911350"/>
            <a:ext cx="59950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7E5F00"/>
                </a:solidFill>
                <a:latin typeface="Comic Sans MS"/>
                <a:cs typeface="Comic Sans MS"/>
              </a:rPr>
              <a:t>b.In-Service Teacher</a:t>
            </a:r>
            <a:r>
              <a:rPr sz="3000" i="0" spc="-90" dirty="0">
                <a:solidFill>
                  <a:srgbClr val="7E5F00"/>
                </a:solidFill>
                <a:latin typeface="Comic Sans MS"/>
                <a:cs typeface="Comic Sans MS"/>
              </a:rPr>
              <a:t> </a:t>
            </a:r>
            <a:r>
              <a:rPr sz="3000" i="0" spc="-5" dirty="0">
                <a:solidFill>
                  <a:srgbClr val="7E5F00"/>
                </a:solidFill>
                <a:latin typeface="Comic Sans MS"/>
                <a:cs typeface="Comic Sans MS"/>
              </a:rPr>
              <a:t>Education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2994659"/>
            <a:ext cx="8397875" cy="364109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marR="410209" indent="-342900">
              <a:lnSpc>
                <a:spcPts val="354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INSET </a:t>
            </a:r>
            <a:r>
              <a:rPr sz="3600" spc="-10" dirty="0">
                <a:latin typeface="Times New Roman"/>
                <a:cs typeface="Times New Roman"/>
              </a:rPr>
              <a:t>is </a:t>
            </a:r>
            <a:r>
              <a:rPr sz="3600" spc="-5" dirty="0">
                <a:latin typeface="Times New Roman"/>
                <a:cs typeface="Times New Roman"/>
              </a:rPr>
              <a:t>the function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provincial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Times New Roman"/>
                <a:cs typeface="Times New Roman"/>
              </a:rPr>
              <a:t>EECs  </a:t>
            </a:r>
            <a:r>
              <a:rPr sz="3600" spc="-5" dirty="0">
                <a:latin typeface="Times New Roman"/>
                <a:cs typeface="Times New Roman"/>
              </a:rPr>
              <a:t>and </a:t>
            </a:r>
            <a:r>
              <a:rPr sz="3600" spc="-10" dirty="0">
                <a:latin typeface="Times New Roman"/>
                <a:cs typeface="Times New Roman"/>
              </a:rPr>
              <a:t>the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45" dirty="0">
                <a:latin typeface="Times New Roman"/>
                <a:cs typeface="Times New Roman"/>
              </a:rPr>
              <a:t>GCETs.</a:t>
            </a:r>
            <a:endParaRPr sz="3600">
              <a:latin typeface="Times New Roman"/>
              <a:cs typeface="Times New Roman"/>
            </a:endParaRPr>
          </a:p>
          <a:p>
            <a:pPr marL="355600" marR="154305" indent="-342900">
              <a:lnSpc>
                <a:spcPts val="3550"/>
              </a:lnSpc>
              <a:spcBef>
                <a:spcPts val="975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Times New Roman"/>
                <a:cs typeface="Times New Roman"/>
              </a:rPr>
              <a:t>aims to </a:t>
            </a:r>
            <a:r>
              <a:rPr sz="3600" dirty="0">
                <a:latin typeface="Times New Roman"/>
                <a:cs typeface="Times New Roman"/>
              </a:rPr>
              <a:t>provide </a:t>
            </a:r>
            <a:r>
              <a:rPr sz="3600" spc="-5" dirty="0">
                <a:latin typeface="Times New Roman"/>
                <a:cs typeface="Times New Roman"/>
              </a:rPr>
              <a:t>in-service </a:t>
            </a:r>
            <a:r>
              <a:rPr sz="3600" spc="-10" dirty="0">
                <a:latin typeface="Times New Roman"/>
                <a:cs typeface="Times New Roman"/>
              </a:rPr>
              <a:t>training </a:t>
            </a:r>
            <a:r>
              <a:rPr sz="3600" spc="-5" dirty="0">
                <a:latin typeface="Times New Roman"/>
                <a:cs typeface="Times New Roman"/>
              </a:rPr>
              <a:t>to every  </a:t>
            </a:r>
            <a:r>
              <a:rPr sz="3600" spc="-10" dirty="0">
                <a:latin typeface="Times New Roman"/>
                <a:cs typeface="Times New Roman"/>
              </a:rPr>
              <a:t>teacher </a:t>
            </a:r>
            <a:r>
              <a:rPr sz="3600" spc="-5" dirty="0">
                <a:latin typeface="Times New Roman"/>
                <a:cs typeface="Times New Roman"/>
              </a:rPr>
              <a:t>at </a:t>
            </a:r>
            <a:r>
              <a:rPr sz="3600" spc="-10" dirty="0">
                <a:latin typeface="Times New Roman"/>
                <a:cs typeface="Times New Roman"/>
              </a:rPr>
              <a:t>least after </a:t>
            </a:r>
            <a:r>
              <a:rPr sz="3600" spc="-5" dirty="0">
                <a:latin typeface="Times New Roman"/>
                <a:cs typeface="Times New Roman"/>
              </a:rPr>
              <a:t>every </a:t>
            </a:r>
            <a:r>
              <a:rPr sz="3600" dirty="0">
                <a:latin typeface="Times New Roman"/>
                <a:cs typeface="Times New Roman"/>
              </a:rPr>
              <a:t>3-5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years.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54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2F2FF7"/>
                </a:solidFill>
                <a:latin typeface="Times New Roman"/>
                <a:cs typeface="Times New Roman"/>
              </a:rPr>
              <a:t>STEP </a:t>
            </a:r>
            <a:r>
              <a:rPr sz="3600" spc="-10" dirty="0">
                <a:latin typeface="Times New Roman"/>
                <a:cs typeface="Times New Roman"/>
              </a:rPr>
              <a:t>is also </a:t>
            </a:r>
            <a:r>
              <a:rPr sz="3600" spc="-5" dirty="0">
                <a:latin typeface="Times New Roman"/>
                <a:cs typeface="Times New Roman"/>
              </a:rPr>
              <a:t>working for improving the </a:t>
            </a:r>
            <a:r>
              <a:rPr sz="3600" dirty="0">
                <a:latin typeface="Times New Roman"/>
                <a:cs typeface="Times New Roman"/>
              </a:rPr>
              <a:t>In-  </a:t>
            </a:r>
            <a:r>
              <a:rPr sz="3600" spc="-10" dirty="0">
                <a:latin typeface="Times New Roman"/>
                <a:cs typeface="Times New Roman"/>
              </a:rPr>
              <a:t>service </a:t>
            </a:r>
            <a:r>
              <a:rPr sz="3600" spc="-5" dirty="0">
                <a:latin typeface="Times New Roman"/>
                <a:cs typeface="Times New Roman"/>
              </a:rPr>
              <a:t>training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teachers.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" y="2011679"/>
            <a:ext cx="82677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500" b="0" i="0" spc="375" baseline="5555" dirty="0">
                <a:solidFill>
                  <a:srgbClr val="2F2FF7"/>
                </a:solidFill>
                <a:latin typeface="Symbol"/>
                <a:cs typeface="Symbol"/>
              </a:rPr>
              <a:t></a:t>
            </a:r>
            <a:r>
              <a:rPr sz="4500" b="0" i="0" spc="375" baseline="5555" dirty="0">
                <a:solidFill>
                  <a:srgbClr val="2F2FF7"/>
                </a:solidFill>
                <a:latin typeface="Times New Roman"/>
                <a:cs typeface="Times New Roman"/>
              </a:rPr>
              <a:t> </a:t>
            </a:r>
            <a:r>
              <a:rPr sz="3000" i="0" spc="-5" dirty="0">
                <a:solidFill>
                  <a:srgbClr val="2F2FF7"/>
                </a:solidFill>
                <a:latin typeface="Comic Sans MS"/>
                <a:cs typeface="Comic Sans MS"/>
              </a:rPr>
              <a:t>In-Service Teacher Education</a:t>
            </a:r>
            <a:r>
              <a:rPr sz="3000" i="0" spc="-760" dirty="0">
                <a:solidFill>
                  <a:srgbClr val="2F2FF7"/>
                </a:solidFill>
                <a:latin typeface="Comic Sans MS"/>
                <a:cs typeface="Comic Sans MS"/>
              </a:rPr>
              <a:t> </a:t>
            </a:r>
            <a:r>
              <a:rPr sz="3000" i="0" spc="-5" dirty="0">
                <a:solidFill>
                  <a:srgbClr val="2F2FF7"/>
                </a:solidFill>
                <a:latin typeface="Comic Sans MS"/>
                <a:cs typeface="Comic Sans MS"/>
              </a:rPr>
              <a:t>Institutions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2520950"/>
            <a:ext cx="7219315" cy="34010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5080" indent="-342900">
              <a:lnSpc>
                <a:spcPts val="316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National </a:t>
            </a:r>
            <a:r>
              <a:rPr sz="3200" b="1" spc="5" dirty="0">
                <a:latin typeface="Times New Roman"/>
                <a:cs typeface="Times New Roman"/>
              </a:rPr>
              <a:t>Academy </a:t>
            </a:r>
            <a:r>
              <a:rPr sz="3200" b="1" dirty="0">
                <a:latin typeface="Times New Roman"/>
                <a:cs typeface="Times New Roman"/>
              </a:rPr>
              <a:t>of Higher</a:t>
            </a:r>
            <a:r>
              <a:rPr sz="3200" b="1" spc="-30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Education  (NAHE)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Education </a:t>
            </a:r>
            <a:r>
              <a:rPr sz="3200" b="1" dirty="0">
                <a:latin typeface="Times New Roman"/>
                <a:cs typeface="Times New Roman"/>
              </a:rPr>
              <a:t>Extension </a:t>
            </a:r>
            <a:r>
              <a:rPr sz="3200" b="1" spc="-10" dirty="0">
                <a:latin typeface="Times New Roman"/>
                <a:cs typeface="Times New Roman"/>
              </a:rPr>
              <a:t>Centres</a:t>
            </a:r>
            <a:r>
              <a:rPr sz="3200" b="1" dirty="0">
                <a:latin typeface="Times New Roman"/>
                <a:cs typeface="Times New Roman"/>
              </a:rPr>
              <a:t> (EEC)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150">
              <a:latin typeface="Times New Roman"/>
              <a:cs typeface="Times New Roman"/>
            </a:endParaRPr>
          </a:p>
          <a:p>
            <a:pPr marL="355600" marR="156210" indent="-342900">
              <a:lnSpc>
                <a:spcPts val="317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5" dirty="0">
                <a:latin typeface="Times New Roman"/>
                <a:cs typeface="Times New Roman"/>
              </a:rPr>
              <a:t>Academy </a:t>
            </a:r>
            <a:r>
              <a:rPr sz="3200" b="1" dirty="0">
                <a:latin typeface="Times New Roman"/>
                <a:cs typeface="Times New Roman"/>
              </a:rPr>
              <a:t>of Educational </a:t>
            </a:r>
            <a:r>
              <a:rPr sz="3200" b="1" spc="-5" dirty="0">
                <a:latin typeface="Times New Roman"/>
                <a:cs typeface="Times New Roman"/>
              </a:rPr>
              <a:t>Planning </a:t>
            </a:r>
            <a:r>
              <a:rPr sz="3200" b="1" dirty="0">
                <a:latin typeface="Times New Roman"/>
                <a:cs typeface="Times New Roman"/>
              </a:rPr>
              <a:t>and  </a:t>
            </a:r>
            <a:r>
              <a:rPr sz="3200" b="1" spc="5" dirty="0">
                <a:latin typeface="Times New Roman"/>
                <a:cs typeface="Times New Roman"/>
              </a:rPr>
              <a:t>Management</a:t>
            </a:r>
            <a:r>
              <a:rPr sz="3200" b="1" spc="-5" dirty="0">
                <a:latin typeface="Times New Roman"/>
                <a:cs typeface="Times New Roman"/>
              </a:rPr>
              <a:t> (AEPM)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-12700" y="1847850"/>
            <a:ext cx="9163685" cy="39827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marR="5080" indent="-342900" algn="just">
              <a:lnSpc>
                <a:spcPct val="82500"/>
              </a:lnSpc>
              <a:spcBef>
                <a:spcPts val="85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0" dirty="0">
                <a:latin typeface="Times New Roman"/>
                <a:cs typeface="Times New Roman"/>
              </a:rPr>
              <a:t>Terminal </a:t>
            </a:r>
            <a:r>
              <a:rPr sz="3600" b="1" dirty="0">
                <a:latin typeface="Times New Roman"/>
                <a:cs typeface="Times New Roman"/>
              </a:rPr>
              <a:t>or </a:t>
            </a:r>
            <a:r>
              <a:rPr sz="3600" b="1" spc="-5" dirty="0">
                <a:latin typeface="Times New Roman"/>
                <a:cs typeface="Times New Roman"/>
              </a:rPr>
              <a:t>Annual examinations </a:t>
            </a:r>
            <a:r>
              <a:rPr sz="3600" b="1" spc="-25" dirty="0">
                <a:latin typeface="Times New Roman"/>
                <a:cs typeface="Times New Roman"/>
              </a:rPr>
              <a:t>are </a:t>
            </a:r>
            <a:r>
              <a:rPr sz="3600" b="1" spc="-5" dirty="0">
                <a:latin typeface="Times New Roman"/>
                <a:cs typeface="Times New Roman"/>
              </a:rPr>
              <a:t>held </a:t>
            </a:r>
            <a:r>
              <a:rPr sz="3600" b="1" dirty="0">
                <a:latin typeface="Times New Roman"/>
                <a:cs typeface="Times New Roman"/>
              </a:rPr>
              <a:t>at  </a:t>
            </a:r>
            <a:r>
              <a:rPr sz="3600" b="1" spc="-5" dirty="0">
                <a:latin typeface="Times New Roman"/>
                <a:cs typeface="Times New Roman"/>
              </a:rPr>
              <a:t>the end </a:t>
            </a:r>
            <a:r>
              <a:rPr sz="3600" b="1" dirty="0">
                <a:latin typeface="Times New Roman"/>
                <a:cs typeface="Times New Roman"/>
              </a:rPr>
              <a:t>of the </a:t>
            </a:r>
            <a:r>
              <a:rPr sz="3600" b="1" spc="-5" dirty="0">
                <a:latin typeface="Times New Roman"/>
                <a:cs typeface="Times New Roman"/>
              </a:rPr>
              <a:t>middle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secondary  education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10" dirty="0">
                <a:latin typeface="Times New Roman"/>
                <a:cs typeface="Times New Roman"/>
              </a:rPr>
              <a:t>is </a:t>
            </a:r>
            <a:r>
              <a:rPr sz="3600" b="1" spc="-5" dirty="0">
                <a:latin typeface="Times New Roman"/>
                <a:cs typeface="Times New Roman"/>
              </a:rPr>
              <a:t>totally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external.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826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At secondary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higher secondary </a:t>
            </a:r>
            <a:r>
              <a:rPr sz="3600" b="1" spc="-10" dirty="0">
                <a:latin typeface="Times New Roman"/>
                <a:cs typeface="Times New Roman"/>
              </a:rPr>
              <a:t>level,  </a:t>
            </a:r>
            <a:r>
              <a:rPr sz="3600" b="1" spc="-5" dirty="0">
                <a:latin typeface="Times New Roman"/>
                <a:cs typeface="Times New Roman"/>
              </a:rPr>
              <a:t>students </a:t>
            </a:r>
            <a:r>
              <a:rPr sz="3600" b="1" spc="-25" dirty="0">
                <a:latin typeface="Times New Roman"/>
                <a:cs typeface="Times New Roman"/>
              </a:rPr>
              <a:t>are </a:t>
            </a:r>
            <a:r>
              <a:rPr sz="3600" b="1" spc="-5" dirty="0">
                <a:latin typeface="Times New Roman"/>
                <a:cs typeface="Times New Roman"/>
              </a:rPr>
              <a:t>also </a:t>
            </a:r>
            <a:r>
              <a:rPr sz="3600" b="1" spc="-10" dirty="0">
                <a:latin typeface="Times New Roman"/>
                <a:cs typeface="Times New Roman"/>
              </a:rPr>
              <a:t>examined </a:t>
            </a:r>
            <a:r>
              <a:rPr sz="3600" b="1" dirty="0">
                <a:latin typeface="Times New Roman"/>
                <a:cs typeface="Times New Roman"/>
              </a:rPr>
              <a:t>at the </a:t>
            </a:r>
            <a:r>
              <a:rPr sz="3600" b="1" spc="-5" dirty="0">
                <a:latin typeface="Times New Roman"/>
                <a:cs typeface="Times New Roman"/>
              </a:rPr>
              <a:t>end </a:t>
            </a:r>
            <a:r>
              <a:rPr sz="3600" b="1" dirty="0">
                <a:latin typeface="Times New Roman"/>
                <a:cs typeface="Times New Roman"/>
              </a:rPr>
              <a:t>of 2  </a:t>
            </a:r>
            <a:r>
              <a:rPr sz="3600" b="1" spc="-5" dirty="0">
                <a:latin typeface="Times New Roman"/>
                <a:cs typeface="Times New Roman"/>
              </a:rPr>
              <a:t>years </a:t>
            </a:r>
            <a:r>
              <a:rPr sz="3600" b="1" spc="-10" dirty="0">
                <a:latin typeface="Times New Roman"/>
                <a:cs typeface="Times New Roman"/>
              </a:rPr>
              <a:t>course </a:t>
            </a:r>
            <a:r>
              <a:rPr sz="3600" b="1" spc="-5" dirty="0">
                <a:latin typeface="Times New Roman"/>
                <a:cs typeface="Times New Roman"/>
              </a:rPr>
              <a:t>by Boards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Intermediate </a:t>
            </a:r>
            <a:r>
              <a:rPr sz="3600" b="1" dirty="0">
                <a:latin typeface="Times New Roman"/>
                <a:cs typeface="Times New Roman"/>
              </a:rPr>
              <a:t>and  </a:t>
            </a:r>
            <a:r>
              <a:rPr sz="3600" b="1" spc="-5" dirty="0">
                <a:latin typeface="Times New Roman"/>
                <a:cs typeface="Times New Roman"/>
              </a:rPr>
              <a:t>Secondary Education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(BISEs).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444" y="1916429"/>
            <a:ext cx="3054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37485" algn="l"/>
              </a:tabLst>
            </a:pPr>
            <a:r>
              <a:rPr sz="3600" i="0" spc="-5" dirty="0">
                <a:latin typeface="Times New Roman"/>
                <a:cs typeface="Times New Roman"/>
              </a:rPr>
              <a:t>exam</a:t>
            </a:r>
            <a:r>
              <a:rPr sz="3600" i="0" spc="-15" dirty="0">
                <a:latin typeface="Times New Roman"/>
                <a:cs typeface="Times New Roman"/>
              </a:rPr>
              <a:t>i</a:t>
            </a:r>
            <a:r>
              <a:rPr sz="3600" i="0" dirty="0">
                <a:latin typeface="Times New Roman"/>
                <a:cs typeface="Times New Roman"/>
              </a:rPr>
              <a:t>nation	</a:t>
            </a:r>
            <a:r>
              <a:rPr sz="3600" i="0" spc="-10" dirty="0">
                <a:latin typeface="Times New Roman"/>
                <a:cs typeface="Times New Roman"/>
              </a:rPr>
              <a:t>is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1921509"/>
            <a:ext cx="5057140" cy="10248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marR="5080" indent="-342900">
              <a:lnSpc>
                <a:spcPts val="355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  <a:tab pos="1373505" algn="l"/>
                <a:tab pos="3644265" algn="l"/>
              </a:tabLst>
            </a:pPr>
            <a:r>
              <a:rPr sz="3600" b="1" spc="-15" dirty="0">
                <a:latin typeface="Times New Roman"/>
                <a:cs typeface="Times New Roman"/>
              </a:rPr>
              <a:t>F</a:t>
            </a:r>
            <a:r>
              <a:rPr sz="3600" b="1" dirty="0">
                <a:latin typeface="Times New Roman"/>
                <a:cs typeface="Times New Roman"/>
              </a:rPr>
              <a:t>or	</a:t>
            </a:r>
            <a:r>
              <a:rPr sz="3600" b="1" spc="-5" dirty="0">
                <a:latin typeface="Times New Roman"/>
                <a:cs typeface="Times New Roman"/>
              </a:rPr>
              <a:t>u</a:t>
            </a:r>
            <a:r>
              <a:rPr sz="3600" b="1" dirty="0">
                <a:latin typeface="Times New Roman"/>
                <a:cs typeface="Times New Roman"/>
              </a:rPr>
              <a:t>n</a:t>
            </a:r>
            <a:r>
              <a:rPr sz="3600" b="1" spc="-15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ve</a:t>
            </a:r>
            <a:r>
              <a:rPr sz="3600" b="1" spc="-5" dirty="0">
                <a:latin typeface="Times New Roman"/>
                <a:cs typeface="Times New Roman"/>
              </a:rPr>
              <a:t>r</a:t>
            </a:r>
            <a:r>
              <a:rPr sz="3600" b="1" spc="5" dirty="0">
                <a:latin typeface="Times New Roman"/>
                <a:cs typeface="Times New Roman"/>
              </a:rPr>
              <a:t>s</a:t>
            </a:r>
            <a:r>
              <a:rPr sz="3600" b="1" spc="-15" dirty="0">
                <a:latin typeface="Times New Roman"/>
                <a:cs typeface="Times New Roman"/>
              </a:rPr>
              <a:t>i</a:t>
            </a:r>
            <a:r>
              <a:rPr sz="3600" b="1" dirty="0">
                <a:latin typeface="Times New Roman"/>
                <a:cs typeface="Times New Roman"/>
              </a:rPr>
              <a:t>ty	</a:t>
            </a:r>
            <a:r>
              <a:rPr sz="3600" b="1" spc="-5" dirty="0">
                <a:latin typeface="Times New Roman"/>
                <a:cs typeface="Times New Roman"/>
              </a:rPr>
              <a:t>deg</a:t>
            </a:r>
            <a:r>
              <a:rPr sz="3600" b="1" spc="-55" dirty="0">
                <a:latin typeface="Times New Roman"/>
                <a:cs typeface="Times New Roman"/>
              </a:rPr>
              <a:t>r</a:t>
            </a:r>
            <a:r>
              <a:rPr sz="3600" b="1" spc="-10" dirty="0">
                <a:latin typeface="Times New Roman"/>
                <a:cs typeface="Times New Roman"/>
              </a:rPr>
              <a:t>ee,  </a:t>
            </a:r>
            <a:r>
              <a:rPr sz="3600" b="1" spc="-5" dirty="0">
                <a:latin typeface="Times New Roman"/>
                <a:cs typeface="Times New Roman"/>
              </a:rPr>
              <a:t>held by </a:t>
            </a:r>
            <a:r>
              <a:rPr sz="3600" b="1" dirty="0">
                <a:latin typeface="Times New Roman"/>
                <a:cs typeface="Times New Roman"/>
              </a:rPr>
              <a:t>the</a:t>
            </a:r>
            <a:r>
              <a:rPr sz="3600" b="1" spc="-5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universities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3571240"/>
            <a:ext cx="8399780" cy="102489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marR="5080" indent="-342900">
              <a:lnSpc>
                <a:spcPts val="355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  <a:tab pos="1744980" algn="l"/>
                <a:tab pos="4586605" algn="l"/>
                <a:tab pos="5462905" algn="l"/>
                <a:tab pos="6550659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Thes</a:t>
            </a:r>
            <a:r>
              <a:rPr sz="3600" b="1" dirty="0">
                <a:latin typeface="Times New Roman"/>
                <a:cs typeface="Times New Roman"/>
              </a:rPr>
              <a:t>e	</a:t>
            </a:r>
            <a:r>
              <a:rPr sz="3600" b="1" spc="-10" dirty="0">
                <a:latin typeface="Times New Roman"/>
                <a:cs typeface="Times New Roman"/>
              </a:rPr>
              <a:t>e</a:t>
            </a:r>
            <a:r>
              <a:rPr sz="3600" b="1" dirty="0">
                <a:latin typeface="Times New Roman"/>
                <a:cs typeface="Times New Roman"/>
              </a:rPr>
              <a:t>xaminations	a</a:t>
            </a:r>
            <a:r>
              <a:rPr sz="3600" b="1" spc="-65" dirty="0">
                <a:latin typeface="Times New Roman"/>
                <a:cs typeface="Times New Roman"/>
              </a:rPr>
              <a:t>r</a:t>
            </a:r>
            <a:r>
              <a:rPr sz="3600" b="1" dirty="0">
                <a:latin typeface="Times New Roman"/>
                <a:cs typeface="Times New Roman"/>
              </a:rPr>
              <a:t>e	</a:t>
            </a:r>
            <a:r>
              <a:rPr sz="3600" b="1" spc="-5" dirty="0">
                <a:latin typeface="Times New Roman"/>
                <a:cs typeface="Times New Roman"/>
              </a:rPr>
              <a:t>he</a:t>
            </a:r>
            <a:r>
              <a:rPr sz="3600" b="1" spc="-10" dirty="0">
                <a:latin typeface="Times New Roman"/>
                <a:cs typeface="Times New Roman"/>
              </a:rPr>
              <a:t>l</a:t>
            </a:r>
            <a:r>
              <a:rPr sz="3600" b="1" dirty="0">
                <a:latin typeface="Times New Roman"/>
                <a:cs typeface="Times New Roman"/>
              </a:rPr>
              <a:t>d	</a:t>
            </a:r>
            <a:r>
              <a:rPr sz="3600" b="1" spc="5" dirty="0">
                <a:latin typeface="Times New Roman"/>
                <a:cs typeface="Times New Roman"/>
              </a:rPr>
              <a:t>s</a:t>
            </a:r>
            <a:r>
              <a:rPr sz="3600" b="1" spc="-10" dirty="0">
                <a:latin typeface="Times New Roman"/>
                <a:cs typeface="Times New Roman"/>
              </a:rPr>
              <a:t>e</a:t>
            </a:r>
            <a:r>
              <a:rPr sz="3600" b="1" spc="5" dirty="0">
                <a:latin typeface="Times New Roman"/>
                <a:cs typeface="Times New Roman"/>
              </a:rPr>
              <a:t>m</a:t>
            </a:r>
            <a:r>
              <a:rPr sz="3600" b="1" spc="-10" dirty="0">
                <a:latin typeface="Times New Roman"/>
                <a:cs typeface="Times New Roman"/>
              </a:rPr>
              <a:t>e</a:t>
            </a:r>
            <a:r>
              <a:rPr sz="3600" b="1" spc="-5" dirty="0">
                <a:latin typeface="Times New Roman"/>
                <a:cs typeface="Times New Roman"/>
              </a:rPr>
              <a:t>ste</a:t>
            </a:r>
            <a:r>
              <a:rPr sz="3600" b="1" spc="-135" dirty="0">
                <a:latin typeface="Times New Roman"/>
                <a:cs typeface="Times New Roman"/>
              </a:rPr>
              <a:t>r</a:t>
            </a:r>
            <a:r>
              <a:rPr sz="3600" b="1" dirty="0">
                <a:latin typeface="Times New Roman"/>
                <a:cs typeface="Times New Roman"/>
              </a:rPr>
              <a:t>-  </a:t>
            </a:r>
            <a:r>
              <a:rPr sz="3600" b="1" spc="-10" dirty="0">
                <a:latin typeface="Times New Roman"/>
                <a:cs typeface="Times New Roman"/>
              </a:rPr>
              <a:t>wise </a:t>
            </a:r>
            <a:r>
              <a:rPr sz="3600" b="1" dirty="0">
                <a:latin typeface="Times New Roman"/>
                <a:cs typeface="Times New Roman"/>
              </a:rPr>
              <a:t>as </a:t>
            </a:r>
            <a:r>
              <a:rPr sz="3600" b="1" spc="-10" dirty="0">
                <a:latin typeface="Times New Roman"/>
                <a:cs typeface="Times New Roman"/>
              </a:rPr>
              <a:t>well </a:t>
            </a:r>
            <a:r>
              <a:rPr sz="3600" b="1" dirty="0">
                <a:latin typeface="Times New Roman"/>
                <a:cs typeface="Times New Roman"/>
              </a:rPr>
              <a:t>as</a:t>
            </a:r>
            <a:r>
              <a:rPr sz="3600" b="1" spc="-10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Times New Roman"/>
                <a:cs typeface="Times New Roman"/>
              </a:rPr>
              <a:t>annually.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0"/>
            <a:ext cx="885063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927859"/>
            <a:ext cx="6156960" cy="45008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marR="245110" indent="-342900">
              <a:lnSpc>
                <a:spcPts val="355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each </a:t>
            </a:r>
            <a:r>
              <a:rPr sz="3600" b="1" spc="-10" dirty="0">
                <a:latin typeface="Times New Roman"/>
                <a:cs typeface="Times New Roman"/>
              </a:rPr>
              <a:t>province </a:t>
            </a:r>
            <a:r>
              <a:rPr sz="3600" b="1" spc="-5" dirty="0">
                <a:latin typeface="Times New Roman"/>
                <a:cs typeface="Times New Roman"/>
              </a:rPr>
              <a:t>is divided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into  </a:t>
            </a:r>
            <a:r>
              <a:rPr sz="3600" b="1" spc="-5" dirty="0">
                <a:latin typeface="Times New Roman"/>
                <a:cs typeface="Times New Roman"/>
              </a:rPr>
              <a:t>administrative divisions,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each division </a:t>
            </a:r>
            <a:r>
              <a:rPr sz="3600" b="1" spc="-10" dirty="0">
                <a:latin typeface="Times New Roman"/>
                <a:cs typeface="Times New Roman"/>
              </a:rPr>
              <a:t>into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districts,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each districts into </a:t>
            </a:r>
            <a:r>
              <a:rPr sz="3600" b="1" spc="-65" dirty="0">
                <a:latin typeface="Times New Roman"/>
                <a:cs typeface="Times New Roman"/>
              </a:rPr>
              <a:t>Tehsil</a:t>
            </a:r>
            <a:r>
              <a:rPr sz="3600" b="1" spc="-10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and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each </a:t>
            </a:r>
            <a:r>
              <a:rPr sz="3600" b="1" spc="-60" dirty="0">
                <a:latin typeface="Times New Roman"/>
                <a:cs typeface="Times New Roman"/>
              </a:rPr>
              <a:t>Tehsil </a:t>
            </a:r>
            <a:r>
              <a:rPr sz="3600" b="1" spc="-10" dirty="0">
                <a:latin typeface="Times New Roman"/>
                <a:cs typeface="Times New Roman"/>
              </a:rPr>
              <a:t>into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sub-divisions.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352550"/>
            <a:ext cx="8938260" cy="478028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marR="5080" indent="-342900" algn="just">
              <a:lnSpc>
                <a:spcPct val="82500"/>
              </a:lnSpc>
              <a:spcBef>
                <a:spcPts val="85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Universities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autonomous organizations  </a:t>
            </a:r>
            <a:r>
              <a:rPr sz="3600" b="1" spc="-25" dirty="0">
                <a:latin typeface="Times New Roman"/>
                <a:cs typeface="Times New Roman"/>
              </a:rPr>
              <a:t>are </a:t>
            </a:r>
            <a:r>
              <a:rPr sz="3600" b="1" spc="-5" dirty="0">
                <a:latin typeface="Times New Roman"/>
                <a:cs typeface="Times New Roman"/>
              </a:rPr>
              <a:t>supervised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10" dirty="0">
                <a:latin typeface="Times New Roman"/>
                <a:cs typeface="Times New Roman"/>
              </a:rPr>
              <a:t>controlled </a:t>
            </a:r>
            <a:r>
              <a:rPr sz="3600" b="1" spc="-5" dirty="0">
                <a:latin typeface="Times New Roman"/>
                <a:cs typeface="Times New Roman"/>
              </a:rPr>
              <a:t>by their own  syndicates.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Each syndicate </a:t>
            </a:r>
            <a:r>
              <a:rPr sz="3600" b="1" spc="-10" dirty="0">
                <a:latin typeface="Times New Roman"/>
                <a:cs typeface="Times New Roman"/>
              </a:rPr>
              <a:t>is </a:t>
            </a:r>
            <a:r>
              <a:rPr sz="3600" b="1" spc="-5" dirty="0">
                <a:latin typeface="Times New Roman"/>
                <a:cs typeface="Times New Roman"/>
              </a:rPr>
              <a:t>headed </a:t>
            </a:r>
            <a:r>
              <a:rPr sz="3600" b="1" dirty="0">
                <a:latin typeface="Times New Roman"/>
                <a:cs typeface="Times New Roman"/>
              </a:rPr>
              <a:t>by a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b="1" spc="-120" dirty="0">
                <a:latin typeface="Times New Roman"/>
                <a:cs typeface="Times New Roman"/>
              </a:rPr>
              <a:t>V.C.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12065" indent="-342900" algn="just">
              <a:lnSpc>
                <a:spcPts val="3550"/>
              </a:lnSpc>
              <a:buFont typeface="Arial"/>
              <a:buChar char="•"/>
              <a:tabLst>
                <a:tab pos="527050" algn="l"/>
              </a:tabLst>
            </a:pPr>
            <a:r>
              <a:rPr dirty="0"/>
              <a:t>	</a:t>
            </a:r>
            <a:r>
              <a:rPr sz="3600" b="1" spc="-15" dirty="0">
                <a:latin typeface="Times New Roman"/>
                <a:cs typeface="Times New Roman"/>
              </a:rPr>
              <a:t>President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Pakistan is Chancellor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the  universities located in Islamabad.</a:t>
            </a:r>
            <a:endParaRPr sz="3600">
              <a:latin typeface="Times New Roman"/>
              <a:cs typeface="Times New Roman"/>
            </a:endParaRPr>
          </a:p>
          <a:p>
            <a:pPr marL="5613400">
              <a:lnSpc>
                <a:spcPct val="100000"/>
              </a:lnSpc>
              <a:spcBef>
                <a:spcPts val="170"/>
              </a:spcBef>
            </a:pPr>
            <a:r>
              <a:rPr sz="3600" b="1" spc="-10" dirty="0">
                <a:solidFill>
                  <a:srgbClr val="03036F"/>
                </a:solidFill>
                <a:latin typeface="Times New Roman"/>
                <a:cs typeface="Times New Roman"/>
              </a:rPr>
              <a:t>(Farooq,</a:t>
            </a:r>
            <a:r>
              <a:rPr sz="3600" b="1" spc="-20" dirty="0">
                <a:solidFill>
                  <a:srgbClr val="03036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3036F"/>
                </a:solidFill>
                <a:latin typeface="Times New Roman"/>
                <a:cs typeface="Times New Roman"/>
              </a:rPr>
              <a:t>1993)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352550"/>
            <a:ext cx="8406130" cy="517779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marR="8890" indent="-342900" algn="just">
              <a:lnSpc>
                <a:spcPct val="82500"/>
              </a:lnSpc>
              <a:spcBef>
                <a:spcPts val="85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Federal </a:t>
            </a:r>
            <a:r>
              <a:rPr sz="3600" b="1" spc="-5" dirty="0">
                <a:latin typeface="Times New Roman"/>
                <a:cs typeface="Times New Roman"/>
              </a:rPr>
              <a:t>Government </a:t>
            </a:r>
            <a:r>
              <a:rPr sz="3600" b="1" spc="-10" dirty="0">
                <a:latin typeface="Times New Roman"/>
                <a:cs typeface="Times New Roman"/>
              </a:rPr>
              <a:t>provides </a:t>
            </a:r>
            <a:r>
              <a:rPr sz="3600" b="1" spc="-5" dirty="0">
                <a:latin typeface="Times New Roman"/>
                <a:cs typeface="Times New Roman"/>
              </a:rPr>
              <a:t>funds to  </a:t>
            </a:r>
            <a:r>
              <a:rPr sz="3600" b="1" spc="-10" dirty="0">
                <a:latin typeface="Times New Roman"/>
                <a:cs typeface="Times New Roman"/>
              </a:rPr>
              <a:t>provinces </a:t>
            </a:r>
            <a:r>
              <a:rPr sz="3600" b="1" spc="-5" dirty="0">
                <a:latin typeface="Times New Roman"/>
                <a:cs typeface="Times New Roman"/>
              </a:rPr>
              <a:t>to </a:t>
            </a:r>
            <a:r>
              <a:rPr sz="3600" b="1" spc="-10" dirty="0">
                <a:latin typeface="Times New Roman"/>
                <a:cs typeface="Times New Roman"/>
              </a:rPr>
              <a:t>meet </a:t>
            </a:r>
            <a:r>
              <a:rPr sz="3600" b="1" dirty="0">
                <a:latin typeface="Times New Roman"/>
                <a:cs typeface="Times New Roman"/>
              </a:rPr>
              <a:t>the </a:t>
            </a:r>
            <a:r>
              <a:rPr sz="3600" b="1" spc="-10" dirty="0">
                <a:latin typeface="Times New Roman"/>
                <a:cs typeface="Times New Roman"/>
              </a:rPr>
              <a:t>development  expenditure.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5100">
              <a:latin typeface="Times New Roman"/>
              <a:cs typeface="Times New Roman"/>
            </a:endParaRPr>
          </a:p>
          <a:p>
            <a:pPr marL="355600" marR="10795" indent="-342900" algn="just">
              <a:lnSpc>
                <a:spcPts val="354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Pakistan </a:t>
            </a:r>
            <a:r>
              <a:rPr sz="3600" b="1" dirty="0">
                <a:latin typeface="Times New Roman"/>
                <a:cs typeface="Times New Roman"/>
              </a:rPr>
              <a:t>has </a:t>
            </a:r>
            <a:r>
              <a:rPr sz="3600" b="1" spc="-5" dirty="0">
                <a:latin typeface="Times New Roman"/>
                <a:cs typeface="Times New Roman"/>
              </a:rPr>
              <a:t>allocated only </a:t>
            </a:r>
            <a:r>
              <a:rPr sz="3600" b="1" dirty="0">
                <a:latin typeface="Times New Roman"/>
                <a:cs typeface="Times New Roman"/>
              </a:rPr>
              <a:t>2.3 % of the  </a:t>
            </a:r>
            <a:r>
              <a:rPr sz="3600" b="1" spc="-5" dirty="0">
                <a:latin typeface="Times New Roman"/>
                <a:cs typeface="Times New Roman"/>
              </a:rPr>
              <a:t>budget </a:t>
            </a:r>
            <a:r>
              <a:rPr sz="3600" b="1" spc="-10" dirty="0">
                <a:latin typeface="Times New Roman"/>
                <a:cs typeface="Times New Roman"/>
              </a:rPr>
              <a:t>for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education.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25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This </a:t>
            </a:r>
            <a:r>
              <a:rPr sz="3600" b="1" spc="-5" dirty="0">
                <a:latin typeface="Times New Roman"/>
                <a:cs typeface="Times New Roman"/>
              </a:rPr>
              <a:t>budget </a:t>
            </a:r>
            <a:r>
              <a:rPr sz="3600" b="1" spc="-10" dirty="0">
                <a:latin typeface="Times New Roman"/>
                <a:cs typeface="Times New Roman"/>
              </a:rPr>
              <a:t>is </a:t>
            </a:r>
            <a:r>
              <a:rPr sz="3600" b="1" spc="-5" dirty="0">
                <a:latin typeface="Times New Roman"/>
                <a:cs typeface="Times New Roman"/>
              </a:rPr>
              <a:t>even </a:t>
            </a:r>
            <a:r>
              <a:rPr sz="3600" b="1" spc="-10" dirty="0">
                <a:latin typeface="Times New Roman"/>
                <a:cs typeface="Times New Roman"/>
              </a:rPr>
              <a:t>significantly lower  </a:t>
            </a:r>
            <a:r>
              <a:rPr sz="3600" b="1" spc="-5" dirty="0">
                <a:latin typeface="Times New Roman"/>
                <a:cs typeface="Times New Roman"/>
              </a:rPr>
              <a:t>than that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India </a:t>
            </a:r>
            <a:r>
              <a:rPr sz="3600" b="1" spc="-10" dirty="0">
                <a:latin typeface="Times New Roman"/>
                <a:cs typeface="Times New Roman"/>
              </a:rPr>
              <a:t>which </a:t>
            </a:r>
            <a:r>
              <a:rPr sz="3600" b="1" spc="-5" dirty="0">
                <a:latin typeface="Times New Roman"/>
                <a:cs typeface="Times New Roman"/>
              </a:rPr>
              <a:t>spends </a:t>
            </a:r>
            <a:r>
              <a:rPr sz="3600" b="1" dirty="0">
                <a:latin typeface="Times New Roman"/>
                <a:cs typeface="Times New Roman"/>
              </a:rPr>
              <a:t>4.1% of  </a:t>
            </a:r>
            <a:r>
              <a:rPr sz="3600" b="1" spc="-90" dirty="0">
                <a:latin typeface="Times New Roman"/>
                <a:cs typeface="Times New Roman"/>
              </a:rPr>
              <a:t>GDP.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841500"/>
            <a:ext cx="8768715" cy="44945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marR="5080" indent="-342900">
              <a:lnSpc>
                <a:spcPct val="82700"/>
              </a:lnSpc>
              <a:spcBef>
                <a:spcPts val="844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75" dirty="0">
                <a:latin typeface="Times New Roman"/>
                <a:cs typeface="Times New Roman"/>
              </a:rPr>
              <a:t>To </a:t>
            </a:r>
            <a:r>
              <a:rPr sz="3600" b="1" spc="-10" dirty="0">
                <a:latin typeface="Times New Roman"/>
                <a:cs typeface="Times New Roman"/>
              </a:rPr>
              <a:t>eliminate illiteracy within </a:t>
            </a:r>
            <a:r>
              <a:rPr sz="3600" b="1" dirty="0">
                <a:latin typeface="Times New Roman"/>
                <a:cs typeface="Times New Roman"/>
              </a:rPr>
              <a:t>the </a:t>
            </a:r>
            <a:r>
              <a:rPr sz="3600" b="1" spc="-5" dirty="0">
                <a:latin typeface="Times New Roman"/>
                <a:cs typeface="Times New Roman"/>
              </a:rPr>
              <a:t>shortest  possible </a:t>
            </a:r>
            <a:r>
              <a:rPr sz="3600" b="1" dirty="0">
                <a:latin typeface="Times New Roman"/>
                <a:cs typeface="Times New Roman"/>
              </a:rPr>
              <a:t>time </a:t>
            </a:r>
            <a:r>
              <a:rPr sz="3600" b="1" spc="-10" dirty="0">
                <a:latin typeface="Times New Roman"/>
                <a:cs typeface="Times New Roman"/>
              </a:rPr>
              <a:t>through </a:t>
            </a:r>
            <a:r>
              <a:rPr sz="3600" b="1" spc="-5" dirty="0">
                <a:latin typeface="Times New Roman"/>
                <a:cs typeface="Times New Roman"/>
              </a:rPr>
              <a:t>universalizing </a:t>
            </a:r>
            <a:r>
              <a:rPr sz="3600" b="1" dirty="0">
                <a:latin typeface="Times New Roman"/>
                <a:cs typeface="Times New Roman"/>
              </a:rPr>
              <a:t>of  </a:t>
            </a:r>
            <a:r>
              <a:rPr sz="3600" b="1" spc="-5" dirty="0">
                <a:latin typeface="Times New Roman"/>
                <a:cs typeface="Times New Roman"/>
              </a:rPr>
              <a:t>quality Elementary education coupled </a:t>
            </a:r>
            <a:r>
              <a:rPr sz="3600" b="1" spc="-15" dirty="0">
                <a:latin typeface="Times New Roman"/>
                <a:cs typeface="Times New Roman"/>
              </a:rPr>
              <a:t>with  </a:t>
            </a:r>
            <a:r>
              <a:rPr sz="3600" b="1" spc="-10" dirty="0">
                <a:latin typeface="Times New Roman"/>
                <a:cs typeface="Times New Roman"/>
              </a:rPr>
              <a:t>institutionalized </a:t>
            </a:r>
            <a:r>
              <a:rPr sz="3600" b="1" dirty="0">
                <a:latin typeface="Times New Roman"/>
                <a:cs typeface="Times New Roman"/>
              </a:rPr>
              <a:t>adult </a:t>
            </a:r>
            <a:r>
              <a:rPr sz="3600" b="1" spc="-5" dirty="0">
                <a:latin typeface="Times New Roman"/>
                <a:cs typeface="Times New Roman"/>
              </a:rPr>
              <a:t>literacy  </a:t>
            </a:r>
            <a:r>
              <a:rPr sz="3600" b="1" spc="-10" dirty="0">
                <a:latin typeface="Times New Roman"/>
                <a:cs typeface="Times New Roman"/>
              </a:rPr>
              <a:t>programmes.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5100">
              <a:latin typeface="Times New Roman"/>
              <a:cs typeface="Times New Roman"/>
            </a:endParaRPr>
          </a:p>
          <a:p>
            <a:pPr marL="355600" marR="408305" indent="-342900">
              <a:lnSpc>
                <a:spcPct val="825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175" dirty="0">
                <a:latin typeface="Times New Roman"/>
                <a:cs typeface="Times New Roman"/>
              </a:rPr>
              <a:t>To </a:t>
            </a:r>
            <a:r>
              <a:rPr sz="3600" b="1" spc="-15" dirty="0">
                <a:latin typeface="Times New Roman"/>
                <a:cs typeface="Times New Roman"/>
              </a:rPr>
              <a:t>revive </a:t>
            </a:r>
            <a:r>
              <a:rPr sz="3600" b="1" dirty="0">
                <a:latin typeface="Times New Roman"/>
                <a:cs typeface="Times New Roman"/>
              </a:rPr>
              <a:t>the </a:t>
            </a:r>
            <a:r>
              <a:rPr sz="3600" b="1" spc="-10" dirty="0">
                <a:latin typeface="Times New Roman"/>
                <a:cs typeface="Times New Roman"/>
              </a:rPr>
              <a:t>existing </a:t>
            </a:r>
            <a:r>
              <a:rPr sz="3600" b="1" spc="-5" dirty="0">
                <a:latin typeface="Times New Roman"/>
                <a:cs typeface="Times New Roman"/>
              </a:rPr>
              <a:t>education system  </a:t>
            </a:r>
            <a:r>
              <a:rPr sz="3600" b="1" spc="-10" dirty="0">
                <a:latin typeface="Times New Roman"/>
                <a:cs typeface="Times New Roman"/>
              </a:rPr>
              <a:t>with </a:t>
            </a:r>
            <a:r>
              <a:rPr sz="3600" b="1" dirty="0">
                <a:latin typeface="Times New Roman"/>
                <a:cs typeface="Times New Roman"/>
              </a:rPr>
              <a:t>a </a:t>
            </a:r>
            <a:r>
              <a:rPr sz="3600" b="1" spc="-5" dirty="0">
                <a:latin typeface="Times New Roman"/>
                <a:cs typeface="Times New Roman"/>
              </a:rPr>
              <a:t>view to cater social, </a:t>
            </a:r>
            <a:r>
              <a:rPr sz="3600" b="1" spc="-10" dirty="0">
                <a:latin typeface="Times New Roman"/>
                <a:cs typeface="Times New Roman"/>
              </a:rPr>
              <a:t>political </a:t>
            </a:r>
            <a:r>
              <a:rPr sz="3600" b="1" dirty="0">
                <a:latin typeface="Times New Roman"/>
                <a:cs typeface="Times New Roman"/>
              </a:rPr>
              <a:t>and  </a:t>
            </a:r>
            <a:r>
              <a:rPr sz="3600" b="1" spc="-5" dirty="0">
                <a:latin typeface="Times New Roman"/>
                <a:cs typeface="Times New Roman"/>
              </a:rPr>
              <a:t>spiritual needs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individuals </a:t>
            </a:r>
            <a:r>
              <a:rPr sz="3600" b="1" dirty="0">
                <a:latin typeface="Times New Roman"/>
                <a:cs typeface="Times New Roman"/>
              </a:rPr>
              <a:t>and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Times New Roman"/>
                <a:cs typeface="Times New Roman"/>
              </a:rPr>
              <a:t>society.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5680" y="0"/>
            <a:ext cx="179832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490" y="0"/>
            <a:ext cx="8454390" cy="115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847850"/>
            <a:ext cx="8630920" cy="472313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marR="5715" indent="-342900" algn="just">
              <a:lnSpc>
                <a:spcPts val="355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Ministry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Education </a:t>
            </a:r>
            <a:r>
              <a:rPr sz="3600" spc="-10" dirty="0">
                <a:latin typeface="Times New Roman"/>
                <a:cs typeface="Times New Roman"/>
              </a:rPr>
              <a:t>formulates </a:t>
            </a:r>
            <a:r>
              <a:rPr sz="3600" spc="-5" dirty="0">
                <a:latin typeface="Times New Roman"/>
                <a:cs typeface="Times New Roman"/>
              </a:rPr>
              <a:t>the  </a:t>
            </a:r>
            <a:r>
              <a:rPr sz="3600" spc="-10" dirty="0">
                <a:latin typeface="Times New Roman"/>
                <a:cs typeface="Times New Roman"/>
              </a:rPr>
              <a:t>policies and plans </a:t>
            </a:r>
            <a:r>
              <a:rPr sz="3600" spc="-5" dirty="0">
                <a:latin typeface="Times New Roman"/>
                <a:cs typeface="Times New Roman"/>
              </a:rPr>
              <a:t>at national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level.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5100">
              <a:latin typeface="Times New Roman"/>
              <a:cs typeface="Times New Roman"/>
            </a:endParaRPr>
          </a:p>
          <a:p>
            <a:pPr marL="355600" marR="8255" indent="-342900" algn="just">
              <a:lnSpc>
                <a:spcPts val="355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It involves the provinces in the </a:t>
            </a:r>
            <a:r>
              <a:rPr sz="3600" spc="-10" dirty="0">
                <a:latin typeface="Times New Roman"/>
                <a:cs typeface="Times New Roman"/>
              </a:rPr>
              <a:t>formulation 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national education </a:t>
            </a:r>
            <a:r>
              <a:rPr sz="3600" spc="-10" dirty="0">
                <a:latin typeface="Times New Roman"/>
                <a:cs typeface="Times New Roman"/>
              </a:rPr>
              <a:t>policies and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plans.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25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Provinces develop their </a:t>
            </a:r>
            <a:r>
              <a:rPr sz="3600" dirty="0">
                <a:latin typeface="Times New Roman"/>
                <a:cs typeface="Times New Roman"/>
              </a:rPr>
              <a:t>own </a:t>
            </a:r>
            <a:r>
              <a:rPr sz="3600" spc="-10" dirty="0">
                <a:latin typeface="Times New Roman"/>
                <a:cs typeface="Times New Roman"/>
              </a:rPr>
              <a:t>plans </a:t>
            </a:r>
            <a:r>
              <a:rPr sz="3600" spc="-5" dirty="0">
                <a:latin typeface="Times New Roman"/>
                <a:cs typeface="Times New Roman"/>
              </a:rPr>
              <a:t>and  execute </a:t>
            </a:r>
            <a:r>
              <a:rPr sz="3600" spc="-10" dirty="0">
                <a:latin typeface="Times New Roman"/>
                <a:cs typeface="Times New Roman"/>
              </a:rPr>
              <a:t>according </a:t>
            </a:r>
            <a:r>
              <a:rPr sz="3600" spc="-5" dirty="0">
                <a:latin typeface="Times New Roman"/>
                <a:cs typeface="Times New Roman"/>
              </a:rPr>
              <a:t>to </a:t>
            </a:r>
            <a:r>
              <a:rPr sz="3600" spc="-10" dirty="0">
                <a:latin typeface="Times New Roman"/>
                <a:cs typeface="Times New Roman"/>
              </a:rPr>
              <a:t>their situations </a:t>
            </a:r>
            <a:r>
              <a:rPr sz="3600" spc="-5" dirty="0">
                <a:latin typeface="Times New Roman"/>
                <a:cs typeface="Times New Roman"/>
              </a:rPr>
              <a:t>and  available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resources.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2440940"/>
            <a:ext cx="186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2080" y="2435859"/>
            <a:ext cx="736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07335" algn="l"/>
                <a:tab pos="4053204" algn="l"/>
                <a:tab pos="6823075" algn="l"/>
              </a:tabLst>
            </a:pPr>
            <a:r>
              <a:rPr sz="3600" dirty="0">
                <a:latin typeface="Times New Roman"/>
                <a:cs typeface="Times New Roman"/>
              </a:rPr>
              <a:t>un</a:t>
            </a:r>
            <a:r>
              <a:rPr sz="3600" spc="-10" dirty="0">
                <a:latin typeface="Times New Roman"/>
                <a:cs typeface="Times New Roman"/>
              </a:rPr>
              <a:t>i</a:t>
            </a:r>
            <a:r>
              <a:rPr sz="3600" dirty="0">
                <a:latin typeface="Times New Roman"/>
                <a:cs typeface="Times New Roman"/>
              </a:rPr>
              <a:t>versit</a:t>
            </a:r>
            <a:r>
              <a:rPr sz="3600" spc="-10" dirty="0">
                <a:latin typeface="Times New Roman"/>
                <a:cs typeface="Times New Roman"/>
              </a:rPr>
              <a:t>ie</a:t>
            </a:r>
            <a:r>
              <a:rPr sz="3600" dirty="0">
                <a:latin typeface="Times New Roman"/>
                <a:cs typeface="Times New Roman"/>
              </a:rPr>
              <a:t>s	</a:t>
            </a:r>
            <a:r>
              <a:rPr sz="3600" spc="-5" dirty="0">
                <a:latin typeface="Times New Roman"/>
                <a:cs typeface="Times New Roman"/>
              </a:rPr>
              <a:t>a</a:t>
            </a:r>
            <a:r>
              <a:rPr sz="3600" spc="-15" dirty="0">
                <a:latin typeface="Times New Roman"/>
                <a:cs typeface="Times New Roman"/>
              </a:rPr>
              <a:t>r</a:t>
            </a:r>
            <a:r>
              <a:rPr sz="3600" dirty="0">
                <a:latin typeface="Times New Roman"/>
                <a:cs typeface="Times New Roman"/>
              </a:rPr>
              <a:t>e	r</a:t>
            </a:r>
            <a:r>
              <a:rPr sz="3600" spc="-5" dirty="0">
                <a:latin typeface="Times New Roman"/>
                <a:cs typeface="Times New Roman"/>
              </a:rPr>
              <a:t>e</a:t>
            </a:r>
            <a:r>
              <a:rPr sz="3600" spc="5" dirty="0">
                <a:latin typeface="Times New Roman"/>
                <a:cs typeface="Times New Roman"/>
              </a:rPr>
              <a:t>s</a:t>
            </a:r>
            <a:r>
              <a:rPr sz="3600" dirty="0">
                <a:latin typeface="Times New Roman"/>
                <a:cs typeface="Times New Roman"/>
              </a:rPr>
              <a:t>ponsib</a:t>
            </a:r>
            <a:r>
              <a:rPr sz="3600" spc="-10" dirty="0">
                <a:latin typeface="Times New Roman"/>
                <a:cs typeface="Times New Roman"/>
              </a:rPr>
              <a:t>l</a:t>
            </a:r>
            <a:r>
              <a:rPr sz="3600" dirty="0">
                <a:latin typeface="Times New Roman"/>
                <a:cs typeface="Times New Roman"/>
              </a:rPr>
              <a:t>e	</a:t>
            </a:r>
            <a:r>
              <a:rPr sz="3600" spc="-10" dirty="0">
                <a:latin typeface="Times New Roman"/>
                <a:cs typeface="Times New Roman"/>
              </a:rPr>
              <a:t>f</a:t>
            </a:r>
            <a:r>
              <a:rPr sz="3600" dirty="0">
                <a:latin typeface="Times New Roman"/>
                <a:cs typeface="Times New Roman"/>
              </a:rPr>
              <a:t>or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200" y="2890520"/>
            <a:ext cx="8058784" cy="14846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algn="just">
              <a:lnSpc>
                <a:spcPct val="83000"/>
              </a:lnSpc>
              <a:spcBef>
                <a:spcPts val="835"/>
              </a:spcBef>
            </a:pPr>
            <a:r>
              <a:rPr sz="3600" spc="-5" dirty="0">
                <a:latin typeface="Times New Roman"/>
                <a:cs typeface="Times New Roman"/>
              </a:rPr>
              <a:t>coordinating </a:t>
            </a:r>
            <a:r>
              <a:rPr sz="3600" spc="-10" dirty="0">
                <a:latin typeface="Times New Roman"/>
                <a:cs typeface="Times New Roman"/>
              </a:rPr>
              <a:t>instructions </a:t>
            </a:r>
            <a:r>
              <a:rPr sz="3600" spc="-5" dirty="0">
                <a:latin typeface="Times New Roman"/>
                <a:cs typeface="Times New Roman"/>
              </a:rPr>
              <a:t>and </a:t>
            </a:r>
            <a:r>
              <a:rPr sz="3600" spc="-10" dirty="0">
                <a:latin typeface="Times New Roman"/>
                <a:cs typeface="Times New Roman"/>
              </a:rPr>
              <a:t>examinations 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all post-secondary </a:t>
            </a:r>
            <a:r>
              <a:rPr sz="3600" spc="-10" dirty="0">
                <a:latin typeface="Times New Roman"/>
                <a:cs typeface="Times New Roman"/>
              </a:rPr>
              <a:t>institutions </a:t>
            </a:r>
            <a:r>
              <a:rPr sz="3600" spc="-5" dirty="0">
                <a:latin typeface="Times New Roman"/>
                <a:cs typeface="Times New Roman"/>
              </a:rPr>
              <a:t>in their  respective province.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224790"/>
            <a:ext cx="8394700" cy="138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847850"/>
            <a:ext cx="8407400" cy="403987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marR="10795" indent="-342900" algn="just">
              <a:lnSpc>
                <a:spcPct val="82600"/>
              </a:lnSpc>
              <a:spcBef>
                <a:spcPts val="85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Executive </a:t>
            </a:r>
            <a:r>
              <a:rPr sz="3600" spc="-10" dirty="0">
                <a:latin typeface="Times New Roman"/>
                <a:cs typeface="Times New Roman"/>
              </a:rPr>
              <a:t>District </a:t>
            </a:r>
            <a:r>
              <a:rPr sz="3600" spc="-20" dirty="0">
                <a:latin typeface="Times New Roman"/>
                <a:cs typeface="Times New Roman"/>
              </a:rPr>
              <a:t>Officer </a:t>
            </a:r>
            <a:r>
              <a:rPr sz="3600" spc="-5" dirty="0">
                <a:latin typeface="Times New Roman"/>
                <a:cs typeface="Times New Roman"/>
              </a:rPr>
              <a:t>(Education) </a:t>
            </a:r>
            <a:r>
              <a:rPr sz="3600" spc="-10" dirty="0">
                <a:latin typeface="Times New Roman"/>
                <a:cs typeface="Times New Roman"/>
              </a:rPr>
              <a:t>is  </a:t>
            </a:r>
            <a:r>
              <a:rPr sz="3600" spc="-5" dirty="0">
                <a:latin typeface="Times New Roman"/>
                <a:cs typeface="Times New Roman"/>
              </a:rPr>
              <a:t>the focal </a:t>
            </a:r>
            <a:r>
              <a:rPr sz="3600" dirty="0">
                <a:latin typeface="Times New Roman"/>
                <a:cs typeface="Times New Roman"/>
              </a:rPr>
              <a:t>person </a:t>
            </a:r>
            <a:r>
              <a:rPr sz="3600" spc="-5" dirty="0">
                <a:latin typeface="Times New Roman"/>
                <a:cs typeface="Times New Roman"/>
              </a:rPr>
              <a:t>to look </a:t>
            </a:r>
            <a:r>
              <a:rPr sz="3600" spc="-10" dirty="0">
                <a:latin typeface="Times New Roman"/>
                <a:cs typeface="Times New Roman"/>
              </a:rPr>
              <a:t>after </a:t>
            </a:r>
            <a:r>
              <a:rPr sz="3600" spc="-5" dirty="0">
                <a:latin typeface="Times New Roman"/>
                <a:cs typeface="Times New Roman"/>
              </a:rPr>
              <a:t>all </a:t>
            </a:r>
            <a:r>
              <a:rPr sz="3600" spc="-20" dirty="0">
                <a:latin typeface="Times New Roman"/>
                <a:cs typeface="Times New Roman"/>
              </a:rPr>
              <a:t>affairs </a:t>
            </a:r>
            <a:r>
              <a:rPr sz="3600" dirty="0">
                <a:latin typeface="Times New Roman"/>
                <a:cs typeface="Times New Roman"/>
              </a:rPr>
              <a:t>of  </a:t>
            </a:r>
            <a:r>
              <a:rPr sz="3600" spc="-30" dirty="0">
                <a:latin typeface="Times New Roman"/>
                <a:cs typeface="Times New Roman"/>
              </a:rPr>
              <a:t>primary, </a:t>
            </a:r>
            <a:r>
              <a:rPr sz="3600" spc="-25" dirty="0">
                <a:latin typeface="Times New Roman"/>
                <a:cs typeface="Times New Roman"/>
              </a:rPr>
              <a:t>elementary, </a:t>
            </a:r>
            <a:r>
              <a:rPr sz="3600" spc="-5" dirty="0">
                <a:latin typeface="Times New Roman"/>
                <a:cs typeface="Times New Roman"/>
              </a:rPr>
              <a:t>secondary </a:t>
            </a:r>
            <a:r>
              <a:rPr sz="3600" spc="-10" dirty="0">
                <a:latin typeface="Times New Roman"/>
                <a:cs typeface="Times New Roman"/>
              </a:rPr>
              <a:t>and </a:t>
            </a:r>
            <a:r>
              <a:rPr sz="3600" spc="-5" dirty="0">
                <a:latin typeface="Times New Roman"/>
                <a:cs typeface="Times New Roman"/>
              </a:rPr>
              <a:t>higher  secondary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schools.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51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25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Under the </a:t>
            </a:r>
            <a:r>
              <a:rPr sz="3600" b="1" spc="-5" dirty="0">
                <a:latin typeface="Times New Roman"/>
                <a:cs typeface="Times New Roman"/>
              </a:rPr>
              <a:t>EDO </a:t>
            </a:r>
            <a:r>
              <a:rPr sz="3600" spc="-5" dirty="0">
                <a:latin typeface="Times New Roman"/>
                <a:cs typeface="Times New Roman"/>
              </a:rPr>
              <a:t>(Education) there are  </a:t>
            </a:r>
            <a:r>
              <a:rPr sz="3600" b="1" spc="-5" dirty="0">
                <a:latin typeface="Times New Roman"/>
                <a:cs typeface="Times New Roman"/>
              </a:rPr>
              <a:t>DEOs </a:t>
            </a:r>
            <a:r>
              <a:rPr sz="3600" spc="-10" dirty="0">
                <a:latin typeface="Times New Roman"/>
                <a:cs typeface="Times New Roman"/>
              </a:rPr>
              <a:t>(Elementary </a:t>
            </a:r>
            <a:r>
              <a:rPr sz="3600" spc="-5" dirty="0">
                <a:latin typeface="Times New Roman"/>
                <a:cs typeface="Times New Roman"/>
              </a:rPr>
              <a:t>Education) </a:t>
            </a:r>
            <a:r>
              <a:rPr sz="3600" spc="-10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DEOs  </a:t>
            </a:r>
            <a:r>
              <a:rPr sz="3600" spc="-5" dirty="0">
                <a:latin typeface="Times New Roman"/>
                <a:cs typeface="Times New Roman"/>
              </a:rPr>
              <a:t>(Secondary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Education).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927859"/>
            <a:ext cx="8400415" cy="384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Education </a:t>
            </a:r>
            <a:r>
              <a:rPr sz="3600" dirty="0">
                <a:latin typeface="Times New Roman"/>
                <a:cs typeface="Times New Roman"/>
              </a:rPr>
              <a:t>system </a:t>
            </a:r>
            <a:r>
              <a:rPr sz="3600" spc="-10" dirty="0">
                <a:latin typeface="Times New Roman"/>
                <a:cs typeface="Times New Roman"/>
              </a:rPr>
              <a:t>is </a:t>
            </a:r>
            <a:r>
              <a:rPr sz="3600" spc="-5" dirty="0">
                <a:latin typeface="Times New Roman"/>
                <a:cs typeface="Times New Roman"/>
              </a:rPr>
              <a:t>based </a:t>
            </a:r>
            <a:r>
              <a:rPr sz="3600" dirty="0">
                <a:latin typeface="Times New Roman"/>
                <a:cs typeface="Times New Roman"/>
              </a:rPr>
              <a:t>on unequal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lines.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Low </a:t>
            </a:r>
            <a:r>
              <a:rPr sz="3600" spc="-10" dirty="0">
                <a:latin typeface="Times New Roman"/>
                <a:cs typeface="Times New Roman"/>
              </a:rPr>
              <a:t>allocation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education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budget.</a:t>
            </a:r>
            <a:endParaRPr sz="3600">
              <a:latin typeface="Times New Roman"/>
              <a:cs typeface="Times New Roman"/>
            </a:endParaRPr>
          </a:p>
          <a:p>
            <a:pPr marL="355600" marR="923290" indent="-342900">
              <a:lnSpc>
                <a:spcPts val="3550"/>
              </a:lnSpc>
              <a:spcBef>
                <a:spcPts val="919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quality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education in </a:t>
            </a:r>
            <a:r>
              <a:rPr sz="3600" spc="-10" dirty="0">
                <a:latin typeface="Times New Roman"/>
                <a:cs typeface="Times New Roman"/>
              </a:rPr>
              <a:t>most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  public schools and </a:t>
            </a:r>
            <a:r>
              <a:rPr sz="3600" spc="-10" dirty="0">
                <a:latin typeface="Times New Roman"/>
                <a:cs typeface="Times New Roman"/>
              </a:rPr>
              <a:t>colleges is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60" dirty="0">
                <a:latin typeface="Times New Roman"/>
                <a:cs typeface="Times New Roman"/>
              </a:rPr>
              <a:t>low.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Times New Roman"/>
                <a:cs typeface="Times New Roman"/>
              </a:rPr>
              <a:t>Lack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5" dirty="0">
                <a:latin typeface="Times New Roman"/>
                <a:cs typeface="Times New Roman"/>
              </a:rPr>
              <a:t>trained teaching</a:t>
            </a:r>
            <a:r>
              <a:rPr sz="3600" spc="-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force.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ts val="4300"/>
              </a:lnSpc>
              <a:spcBef>
                <a:spcPts val="16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Gender discrimination.</a:t>
            </a:r>
            <a:endParaRPr sz="3600">
              <a:latin typeface="Times New Roman"/>
              <a:cs typeface="Times New Roman"/>
            </a:endParaRPr>
          </a:p>
          <a:p>
            <a:pPr marL="355600" indent="-342900">
              <a:lnSpc>
                <a:spcPts val="430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-10" dirty="0">
                <a:latin typeface="Times New Roman"/>
                <a:cs typeface="Times New Roman"/>
              </a:rPr>
              <a:t>Lack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-10" dirty="0">
                <a:latin typeface="Times New Roman"/>
                <a:cs typeface="Times New Roman"/>
              </a:rPr>
              <a:t>technical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education.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1352550"/>
            <a:ext cx="8935085" cy="44386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marR="8890" indent="-342900" algn="just">
              <a:lnSpc>
                <a:spcPts val="355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20" dirty="0">
                <a:latin typeface="Times New Roman"/>
                <a:cs typeface="Times New Roman"/>
              </a:rPr>
              <a:t>Pakistan’s </a:t>
            </a:r>
            <a:r>
              <a:rPr sz="3600" b="1" spc="-5" dirty="0">
                <a:latin typeface="Times New Roman"/>
                <a:cs typeface="Times New Roman"/>
              </a:rPr>
              <a:t>educational system </a:t>
            </a:r>
            <a:r>
              <a:rPr sz="3600" b="1" spc="-10" dirty="0">
                <a:latin typeface="Times New Roman"/>
                <a:cs typeface="Times New Roman"/>
              </a:rPr>
              <a:t>is stratified  </a:t>
            </a:r>
            <a:r>
              <a:rPr sz="3600" b="1" spc="-5" dirty="0">
                <a:latin typeface="Times New Roman"/>
                <a:cs typeface="Times New Roman"/>
              </a:rPr>
              <a:t>according to socio-economic class.</a:t>
            </a:r>
            <a:endParaRPr sz="3600">
              <a:latin typeface="Times New Roman"/>
              <a:cs typeface="Times New Roman"/>
            </a:endParaRPr>
          </a:p>
          <a:p>
            <a:pPr marL="355600" marR="9525" indent="-342900" algn="just">
              <a:lnSpc>
                <a:spcPct val="825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Every stratum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5" dirty="0">
                <a:latin typeface="Times New Roman"/>
                <a:cs typeface="Times New Roman"/>
              </a:rPr>
              <a:t>society has </a:t>
            </a:r>
            <a:r>
              <a:rPr sz="3600" b="1" spc="-10" dirty="0">
                <a:latin typeface="Times New Roman"/>
                <a:cs typeface="Times New Roman"/>
              </a:rPr>
              <a:t>its </a:t>
            </a:r>
            <a:r>
              <a:rPr sz="3600" b="1" spc="-5" dirty="0">
                <a:latin typeface="Times New Roman"/>
                <a:cs typeface="Times New Roman"/>
              </a:rPr>
              <a:t>own  </a:t>
            </a:r>
            <a:r>
              <a:rPr sz="3600" b="1" spc="-15" dirty="0">
                <a:latin typeface="Times New Roman"/>
                <a:cs typeface="Times New Roman"/>
              </a:rPr>
              <a:t>different </a:t>
            </a:r>
            <a:r>
              <a:rPr sz="3600" b="1" spc="-10" dirty="0">
                <a:latin typeface="Times New Roman"/>
                <a:cs typeface="Times New Roman"/>
              </a:rPr>
              <a:t>kind </a:t>
            </a:r>
            <a:r>
              <a:rPr sz="3600" b="1" dirty="0">
                <a:latin typeface="Times New Roman"/>
                <a:cs typeface="Times New Roman"/>
              </a:rPr>
              <a:t>of </a:t>
            </a:r>
            <a:r>
              <a:rPr sz="3600" b="1" spc="-10" dirty="0">
                <a:latin typeface="Times New Roman"/>
                <a:cs typeface="Times New Roman"/>
              </a:rPr>
              <a:t>education </a:t>
            </a:r>
            <a:r>
              <a:rPr sz="3600" b="1" spc="-5" dirty="0">
                <a:latin typeface="Times New Roman"/>
                <a:cs typeface="Times New Roman"/>
              </a:rPr>
              <a:t>system </a:t>
            </a:r>
            <a:r>
              <a:rPr sz="3600" b="1" spc="-10" dirty="0">
                <a:latin typeface="Times New Roman"/>
                <a:cs typeface="Times New Roman"/>
              </a:rPr>
              <a:t>with  </a:t>
            </a:r>
            <a:r>
              <a:rPr sz="3600" b="1" spc="-5" dirty="0">
                <a:latin typeface="Times New Roman"/>
                <a:cs typeface="Times New Roman"/>
              </a:rPr>
              <a:t>distinct syllabus </a:t>
            </a:r>
            <a:r>
              <a:rPr sz="3600" b="1" dirty="0">
                <a:latin typeface="Times New Roman"/>
                <a:cs typeface="Times New Roman"/>
              </a:rPr>
              <a:t>and</a:t>
            </a:r>
            <a:r>
              <a:rPr sz="3600" b="1" spc="1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textbooks.</a:t>
            </a:r>
            <a:endParaRPr sz="3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2700"/>
              </a:lnSpc>
              <a:spcBef>
                <a:spcPts val="93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0" dirty="0">
                <a:latin typeface="Times New Roman"/>
                <a:cs typeface="Times New Roman"/>
              </a:rPr>
              <a:t>These </a:t>
            </a:r>
            <a:r>
              <a:rPr sz="3600" b="1" spc="-15" dirty="0">
                <a:latin typeface="Times New Roman"/>
                <a:cs typeface="Times New Roman"/>
              </a:rPr>
              <a:t>different </a:t>
            </a:r>
            <a:r>
              <a:rPr sz="3600" b="1" dirty="0">
                <a:latin typeface="Times New Roman"/>
                <a:cs typeface="Times New Roman"/>
              </a:rPr>
              <a:t>systems of </a:t>
            </a:r>
            <a:r>
              <a:rPr sz="3600" b="1" spc="-5" dirty="0">
                <a:latin typeface="Times New Roman"/>
                <a:cs typeface="Times New Roman"/>
              </a:rPr>
              <a:t>education, </a:t>
            </a:r>
            <a:r>
              <a:rPr sz="3600" b="1" spc="-15" dirty="0">
                <a:latin typeface="Times New Roman"/>
                <a:cs typeface="Times New Roman"/>
              </a:rPr>
              <a:t>with  </a:t>
            </a:r>
            <a:r>
              <a:rPr sz="3600" b="1" spc="-5" dirty="0">
                <a:latin typeface="Times New Roman"/>
                <a:cs typeface="Times New Roman"/>
              </a:rPr>
              <a:t>their own </a:t>
            </a:r>
            <a:r>
              <a:rPr sz="3600" b="1" spc="-10" dirty="0">
                <a:latin typeface="Times New Roman"/>
                <a:cs typeface="Times New Roman"/>
              </a:rPr>
              <a:t>curricula, </a:t>
            </a:r>
            <a:r>
              <a:rPr sz="3600" b="1" spc="-20" dirty="0">
                <a:latin typeface="Times New Roman"/>
                <a:cs typeface="Times New Roman"/>
              </a:rPr>
              <a:t>are </a:t>
            </a:r>
            <a:r>
              <a:rPr sz="3600" b="1" spc="-10" dirty="0">
                <a:latin typeface="Times New Roman"/>
                <a:cs typeface="Times New Roman"/>
              </a:rPr>
              <a:t>widening </a:t>
            </a:r>
            <a:r>
              <a:rPr sz="3600" b="1" spc="-5" dirty="0">
                <a:latin typeface="Times New Roman"/>
                <a:cs typeface="Times New Roman"/>
              </a:rPr>
              <a:t>the gulf  among social classes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10" dirty="0">
                <a:latin typeface="Times New Roman"/>
                <a:cs typeface="Times New Roman"/>
              </a:rPr>
              <a:t>drifting </a:t>
            </a:r>
            <a:r>
              <a:rPr sz="3600" b="1" spc="-5" dirty="0">
                <a:latin typeface="Times New Roman"/>
                <a:cs typeface="Times New Roman"/>
              </a:rPr>
              <a:t>them  away </a:t>
            </a:r>
            <a:r>
              <a:rPr sz="3600" b="1" spc="-20" dirty="0">
                <a:latin typeface="Times New Roman"/>
                <a:cs typeface="Times New Roman"/>
              </a:rPr>
              <a:t>from </a:t>
            </a:r>
            <a:r>
              <a:rPr sz="3600" b="1" spc="-5" dirty="0">
                <a:latin typeface="Times New Roman"/>
                <a:cs typeface="Times New Roman"/>
              </a:rPr>
              <a:t>national</a:t>
            </a:r>
            <a:r>
              <a:rPr sz="3600" b="1" spc="15" dirty="0">
                <a:latin typeface="Times New Roman"/>
                <a:cs typeface="Times New Roman"/>
              </a:rPr>
              <a:t> </a:t>
            </a:r>
            <a:r>
              <a:rPr sz="3600" b="1" spc="-40" dirty="0">
                <a:latin typeface="Times New Roman"/>
                <a:cs typeface="Times New Roman"/>
              </a:rPr>
              <a:t>unity.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1906270"/>
            <a:ext cx="8403590" cy="42418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In </a:t>
            </a:r>
            <a:r>
              <a:rPr sz="3200" b="1" dirty="0">
                <a:latin typeface="Times New Roman"/>
                <a:cs typeface="Times New Roman"/>
              </a:rPr>
              <a:t>today's </a:t>
            </a:r>
            <a:r>
              <a:rPr sz="3200" b="1" spc="-5" dirty="0">
                <a:latin typeface="Times New Roman"/>
                <a:cs typeface="Times New Roman"/>
              </a:rPr>
              <a:t>world, </a:t>
            </a:r>
            <a:r>
              <a:rPr sz="3200" b="1" dirty="0">
                <a:latin typeface="Times New Roman"/>
                <a:cs typeface="Times New Roman"/>
              </a:rPr>
              <a:t>the </a:t>
            </a:r>
            <a:r>
              <a:rPr sz="3200" b="1" spc="5" dirty="0">
                <a:latin typeface="Times New Roman"/>
                <a:cs typeface="Times New Roman"/>
              </a:rPr>
              <a:t>benchmark for  </a:t>
            </a:r>
            <a:r>
              <a:rPr sz="3200" b="1" dirty="0">
                <a:latin typeface="Times New Roman"/>
                <a:cs typeface="Times New Roman"/>
              </a:rPr>
              <a:t>excellence </a:t>
            </a:r>
            <a:r>
              <a:rPr sz="3200" b="1" spc="-5" dirty="0">
                <a:latin typeface="Times New Roman"/>
                <a:cs typeface="Times New Roman"/>
              </a:rPr>
              <a:t>is </a:t>
            </a:r>
            <a:r>
              <a:rPr sz="3200" b="1" dirty="0">
                <a:latin typeface="Times New Roman"/>
                <a:cs typeface="Times New Roman"/>
              </a:rPr>
              <a:t>education. </a:t>
            </a:r>
            <a:r>
              <a:rPr sz="3200" b="1" spc="-40" dirty="0">
                <a:latin typeface="Times New Roman"/>
                <a:cs typeface="Times New Roman"/>
              </a:rPr>
              <a:t>Moreover, </a:t>
            </a:r>
            <a:r>
              <a:rPr sz="3200" b="1" spc="-5" dirty="0">
                <a:latin typeface="Times New Roman"/>
                <a:cs typeface="Times New Roman"/>
              </a:rPr>
              <a:t>if </a:t>
            </a:r>
            <a:r>
              <a:rPr sz="3200" b="1" dirty="0">
                <a:latin typeface="Times New Roman"/>
                <a:cs typeface="Times New Roman"/>
              </a:rPr>
              <a:t>a country  has a distraught </a:t>
            </a:r>
            <a:r>
              <a:rPr sz="3200" b="1" spc="5" dirty="0">
                <a:latin typeface="Times New Roman"/>
                <a:cs typeface="Times New Roman"/>
              </a:rPr>
              <a:t>academic </a:t>
            </a:r>
            <a:r>
              <a:rPr sz="3200" b="1" spc="-5" dirty="0">
                <a:latin typeface="Times New Roman"/>
                <a:cs typeface="Times New Roman"/>
              </a:rPr>
              <a:t>infrastructure, </a:t>
            </a:r>
            <a:r>
              <a:rPr sz="3200" b="1" dirty="0">
                <a:latin typeface="Times New Roman"/>
                <a:cs typeface="Times New Roman"/>
              </a:rPr>
              <a:t>the  chances to </a:t>
            </a:r>
            <a:r>
              <a:rPr sz="3200" b="1" spc="-5" dirty="0">
                <a:latin typeface="Times New Roman"/>
                <a:cs typeface="Times New Roman"/>
              </a:rPr>
              <a:t>survive in </a:t>
            </a:r>
            <a:r>
              <a:rPr sz="3200" b="1" spc="-10" dirty="0">
                <a:latin typeface="Times New Roman"/>
                <a:cs typeface="Times New Roman"/>
              </a:rPr>
              <a:t>current </a:t>
            </a:r>
            <a:r>
              <a:rPr sz="3200" b="1" dirty="0">
                <a:latin typeface="Times New Roman"/>
                <a:cs typeface="Times New Roman"/>
              </a:rPr>
              <a:t>competitive  </a:t>
            </a:r>
            <a:r>
              <a:rPr sz="3200" b="1" spc="-5" dirty="0">
                <a:latin typeface="Times New Roman"/>
                <a:cs typeface="Times New Roman"/>
              </a:rPr>
              <a:t>world </a:t>
            </a:r>
            <a:r>
              <a:rPr sz="3200" b="1" spc="-10" dirty="0">
                <a:latin typeface="Times New Roman"/>
                <a:cs typeface="Times New Roman"/>
              </a:rPr>
              <a:t>will </a:t>
            </a:r>
            <a:r>
              <a:rPr sz="3200" b="1" dirty="0">
                <a:latin typeface="Times New Roman"/>
                <a:cs typeface="Times New Roman"/>
              </a:rPr>
              <a:t>be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limited.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550">
              <a:latin typeface="Times New Roman"/>
              <a:cs typeface="Times New Roman"/>
            </a:endParaRPr>
          </a:p>
          <a:p>
            <a:pPr marL="355600" marR="16510" indent="-342900" algn="just">
              <a:lnSpc>
                <a:spcPts val="345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In </a:t>
            </a:r>
            <a:r>
              <a:rPr sz="3200" b="1" dirty="0">
                <a:latin typeface="Times New Roman"/>
                <a:cs typeface="Times New Roman"/>
              </a:rPr>
              <a:t>the </a:t>
            </a:r>
            <a:r>
              <a:rPr sz="3200" b="1" spc="-10" dirty="0">
                <a:latin typeface="Times New Roman"/>
                <a:cs typeface="Times New Roman"/>
              </a:rPr>
              <a:t>current </a:t>
            </a:r>
            <a:r>
              <a:rPr sz="3200" b="1" dirty="0">
                <a:latin typeface="Times New Roman"/>
                <a:cs typeface="Times New Roman"/>
              </a:rPr>
              <a:t>scenario the best investment  </a:t>
            </a:r>
            <a:r>
              <a:rPr sz="3200" b="1" spc="-10" dirty="0">
                <a:latin typeface="Times New Roman"/>
                <a:cs typeface="Times New Roman"/>
              </a:rPr>
              <a:t>will </a:t>
            </a:r>
            <a:r>
              <a:rPr sz="3200" b="1" dirty="0">
                <a:latin typeface="Times New Roman"/>
                <a:cs typeface="Times New Roman"/>
              </a:rPr>
              <a:t>be on education---but education </a:t>
            </a:r>
            <a:r>
              <a:rPr sz="3200" b="1" spc="-5" dirty="0">
                <a:latin typeface="Times New Roman"/>
                <a:cs typeface="Times New Roman"/>
              </a:rPr>
              <a:t>which  promotes </a:t>
            </a:r>
            <a:r>
              <a:rPr sz="3200" b="1" dirty="0">
                <a:latin typeface="Times New Roman"/>
                <a:cs typeface="Times New Roman"/>
              </a:rPr>
              <a:t>tolerance and </a:t>
            </a:r>
            <a:r>
              <a:rPr sz="3200" b="1" spc="5" dirty="0">
                <a:latin typeface="Times New Roman"/>
                <a:cs typeface="Times New Roman"/>
              </a:rPr>
              <a:t>humane</a:t>
            </a:r>
            <a:r>
              <a:rPr sz="3200" b="1" spc="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values.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710" algn="l"/>
                <a:tab pos="3225800" algn="l"/>
                <a:tab pos="4676775" algn="l"/>
                <a:tab pos="5833110" algn="l"/>
                <a:tab pos="7418705" algn="l"/>
              </a:tabLst>
            </a:pPr>
            <a:r>
              <a:rPr dirty="0"/>
              <a:t>“</a:t>
            </a:r>
            <a:r>
              <a:rPr spc="5" dirty="0"/>
              <a:t>O</a:t>
            </a:r>
            <a:r>
              <a:rPr spc="-5" dirty="0"/>
              <a:t>u</a:t>
            </a:r>
            <a:r>
              <a:rPr dirty="0"/>
              <a:t>r	</a:t>
            </a:r>
            <a:r>
              <a:rPr spc="5" dirty="0"/>
              <a:t>ed</a:t>
            </a:r>
            <a:r>
              <a:rPr spc="-15" dirty="0"/>
              <a:t>u</a:t>
            </a:r>
            <a:r>
              <a:rPr spc="5" dirty="0"/>
              <a:t>ca</a:t>
            </a:r>
            <a:r>
              <a:rPr spc="-10" dirty="0"/>
              <a:t>tio</a:t>
            </a:r>
            <a:r>
              <a:rPr dirty="0"/>
              <a:t>n	</a:t>
            </a:r>
            <a:r>
              <a:rPr spc="-10" dirty="0"/>
              <a:t>s</a:t>
            </a:r>
            <a:r>
              <a:rPr spc="5" dirty="0"/>
              <a:t>y</a:t>
            </a:r>
            <a:r>
              <a:rPr dirty="0"/>
              <a:t>s</a:t>
            </a:r>
            <a:r>
              <a:rPr spc="-5" dirty="0"/>
              <a:t>t</a:t>
            </a:r>
            <a:r>
              <a:rPr spc="5" dirty="0"/>
              <a:t>e</a:t>
            </a:r>
            <a:r>
              <a:rPr dirty="0"/>
              <a:t>m	</a:t>
            </a:r>
            <a:r>
              <a:rPr spc="15" dirty="0"/>
              <a:t>m</a:t>
            </a:r>
            <a:r>
              <a:rPr spc="-5" dirty="0"/>
              <a:t>u</a:t>
            </a:r>
            <a:r>
              <a:rPr spc="-10" dirty="0"/>
              <a:t>s</a:t>
            </a:r>
            <a:r>
              <a:rPr dirty="0"/>
              <a:t>t	</a:t>
            </a:r>
            <a:r>
              <a:rPr spc="5" dirty="0"/>
              <a:t>p</a:t>
            </a:r>
            <a:r>
              <a:rPr spc="-10" dirty="0"/>
              <a:t>r</a:t>
            </a:r>
            <a:r>
              <a:rPr spc="5" dirty="0"/>
              <a:t>ov</a:t>
            </a:r>
            <a:r>
              <a:rPr spc="-5" dirty="0"/>
              <a:t>id</a:t>
            </a:r>
            <a:r>
              <a:rPr dirty="0"/>
              <a:t>e	</a:t>
            </a:r>
            <a:r>
              <a:rPr spc="5" dirty="0"/>
              <a:t>q</a:t>
            </a:r>
            <a:r>
              <a:rPr spc="-15" dirty="0"/>
              <a:t>u</a:t>
            </a:r>
            <a:r>
              <a:rPr spc="5" dirty="0"/>
              <a:t>a</a:t>
            </a:r>
            <a:r>
              <a:rPr spc="-5" dirty="0"/>
              <a:t>l</a:t>
            </a:r>
            <a:r>
              <a:rPr spc="-10" dirty="0"/>
              <a:t>i</a:t>
            </a:r>
            <a:r>
              <a:rPr spc="-5" dirty="0"/>
              <a:t>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just">
              <a:lnSpc>
                <a:spcPct val="89900"/>
              </a:lnSpc>
              <a:spcBef>
                <a:spcPts val="484"/>
              </a:spcBef>
            </a:pPr>
            <a:r>
              <a:rPr i="1" spc="-5" dirty="0"/>
              <a:t>education to our children </a:t>
            </a:r>
            <a:r>
              <a:rPr i="1" dirty="0"/>
              <a:t>and </a:t>
            </a:r>
            <a:r>
              <a:rPr i="1" spc="-5" dirty="0"/>
              <a:t>youth to enable  </a:t>
            </a:r>
            <a:r>
              <a:rPr spc="-5" dirty="0"/>
              <a:t>them to realize their individual potential and  contribute to </a:t>
            </a:r>
            <a:r>
              <a:rPr dirty="0"/>
              <a:t>development of </a:t>
            </a:r>
            <a:r>
              <a:rPr spc="-5" dirty="0"/>
              <a:t>society </a:t>
            </a:r>
            <a:r>
              <a:rPr dirty="0"/>
              <a:t>and </a:t>
            </a:r>
            <a:r>
              <a:rPr spc="-5" dirty="0"/>
              <a:t>nation,  creating </a:t>
            </a:r>
            <a:r>
              <a:rPr dirty="0"/>
              <a:t>a </a:t>
            </a:r>
            <a:r>
              <a:rPr spc="-5" dirty="0"/>
              <a:t>sense </a:t>
            </a:r>
            <a:r>
              <a:rPr dirty="0"/>
              <a:t>of </a:t>
            </a:r>
            <a:r>
              <a:rPr spc="-5" dirty="0"/>
              <a:t>Pakistani nationhood, </a:t>
            </a:r>
            <a:r>
              <a:rPr spc="-10" dirty="0"/>
              <a:t>the  </a:t>
            </a:r>
            <a:r>
              <a:rPr spc="-5" dirty="0"/>
              <a:t>concepts </a:t>
            </a:r>
            <a:r>
              <a:rPr dirty="0"/>
              <a:t>of </a:t>
            </a:r>
            <a:r>
              <a:rPr spc="-5" dirty="0"/>
              <a:t>tolerance, </a:t>
            </a:r>
            <a:r>
              <a:rPr dirty="0"/>
              <a:t>social </a:t>
            </a:r>
            <a:r>
              <a:rPr spc="-5" dirty="0"/>
              <a:t>justice, </a:t>
            </a:r>
            <a:r>
              <a:rPr spc="-10" dirty="0"/>
              <a:t>democracy,  </a:t>
            </a:r>
            <a:r>
              <a:rPr spc="-5" dirty="0"/>
              <a:t>their </a:t>
            </a:r>
            <a:r>
              <a:rPr dirty="0"/>
              <a:t>regional </a:t>
            </a:r>
            <a:r>
              <a:rPr spc="-5" dirty="0"/>
              <a:t>and </a:t>
            </a:r>
            <a:r>
              <a:rPr dirty="0"/>
              <a:t>local </a:t>
            </a:r>
            <a:r>
              <a:rPr spc="-5" dirty="0"/>
              <a:t>culture and history </a:t>
            </a:r>
            <a:r>
              <a:rPr dirty="0"/>
              <a:t>based  on </a:t>
            </a:r>
            <a:r>
              <a:rPr spc="-10" dirty="0"/>
              <a:t>the </a:t>
            </a:r>
            <a:r>
              <a:rPr spc="-5" dirty="0"/>
              <a:t>basic ideology enunciated in </a:t>
            </a:r>
            <a:r>
              <a:rPr spc="-10" dirty="0"/>
              <a:t>the  </a:t>
            </a:r>
            <a:r>
              <a:rPr spc="-5" dirty="0"/>
              <a:t>Constitution </a:t>
            </a:r>
            <a:r>
              <a:rPr dirty="0"/>
              <a:t>of </a:t>
            </a:r>
            <a:r>
              <a:rPr spc="-10" dirty="0"/>
              <a:t>the </a:t>
            </a:r>
            <a:r>
              <a:rPr spc="-5" dirty="0"/>
              <a:t>Islamic Republic </a:t>
            </a:r>
            <a:r>
              <a:rPr dirty="0"/>
              <a:t>of</a:t>
            </a:r>
            <a:r>
              <a:rPr spc="15" dirty="0"/>
              <a:t> </a:t>
            </a:r>
            <a:r>
              <a:rPr spc="-5" dirty="0"/>
              <a:t>Pakistan.”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/>
          </a:p>
          <a:p>
            <a:pPr marL="3318510">
              <a:lnSpc>
                <a:spcPct val="100000"/>
              </a:lnSpc>
            </a:pPr>
            <a:r>
              <a:rPr sz="3000" i="0" dirty="0">
                <a:latin typeface="Times New Roman"/>
                <a:cs typeface="Times New Roman"/>
              </a:rPr>
              <a:t>( </a:t>
            </a:r>
            <a:r>
              <a:rPr sz="3000" i="0" spc="-5" dirty="0">
                <a:latin typeface="Times New Roman"/>
                <a:cs typeface="Times New Roman"/>
              </a:rPr>
              <a:t>Ministry </a:t>
            </a:r>
            <a:r>
              <a:rPr sz="3000" i="0" dirty="0">
                <a:latin typeface="Times New Roman"/>
                <a:cs typeface="Times New Roman"/>
              </a:rPr>
              <a:t>of </a:t>
            </a:r>
            <a:r>
              <a:rPr sz="3000" i="0" spc="-5" dirty="0">
                <a:latin typeface="Times New Roman"/>
                <a:cs typeface="Times New Roman"/>
              </a:rPr>
              <a:t>Education,</a:t>
            </a:r>
            <a:r>
              <a:rPr sz="3000" i="0" spc="-55" dirty="0">
                <a:latin typeface="Times New Roman"/>
                <a:cs typeface="Times New Roman"/>
              </a:rPr>
              <a:t> </a:t>
            </a:r>
            <a:r>
              <a:rPr sz="3000" i="0" dirty="0">
                <a:latin typeface="Times New Roman"/>
                <a:cs typeface="Times New Roman"/>
              </a:rPr>
              <a:t>2009)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35710"/>
              <a:ext cx="9144000" cy="318770"/>
            </a:xfrm>
            <a:custGeom>
              <a:avLst/>
              <a:gdLst/>
              <a:ahLst/>
              <a:cxnLst/>
              <a:rect l="l" t="t" r="r" b="b"/>
              <a:pathLst>
                <a:path w="9144000" h="318769">
                  <a:moveTo>
                    <a:pt x="9144000" y="0"/>
                  </a:moveTo>
                  <a:lnTo>
                    <a:pt x="0" y="0"/>
                  </a:lnTo>
                  <a:lnTo>
                    <a:pt x="0" y="318769"/>
                  </a:lnTo>
                  <a:lnTo>
                    <a:pt x="9144000" y="318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78889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533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533400" y="228600"/>
                  </a:lnTo>
                  <a:close/>
                </a:path>
              </a:pathLst>
            </a:custGeom>
            <a:solidFill>
              <a:srgbClr val="DC7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0550" y="1278889"/>
              <a:ext cx="8553450" cy="228600"/>
            </a:xfrm>
            <a:custGeom>
              <a:avLst/>
              <a:gdLst/>
              <a:ahLst/>
              <a:cxnLst/>
              <a:rect l="l" t="t" r="r" b="b"/>
              <a:pathLst>
                <a:path w="8553450" h="228600">
                  <a:moveTo>
                    <a:pt x="855345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8553450" y="228600"/>
                  </a:lnTo>
                  <a:close/>
                </a:path>
              </a:pathLst>
            </a:custGeom>
            <a:solidFill>
              <a:srgbClr val="93B5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375920"/>
            <a:ext cx="3726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i="0" spc="-490" dirty="0">
                <a:solidFill>
                  <a:srgbClr val="765E54"/>
                </a:solidFill>
                <a:latin typeface="Arial Black"/>
                <a:cs typeface="Arial Black"/>
              </a:rPr>
              <a:t>R</a:t>
            </a:r>
            <a:r>
              <a:rPr sz="4400" b="0" i="0" spc="-245" dirty="0">
                <a:solidFill>
                  <a:srgbClr val="765E54"/>
                </a:solidFill>
                <a:latin typeface="Arial Black"/>
                <a:cs typeface="Arial Black"/>
              </a:rPr>
              <a:t>E</a:t>
            </a:r>
            <a:r>
              <a:rPr sz="4400" b="0" i="0" spc="-250" dirty="0">
                <a:solidFill>
                  <a:srgbClr val="765E54"/>
                </a:solidFill>
                <a:latin typeface="Arial Black"/>
                <a:cs typeface="Arial Black"/>
              </a:rPr>
              <a:t>FE</a:t>
            </a:r>
            <a:r>
              <a:rPr sz="4400" b="0" i="0" spc="-490" dirty="0">
                <a:solidFill>
                  <a:srgbClr val="765E54"/>
                </a:solidFill>
                <a:latin typeface="Arial Black"/>
                <a:cs typeface="Arial Black"/>
              </a:rPr>
              <a:t>R</a:t>
            </a:r>
            <a:r>
              <a:rPr sz="4400" b="0" i="0" spc="-245" dirty="0">
                <a:solidFill>
                  <a:srgbClr val="765E54"/>
                </a:solidFill>
                <a:latin typeface="Arial Black"/>
                <a:cs typeface="Arial Black"/>
              </a:rPr>
              <a:t>E</a:t>
            </a:r>
            <a:r>
              <a:rPr sz="4400" b="0" i="0" spc="-484" dirty="0">
                <a:solidFill>
                  <a:srgbClr val="765E54"/>
                </a:solidFill>
                <a:latin typeface="Arial Black"/>
                <a:cs typeface="Arial Black"/>
              </a:rPr>
              <a:t>NC</a:t>
            </a:r>
            <a:r>
              <a:rPr sz="4400" b="0" i="0" spc="-245" dirty="0">
                <a:solidFill>
                  <a:srgbClr val="765E54"/>
                </a:solidFill>
                <a:latin typeface="Arial Black"/>
                <a:cs typeface="Arial Black"/>
              </a:rPr>
              <a:t>E</a:t>
            </a:r>
            <a:r>
              <a:rPr sz="4400" b="0" i="0" spc="-475" dirty="0">
                <a:solidFill>
                  <a:srgbClr val="765E54"/>
                </a:solidFill>
                <a:latin typeface="Arial Black"/>
                <a:cs typeface="Arial Black"/>
              </a:rPr>
              <a:t>S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395729"/>
            <a:ext cx="6621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indent="-280670">
              <a:lnSpc>
                <a:spcPct val="100000"/>
              </a:lnSpc>
              <a:spcBef>
                <a:spcPts val="100"/>
              </a:spcBef>
              <a:buClr>
                <a:srgbClr val="DC7F46"/>
              </a:buClr>
              <a:buSzPct val="59375"/>
              <a:buFont typeface="Symbol"/>
              <a:buChar char=""/>
              <a:tabLst>
                <a:tab pos="293370" algn="l"/>
                <a:tab pos="2239645" algn="l"/>
                <a:tab pos="3122930" algn="l"/>
                <a:tab pos="5420995" algn="l"/>
              </a:tabLst>
            </a:pPr>
            <a:r>
              <a:rPr sz="3200" spc="-10" dirty="0">
                <a:latin typeface="Times New Roman"/>
                <a:cs typeface="Times New Roman"/>
              </a:rPr>
              <a:t>M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-10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y	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f	E</a:t>
            </a:r>
            <a:r>
              <a:rPr sz="3200" spc="5" dirty="0">
                <a:latin typeface="Times New Roman"/>
                <a:cs typeface="Times New Roman"/>
              </a:rPr>
              <a:t>du</a:t>
            </a:r>
            <a:r>
              <a:rPr sz="3200" spc="-5" dirty="0">
                <a:latin typeface="Times New Roman"/>
                <a:cs typeface="Times New Roman"/>
              </a:rPr>
              <a:t>c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ti</a:t>
            </a:r>
            <a:r>
              <a:rPr sz="3200" dirty="0">
                <a:latin typeface="Times New Roman"/>
                <a:cs typeface="Times New Roman"/>
              </a:rPr>
              <a:t>on.	(2</a:t>
            </a:r>
            <a:r>
              <a:rPr sz="3200" spc="5" dirty="0">
                <a:latin typeface="Times New Roman"/>
                <a:cs typeface="Times New Roman"/>
              </a:rPr>
              <a:t>009</a:t>
            </a:r>
            <a:r>
              <a:rPr sz="3200" spc="-5" dirty="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2650" y="1395729"/>
            <a:ext cx="1450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Times New Roman"/>
                <a:cs typeface="Times New Roman"/>
              </a:rPr>
              <a:t>N</a:t>
            </a:r>
            <a:r>
              <a:rPr sz="3200" i="1" spc="5" dirty="0">
                <a:latin typeface="Times New Roman"/>
                <a:cs typeface="Times New Roman"/>
              </a:rPr>
              <a:t>a</a:t>
            </a:r>
            <a:r>
              <a:rPr sz="3200" i="1" spc="-10" dirty="0">
                <a:latin typeface="Times New Roman"/>
                <a:cs typeface="Times New Roman"/>
              </a:rPr>
              <a:t>t</a:t>
            </a:r>
            <a:r>
              <a:rPr sz="3200" i="1" spc="-5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o</a:t>
            </a:r>
            <a:r>
              <a:rPr sz="3200" i="1" spc="5" dirty="0">
                <a:latin typeface="Times New Roman"/>
                <a:cs typeface="Times New Roman"/>
              </a:rPr>
              <a:t>na</a:t>
            </a:r>
            <a:r>
              <a:rPr sz="3200" i="1" dirty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409" y="1833879"/>
            <a:ext cx="4799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Times New Roman"/>
                <a:cs typeface="Times New Roman"/>
              </a:rPr>
              <a:t>Education </a:t>
            </a:r>
            <a:r>
              <a:rPr sz="3200" i="1" spc="-25" dirty="0">
                <a:latin typeface="Times New Roman"/>
                <a:cs typeface="Times New Roman"/>
              </a:rPr>
              <a:t>Policy.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Islamabad.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360929"/>
            <a:ext cx="3286125" cy="95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 indent="-280670">
              <a:lnSpc>
                <a:spcPts val="3645"/>
              </a:lnSpc>
              <a:spcBef>
                <a:spcPts val="100"/>
              </a:spcBef>
              <a:buClr>
                <a:srgbClr val="DC7F46"/>
              </a:buClr>
              <a:buSzPct val="59375"/>
              <a:buFont typeface="Symbol"/>
              <a:buChar char=""/>
              <a:tabLst>
                <a:tab pos="293370" algn="l"/>
                <a:tab pos="1878964" algn="l"/>
                <a:tab pos="2559050" algn="l"/>
              </a:tabLst>
            </a:pPr>
            <a:r>
              <a:rPr sz="3200" dirty="0">
                <a:latin typeface="Times New Roman"/>
                <a:cs typeface="Times New Roman"/>
              </a:rPr>
              <a:t>Farooq,	R.	</a:t>
            </a:r>
            <a:r>
              <a:rPr sz="3200" spc="-5" dirty="0">
                <a:latin typeface="Times New Roman"/>
                <a:cs typeface="Times New Roman"/>
              </a:rPr>
              <a:t>A.</a:t>
            </a:r>
            <a:endParaRPr sz="3200">
              <a:latin typeface="Times New Roman"/>
              <a:cs typeface="Times New Roman"/>
            </a:endParaRPr>
          </a:p>
          <a:p>
            <a:pPr marL="293370">
              <a:lnSpc>
                <a:spcPts val="3645"/>
              </a:lnSpc>
              <a:tabLst>
                <a:tab pos="2277745" algn="l"/>
              </a:tabLst>
            </a:pPr>
            <a:r>
              <a:rPr sz="3200" i="1" dirty="0">
                <a:latin typeface="Times New Roman"/>
                <a:cs typeface="Times New Roman"/>
              </a:rPr>
              <a:t>Pa</a:t>
            </a:r>
            <a:r>
              <a:rPr sz="3200" i="1" spc="5" dirty="0">
                <a:latin typeface="Times New Roman"/>
                <a:cs typeface="Times New Roman"/>
              </a:rPr>
              <a:t>k</a:t>
            </a:r>
            <a:r>
              <a:rPr sz="3200" i="1" spc="-5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ta</a:t>
            </a:r>
            <a:r>
              <a:rPr sz="3200" i="1" dirty="0">
                <a:latin typeface="Times New Roman"/>
                <a:cs typeface="Times New Roman"/>
              </a:rPr>
              <a:t>n;	I</a:t>
            </a:r>
            <a:r>
              <a:rPr sz="3200" i="1" spc="-10" dirty="0">
                <a:latin typeface="Times New Roman"/>
                <a:cs typeface="Times New Roman"/>
              </a:rPr>
              <a:t>s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5" dirty="0">
                <a:latin typeface="Times New Roman"/>
                <a:cs typeface="Times New Roman"/>
              </a:rPr>
              <a:t>ue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9633" y="2360929"/>
            <a:ext cx="5327650" cy="9512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27355" marR="5080" indent="-415290">
              <a:lnSpc>
                <a:spcPts val="3450"/>
              </a:lnSpc>
              <a:spcBef>
                <a:spcPts val="540"/>
              </a:spcBef>
              <a:tabLst>
                <a:tab pos="1536700" algn="l"/>
                <a:tab pos="3538854" algn="l"/>
                <a:tab pos="4999355" algn="l"/>
              </a:tabLst>
            </a:pPr>
            <a:r>
              <a:rPr sz="3200" dirty="0">
                <a:latin typeface="Times New Roman"/>
                <a:cs typeface="Times New Roman"/>
              </a:rPr>
              <a:t>(</a:t>
            </a:r>
            <a:r>
              <a:rPr sz="3200" spc="5" dirty="0">
                <a:latin typeface="Times New Roman"/>
                <a:cs typeface="Times New Roman"/>
              </a:rPr>
              <a:t>199</a:t>
            </a:r>
            <a:r>
              <a:rPr sz="3200" dirty="0">
                <a:latin typeface="Times New Roman"/>
                <a:cs typeface="Times New Roman"/>
              </a:rPr>
              <a:t>3).	</a:t>
            </a:r>
            <a:r>
              <a:rPr sz="3200" i="1" dirty="0">
                <a:latin typeface="Times New Roman"/>
                <a:cs typeface="Times New Roman"/>
              </a:rPr>
              <a:t>Ed</a:t>
            </a:r>
            <a:r>
              <a:rPr sz="3200" i="1" spc="5" dirty="0">
                <a:latin typeface="Times New Roman"/>
                <a:cs typeface="Times New Roman"/>
              </a:rPr>
              <a:t>uca</a:t>
            </a:r>
            <a:r>
              <a:rPr sz="3200" i="1" spc="-5" dirty="0">
                <a:latin typeface="Times New Roman"/>
                <a:cs typeface="Times New Roman"/>
              </a:rPr>
              <a:t>t</a:t>
            </a:r>
            <a:r>
              <a:rPr sz="3200" i="1" spc="-10" dirty="0">
                <a:latin typeface="Times New Roman"/>
                <a:cs typeface="Times New Roman"/>
              </a:rPr>
              <a:t>i</a:t>
            </a:r>
            <a:r>
              <a:rPr sz="3200" i="1" spc="5" dirty="0">
                <a:latin typeface="Times New Roman"/>
                <a:cs typeface="Times New Roman"/>
              </a:rPr>
              <a:t>o</a:t>
            </a:r>
            <a:r>
              <a:rPr sz="3200" i="1" dirty="0">
                <a:latin typeface="Times New Roman"/>
                <a:cs typeface="Times New Roman"/>
              </a:rPr>
              <a:t>n	</a:t>
            </a:r>
            <a:r>
              <a:rPr sz="3200" i="1" spc="15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y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t</a:t>
            </a:r>
            <a:r>
              <a:rPr sz="3200" i="1" spc="5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m	</a:t>
            </a:r>
            <a:r>
              <a:rPr sz="3200" i="1" spc="-10" dirty="0">
                <a:latin typeface="Times New Roman"/>
                <a:cs typeface="Times New Roman"/>
              </a:rPr>
              <a:t>in  </a:t>
            </a:r>
            <a:r>
              <a:rPr sz="3200" i="1" dirty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2035" y="2799079"/>
            <a:ext cx="38792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4864" algn="l"/>
              </a:tabLst>
            </a:pPr>
            <a:r>
              <a:rPr sz="3200" i="1" spc="-15" dirty="0">
                <a:latin typeface="Times New Roman"/>
                <a:cs typeface="Times New Roman"/>
              </a:rPr>
              <a:t>Problems.	</a:t>
            </a:r>
            <a:r>
              <a:rPr sz="3200" spc="-5" dirty="0">
                <a:latin typeface="Times New Roman"/>
                <a:cs typeface="Times New Roman"/>
              </a:rPr>
              <a:t>Islamabad,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409" y="3237229"/>
            <a:ext cx="27038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6275" algn="l"/>
              </a:tabLst>
            </a:pPr>
            <a:r>
              <a:rPr sz="3200" spc="5" dirty="0">
                <a:latin typeface="Times New Roman"/>
                <a:cs typeface="Times New Roman"/>
              </a:rPr>
              <a:t>Pak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:	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10" dirty="0">
                <a:latin typeface="Times New Roman"/>
                <a:cs typeface="Times New Roman"/>
              </a:rPr>
              <a:t>ia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03469" y="3237229"/>
            <a:ext cx="5168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8625" algn="l"/>
                <a:tab pos="2635885" algn="l"/>
                <a:tab pos="4815840" algn="l"/>
              </a:tabLst>
            </a:pPr>
            <a:r>
              <a:rPr sz="3200" spc="-5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oc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y	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r	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20" dirty="0">
                <a:latin typeface="Times New Roman"/>
                <a:cs typeface="Times New Roman"/>
              </a:rPr>
              <a:t>m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spc="-5" dirty="0">
                <a:latin typeface="Times New Roman"/>
                <a:cs typeface="Times New Roman"/>
              </a:rPr>
              <a:t>tio</a:t>
            </a:r>
            <a:r>
              <a:rPr sz="3200" dirty="0">
                <a:latin typeface="Times New Roman"/>
                <a:cs typeface="Times New Roman"/>
              </a:rPr>
              <a:t>n	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9409" y="3676650"/>
            <a:ext cx="78682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Innovation and </a:t>
            </a:r>
            <a:r>
              <a:rPr sz="3200" spc="-5" dirty="0">
                <a:latin typeface="Times New Roman"/>
                <a:cs typeface="Times New Roman"/>
              </a:rPr>
              <a:t>Reform in Education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(ASPIRE).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9409" y="4641850"/>
            <a:ext cx="65170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4475" algn="l"/>
                <a:tab pos="4863465" algn="l"/>
                <a:tab pos="5779770" algn="l"/>
              </a:tabLst>
            </a:pPr>
            <a:r>
              <a:rPr sz="3200" i="1" spc="5" dirty="0">
                <a:latin typeface="Times New Roman"/>
                <a:cs typeface="Times New Roman"/>
              </a:rPr>
              <a:t>De</a:t>
            </a:r>
            <a:r>
              <a:rPr sz="3200" i="1" spc="-5" dirty="0">
                <a:latin typeface="Times New Roman"/>
                <a:cs typeface="Times New Roman"/>
              </a:rPr>
              <a:t>v</a:t>
            </a:r>
            <a:r>
              <a:rPr sz="3200" i="1" spc="5" dirty="0">
                <a:latin typeface="Times New Roman"/>
                <a:cs typeface="Times New Roman"/>
              </a:rPr>
              <a:t>e</a:t>
            </a:r>
            <a:r>
              <a:rPr sz="3200" i="1" spc="-5" dirty="0">
                <a:latin typeface="Times New Roman"/>
                <a:cs typeface="Times New Roman"/>
              </a:rPr>
              <a:t>l</a:t>
            </a:r>
            <a:r>
              <a:rPr sz="3200" i="1" dirty="0">
                <a:latin typeface="Times New Roman"/>
                <a:cs typeface="Times New Roman"/>
              </a:rPr>
              <a:t>op</a:t>
            </a:r>
            <a:r>
              <a:rPr sz="3200" i="1" spc="5" dirty="0">
                <a:latin typeface="Times New Roman"/>
                <a:cs typeface="Times New Roman"/>
              </a:rPr>
              <a:t>men</a:t>
            </a:r>
            <a:r>
              <a:rPr sz="3200" i="1" spc="-10" dirty="0">
                <a:latin typeface="Times New Roman"/>
                <a:cs typeface="Times New Roman"/>
              </a:rPr>
              <a:t>t</a:t>
            </a:r>
            <a:r>
              <a:rPr sz="3200" i="1" spc="5" dirty="0">
                <a:latin typeface="Times New Roman"/>
                <a:cs typeface="Times New Roman"/>
              </a:rPr>
              <a:t>a</a:t>
            </a:r>
            <a:r>
              <a:rPr sz="3200" i="1" dirty="0">
                <a:latin typeface="Times New Roman"/>
                <a:cs typeface="Times New Roman"/>
              </a:rPr>
              <a:t>l	</a:t>
            </a:r>
            <a:r>
              <a:rPr sz="3200" i="1" spc="-10" dirty="0">
                <a:latin typeface="Times New Roman"/>
                <a:cs typeface="Times New Roman"/>
              </a:rPr>
              <a:t>M</a:t>
            </a:r>
            <a:r>
              <a:rPr sz="3200" i="1" spc="-5" dirty="0">
                <a:latin typeface="Times New Roman"/>
                <a:cs typeface="Times New Roman"/>
              </a:rPr>
              <a:t>il</a:t>
            </a:r>
            <a:r>
              <a:rPr sz="3200" i="1" spc="5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t</a:t>
            </a:r>
            <a:r>
              <a:rPr sz="3200" i="1" dirty="0">
                <a:latin typeface="Times New Roman"/>
                <a:cs typeface="Times New Roman"/>
              </a:rPr>
              <a:t>on</a:t>
            </a:r>
            <a:r>
              <a:rPr sz="3200" i="1" spc="5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s	</a:t>
            </a:r>
            <a:r>
              <a:rPr sz="3200" dirty="0">
                <a:latin typeface="Times New Roman"/>
                <a:cs typeface="Times New Roman"/>
              </a:rPr>
              <a:t>(</a:t>
            </a:r>
            <a:r>
              <a:rPr sz="3200" spc="5" dirty="0">
                <a:latin typeface="Times New Roman"/>
                <a:cs typeface="Times New Roman"/>
              </a:rPr>
              <a:t>1</a:t>
            </a:r>
            <a:r>
              <a:rPr sz="3200" spc="-10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t	</a:t>
            </a:r>
            <a:r>
              <a:rPr sz="3200" spc="5" dirty="0">
                <a:latin typeface="Times New Roman"/>
                <a:cs typeface="Times New Roman"/>
              </a:rPr>
              <a:t>ed</a:t>
            </a:r>
            <a:r>
              <a:rPr sz="3200" dirty="0">
                <a:latin typeface="Times New Roman"/>
                <a:cs typeface="Times New Roman"/>
              </a:rPr>
              <a:t>.).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39" y="4203700"/>
            <a:ext cx="8610600" cy="95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715" indent="-280670" algn="r">
              <a:lnSpc>
                <a:spcPts val="3645"/>
              </a:lnSpc>
              <a:spcBef>
                <a:spcPts val="100"/>
              </a:spcBef>
              <a:buClr>
                <a:srgbClr val="DC7F46"/>
              </a:buClr>
              <a:buSzPct val="59375"/>
              <a:buFont typeface="Symbol"/>
              <a:buChar char=""/>
              <a:tabLst>
                <a:tab pos="280670" algn="l"/>
                <a:tab pos="1513205" algn="l"/>
                <a:tab pos="2203450" algn="l"/>
                <a:tab pos="2961005" algn="l"/>
                <a:tab pos="4435475" algn="l"/>
                <a:tab pos="6402070" algn="l"/>
                <a:tab pos="7011034" algn="l"/>
              </a:tabLst>
            </a:pPr>
            <a:r>
              <a:rPr sz="320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q</a:t>
            </a:r>
            <a:r>
              <a:rPr sz="3200" dirty="0">
                <a:latin typeface="Times New Roman"/>
                <a:cs typeface="Times New Roman"/>
              </a:rPr>
              <a:t>b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,	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.	M.	(</a:t>
            </a:r>
            <a:r>
              <a:rPr sz="3200" spc="5" dirty="0">
                <a:latin typeface="Times New Roman"/>
                <a:cs typeface="Times New Roman"/>
              </a:rPr>
              <a:t>20</a:t>
            </a:r>
            <a:r>
              <a:rPr sz="3200" spc="-110" dirty="0">
                <a:latin typeface="Times New Roman"/>
                <a:cs typeface="Times New Roman"/>
              </a:rPr>
              <a:t>1</a:t>
            </a:r>
            <a:r>
              <a:rPr sz="3200" dirty="0">
                <a:latin typeface="Times New Roman"/>
                <a:cs typeface="Times New Roman"/>
              </a:rPr>
              <a:t>1).	</a:t>
            </a:r>
            <a:r>
              <a:rPr sz="3200" i="1" spc="-10" dirty="0">
                <a:latin typeface="Times New Roman"/>
                <a:cs typeface="Times New Roman"/>
              </a:rPr>
              <a:t>E</a:t>
            </a:r>
            <a:r>
              <a:rPr sz="3200" i="1" spc="5" dirty="0">
                <a:latin typeface="Times New Roman"/>
                <a:cs typeface="Times New Roman"/>
              </a:rPr>
              <a:t>du</a:t>
            </a:r>
            <a:r>
              <a:rPr sz="3200" i="1" spc="-5" dirty="0">
                <a:latin typeface="Times New Roman"/>
                <a:cs typeface="Times New Roman"/>
              </a:rPr>
              <a:t>c</a:t>
            </a:r>
            <a:r>
              <a:rPr sz="3200" i="1" dirty="0">
                <a:latin typeface="Times New Roman"/>
                <a:cs typeface="Times New Roman"/>
              </a:rPr>
              <a:t>a</a:t>
            </a:r>
            <a:r>
              <a:rPr sz="3200" i="1" spc="-5" dirty="0">
                <a:latin typeface="Times New Roman"/>
                <a:cs typeface="Times New Roman"/>
              </a:rPr>
              <a:t>ti</a:t>
            </a:r>
            <a:r>
              <a:rPr sz="3200" i="1" dirty="0">
                <a:latin typeface="Times New Roman"/>
                <a:cs typeface="Times New Roman"/>
              </a:rPr>
              <a:t>on	</a:t>
            </a:r>
            <a:r>
              <a:rPr sz="3200" i="1" spc="-10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n	P</a:t>
            </a:r>
            <a:r>
              <a:rPr sz="3200" i="1" spc="5" dirty="0">
                <a:latin typeface="Times New Roman"/>
                <a:cs typeface="Times New Roman"/>
              </a:rPr>
              <a:t>ak</a:t>
            </a:r>
            <a:r>
              <a:rPr sz="3200" i="1" spc="-10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t</a:t>
            </a:r>
            <a:r>
              <a:rPr sz="3200" i="1" dirty="0">
                <a:latin typeface="Times New Roman"/>
                <a:cs typeface="Times New Roman"/>
              </a:rPr>
              <a:t>a</a:t>
            </a:r>
            <a:r>
              <a:rPr sz="3200" i="1" spc="5" dirty="0">
                <a:latin typeface="Times New Roman"/>
                <a:cs typeface="Times New Roman"/>
              </a:rPr>
              <a:t>n</a:t>
            </a:r>
            <a:r>
              <a:rPr sz="3200" i="1" dirty="0">
                <a:latin typeface="Times New Roman"/>
                <a:cs typeface="Times New Roman"/>
              </a:rPr>
              <a:t>;</a:t>
            </a: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ts val="3645"/>
              </a:lnSpc>
            </a:pPr>
            <a:r>
              <a:rPr sz="3200" spc="5" dirty="0">
                <a:latin typeface="Times New Roman"/>
                <a:cs typeface="Times New Roman"/>
              </a:rPr>
              <a:t>Pak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spc="-10" dirty="0">
                <a:latin typeface="Times New Roman"/>
                <a:cs typeface="Times New Roman"/>
              </a:rPr>
              <a:t>s</a:t>
            </a:r>
            <a:r>
              <a:rPr sz="3200" spc="-5" dirty="0">
                <a:latin typeface="Times New Roman"/>
                <a:cs typeface="Times New Roman"/>
              </a:rPr>
              <a:t>t</a:t>
            </a:r>
            <a:r>
              <a:rPr sz="3200" spc="5" dirty="0">
                <a:latin typeface="Times New Roman"/>
                <a:cs typeface="Times New Roman"/>
              </a:rPr>
              <a:t>an</a:t>
            </a:r>
            <a:r>
              <a:rPr sz="3200" dirty="0"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039" y="5040629"/>
            <a:ext cx="8629015" cy="15176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409"/>
              </a:spcBef>
            </a:pPr>
            <a:r>
              <a:rPr sz="3200" dirty="0">
                <a:latin typeface="Times New Roman"/>
                <a:cs typeface="Times New Roman"/>
              </a:rPr>
              <a:t>Paramount Publishing</a:t>
            </a:r>
            <a:r>
              <a:rPr sz="3200" spc="-5" dirty="0">
                <a:latin typeface="Times New Roman"/>
                <a:cs typeface="Times New Roman"/>
              </a:rPr>
              <a:t> Enterprise.</a:t>
            </a:r>
            <a:endParaRPr sz="3200">
              <a:latin typeface="Times New Roman"/>
              <a:cs typeface="Times New Roman"/>
            </a:endParaRPr>
          </a:p>
          <a:p>
            <a:pPr marL="306070" marR="17780" indent="-280670">
              <a:lnSpc>
                <a:spcPts val="3450"/>
              </a:lnSpc>
              <a:spcBef>
                <a:spcPts val="750"/>
              </a:spcBef>
              <a:buClr>
                <a:srgbClr val="DC7F46"/>
              </a:buClr>
              <a:buSzPct val="59375"/>
              <a:buFont typeface="Symbol"/>
              <a:buChar char=""/>
              <a:tabLst>
                <a:tab pos="306070" algn="l"/>
                <a:tab pos="3715385" algn="l"/>
                <a:tab pos="5417185" algn="l"/>
                <a:tab pos="6384290" algn="l"/>
                <a:tab pos="8286115" algn="l"/>
              </a:tabLst>
            </a:pP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M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spc="5" dirty="0">
                <a:latin typeface="Times New Roman"/>
                <a:cs typeface="Times New Roman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spc="-290" dirty="0">
                <a:latin typeface="Times New Roman"/>
                <a:cs typeface="Times New Roman"/>
              </a:rPr>
              <a:t>P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spc="-10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.	(</a:t>
            </a:r>
            <a:r>
              <a:rPr sz="3200" spc="5" dirty="0">
                <a:latin typeface="Times New Roman"/>
                <a:cs typeface="Times New Roman"/>
              </a:rPr>
              <a:t>20</a:t>
            </a:r>
            <a:r>
              <a:rPr sz="3200" spc="-110" dirty="0">
                <a:latin typeface="Times New Roman"/>
                <a:cs typeface="Times New Roman"/>
              </a:rPr>
              <a:t>1</a:t>
            </a:r>
            <a:r>
              <a:rPr sz="3200" dirty="0">
                <a:latin typeface="Times New Roman"/>
                <a:cs typeface="Times New Roman"/>
              </a:rPr>
              <a:t>1).	</a:t>
            </a:r>
            <a:r>
              <a:rPr sz="3200" i="1" dirty="0">
                <a:latin typeface="Times New Roman"/>
                <a:cs typeface="Times New Roman"/>
              </a:rPr>
              <a:t>An	A</a:t>
            </a:r>
            <a:r>
              <a:rPr sz="3200" i="1" spc="5" dirty="0">
                <a:latin typeface="Times New Roman"/>
                <a:cs typeface="Times New Roman"/>
              </a:rPr>
              <a:t>n</a:t>
            </a:r>
            <a:r>
              <a:rPr sz="3200" i="1" dirty="0">
                <a:latin typeface="Times New Roman"/>
                <a:cs typeface="Times New Roman"/>
              </a:rPr>
              <a:t>al</a:t>
            </a:r>
            <a:r>
              <a:rPr sz="3200" i="1" spc="5" dirty="0">
                <a:latin typeface="Times New Roman"/>
                <a:cs typeface="Times New Roman"/>
              </a:rPr>
              <a:t>y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s	</a:t>
            </a:r>
            <a:r>
              <a:rPr sz="3200" i="1" spc="5" dirty="0">
                <a:latin typeface="Times New Roman"/>
                <a:cs typeface="Times New Roman"/>
              </a:rPr>
              <a:t>o</a:t>
            </a:r>
            <a:r>
              <a:rPr sz="3200" i="1" dirty="0">
                <a:latin typeface="Times New Roman"/>
                <a:cs typeface="Times New Roman"/>
              </a:rPr>
              <a:t>f  Educational Indicators of </a:t>
            </a:r>
            <a:r>
              <a:rPr sz="3200" i="1" spc="-5" dirty="0">
                <a:latin typeface="Times New Roman"/>
                <a:cs typeface="Times New Roman"/>
              </a:rPr>
              <a:t>Pakistan.</a:t>
            </a:r>
            <a:r>
              <a:rPr sz="3200" i="1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AEPM.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61620"/>
            <a:ext cx="8980805" cy="638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700" indent="-342900" algn="just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Saeed, </a:t>
            </a:r>
            <a:r>
              <a:rPr sz="3200" spc="-5" dirty="0">
                <a:latin typeface="Times New Roman"/>
                <a:cs typeface="Times New Roman"/>
              </a:rPr>
              <a:t>M. </a:t>
            </a:r>
            <a:r>
              <a:rPr sz="3200" dirty="0">
                <a:latin typeface="Times New Roman"/>
                <a:cs typeface="Times New Roman"/>
              </a:rPr>
              <a:t>(2007). Education System 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UK:  </a:t>
            </a:r>
            <a:r>
              <a:rPr sz="3200" spc="-5" dirty="0">
                <a:latin typeface="Times New Roman"/>
                <a:cs typeface="Times New Roman"/>
              </a:rPr>
              <a:t>Comparisons in </a:t>
            </a:r>
            <a:r>
              <a:rPr sz="3200" dirty="0">
                <a:latin typeface="Times New Roman"/>
                <a:cs typeface="Times New Roman"/>
              </a:rPr>
              <a:t>Context </a:t>
            </a:r>
            <a:r>
              <a:rPr sz="3200" spc="-5" dirty="0">
                <a:latin typeface="Times New Roman"/>
                <a:cs typeface="Times New Roman"/>
              </a:rPr>
              <a:t>to Inter-provincial </a:t>
            </a:r>
            <a:r>
              <a:rPr sz="3200" dirty="0">
                <a:latin typeface="Times New Roman"/>
                <a:cs typeface="Times New Roman"/>
              </a:rPr>
              <a:t>and  </a:t>
            </a:r>
            <a:r>
              <a:rPr sz="3200" spc="-5" dirty="0">
                <a:latin typeface="Times New Roman"/>
                <a:cs typeface="Times New Roman"/>
              </a:rPr>
              <a:t>Inter-countries Reflections. </a:t>
            </a:r>
            <a:r>
              <a:rPr sz="3200" i="1" spc="-5" dirty="0">
                <a:latin typeface="Times New Roman"/>
                <a:cs typeface="Times New Roman"/>
              </a:rPr>
              <a:t>Bulletin </a:t>
            </a:r>
            <a:r>
              <a:rPr sz="3200" i="1" dirty="0">
                <a:latin typeface="Times New Roman"/>
                <a:cs typeface="Times New Roman"/>
              </a:rPr>
              <a:t>of </a:t>
            </a:r>
            <a:r>
              <a:rPr sz="3200" i="1" spc="-5" dirty="0">
                <a:latin typeface="Times New Roman"/>
                <a:cs typeface="Times New Roman"/>
              </a:rPr>
              <a:t>Education </a:t>
            </a:r>
            <a:r>
              <a:rPr sz="3200" i="1" dirty="0">
                <a:latin typeface="Times New Roman"/>
                <a:cs typeface="Times New Roman"/>
              </a:rPr>
              <a:t>&amp;  </a:t>
            </a:r>
            <a:r>
              <a:rPr sz="3200" i="1" spc="-15" dirty="0">
                <a:latin typeface="Times New Roman"/>
                <a:cs typeface="Times New Roman"/>
              </a:rPr>
              <a:t>Research, </a:t>
            </a:r>
            <a:r>
              <a:rPr sz="3200" i="1" spc="5" dirty="0">
                <a:latin typeface="Times New Roman"/>
                <a:cs typeface="Times New Roman"/>
              </a:rPr>
              <a:t>29</a:t>
            </a:r>
            <a:r>
              <a:rPr sz="3200" spc="5" dirty="0">
                <a:latin typeface="Times New Roman"/>
                <a:cs typeface="Times New Roman"/>
              </a:rPr>
              <a:t>(2),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43-57.</a:t>
            </a:r>
            <a:endParaRPr sz="3200">
              <a:latin typeface="Times New Roman"/>
              <a:cs typeface="Times New Roman"/>
            </a:endParaRPr>
          </a:p>
          <a:p>
            <a:pPr marL="355600" marR="10795" indent="-342900" algn="just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UNESCO. (2012). </a:t>
            </a:r>
            <a:r>
              <a:rPr sz="3200" i="1" spc="-5" dirty="0">
                <a:latin typeface="Times New Roman"/>
                <a:cs typeface="Times New Roman"/>
              </a:rPr>
              <a:t>Why Pakistan </a:t>
            </a:r>
            <a:r>
              <a:rPr sz="3200" i="1" dirty="0">
                <a:latin typeface="Times New Roman"/>
                <a:cs typeface="Times New Roman"/>
              </a:rPr>
              <a:t>needs a </a:t>
            </a:r>
            <a:r>
              <a:rPr sz="3200" i="1" spc="-5" dirty="0">
                <a:latin typeface="Times New Roman"/>
                <a:cs typeface="Times New Roman"/>
              </a:rPr>
              <a:t>Literacy  </a:t>
            </a:r>
            <a:r>
              <a:rPr sz="3200" i="1" dirty="0">
                <a:latin typeface="Times New Roman"/>
                <a:cs typeface="Times New Roman"/>
              </a:rPr>
              <a:t>Movement?</a:t>
            </a:r>
            <a:r>
              <a:rPr sz="3200" i="1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Islamabad.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37084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Times New Roman"/>
                <a:cs typeface="Times New Roman"/>
                <a:hlinkClick r:id="rId2"/>
              </a:rPr>
              <a:t>http://eae.alberta.ca/apps/immigration/12800.asp</a:t>
            </a:r>
            <a:r>
              <a:rPr sz="3200" dirty="0">
                <a:latin typeface="Times New Roman"/>
                <a:cs typeface="Times New Roman"/>
              </a:rPr>
              <a:t>.  (n.d.). </a:t>
            </a:r>
            <a:r>
              <a:rPr sz="3200" spc="-5" dirty="0">
                <a:latin typeface="Times New Roman"/>
                <a:cs typeface="Times New Roman"/>
              </a:rPr>
              <a:t>Retrieved from </a:t>
            </a:r>
            <a:r>
              <a:rPr sz="3200" spc="-10" dirty="0">
                <a:latin typeface="Times New Roman"/>
                <a:cs typeface="Times New Roman"/>
                <a:hlinkClick r:id="rId3"/>
              </a:rPr>
              <a:t>www.eae.alberta.ca.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Times New Roman"/>
                <a:cs typeface="Times New Roman"/>
                <a:hlinkClick r:id="rId4"/>
              </a:rPr>
              <a:t>http://pakistanandpakistanis.com/edu...m-in-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ts val="3829"/>
              </a:lnSpc>
              <a:spcBef>
                <a:spcPts val="135"/>
              </a:spcBef>
              <a:tabLst>
                <a:tab pos="3097530" algn="l"/>
                <a:tab pos="5339080" algn="l"/>
                <a:tab pos="8178800" algn="l"/>
              </a:tabLst>
            </a:pPr>
            <a:r>
              <a:rPr sz="3200" i="1" spc="5" dirty="0">
                <a:latin typeface="Times New Roman"/>
                <a:cs typeface="Times New Roman"/>
              </a:rPr>
              <a:t>pa</a:t>
            </a:r>
            <a:r>
              <a:rPr sz="3200" i="1" spc="-5" dirty="0">
                <a:latin typeface="Times New Roman"/>
                <a:cs typeface="Times New Roman"/>
              </a:rPr>
              <a:t>ki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ta</a:t>
            </a:r>
            <a:r>
              <a:rPr sz="3200" i="1" spc="30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.	</a:t>
            </a:r>
            <a:r>
              <a:rPr sz="3200" spc="-10" dirty="0">
                <a:latin typeface="Times New Roman"/>
                <a:cs typeface="Times New Roman"/>
              </a:rPr>
              <a:t>(</a:t>
            </a:r>
            <a:r>
              <a:rPr sz="3200" spc="5" dirty="0">
                <a:latin typeface="Times New Roman"/>
                <a:cs typeface="Times New Roman"/>
              </a:rPr>
              <a:t>n.</a:t>
            </a:r>
            <a:r>
              <a:rPr sz="3200" dirty="0">
                <a:latin typeface="Times New Roman"/>
                <a:cs typeface="Times New Roman"/>
              </a:rPr>
              <a:t>d</a:t>
            </a:r>
            <a:r>
              <a:rPr sz="3200" spc="5" dirty="0">
                <a:latin typeface="Times New Roman"/>
                <a:cs typeface="Times New Roman"/>
              </a:rPr>
              <a:t>.</a:t>
            </a:r>
            <a:r>
              <a:rPr sz="3200" spc="-5" dirty="0">
                <a:latin typeface="Times New Roman"/>
                <a:cs typeface="Times New Roman"/>
              </a:rPr>
              <a:t>)</a:t>
            </a:r>
            <a:r>
              <a:rPr sz="3200" dirty="0">
                <a:latin typeface="Times New Roman"/>
                <a:cs typeface="Times New Roman"/>
              </a:rPr>
              <a:t>.	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spc="-5" dirty="0">
                <a:latin typeface="Times New Roman"/>
                <a:cs typeface="Times New Roman"/>
              </a:rPr>
              <a:t>trie</a:t>
            </a:r>
            <a:r>
              <a:rPr sz="3200" dirty="0">
                <a:latin typeface="Times New Roman"/>
                <a:cs typeface="Times New Roman"/>
              </a:rPr>
              <a:t>v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d	</a:t>
            </a:r>
            <a:r>
              <a:rPr sz="3200" spc="-10" dirty="0">
                <a:latin typeface="Times New Roman"/>
                <a:cs typeface="Times New Roman"/>
              </a:rPr>
              <a:t>fr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m  </a:t>
            </a:r>
            <a:r>
              <a:rPr sz="3200" spc="-10" dirty="0">
                <a:latin typeface="Times New Roman"/>
                <a:cs typeface="Times New Roman"/>
                <a:hlinkClick r:id="rId5"/>
              </a:rPr>
              <a:t>www.pakistanandpakistanis.com.</a:t>
            </a:r>
            <a:endParaRPr sz="3200">
              <a:latin typeface="Times New Roman"/>
              <a:cs typeface="Times New Roman"/>
            </a:endParaRPr>
          </a:p>
          <a:p>
            <a:pPr marR="455295" algn="r">
              <a:lnSpc>
                <a:spcPts val="675"/>
              </a:lnSpc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61620"/>
            <a:ext cx="8298815" cy="6619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7301865" algn="l"/>
              </a:tabLst>
            </a:pPr>
            <a:r>
              <a:rPr sz="3200" i="1" spc="-25" dirty="0">
                <a:latin typeface="Times New Roman"/>
                <a:cs typeface="Times New Roman"/>
                <a:hlinkClick r:id="rId2"/>
              </a:rPr>
              <a:t>http://www.brecorder.com/top-news/1-front-top- 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news/87662-global-literacy-rate-pakistan-  </a:t>
            </a:r>
            <a:r>
              <a:rPr sz="3200" i="1" spc="-10" dirty="0">
                <a:latin typeface="Times New Roman"/>
                <a:cs typeface="Times New Roman"/>
              </a:rPr>
              <a:t>r</a:t>
            </a:r>
            <a:r>
              <a:rPr sz="3200" i="1" spc="5" dirty="0">
                <a:latin typeface="Times New Roman"/>
                <a:cs typeface="Times New Roman"/>
              </a:rPr>
              <a:t>ank</a:t>
            </a:r>
            <a:r>
              <a:rPr sz="3200" i="1" dirty="0">
                <a:latin typeface="Times New Roman"/>
                <a:cs typeface="Times New Roman"/>
              </a:rPr>
              <a:t>s-</a:t>
            </a:r>
            <a:r>
              <a:rPr sz="3200" i="1" spc="-240" dirty="0">
                <a:latin typeface="Times New Roman"/>
                <a:cs typeface="Times New Roman"/>
              </a:rPr>
              <a:t>1</a:t>
            </a:r>
            <a:r>
              <a:rPr sz="3200" i="1" spc="5" dirty="0">
                <a:latin typeface="Times New Roman"/>
                <a:cs typeface="Times New Roman"/>
              </a:rPr>
              <a:t>13</a:t>
            </a:r>
            <a:r>
              <a:rPr sz="3200" i="1" spc="-5" dirty="0">
                <a:latin typeface="Times New Roman"/>
                <a:cs typeface="Times New Roman"/>
              </a:rPr>
              <a:t>th-</a:t>
            </a:r>
            <a:r>
              <a:rPr sz="3200" i="1" dirty="0">
                <a:latin typeface="Times New Roman"/>
                <a:cs typeface="Times New Roman"/>
              </a:rPr>
              <a:t>a</a:t>
            </a:r>
            <a:r>
              <a:rPr sz="3200" i="1" spc="5" dirty="0">
                <a:latin typeface="Times New Roman"/>
                <a:cs typeface="Times New Roman"/>
              </a:rPr>
              <a:t>mo</a:t>
            </a:r>
            <a:r>
              <a:rPr sz="3200" i="1" dirty="0">
                <a:latin typeface="Times New Roman"/>
                <a:cs typeface="Times New Roman"/>
              </a:rPr>
              <a:t>n</a:t>
            </a:r>
            <a:r>
              <a:rPr sz="3200" i="1" spc="5" dirty="0">
                <a:latin typeface="Times New Roman"/>
                <a:cs typeface="Times New Roman"/>
              </a:rPr>
              <a:t>g</a:t>
            </a:r>
            <a:r>
              <a:rPr sz="3200" i="1" dirty="0">
                <a:latin typeface="Times New Roman"/>
                <a:cs typeface="Times New Roman"/>
              </a:rPr>
              <a:t>-</a:t>
            </a:r>
            <a:r>
              <a:rPr sz="3200" i="1" spc="5" dirty="0">
                <a:latin typeface="Times New Roman"/>
                <a:cs typeface="Times New Roman"/>
              </a:rPr>
              <a:t>1</a:t>
            </a:r>
            <a:r>
              <a:rPr sz="3200" i="1" dirty="0">
                <a:latin typeface="Times New Roman"/>
                <a:cs typeface="Times New Roman"/>
              </a:rPr>
              <a:t>2</a:t>
            </a:r>
            <a:r>
              <a:rPr sz="3200" i="1" spc="5" dirty="0">
                <a:latin typeface="Times New Roman"/>
                <a:cs typeface="Times New Roman"/>
              </a:rPr>
              <a:t>0</a:t>
            </a:r>
            <a:r>
              <a:rPr sz="3200" i="1" dirty="0">
                <a:latin typeface="Times New Roman"/>
                <a:cs typeface="Times New Roman"/>
              </a:rPr>
              <a:t>-</a:t>
            </a:r>
            <a:r>
              <a:rPr sz="3200" i="1" spc="5" dirty="0">
                <a:latin typeface="Times New Roman"/>
                <a:cs typeface="Times New Roman"/>
              </a:rPr>
              <a:t>na</a:t>
            </a:r>
            <a:r>
              <a:rPr sz="3200" i="1" spc="-10" dirty="0">
                <a:latin typeface="Times New Roman"/>
                <a:cs typeface="Times New Roman"/>
              </a:rPr>
              <a:t>t</a:t>
            </a:r>
            <a:r>
              <a:rPr sz="3200" i="1" spc="-5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o</a:t>
            </a:r>
            <a:r>
              <a:rPr sz="3200" i="1" spc="5" dirty="0">
                <a:latin typeface="Times New Roman"/>
                <a:cs typeface="Times New Roman"/>
              </a:rPr>
              <a:t>n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10" dirty="0">
                <a:latin typeface="Times New Roman"/>
                <a:cs typeface="Times New Roman"/>
              </a:rPr>
              <a:t>-</a:t>
            </a:r>
            <a:r>
              <a:rPr sz="3200" i="1" spc="5" dirty="0">
                <a:latin typeface="Times New Roman"/>
                <a:cs typeface="Times New Roman"/>
              </a:rPr>
              <a:t>.h</a:t>
            </a:r>
            <a:r>
              <a:rPr sz="3200" i="1" spc="-10" dirty="0">
                <a:latin typeface="Times New Roman"/>
                <a:cs typeface="Times New Roman"/>
              </a:rPr>
              <a:t>t</a:t>
            </a:r>
            <a:r>
              <a:rPr sz="3200" i="1" spc="5" dirty="0">
                <a:latin typeface="Times New Roman"/>
                <a:cs typeface="Times New Roman"/>
              </a:rPr>
              <a:t>m</a:t>
            </a:r>
            <a:r>
              <a:rPr sz="3200" i="1" spc="10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.	(n</a:t>
            </a:r>
            <a:r>
              <a:rPr sz="3200" spc="5" dirty="0">
                <a:latin typeface="Times New Roman"/>
                <a:cs typeface="Times New Roman"/>
              </a:rPr>
              <a:t>.d</a:t>
            </a:r>
            <a:r>
              <a:rPr sz="3200" dirty="0">
                <a:latin typeface="Times New Roman"/>
                <a:cs typeface="Times New Roman"/>
              </a:rPr>
              <a:t>.).  </a:t>
            </a:r>
            <a:r>
              <a:rPr sz="3200" spc="-5" dirty="0">
                <a:latin typeface="Times New Roman"/>
                <a:cs typeface="Times New Roman"/>
              </a:rPr>
              <a:t>Retrieved from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  <a:hlinkClick r:id="rId3"/>
              </a:rPr>
              <a:t>www.brecorder.com/top-news.</a:t>
            </a:r>
            <a:endParaRPr sz="3200" dirty="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-10" dirty="0">
                <a:latin typeface="Times New Roman"/>
                <a:cs typeface="Times New Roman"/>
                <a:hlinkClick r:id="rId4"/>
              </a:rPr>
              <a:t>http://www.pakistantoday.com.pk/2013/01/14/cit 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spc="-5" dirty="0">
                <a:latin typeface="Times New Roman"/>
                <a:cs typeface="Times New Roman"/>
              </a:rPr>
              <a:t>y/karachi/pakistan-allocates-only-2-3-percent-  </a:t>
            </a:r>
            <a:r>
              <a:rPr sz="3200" i="1" dirty="0">
                <a:latin typeface="Times New Roman"/>
                <a:cs typeface="Times New Roman"/>
              </a:rPr>
              <a:t>of-budget-for-education/</a:t>
            </a:r>
            <a:r>
              <a:rPr sz="3200" dirty="0">
                <a:latin typeface="Times New Roman"/>
                <a:cs typeface="Times New Roman"/>
              </a:rPr>
              <a:t>. (n.d.). Retrieved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spc="-5" dirty="0">
                <a:latin typeface="Times New Roman"/>
                <a:cs typeface="Times New Roman"/>
                <a:hlinkClick r:id="rId5"/>
              </a:rPr>
              <a:t> </a:t>
            </a:r>
            <a:r>
              <a:rPr sz="3200" spc="-20" dirty="0">
                <a:latin typeface="Times New Roman"/>
                <a:cs typeface="Times New Roman"/>
                <a:hlinkClick r:id="rId5"/>
              </a:rPr>
              <a:t>www.pakistantoday.com.pk.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Times New Roman"/>
                <a:cs typeface="Times New Roman"/>
                <a:hlinkClick r:id="rId6"/>
              </a:rPr>
              <a:t>http://youthexperia.blogspot.com/2012/09/flaws</a:t>
            </a:r>
            <a:endParaRPr sz="3200" dirty="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tabLst>
                <a:tab pos="7301865" algn="l"/>
              </a:tabLst>
            </a:pPr>
            <a:r>
              <a:rPr sz="3200" i="1" dirty="0">
                <a:latin typeface="Times New Roman"/>
                <a:cs typeface="Times New Roman"/>
              </a:rPr>
              <a:t>-</a:t>
            </a:r>
            <a:r>
              <a:rPr sz="3200" i="1" spc="-10" dirty="0">
                <a:latin typeface="Times New Roman"/>
                <a:cs typeface="Times New Roman"/>
              </a:rPr>
              <a:t>i</a:t>
            </a:r>
            <a:r>
              <a:rPr sz="3200" i="1" spc="5" dirty="0">
                <a:latin typeface="Times New Roman"/>
                <a:cs typeface="Times New Roman"/>
              </a:rPr>
              <a:t>n</a:t>
            </a:r>
            <a:r>
              <a:rPr sz="3200" i="1" dirty="0">
                <a:latin typeface="Times New Roman"/>
                <a:cs typeface="Times New Roman"/>
              </a:rPr>
              <a:t>-</a:t>
            </a:r>
            <a:r>
              <a:rPr sz="3200" i="1" spc="5" dirty="0">
                <a:latin typeface="Times New Roman"/>
                <a:cs typeface="Times New Roman"/>
              </a:rPr>
              <a:t>e</a:t>
            </a:r>
            <a:r>
              <a:rPr sz="3200" i="1" dirty="0">
                <a:latin typeface="Times New Roman"/>
                <a:cs typeface="Times New Roman"/>
              </a:rPr>
              <a:t>d</a:t>
            </a:r>
            <a:r>
              <a:rPr sz="3200" i="1" spc="5" dirty="0">
                <a:latin typeface="Times New Roman"/>
                <a:cs typeface="Times New Roman"/>
              </a:rPr>
              <a:t>uca</a:t>
            </a:r>
            <a:r>
              <a:rPr sz="3200" i="1" spc="-5" dirty="0">
                <a:latin typeface="Times New Roman"/>
                <a:cs typeface="Times New Roman"/>
              </a:rPr>
              <a:t>t</a:t>
            </a:r>
            <a:r>
              <a:rPr sz="3200" i="1" spc="-10" dirty="0">
                <a:latin typeface="Times New Roman"/>
                <a:cs typeface="Times New Roman"/>
              </a:rPr>
              <a:t>i</a:t>
            </a:r>
            <a:r>
              <a:rPr sz="3200" i="1" spc="5" dirty="0">
                <a:latin typeface="Times New Roman"/>
                <a:cs typeface="Times New Roman"/>
              </a:rPr>
              <a:t>on</a:t>
            </a:r>
            <a:r>
              <a:rPr sz="3200" i="1" dirty="0">
                <a:latin typeface="Times New Roman"/>
                <a:cs typeface="Times New Roman"/>
              </a:rPr>
              <a:t>-s</a:t>
            </a:r>
            <a:r>
              <a:rPr sz="3200" i="1" spc="-5" dirty="0">
                <a:latin typeface="Times New Roman"/>
                <a:cs typeface="Times New Roman"/>
              </a:rPr>
              <a:t>y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t</a:t>
            </a:r>
            <a:r>
              <a:rPr sz="3200" i="1" spc="5" dirty="0">
                <a:latin typeface="Times New Roman"/>
                <a:cs typeface="Times New Roman"/>
              </a:rPr>
              <a:t>em</a:t>
            </a:r>
            <a:r>
              <a:rPr sz="3200" i="1" spc="-10" dirty="0">
                <a:latin typeface="Times New Roman"/>
                <a:cs typeface="Times New Roman"/>
              </a:rPr>
              <a:t>-</a:t>
            </a:r>
            <a:r>
              <a:rPr sz="3200" i="1" spc="5" dirty="0">
                <a:latin typeface="Times New Roman"/>
                <a:cs typeface="Times New Roman"/>
              </a:rPr>
              <a:t>o</a:t>
            </a:r>
            <a:r>
              <a:rPr sz="3200" i="1" spc="-5" dirty="0">
                <a:latin typeface="Times New Roman"/>
                <a:cs typeface="Times New Roman"/>
              </a:rPr>
              <a:t>f-p</a:t>
            </a:r>
            <a:r>
              <a:rPr sz="3200" i="1" dirty="0">
                <a:latin typeface="Times New Roman"/>
                <a:cs typeface="Times New Roman"/>
              </a:rPr>
              <a:t>a</a:t>
            </a:r>
            <a:r>
              <a:rPr sz="3200" i="1" spc="5" dirty="0">
                <a:latin typeface="Times New Roman"/>
                <a:cs typeface="Times New Roman"/>
              </a:rPr>
              <a:t>k</a:t>
            </a:r>
            <a:r>
              <a:rPr sz="3200" i="1" spc="-5" dirty="0">
                <a:latin typeface="Times New Roman"/>
                <a:cs typeface="Times New Roman"/>
              </a:rPr>
              <a:t>i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5" dirty="0">
                <a:latin typeface="Times New Roman"/>
                <a:cs typeface="Times New Roman"/>
              </a:rPr>
              <a:t>ta</a:t>
            </a:r>
            <a:r>
              <a:rPr sz="3200" i="1" dirty="0">
                <a:latin typeface="Times New Roman"/>
                <a:cs typeface="Times New Roman"/>
              </a:rPr>
              <a:t>n.</a:t>
            </a:r>
            <a:r>
              <a:rPr sz="3200" i="1" spc="5" dirty="0">
                <a:latin typeface="Times New Roman"/>
                <a:cs typeface="Times New Roman"/>
              </a:rPr>
              <a:t>h</a:t>
            </a:r>
            <a:r>
              <a:rPr sz="3200" i="1" spc="-5" dirty="0">
                <a:latin typeface="Times New Roman"/>
                <a:cs typeface="Times New Roman"/>
              </a:rPr>
              <a:t>t</a:t>
            </a:r>
            <a:r>
              <a:rPr sz="3200" i="1" dirty="0">
                <a:latin typeface="Times New Roman"/>
                <a:cs typeface="Times New Roman"/>
              </a:rPr>
              <a:t>m</a:t>
            </a:r>
            <a:r>
              <a:rPr sz="3200" i="1" spc="11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.	(n</a:t>
            </a:r>
            <a:r>
              <a:rPr sz="3200" spc="5" dirty="0">
                <a:latin typeface="Times New Roman"/>
                <a:cs typeface="Times New Roman"/>
              </a:rPr>
              <a:t>.d</a:t>
            </a:r>
            <a:r>
              <a:rPr sz="3200" dirty="0">
                <a:latin typeface="Times New Roman"/>
                <a:cs typeface="Times New Roman"/>
              </a:rPr>
              <a:t>.).  </a:t>
            </a:r>
            <a:r>
              <a:rPr sz="3200" spc="-5" dirty="0">
                <a:latin typeface="Times New Roman"/>
                <a:cs typeface="Times New Roman"/>
              </a:rPr>
              <a:t>Retrieved from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youthexperia.blogspot.com</a:t>
            </a:r>
            <a:r>
              <a:rPr sz="3200" dirty="0" smtClean="0">
                <a:latin typeface="Times New Roman"/>
                <a:cs typeface="Times New Roman"/>
              </a:rPr>
              <a:t>.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  <a:tabLst>
                <a:tab pos="7301865" algn="l"/>
              </a:tabLst>
            </a:pPr>
            <a:r>
              <a:rPr lang="en-US" sz="3200" dirty="0" smtClean="0">
                <a:latin typeface="Times New Roman"/>
                <a:cs typeface="Times New Roman"/>
              </a:rPr>
              <a:t>Acknowledgement: </a:t>
            </a:r>
            <a:r>
              <a:rPr lang="en-US" sz="3200" dirty="0" err="1" smtClean="0">
                <a:latin typeface="Times New Roman"/>
                <a:cs typeface="Times New Roman"/>
              </a:rPr>
              <a:t>Humaira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Akram</a:t>
            </a:r>
            <a:r>
              <a:rPr lang="en-US" sz="3200" dirty="0" smtClean="0">
                <a:latin typeface="Times New Roman"/>
                <a:cs typeface="Times New Roman"/>
              </a:rPr>
              <a:t> IIUI (</a:t>
            </a:r>
            <a:r>
              <a:rPr lang="en-US" sz="3200" dirty="0" err="1" smtClean="0">
                <a:latin typeface="Times New Roman"/>
                <a:cs typeface="Times New Roman"/>
              </a:rPr>
              <a:t>Slideshare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847850"/>
            <a:ext cx="8413750" cy="42430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55600" marR="16510" indent="-342900" algn="just">
              <a:lnSpc>
                <a:spcPct val="82500"/>
              </a:lnSpc>
              <a:spcBef>
                <a:spcPts val="85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75" dirty="0">
                <a:latin typeface="Times New Roman"/>
                <a:cs typeface="Times New Roman"/>
              </a:rPr>
              <a:t>To </a:t>
            </a:r>
            <a:r>
              <a:rPr sz="3600" b="1" spc="-10" dirty="0">
                <a:latin typeface="Times New Roman"/>
                <a:cs typeface="Times New Roman"/>
              </a:rPr>
              <a:t>promote </a:t>
            </a:r>
            <a:r>
              <a:rPr sz="3600" b="1" spc="-5" dirty="0">
                <a:latin typeface="Times New Roman"/>
                <a:cs typeface="Times New Roman"/>
              </a:rPr>
              <a:t>social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cultural harmony  </a:t>
            </a:r>
            <a:r>
              <a:rPr sz="3600" b="1" spc="-10" dirty="0">
                <a:latin typeface="Times New Roman"/>
                <a:cs typeface="Times New Roman"/>
              </a:rPr>
              <a:t>through </a:t>
            </a:r>
            <a:r>
              <a:rPr sz="3600" b="1" spc="-5" dirty="0">
                <a:latin typeface="Times New Roman"/>
                <a:cs typeface="Times New Roman"/>
              </a:rPr>
              <a:t>the </a:t>
            </a:r>
            <a:r>
              <a:rPr sz="3600" b="1" spc="-10" dirty="0">
                <a:latin typeface="Times New Roman"/>
                <a:cs typeface="Times New Roman"/>
              </a:rPr>
              <a:t>conscious </a:t>
            </a:r>
            <a:r>
              <a:rPr sz="3600" b="1" spc="-5" dirty="0">
                <a:latin typeface="Times New Roman"/>
                <a:cs typeface="Times New Roman"/>
              </a:rPr>
              <a:t>use </a:t>
            </a:r>
            <a:r>
              <a:rPr sz="3600" b="1" dirty="0">
                <a:latin typeface="Times New Roman"/>
                <a:cs typeface="Times New Roman"/>
              </a:rPr>
              <a:t>of the  </a:t>
            </a:r>
            <a:r>
              <a:rPr sz="3600" b="1" spc="-5" dirty="0">
                <a:latin typeface="Times New Roman"/>
                <a:cs typeface="Times New Roman"/>
              </a:rPr>
              <a:t>educational</a:t>
            </a:r>
            <a:r>
              <a:rPr sz="3600" b="1" spc="-1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Times New Roman"/>
                <a:cs typeface="Times New Roman"/>
              </a:rPr>
              <a:t>process.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51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19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175" dirty="0">
                <a:latin typeface="Times New Roman"/>
                <a:cs typeface="Times New Roman"/>
              </a:rPr>
              <a:t>To </a:t>
            </a:r>
            <a:r>
              <a:rPr sz="3600" b="1" spc="-5" dirty="0">
                <a:latin typeface="Times New Roman"/>
                <a:cs typeface="Times New Roman"/>
              </a:rPr>
              <a:t>organize </a:t>
            </a:r>
            <a:r>
              <a:rPr sz="3600" b="1" dirty="0">
                <a:latin typeface="Times New Roman"/>
                <a:cs typeface="Times New Roman"/>
              </a:rPr>
              <a:t>a </a:t>
            </a:r>
            <a:r>
              <a:rPr sz="3600" b="1" spc="-5" dirty="0">
                <a:latin typeface="Times New Roman"/>
                <a:cs typeface="Times New Roman"/>
              </a:rPr>
              <a:t>national </a:t>
            </a:r>
            <a:r>
              <a:rPr sz="3600" b="1" spc="-10" dirty="0">
                <a:latin typeface="Times New Roman"/>
                <a:cs typeface="Times New Roman"/>
              </a:rPr>
              <a:t>process </a:t>
            </a:r>
            <a:r>
              <a:rPr sz="3600" b="1" spc="-5" dirty="0">
                <a:latin typeface="Times New Roman"/>
                <a:cs typeface="Times New Roman"/>
              </a:rPr>
              <a:t>for  educational </a:t>
            </a:r>
            <a:r>
              <a:rPr sz="3600" b="1" spc="-10" dirty="0">
                <a:latin typeface="Times New Roman"/>
                <a:cs typeface="Times New Roman"/>
              </a:rPr>
              <a:t>development </a:t>
            </a:r>
            <a:r>
              <a:rPr sz="3600" b="1" dirty="0">
                <a:latin typeface="Times New Roman"/>
                <a:cs typeface="Times New Roman"/>
              </a:rPr>
              <a:t>that </a:t>
            </a:r>
            <a:r>
              <a:rPr sz="3600" b="1" spc="-5" dirty="0">
                <a:latin typeface="Times New Roman"/>
                <a:cs typeface="Times New Roman"/>
              </a:rPr>
              <a:t>will </a:t>
            </a:r>
            <a:r>
              <a:rPr sz="3600" b="1" spc="-15" dirty="0">
                <a:latin typeface="Times New Roman"/>
                <a:cs typeface="Times New Roman"/>
              </a:rPr>
              <a:t>reduce  </a:t>
            </a:r>
            <a:r>
              <a:rPr sz="3600" b="1" spc="-5" dirty="0">
                <a:latin typeface="Times New Roman"/>
                <a:cs typeface="Times New Roman"/>
              </a:rPr>
              <a:t>disparities </a:t>
            </a:r>
            <a:r>
              <a:rPr sz="3600" b="1" spc="-15" dirty="0">
                <a:latin typeface="Times New Roman"/>
                <a:cs typeface="Times New Roman"/>
              </a:rPr>
              <a:t>across </a:t>
            </a:r>
            <a:r>
              <a:rPr sz="3600" b="1" spc="-10" dirty="0">
                <a:latin typeface="Times New Roman"/>
                <a:cs typeface="Times New Roman"/>
              </a:rPr>
              <a:t>provinces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support  coordination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5" dirty="0">
                <a:latin typeface="Times New Roman"/>
                <a:cs typeface="Times New Roman"/>
              </a:rPr>
              <a:t>sharing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experiences.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812290"/>
            <a:ext cx="8403590" cy="466217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marR="139700" indent="-342900" algn="just">
              <a:lnSpc>
                <a:spcPts val="3550"/>
              </a:lnSpc>
              <a:spcBef>
                <a:spcPts val="86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175" dirty="0">
                <a:latin typeface="Times New Roman"/>
                <a:cs typeface="Times New Roman"/>
              </a:rPr>
              <a:t>To </a:t>
            </a:r>
            <a:r>
              <a:rPr sz="3600" b="1" spc="-10" dirty="0">
                <a:latin typeface="Times New Roman"/>
                <a:cs typeface="Times New Roman"/>
              </a:rPr>
              <a:t>provide </a:t>
            </a:r>
            <a:r>
              <a:rPr sz="3600" b="1" dirty="0">
                <a:latin typeface="Times New Roman"/>
                <a:cs typeface="Times New Roman"/>
              </a:rPr>
              <a:t>and </a:t>
            </a:r>
            <a:r>
              <a:rPr sz="3600" b="1" spc="-15" dirty="0">
                <a:latin typeface="Times New Roman"/>
                <a:cs typeface="Times New Roman"/>
              </a:rPr>
              <a:t>ensure </a:t>
            </a:r>
            <a:r>
              <a:rPr sz="3600" b="1" spc="-5" dirty="0">
                <a:latin typeface="Times New Roman"/>
                <a:cs typeface="Times New Roman"/>
              </a:rPr>
              <a:t>equal educational  opportunities to </a:t>
            </a:r>
            <a:r>
              <a:rPr sz="3600" b="1" dirty="0">
                <a:latin typeface="Times New Roman"/>
                <a:cs typeface="Times New Roman"/>
              </a:rPr>
              <a:t>all </a:t>
            </a:r>
            <a:r>
              <a:rPr sz="3600" b="1" spc="-10" dirty="0">
                <a:latin typeface="Times New Roman"/>
                <a:cs typeface="Times New Roman"/>
              </a:rPr>
              <a:t>citizens </a:t>
            </a:r>
            <a:r>
              <a:rPr sz="3600" b="1" dirty="0">
                <a:latin typeface="Times New Roman"/>
                <a:cs typeface="Times New Roman"/>
              </a:rPr>
              <a:t>of</a:t>
            </a:r>
            <a:r>
              <a:rPr sz="3600" b="1" spc="-3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Pakistan.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51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2600"/>
              </a:lnSpc>
              <a:buFont typeface="Arial"/>
              <a:buChar char="•"/>
              <a:tabLst>
                <a:tab pos="355600" algn="l"/>
              </a:tabLst>
            </a:pPr>
            <a:r>
              <a:rPr sz="3600" b="1" spc="-175" dirty="0">
                <a:latin typeface="Times New Roman"/>
                <a:cs typeface="Times New Roman"/>
              </a:rPr>
              <a:t>To </a:t>
            </a:r>
            <a:r>
              <a:rPr sz="3600" b="1" spc="-10" dirty="0">
                <a:latin typeface="Times New Roman"/>
                <a:cs typeface="Times New Roman"/>
              </a:rPr>
              <a:t>encourage </a:t>
            </a:r>
            <a:r>
              <a:rPr sz="3600" b="1" spc="-20" dirty="0">
                <a:latin typeface="Times New Roman"/>
                <a:cs typeface="Times New Roman"/>
              </a:rPr>
              <a:t>research </a:t>
            </a:r>
            <a:r>
              <a:rPr sz="3600" b="1" spc="-10" dirty="0">
                <a:latin typeface="Times New Roman"/>
                <a:cs typeface="Times New Roman"/>
              </a:rPr>
              <a:t>in </a:t>
            </a:r>
            <a:r>
              <a:rPr sz="3600" b="1" spc="-5" dirty="0">
                <a:latin typeface="Times New Roman"/>
                <a:cs typeface="Times New Roman"/>
              </a:rPr>
              <a:t>higher  education institutions </a:t>
            </a:r>
            <a:r>
              <a:rPr sz="3600" b="1" dirty="0">
                <a:latin typeface="Times New Roman"/>
                <a:cs typeface="Times New Roman"/>
              </a:rPr>
              <a:t>that </a:t>
            </a:r>
            <a:r>
              <a:rPr sz="3600" b="1" spc="-10" dirty="0">
                <a:latin typeface="Times New Roman"/>
                <a:cs typeface="Times New Roman"/>
              </a:rPr>
              <a:t>will  </a:t>
            </a:r>
            <a:r>
              <a:rPr sz="3600" b="1" spc="-5" dirty="0">
                <a:latin typeface="Times New Roman"/>
                <a:cs typeface="Times New Roman"/>
              </a:rPr>
              <a:t>contribute to economic </a:t>
            </a:r>
            <a:r>
              <a:rPr sz="3600" b="1" spc="-15" dirty="0">
                <a:latin typeface="Times New Roman"/>
                <a:cs typeface="Times New Roman"/>
              </a:rPr>
              <a:t>growth </a:t>
            </a:r>
            <a:r>
              <a:rPr sz="3600" b="1" dirty="0">
                <a:latin typeface="Times New Roman"/>
                <a:cs typeface="Times New Roman"/>
              </a:rPr>
              <a:t>of the  </a:t>
            </a:r>
            <a:r>
              <a:rPr sz="3600" b="1" spc="-30" dirty="0">
                <a:latin typeface="Times New Roman"/>
                <a:cs typeface="Times New Roman"/>
              </a:rPr>
              <a:t>country.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>
              <a:latin typeface="Times New Roman"/>
              <a:cs typeface="Times New Roman"/>
            </a:endParaRPr>
          </a:p>
          <a:p>
            <a:pPr marL="2973070">
              <a:lnSpc>
                <a:spcPct val="100000"/>
              </a:lnSpc>
            </a:pP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( </a:t>
            </a:r>
            <a:r>
              <a:rPr sz="3200" b="1" spc="-5" dirty="0">
                <a:solidFill>
                  <a:srgbClr val="03036F"/>
                </a:solidFill>
                <a:latin typeface="Times New Roman"/>
                <a:cs typeface="Times New Roman"/>
              </a:rPr>
              <a:t>Ministry </a:t>
            </a: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of Education,</a:t>
            </a:r>
            <a:r>
              <a:rPr sz="3200" b="1" spc="-15" dirty="0">
                <a:solidFill>
                  <a:srgbClr val="03036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2009)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156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842770"/>
            <a:ext cx="8394700" cy="437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97" baseline="1736" dirty="0">
                <a:latin typeface="Symbol"/>
                <a:cs typeface="Symbol"/>
              </a:rPr>
              <a:t></a:t>
            </a:r>
            <a:r>
              <a:rPr sz="4800" spc="397" baseline="1736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2F2FF7"/>
                </a:solidFill>
                <a:latin typeface="Times New Roman"/>
                <a:cs typeface="Times New Roman"/>
              </a:rPr>
              <a:t>Policy</a:t>
            </a:r>
            <a:r>
              <a:rPr sz="3200" b="1" spc="-265" dirty="0">
                <a:solidFill>
                  <a:srgbClr val="2F2FF7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2F2FF7"/>
                </a:solidFill>
                <a:latin typeface="Times New Roman"/>
                <a:cs typeface="Times New Roman"/>
              </a:rPr>
              <a:t>Frameworks</a:t>
            </a:r>
            <a:endParaRPr sz="3200">
              <a:latin typeface="Times New Roman"/>
              <a:cs typeface="Times New Roman"/>
            </a:endParaRPr>
          </a:p>
          <a:p>
            <a:pPr marL="12700" marR="1074420">
              <a:lnSpc>
                <a:spcPts val="4000"/>
              </a:lnSpc>
              <a:spcBef>
                <a:spcPts val="150"/>
              </a:spcBef>
            </a:pPr>
            <a:r>
              <a:rPr sz="3200" b="1" spc="-5" dirty="0">
                <a:latin typeface="Times New Roman"/>
                <a:cs typeface="Times New Roman"/>
              </a:rPr>
              <a:t>All Pakistan </a:t>
            </a:r>
            <a:r>
              <a:rPr sz="3200" b="1" dirty="0">
                <a:latin typeface="Times New Roman"/>
                <a:cs typeface="Times New Roman"/>
              </a:rPr>
              <a:t>Education </a:t>
            </a:r>
            <a:r>
              <a:rPr sz="3200" b="1" spc="-5" dirty="0">
                <a:latin typeface="Times New Roman"/>
                <a:cs typeface="Times New Roman"/>
              </a:rPr>
              <a:t>Conference </a:t>
            </a:r>
            <a:r>
              <a:rPr sz="3200" b="1" dirty="0">
                <a:latin typeface="Times New Roman"/>
                <a:cs typeface="Times New Roman"/>
              </a:rPr>
              <a:t>(1947)  Education </a:t>
            </a:r>
            <a:r>
              <a:rPr sz="3200" b="1" spc="-5" dirty="0">
                <a:latin typeface="Times New Roman"/>
                <a:cs typeface="Times New Roman"/>
              </a:rPr>
              <a:t>Conference</a:t>
            </a:r>
            <a:r>
              <a:rPr sz="3200" b="1" dirty="0">
                <a:latin typeface="Times New Roman"/>
                <a:cs typeface="Times New Roman"/>
              </a:rPr>
              <a:t> (1951);</a:t>
            </a:r>
            <a:endParaRPr sz="3200">
              <a:latin typeface="Times New Roman"/>
              <a:cs typeface="Times New Roman"/>
            </a:endParaRPr>
          </a:p>
          <a:p>
            <a:pPr marL="12700" marR="441325">
              <a:lnSpc>
                <a:spcPts val="3990"/>
              </a:lnSpc>
              <a:spcBef>
                <a:spcPts val="5"/>
              </a:spcBef>
            </a:pPr>
            <a:r>
              <a:rPr sz="3200" b="1" spc="-5" dirty="0">
                <a:latin typeface="Times New Roman"/>
                <a:cs typeface="Times New Roman"/>
              </a:rPr>
              <a:t>Six </a:t>
            </a:r>
            <a:r>
              <a:rPr sz="3200" b="1" spc="-90" dirty="0">
                <a:latin typeface="Times New Roman"/>
                <a:cs typeface="Times New Roman"/>
              </a:rPr>
              <a:t>Year </a:t>
            </a:r>
            <a:r>
              <a:rPr sz="3200" b="1" dirty="0">
                <a:latin typeface="Times New Roman"/>
                <a:cs typeface="Times New Roman"/>
              </a:rPr>
              <a:t>Education Development </a:t>
            </a:r>
            <a:r>
              <a:rPr sz="3200" b="1" spc="-5" dirty="0">
                <a:latin typeface="Times New Roman"/>
                <a:cs typeface="Times New Roman"/>
              </a:rPr>
              <a:t>Plan </a:t>
            </a:r>
            <a:r>
              <a:rPr sz="3200" b="1" dirty="0">
                <a:latin typeface="Times New Roman"/>
                <a:cs typeface="Times New Roman"/>
              </a:rPr>
              <a:t>(1952);  </a:t>
            </a:r>
            <a:r>
              <a:rPr sz="3200" b="1" spc="5" dirty="0">
                <a:latin typeface="Times New Roman"/>
                <a:cs typeface="Times New Roman"/>
              </a:rPr>
              <a:t>Commission </a:t>
            </a:r>
            <a:r>
              <a:rPr sz="3200" b="1" dirty="0">
                <a:latin typeface="Times New Roman"/>
                <a:cs typeface="Times New Roman"/>
              </a:rPr>
              <a:t>on National Education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(1959);</a:t>
            </a:r>
            <a:endParaRPr sz="3200">
              <a:latin typeface="Times New Roman"/>
              <a:cs typeface="Times New Roman"/>
            </a:endParaRPr>
          </a:p>
          <a:p>
            <a:pPr marL="12700" marR="6985">
              <a:lnSpc>
                <a:spcPts val="3200"/>
              </a:lnSpc>
              <a:spcBef>
                <a:spcPts val="645"/>
              </a:spcBef>
            </a:pPr>
            <a:r>
              <a:rPr sz="3200" b="1" spc="5" dirty="0">
                <a:latin typeface="Times New Roman"/>
                <a:cs typeface="Times New Roman"/>
              </a:rPr>
              <a:t>Commission </a:t>
            </a:r>
            <a:r>
              <a:rPr sz="3200" b="1" dirty="0">
                <a:latin typeface="Times New Roman"/>
                <a:cs typeface="Times New Roman"/>
              </a:rPr>
              <a:t>on Student </a:t>
            </a:r>
            <a:r>
              <a:rPr sz="3200" b="1" spc="-5" dirty="0">
                <a:latin typeface="Times New Roman"/>
                <a:cs typeface="Times New Roman"/>
              </a:rPr>
              <a:t>Problems </a:t>
            </a:r>
            <a:r>
              <a:rPr sz="3200" b="1" dirty="0">
                <a:latin typeface="Times New Roman"/>
                <a:cs typeface="Times New Roman"/>
              </a:rPr>
              <a:t>and </a:t>
            </a:r>
            <a:r>
              <a:rPr sz="3200" b="1" spc="-30" dirty="0">
                <a:latin typeface="Times New Roman"/>
                <a:cs typeface="Times New Roman"/>
              </a:rPr>
              <a:t>Welfare  </a:t>
            </a:r>
            <a:r>
              <a:rPr sz="3200" b="1" dirty="0">
                <a:latin typeface="Times New Roman"/>
                <a:cs typeface="Times New Roman"/>
              </a:rPr>
              <a:t>(1966);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190"/>
              </a:lnSpc>
              <a:spcBef>
                <a:spcPts val="805"/>
              </a:spcBef>
              <a:tabLst>
                <a:tab pos="1940560" algn="l"/>
                <a:tab pos="4531360" algn="l"/>
                <a:tab pos="5398135" algn="l"/>
                <a:tab pos="772414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N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ti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spc="-5" dirty="0">
                <a:latin typeface="Times New Roman"/>
                <a:cs typeface="Times New Roman"/>
              </a:rPr>
              <a:t>n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l	</a:t>
            </a:r>
            <a:r>
              <a:rPr sz="3200" b="1" spc="5" dirty="0">
                <a:latin typeface="Times New Roman"/>
                <a:cs typeface="Times New Roman"/>
              </a:rPr>
              <a:t>Co</a:t>
            </a:r>
            <a:r>
              <a:rPr sz="3200" b="1" spc="20" dirty="0">
                <a:latin typeface="Times New Roman"/>
                <a:cs typeface="Times New Roman"/>
              </a:rPr>
              <a:t>m</a:t>
            </a:r>
            <a:r>
              <a:rPr sz="3200" b="1" spc="40" dirty="0">
                <a:latin typeface="Times New Roman"/>
                <a:cs typeface="Times New Roman"/>
              </a:rPr>
              <a:t>m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ss</a:t>
            </a:r>
            <a:r>
              <a:rPr sz="3200" b="1" spc="-5" dirty="0">
                <a:latin typeface="Times New Roman"/>
                <a:cs typeface="Times New Roman"/>
              </a:rPr>
              <a:t>io</a:t>
            </a:r>
            <a:r>
              <a:rPr sz="3200" b="1" dirty="0">
                <a:latin typeface="Times New Roman"/>
                <a:cs typeface="Times New Roman"/>
              </a:rPr>
              <a:t>n	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n	</a:t>
            </a:r>
            <a:r>
              <a:rPr sz="3200" b="1" spc="-5" dirty="0">
                <a:latin typeface="Times New Roman"/>
                <a:cs typeface="Times New Roman"/>
              </a:rPr>
              <a:t>M</a:t>
            </a:r>
            <a:r>
              <a:rPr sz="3200" b="1" dirty="0">
                <a:latin typeface="Times New Roman"/>
                <a:cs typeface="Times New Roman"/>
              </a:rPr>
              <a:t>a</a:t>
            </a:r>
            <a:r>
              <a:rPr sz="3200" b="1" spc="5" dirty="0">
                <a:latin typeface="Times New Roman"/>
                <a:cs typeface="Times New Roman"/>
              </a:rPr>
              <a:t>npo</a:t>
            </a:r>
            <a:r>
              <a:rPr sz="3200" b="1" spc="-20" dirty="0">
                <a:latin typeface="Times New Roman"/>
                <a:cs typeface="Times New Roman"/>
              </a:rPr>
              <a:t>w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r	</a:t>
            </a:r>
            <a:r>
              <a:rPr sz="3200" b="1" spc="5" dirty="0">
                <a:latin typeface="Times New Roman"/>
                <a:cs typeface="Times New Roman"/>
              </a:rPr>
              <a:t>an</a:t>
            </a:r>
            <a:r>
              <a:rPr sz="3200" b="1" dirty="0">
                <a:latin typeface="Times New Roman"/>
                <a:cs typeface="Times New Roman"/>
              </a:rPr>
              <a:t>d  Education (1969);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880870"/>
            <a:ext cx="168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2800" y="1842770"/>
            <a:ext cx="5800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latin typeface="Times New Roman"/>
                <a:cs typeface="Times New Roman"/>
              </a:rPr>
              <a:t>New Education Policy</a:t>
            </a:r>
            <a:r>
              <a:rPr sz="3600" i="0" spc="-40" dirty="0">
                <a:latin typeface="Times New Roman"/>
                <a:cs typeface="Times New Roman"/>
              </a:rPr>
              <a:t> </a:t>
            </a:r>
            <a:r>
              <a:rPr sz="3600" i="0" spc="-5" dirty="0">
                <a:latin typeface="Times New Roman"/>
                <a:cs typeface="Times New Roman"/>
              </a:rPr>
              <a:t>(1970);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300" y="2416809"/>
            <a:ext cx="8135620" cy="3989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  <a:tab pos="317373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Educational	</a:t>
            </a:r>
            <a:r>
              <a:rPr sz="3600" b="1" spc="-10" dirty="0">
                <a:latin typeface="Times New Roman"/>
                <a:cs typeface="Times New Roman"/>
              </a:rPr>
              <a:t>Policy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(1972-80);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National Educational Policy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(1979);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National Education </a:t>
            </a:r>
            <a:r>
              <a:rPr sz="3600" b="1" spc="-10" dirty="0">
                <a:latin typeface="Times New Roman"/>
                <a:cs typeface="Times New Roman"/>
              </a:rPr>
              <a:t>Conference</a:t>
            </a:r>
            <a:r>
              <a:rPr sz="3600" b="1" spc="-6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(1989);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National Education </a:t>
            </a:r>
            <a:r>
              <a:rPr sz="3600" b="1" spc="-10" dirty="0">
                <a:latin typeface="Times New Roman"/>
                <a:cs typeface="Times New Roman"/>
              </a:rPr>
              <a:t>Policy </a:t>
            </a:r>
            <a:r>
              <a:rPr sz="3600" b="1" dirty="0">
                <a:latin typeface="Times New Roman"/>
                <a:cs typeface="Times New Roman"/>
              </a:rPr>
              <a:t>(1992);</a:t>
            </a:r>
            <a:endParaRPr sz="36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600" b="1" spc="-5" dirty="0">
                <a:latin typeface="Times New Roman"/>
                <a:cs typeface="Times New Roman"/>
              </a:rPr>
              <a:t>National Education </a:t>
            </a:r>
            <a:r>
              <a:rPr sz="3600" b="1" spc="-10" dirty="0">
                <a:latin typeface="Times New Roman"/>
                <a:cs typeface="Times New Roman"/>
              </a:rPr>
              <a:t>Policy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(1998-2010);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4000">
              <a:latin typeface="Times New Roman"/>
              <a:cs typeface="Times New Roman"/>
            </a:endParaRPr>
          </a:p>
          <a:p>
            <a:pPr marL="698500" indent="-6858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3600" b="1" spc="-5" dirty="0">
                <a:solidFill>
                  <a:srgbClr val="BF0000"/>
                </a:solidFill>
                <a:latin typeface="Times New Roman"/>
                <a:cs typeface="Times New Roman"/>
              </a:rPr>
              <a:t>National Education </a:t>
            </a:r>
            <a:r>
              <a:rPr sz="3600" b="1" spc="-10" dirty="0">
                <a:solidFill>
                  <a:srgbClr val="BF0000"/>
                </a:solidFill>
                <a:latin typeface="Times New Roman"/>
                <a:cs typeface="Times New Roman"/>
              </a:rPr>
              <a:t>Policy </a:t>
            </a:r>
            <a:r>
              <a:rPr sz="3600" b="1" dirty="0">
                <a:solidFill>
                  <a:srgbClr val="BF0000"/>
                </a:solidFill>
                <a:latin typeface="Times New Roman"/>
                <a:cs typeface="Times New Roman"/>
              </a:rPr>
              <a:t>(2009)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773160" cy="94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670050"/>
            <a:ext cx="8394700" cy="46761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527050" marR="6985" indent="-514350">
              <a:lnSpc>
                <a:spcPts val="3200"/>
              </a:lnSpc>
              <a:spcBef>
                <a:spcPts val="740"/>
              </a:spcBef>
              <a:buAutoNum type="alphaLcParenBoth"/>
              <a:tabLst>
                <a:tab pos="527050" algn="l"/>
                <a:tab pos="2823210" algn="l"/>
                <a:tab pos="4484370" algn="l"/>
                <a:tab pos="6014720" algn="l"/>
                <a:tab pos="772287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O</a:t>
            </a:r>
            <a:r>
              <a:rPr sz="3200" b="1" spc="5" dirty="0">
                <a:latin typeface="Times New Roman"/>
                <a:cs typeface="Times New Roman"/>
              </a:rPr>
              <a:t>r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spc="-5" dirty="0">
                <a:latin typeface="Times New Roman"/>
                <a:cs typeface="Times New Roman"/>
              </a:rPr>
              <a:t>nt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tion	to</a:t>
            </a:r>
            <a:r>
              <a:rPr sz="3200" b="1" spc="-10" dirty="0">
                <a:latin typeface="Times New Roman"/>
                <a:cs typeface="Times New Roman"/>
              </a:rPr>
              <a:t>w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spc="-5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ds	Is</a:t>
            </a:r>
            <a:r>
              <a:rPr sz="3200" b="1" spc="-5" dirty="0">
                <a:latin typeface="Times New Roman"/>
                <a:cs typeface="Times New Roman"/>
              </a:rPr>
              <a:t>l</a:t>
            </a:r>
            <a:r>
              <a:rPr sz="3200" b="1" dirty="0">
                <a:latin typeface="Times New Roman"/>
                <a:cs typeface="Times New Roman"/>
              </a:rPr>
              <a:t>a</a:t>
            </a:r>
            <a:r>
              <a:rPr sz="3200" b="1" spc="30" dirty="0">
                <a:latin typeface="Times New Roman"/>
                <a:cs typeface="Times New Roman"/>
              </a:rPr>
              <a:t>m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c	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dirty="0">
                <a:latin typeface="Times New Roman"/>
                <a:cs typeface="Times New Roman"/>
              </a:rPr>
              <a:t>d</a:t>
            </a:r>
            <a:r>
              <a:rPr sz="3200" b="1" spc="5" dirty="0">
                <a:latin typeface="Times New Roman"/>
                <a:cs typeface="Times New Roman"/>
              </a:rPr>
              <a:t>eo</a:t>
            </a:r>
            <a:r>
              <a:rPr sz="3200" b="1" spc="-5" dirty="0">
                <a:latin typeface="Times New Roman"/>
                <a:cs typeface="Times New Roman"/>
              </a:rPr>
              <a:t>lo</a:t>
            </a:r>
            <a:r>
              <a:rPr sz="3200" b="1" dirty="0">
                <a:latin typeface="Times New Roman"/>
                <a:cs typeface="Times New Roman"/>
              </a:rPr>
              <a:t>gy	</a:t>
            </a:r>
            <a:r>
              <a:rPr sz="3200" b="1" spc="5" dirty="0">
                <a:latin typeface="Times New Roman"/>
                <a:cs typeface="Times New Roman"/>
              </a:rPr>
              <a:t>an</a:t>
            </a:r>
            <a:r>
              <a:rPr sz="3200" b="1" dirty="0">
                <a:latin typeface="Times New Roman"/>
                <a:cs typeface="Times New Roman"/>
              </a:rPr>
              <a:t>d  character</a:t>
            </a:r>
            <a:r>
              <a:rPr sz="3200" b="1" spc="-6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building.</a:t>
            </a:r>
            <a:endParaRPr sz="3200">
              <a:latin typeface="Times New Roman"/>
              <a:cs typeface="Times New Roman"/>
            </a:endParaRPr>
          </a:p>
          <a:p>
            <a:pPr marL="527050" marR="5715" indent="-514350">
              <a:lnSpc>
                <a:spcPts val="3190"/>
              </a:lnSpc>
              <a:spcBef>
                <a:spcPts val="805"/>
              </a:spcBef>
              <a:buAutoNum type="alphaLcParenBoth"/>
              <a:tabLst>
                <a:tab pos="902335" algn="l"/>
                <a:tab pos="902969" algn="l"/>
                <a:tab pos="3111500" algn="l"/>
                <a:tab pos="3826510" algn="l"/>
                <a:tab pos="5651500" algn="l"/>
                <a:tab pos="7723505" algn="l"/>
              </a:tabLst>
            </a:pPr>
            <a:r>
              <a:rPr sz="3200" b="1" dirty="0">
                <a:latin typeface="Times New Roman"/>
                <a:cs typeface="Times New Roman"/>
              </a:rPr>
              <a:t>Ex</a:t>
            </a:r>
            <a:r>
              <a:rPr sz="3200" b="1" spc="5" dirty="0">
                <a:latin typeface="Times New Roman"/>
                <a:cs typeface="Times New Roman"/>
              </a:rPr>
              <a:t>pan</a:t>
            </a:r>
            <a:r>
              <a:rPr sz="3200" b="1" dirty="0">
                <a:latin typeface="Times New Roman"/>
                <a:cs typeface="Times New Roman"/>
              </a:rPr>
              <a:t>s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n	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f	</a:t>
            </a:r>
            <a:r>
              <a:rPr sz="3200" b="1" spc="5" dirty="0">
                <a:latin typeface="Times New Roman"/>
                <a:cs typeface="Times New Roman"/>
              </a:rPr>
              <a:t>pr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spc="25" dirty="0">
                <a:latin typeface="Times New Roman"/>
                <a:cs typeface="Times New Roman"/>
              </a:rPr>
              <a:t>m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spc="-10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y	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d</a:t>
            </a:r>
            <a:r>
              <a:rPr sz="3200" b="1" spc="5" dirty="0">
                <a:latin typeface="Times New Roman"/>
                <a:cs typeface="Times New Roman"/>
              </a:rPr>
              <a:t>uca</a:t>
            </a:r>
            <a:r>
              <a:rPr sz="3200" b="1" dirty="0">
                <a:latin typeface="Times New Roman"/>
                <a:cs typeface="Times New Roman"/>
              </a:rPr>
              <a:t>t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n	</a:t>
            </a:r>
            <a:r>
              <a:rPr sz="3200" b="1" spc="5" dirty="0">
                <a:latin typeface="Times New Roman"/>
                <a:cs typeface="Times New Roman"/>
              </a:rPr>
              <a:t>an</a:t>
            </a:r>
            <a:r>
              <a:rPr sz="3200" b="1" dirty="0">
                <a:latin typeface="Times New Roman"/>
                <a:cs typeface="Times New Roman"/>
              </a:rPr>
              <a:t>d  eradication of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illiteracy.</a:t>
            </a:r>
            <a:endParaRPr sz="3200">
              <a:latin typeface="Times New Roman"/>
              <a:cs typeface="Times New Roman"/>
            </a:endParaRPr>
          </a:p>
          <a:p>
            <a:pPr marL="527050" marR="5080" indent="-514350">
              <a:lnSpc>
                <a:spcPts val="3200"/>
              </a:lnSpc>
              <a:spcBef>
                <a:spcPts val="805"/>
              </a:spcBef>
              <a:buAutoNum type="alphaLcParenBoth"/>
              <a:tabLst>
                <a:tab pos="527050" algn="l"/>
                <a:tab pos="2117725" algn="l"/>
                <a:tab pos="4729480" algn="l"/>
                <a:tab pos="5351780" algn="l"/>
                <a:tab pos="7331709" algn="l"/>
                <a:tab pos="795210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Q</a:t>
            </a:r>
            <a:r>
              <a:rPr sz="3200" b="1" dirty="0">
                <a:latin typeface="Times New Roman"/>
                <a:cs typeface="Times New Roman"/>
              </a:rPr>
              <a:t>u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spc="-5" dirty="0">
                <a:latin typeface="Times New Roman"/>
                <a:cs typeface="Times New Roman"/>
              </a:rPr>
              <a:t>l</a:t>
            </a:r>
            <a:r>
              <a:rPr sz="3200" b="1" spc="-10" dirty="0">
                <a:latin typeface="Times New Roman"/>
                <a:cs typeface="Times New Roman"/>
              </a:rPr>
              <a:t>i</a:t>
            </a:r>
            <a:r>
              <a:rPr sz="3200" b="1" spc="-5" dirty="0">
                <a:latin typeface="Times New Roman"/>
                <a:cs typeface="Times New Roman"/>
              </a:rPr>
              <a:t>t</a:t>
            </a:r>
            <a:r>
              <a:rPr sz="3200" b="1" dirty="0">
                <a:latin typeface="Times New Roman"/>
                <a:cs typeface="Times New Roman"/>
              </a:rPr>
              <a:t>y	</a:t>
            </a:r>
            <a:r>
              <a:rPr sz="3200" b="1" spc="-5" dirty="0">
                <a:latin typeface="Times New Roman"/>
                <a:cs typeface="Times New Roman"/>
              </a:rPr>
              <a:t>i</a:t>
            </a:r>
            <a:r>
              <a:rPr sz="3200" b="1" spc="25" dirty="0">
                <a:latin typeface="Times New Roman"/>
                <a:cs typeface="Times New Roman"/>
              </a:rPr>
              <a:t>m</a:t>
            </a:r>
            <a:r>
              <a:rPr sz="3200" b="1" spc="5" dirty="0">
                <a:latin typeface="Times New Roman"/>
                <a:cs typeface="Times New Roman"/>
              </a:rPr>
              <a:t>p</a:t>
            </a:r>
            <a:r>
              <a:rPr sz="3200" b="1" spc="-55" dirty="0">
                <a:latin typeface="Times New Roman"/>
                <a:cs typeface="Times New Roman"/>
              </a:rPr>
              <a:t>r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v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spc="30" dirty="0">
                <a:latin typeface="Times New Roman"/>
                <a:cs typeface="Times New Roman"/>
              </a:rPr>
              <a:t>m</a:t>
            </a:r>
            <a:r>
              <a:rPr sz="3200" b="1" spc="5" dirty="0">
                <a:latin typeface="Times New Roman"/>
                <a:cs typeface="Times New Roman"/>
              </a:rPr>
              <a:t>en</a:t>
            </a:r>
            <a:r>
              <a:rPr sz="3200" b="1" dirty="0">
                <a:latin typeface="Times New Roman"/>
                <a:cs typeface="Times New Roman"/>
              </a:rPr>
              <a:t>t	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dirty="0">
                <a:latin typeface="Times New Roman"/>
                <a:cs typeface="Times New Roman"/>
              </a:rPr>
              <a:t>f	</a:t>
            </a:r>
            <a:r>
              <a:rPr sz="3200" b="1" spc="5" dirty="0">
                <a:latin typeface="Times New Roman"/>
                <a:cs typeface="Times New Roman"/>
              </a:rPr>
              <a:t>ed</a:t>
            </a:r>
            <a:r>
              <a:rPr sz="3200" b="1" spc="-5" dirty="0">
                <a:latin typeface="Times New Roman"/>
                <a:cs typeface="Times New Roman"/>
              </a:rPr>
              <a:t>u</a:t>
            </a:r>
            <a:r>
              <a:rPr sz="3200" b="1" spc="5" dirty="0">
                <a:latin typeface="Times New Roman"/>
                <a:cs typeface="Times New Roman"/>
              </a:rPr>
              <a:t>ca</a:t>
            </a:r>
            <a:r>
              <a:rPr sz="3200" b="1" dirty="0">
                <a:latin typeface="Times New Roman"/>
                <a:cs typeface="Times New Roman"/>
              </a:rPr>
              <a:t>tion	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dirty="0">
                <a:latin typeface="Times New Roman"/>
                <a:cs typeface="Times New Roman"/>
              </a:rPr>
              <a:t>t	</a:t>
            </a:r>
            <a:r>
              <a:rPr sz="3200" b="1" spc="5" dirty="0">
                <a:latin typeface="Times New Roman"/>
                <a:cs typeface="Times New Roman"/>
              </a:rPr>
              <a:t>a</a:t>
            </a:r>
            <a:r>
              <a:rPr sz="3200" b="1" spc="-5" dirty="0">
                <a:latin typeface="Times New Roman"/>
                <a:cs typeface="Times New Roman"/>
              </a:rPr>
              <a:t>ll  </a:t>
            </a:r>
            <a:r>
              <a:rPr sz="3200" b="1" dirty="0">
                <a:latin typeface="Times New Roman"/>
                <a:cs typeface="Times New Roman"/>
              </a:rPr>
              <a:t>levels.</a:t>
            </a:r>
            <a:endParaRPr sz="3200">
              <a:latin typeface="Times New Roman"/>
              <a:cs typeface="Times New Roman"/>
            </a:endParaRPr>
          </a:p>
          <a:p>
            <a:pPr marL="643890" indent="-631190">
              <a:lnSpc>
                <a:spcPct val="100000"/>
              </a:lnSpc>
              <a:spcBef>
                <a:spcPts val="160"/>
              </a:spcBef>
              <a:buAutoNum type="alphaLcParenBoth"/>
              <a:tabLst>
                <a:tab pos="643890" algn="l"/>
              </a:tabLst>
            </a:pPr>
            <a:r>
              <a:rPr sz="3200" b="1" dirty="0">
                <a:latin typeface="Times New Roman"/>
                <a:cs typeface="Times New Roman"/>
              </a:rPr>
              <a:t>Orientation </a:t>
            </a:r>
            <a:r>
              <a:rPr sz="3200" b="1" spc="-5" dirty="0">
                <a:latin typeface="Times New Roman"/>
                <a:cs typeface="Times New Roman"/>
              </a:rPr>
              <a:t>towards </a:t>
            </a:r>
            <a:r>
              <a:rPr sz="3200" b="1" dirty="0">
                <a:latin typeface="Times New Roman"/>
                <a:cs typeface="Times New Roman"/>
              </a:rPr>
              <a:t>science and</a:t>
            </a:r>
            <a:r>
              <a:rPr sz="3200" b="1" spc="480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latin typeface="Times New Roman"/>
                <a:cs typeface="Times New Roman"/>
              </a:rPr>
              <a:t>technology.</a:t>
            </a:r>
            <a:endParaRPr sz="3200">
              <a:latin typeface="Times New Roman"/>
              <a:cs typeface="Times New Roman"/>
            </a:endParaRPr>
          </a:p>
          <a:p>
            <a:pPr marL="527050" marR="8255" indent="-514350">
              <a:lnSpc>
                <a:spcPts val="3200"/>
              </a:lnSpc>
              <a:spcBef>
                <a:spcPts val="790"/>
              </a:spcBef>
              <a:buAutoNum type="alphaLcParenBoth"/>
              <a:tabLst>
                <a:tab pos="527050" algn="l"/>
              </a:tabLst>
            </a:pPr>
            <a:r>
              <a:rPr sz="3200" b="1" spc="-10" dirty="0">
                <a:latin typeface="Times New Roman"/>
                <a:cs typeface="Times New Roman"/>
              </a:rPr>
              <a:t>Provision </a:t>
            </a:r>
            <a:r>
              <a:rPr sz="3200" b="1" dirty="0">
                <a:latin typeface="Times New Roman"/>
                <a:cs typeface="Times New Roman"/>
              </a:rPr>
              <a:t>of equal educational opportunities  </a:t>
            </a:r>
            <a:r>
              <a:rPr sz="3200" b="1" spc="-5" dirty="0">
                <a:latin typeface="Times New Roman"/>
                <a:cs typeface="Times New Roman"/>
              </a:rPr>
              <a:t>to all citizens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Pakistan.</a:t>
            </a:r>
            <a:endParaRPr sz="3200">
              <a:latin typeface="Times New Roman"/>
              <a:cs typeface="Times New Roman"/>
            </a:endParaRPr>
          </a:p>
          <a:p>
            <a:pPr marL="5322570">
              <a:lnSpc>
                <a:spcPct val="100000"/>
              </a:lnSpc>
              <a:spcBef>
                <a:spcPts val="160"/>
              </a:spcBef>
            </a:pPr>
            <a:r>
              <a:rPr sz="3200" b="1" spc="-10" dirty="0">
                <a:solidFill>
                  <a:srgbClr val="03036F"/>
                </a:solidFill>
                <a:latin typeface="Times New Roman"/>
                <a:cs typeface="Times New Roman"/>
              </a:rPr>
              <a:t>(Farooq,</a:t>
            </a:r>
            <a:r>
              <a:rPr sz="3200" b="1" spc="-5" dirty="0">
                <a:solidFill>
                  <a:srgbClr val="03036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1993)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8459" y="0"/>
            <a:ext cx="8394700" cy="1565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1890182"/>
            <a:ext cx="7233284" cy="11557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i="0" spc="-5" dirty="0">
                <a:solidFill>
                  <a:srgbClr val="2F2FF7"/>
                </a:solidFill>
                <a:latin typeface="Comic Sans MS"/>
                <a:cs typeface="Comic Sans MS"/>
              </a:rPr>
              <a:t>Progression and Stages of</a:t>
            </a:r>
            <a:r>
              <a:rPr i="0" spc="-60" dirty="0">
                <a:solidFill>
                  <a:srgbClr val="2F2FF7"/>
                </a:solidFill>
                <a:latin typeface="Comic Sans MS"/>
                <a:cs typeface="Comic Sans MS"/>
              </a:rPr>
              <a:t> </a:t>
            </a:r>
            <a:r>
              <a:rPr i="0" spc="-5" dirty="0">
                <a:solidFill>
                  <a:srgbClr val="2F2FF7"/>
                </a:solidFill>
                <a:latin typeface="Comic Sans MS"/>
                <a:cs typeface="Comic Sans MS"/>
              </a:rPr>
              <a:t>Education</a:t>
            </a:r>
          </a:p>
          <a:p>
            <a:pPr marL="469900">
              <a:lnSpc>
                <a:spcPct val="100000"/>
              </a:lnSpc>
              <a:spcBef>
                <a:spcPts val="390"/>
              </a:spcBef>
            </a:pPr>
            <a:r>
              <a:rPr sz="3600" i="0" spc="-15" dirty="0">
                <a:latin typeface="Times New Roman"/>
                <a:cs typeface="Times New Roman"/>
              </a:rPr>
              <a:t>Pre-Primary</a:t>
            </a:r>
            <a:r>
              <a:rPr sz="3600" i="0" dirty="0">
                <a:latin typeface="Times New Roman"/>
                <a:cs typeface="Times New Roman"/>
              </a:rPr>
              <a:t> </a:t>
            </a:r>
            <a:r>
              <a:rPr sz="3600" i="0" spc="-5" dirty="0">
                <a:latin typeface="Times New Roman"/>
                <a:cs typeface="Times New Roman"/>
              </a:rPr>
              <a:t>Stage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300" y="3041650"/>
            <a:ext cx="7614920" cy="36283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3579"/>
              </a:lnSpc>
              <a:spcBef>
                <a:spcPts val="835"/>
              </a:spcBef>
            </a:pPr>
            <a:r>
              <a:rPr sz="5400" spc="89" baseline="2314" dirty="0">
                <a:latin typeface="Symbol"/>
                <a:cs typeface="Symbol"/>
              </a:rPr>
              <a:t></a:t>
            </a:r>
            <a:r>
              <a:rPr sz="3600" b="1" spc="60" dirty="0">
                <a:latin typeface="Times New Roman"/>
                <a:cs typeface="Times New Roman"/>
              </a:rPr>
              <a:t>Elementary </a:t>
            </a:r>
            <a:r>
              <a:rPr sz="3600" b="1" spc="-5" dirty="0">
                <a:latin typeface="Times New Roman"/>
                <a:cs typeface="Times New Roman"/>
              </a:rPr>
              <a:t>Education (Primary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and  </a:t>
            </a:r>
            <a:r>
              <a:rPr sz="3600" b="1" spc="-10" dirty="0">
                <a:latin typeface="Times New Roman"/>
                <a:cs typeface="Times New Roman"/>
              </a:rPr>
              <a:t>Middle)</a:t>
            </a:r>
            <a:endParaRPr sz="3600">
              <a:latin typeface="Times New Roman"/>
              <a:cs typeface="Times New Roman"/>
            </a:endParaRPr>
          </a:p>
          <a:p>
            <a:pPr marL="420370" marR="2324735">
              <a:lnSpc>
                <a:spcPct val="104200"/>
              </a:lnSpc>
            </a:pP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Primary stage(class </a:t>
            </a:r>
            <a:r>
              <a:rPr sz="3200" b="1" spc="-5" dirty="0">
                <a:solidFill>
                  <a:srgbClr val="03036F"/>
                </a:solidFill>
                <a:latin typeface="Times New Roman"/>
                <a:cs typeface="Times New Roman"/>
              </a:rPr>
              <a:t>I-V)  Middle </a:t>
            </a: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stage (class</a:t>
            </a:r>
            <a:r>
              <a:rPr sz="3200" b="1" spc="-105" dirty="0">
                <a:solidFill>
                  <a:srgbClr val="03036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3036F"/>
                </a:solidFill>
                <a:latin typeface="Times New Roman"/>
                <a:cs typeface="Times New Roman"/>
              </a:rPr>
              <a:t>VI-VIII)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5400" spc="97" baseline="2314" dirty="0">
                <a:latin typeface="Symbol"/>
                <a:cs typeface="Symbol"/>
              </a:rPr>
              <a:t></a:t>
            </a:r>
            <a:r>
              <a:rPr sz="3600" b="1" spc="65" dirty="0">
                <a:latin typeface="Times New Roman"/>
                <a:cs typeface="Times New Roman"/>
              </a:rPr>
              <a:t>Secondary </a:t>
            </a:r>
            <a:r>
              <a:rPr sz="3600" b="1" spc="-5" dirty="0">
                <a:latin typeface="Times New Roman"/>
                <a:cs typeface="Times New Roman"/>
              </a:rPr>
              <a:t>Education (class</a:t>
            </a:r>
            <a:r>
              <a:rPr sz="3600" b="1" spc="-7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IX-XII)</a:t>
            </a:r>
            <a:endParaRPr sz="3600">
              <a:latin typeface="Times New Roman"/>
              <a:cs typeface="Times New Roman"/>
            </a:endParaRPr>
          </a:p>
          <a:p>
            <a:pPr marL="420370" marR="3121660">
              <a:lnSpc>
                <a:spcPts val="4000"/>
              </a:lnSpc>
              <a:spcBef>
                <a:spcPts val="160"/>
              </a:spcBef>
            </a:pP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Secondary stage  Higher secondary</a:t>
            </a:r>
            <a:r>
              <a:rPr sz="3200" b="1" spc="-135" dirty="0">
                <a:solidFill>
                  <a:srgbClr val="03036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3036F"/>
                </a:solidFill>
                <a:latin typeface="Times New Roman"/>
                <a:cs typeface="Times New Roman"/>
              </a:rPr>
              <a:t>stage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1031</Words>
  <Application>Microsoft Office PowerPoint</Application>
  <PresentationFormat>On-screen Show (4:3)</PresentationFormat>
  <Paragraphs>189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EDUCATION SYSTEM OF  PAKISTAN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Education Policy (1970);</vt:lpstr>
      <vt:lpstr>PowerPoint Presentation</vt:lpstr>
      <vt:lpstr>Progression and Stages of Education Pre-Primary Stage</vt:lpstr>
      <vt:lpstr>Tertiary Education/ Higher Education (after  class XII)</vt:lpstr>
      <vt:lpstr>PowerPoint Presentation</vt:lpstr>
      <vt:lpstr>PowerPoint Presentation</vt:lpstr>
      <vt:lpstr>PowerPoint Presentation</vt:lpstr>
      <vt:lpstr>Kinds of Institutions  1.Government Institutions  2.Federal Government Institutions  3.Garrison Institutes</vt:lpstr>
      <vt:lpstr>PowerPoint Presentation</vt:lpstr>
      <vt:lpstr>PowerPoint Presentation</vt:lpstr>
      <vt:lpstr>PowerPoint Presentation</vt:lpstr>
      <vt:lpstr>Procedure of Curriculum Development and  Implementation</vt:lpstr>
      <vt:lpstr>PowerPoint Presentation</vt:lpstr>
      <vt:lpstr>PowerPoint Presentation</vt:lpstr>
      <vt:lpstr>a.Pre-Service Teacher Education</vt:lpstr>
      <vt:lpstr>b.In-Service Teacher Education</vt:lpstr>
      <vt:lpstr> In-Service Teacher Education Institutions</vt:lpstr>
      <vt:lpstr>PowerPoint Presentation</vt:lpstr>
      <vt:lpstr>examination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“Our education system must provide quality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SYSTEM OF  PAKISTAN</dc:title>
  <dc:creator>Dr Riffat un Nisa</dc:creator>
  <cp:lastModifiedBy>Dr Riffat un Nisa</cp:lastModifiedBy>
  <cp:revision>7</cp:revision>
  <dcterms:created xsi:type="dcterms:W3CDTF">2020-05-07T05:18:22Z</dcterms:created>
  <dcterms:modified xsi:type="dcterms:W3CDTF">2020-05-07T05:28:23Z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2013-05-31T00:00:00Z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2020-05-07T00:00:00Z</vt:filetime>
  </property>
</Properties>
</file>