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97CA40E-672F-44C6-93EE-E8A18CCB0C6E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DEB338-F266-4DD8-854B-15D41E5C75ED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6494-E137-44B4-9D0D-C3A202B1D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1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Horticulture?</a:t>
            </a:r>
          </a:p>
        </p:txBody>
      </p:sp>
      <p:pic>
        <p:nvPicPr>
          <p:cNvPr id="6147" name="Picture 4" descr="Fruits and  Vegetables group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962400"/>
            <a:ext cx="2895600" cy="2328863"/>
          </a:xfrm>
          <a:noFill/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481263" y="2438400"/>
            <a:ext cx="505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>
                <a:latin typeface="Verdana" pitchFamily="34" charset="0"/>
              </a:rPr>
              <a:t>University College of Agriculture, </a:t>
            </a:r>
          </a:p>
          <a:p>
            <a:pPr algn="ctr"/>
            <a:r>
              <a:rPr lang="en-US" altLang="en-US" sz="2000" b="1">
                <a:latin typeface="Verdana" pitchFamily="34" charset="0"/>
              </a:rPr>
              <a:t>University of Sargodha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19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742920" y="434975"/>
            <a:ext cx="3143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latin typeface="Verdana" pitchFamily="34" charset="0"/>
              </a:rPr>
              <a:t>HORT-201</a:t>
            </a:r>
            <a:endParaRPr lang="en-US" altLang="en-US" sz="4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151" name="Group 10"/>
          <p:cNvGrpSpPr>
            <a:grpSpLocks/>
          </p:cNvGrpSpPr>
          <p:nvPr/>
        </p:nvGrpSpPr>
        <p:grpSpPr bwMode="auto">
          <a:xfrm>
            <a:off x="762000" y="3962400"/>
            <a:ext cx="3048000" cy="2286000"/>
            <a:chOff x="0" y="0"/>
            <a:chExt cx="9372601" cy="7391400"/>
          </a:xfrm>
        </p:grpSpPr>
        <p:pic>
          <p:nvPicPr>
            <p:cNvPr id="6153" name="Picture 2" descr="Field 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76800"/>
              <a:ext cx="3124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" descr="P10100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2330450"/>
              <a:ext cx="3048002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White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3048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5" descr="Carro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3200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6" descr="Pea V-2001-5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0"/>
              <a:ext cx="3048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9" descr="FD-8-1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2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" descr="Tomato Nagin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286000"/>
              <a:ext cx="3200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3" descr="Onion Phulkar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3000"/>
              <a:ext cx="30480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0" descr="P101000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4824414"/>
              <a:ext cx="3200399" cy="256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5413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B.</a:t>
            </a:r>
            <a:r>
              <a:rPr lang="en-US" altLang="en-US" sz="3200" b="1" smtClean="0"/>
              <a:t> </a:t>
            </a:r>
            <a:r>
              <a:rPr lang="en-US" altLang="en-US" b="1" smtClean="0"/>
              <a:t>Classification based on life span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Perennials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Grow for years and woody.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Growth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Juvenile      (vegetative for several yrs.)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Mature        (veg. + reproductive)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all fruit and ornamental trees and shrubs.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877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Perennials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Winter Killing </a:t>
            </a:r>
          </a:p>
          <a:p>
            <a:pPr lvl="2" eaLnBrk="1" hangingPunct="1"/>
            <a:r>
              <a:rPr lang="en-US" altLang="en-US" smtClean="0"/>
              <a:t>Above ground parts killed </a:t>
            </a:r>
          </a:p>
          <a:p>
            <a:pPr lvl="2" eaLnBrk="1" hangingPunct="1"/>
            <a:r>
              <a:rPr lang="en-US" altLang="en-US" smtClean="0"/>
              <a:t>Underground storage structures survive</a:t>
            </a:r>
          </a:p>
          <a:p>
            <a:pPr lvl="1" eaLnBrk="1" hangingPunct="1"/>
            <a:r>
              <a:rPr lang="en-US" altLang="en-US" smtClean="0"/>
              <a:t>Brinjal and tomato 	</a:t>
            </a:r>
          </a:p>
          <a:p>
            <a:pPr lvl="2" eaLnBrk="1" hangingPunct="1"/>
            <a:r>
              <a:rPr lang="en-US" altLang="en-US" smtClean="0"/>
              <a:t>perennial in tropical climate</a:t>
            </a:r>
          </a:p>
          <a:p>
            <a:pPr lvl="2" eaLnBrk="1" hangingPunct="1"/>
            <a:r>
              <a:rPr lang="en-US" altLang="en-US" smtClean="0"/>
              <a:t>annual in temperate climate </a:t>
            </a:r>
            <a:endParaRPr lang="en-US" altLang="en-US" sz="1300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330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C.</a:t>
            </a:r>
            <a:r>
              <a:rPr lang="en-US" altLang="en-US" smtClean="0"/>
              <a:t> </a:t>
            </a:r>
            <a:r>
              <a:rPr lang="en-US" altLang="en-US" b="1" smtClean="0"/>
              <a:t>Classification based on flowering habits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Acc. to functionality of parts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Unisexual/imperfect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Having one of the male/female floral parts on the flower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Bisexual/hermaphrodite/perfect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Both male and female parts present on same flower e.g. peas.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Acc. to presence/absence of floral parts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Complete flower.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All four whorls present (Sepals, petals, stamens and pistils)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Incomplete flower.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Anyone absent.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0357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C.</a:t>
            </a:r>
            <a:r>
              <a:rPr lang="en-US" altLang="en-US" smtClean="0"/>
              <a:t> </a:t>
            </a:r>
            <a:r>
              <a:rPr lang="en-US" altLang="en-US" b="1" smtClean="0"/>
              <a:t>Classification based on flowering habits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 smtClean="0">
                <a:solidFill>
                  <a:schemeClr val="hlink"/>
                </a:solidFill>
              </a:rPr>
              <a:t>Acc. to availability of male/female parts on the plant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err="1" smtClean="0"/>
              <a:t>Monoecious</a:t>
            </a:r>
            <a:r>
              <a:rPr lang="en-US" alt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Male and female parts on the same flower/plant.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e.g., mango, citrus, cucurbits and walnuts.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Dioecious: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only one </a:t>
            </a:r>
            <a:r>
              <a:rPr lang="en-US" altLang="en-US" sz="2000" dirty="0" smtClean="0">
                <a:solidFill>
                  <a:srgbClr val="000000"/>
                </a:solidFill>
                <a:ea typeface="+mn-ea"/>
                <a:cs typeface="+mn-cs"/>
              </a:rPr>
              <a:t>male </a:t>
            </a:r>
            <a:r>
              <a:rPr lang="en-US" altLang="en-US" sz="2000" dirty="0">
                <a:solidFill>
                  <a:srgbClr val="000000"/>
                </a:solidFill>
                <a:ea typeface="+mn-ea"/>
                <a:cs typeface="+mn-cs"/>
              </a:rPr>
              <a:t>and female </a:t>
            </a:r>
            <a:r>
              <a:rPr lang="en-US" altLang="en-US" sz="2000" dirty="0" smtClean="0">
                <a:solidFill>
                  <a:srgbClr val="000000"/>
                </a:solidFill>
                <a:ea typeface="+mn-ea"/>
                <a:cs typeface="+mn-cs"/>
              </a:rPr>
              <a:t>part</a:t>
            </a:r>
            <a:r>
              <a:rPr lang="en-US" altLang="en-US" sz="2000" dirty="0" smtClean="0"/>
              <a:t> present on one plant.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e.g., Date and papaya, spinach, asparagus, beet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Polygamous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having all male, female and hermaphrodite flowers on the same plant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Fig, mango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2319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D. Classification based on temperature relations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Temp. requirements for growth and tolerance to low temperature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</a:rPr>
              <a:t>Acc. To growing season (Vegetables)</a:t>
            </a:r>
          </a:p>
          <a:p>
            <a:pPr eaLnBrk="1" hangingPunct="1"/>
            <a:r>
              <a:rPr lang="en-US" altLang="en-US" sz="2800" smtClean="0"/>
              <a:t>Summer </a:t>
            </a:r>
          </a:p>
          <a:p>
            <a:pPr lvl="1" eaLnBrk="1" hangingPunct="1"/>
            <a:r>
              <a:rPr lang="en-US" altLang="en-US" sz="2400" smtClean="0"/>
              <a:t>grown year round in entire lower sindh-frost free area</a:t>
            </a:r>
          </a:p>
          <a:p>
            <a:pPr eaLnBrk="1" hangingPunct="1"/>
            <a:r>
              <a:rPr lang="en-US" altLang="en-US" sz="2800" smtClean="0"/>
              <a:t>Winter</a:t>
            </a:r>
          </a:p>
          <a:p>
            <a:pPr lvl="1" eaLnBrk="1" hangingPunct="1"/>
            <a:r>
              <a:rPr lang="en-US" altLang="en-US" sz="2400" smtClean="0"/>
              <a:t>Grown in plains of Punjab</a:t>
            </a:r>
          </a:p>
          <a:p>
            <a:pPr lvl="1" eaLnBrk="1" hangingPunct="1"/>
            <a:r>
              <a:rPr lang="en-US" altLang="en-US" sz="2400" smtClean="0"/>
              <a:t>Easily cultivated in summer at high altitudes</a:t>
            </a:r>
          </a:p>
        </p:txBody>
      </p:sp>
    </p:spTree>
    <p:extLst>
      <p:ext uri="{BB962C8B-B14F-4D97-AF65-F5344CB8AC3E}">
        <p14:creationId xmlns:p14="http://schemas.microsoft.com/office/powerpoint/2010/main" val="176325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D. Classification based on temperature relations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Acc. To growing season (Vegetables)</a:t>
            </a:r>
          </a:p>
          <a:p>
            <a:pPr eaLnBrk="1" hangingPunct="1"/>
            <a:r>
              <a:rPr lang="en-US" altLang="en-US" sz="2800" smtClean="0"/>
              <a:t>Cool season crops</a:t>
            </a:r>
          </a:p>
          <a:p>
            <a:pPr lvl="1" eaLnBrk="1" hangingPunct="1"/>
            <a:r>
              <a:rPr lang="en-US" altLang="en-US" sz="2400" smtClean="0"/>
              <a:t>Max. 80-85°F</a:t>
            </a:r>
          </a:p>
          <a:p>
            <a:pPr lvl="1" eaLnBrk="1" hangingPunct="1"/>
            <a:r>
              <a:rPr lang="en-US" altLang="en-US" sz="2400" smtClean="0"/>
              <a:t>Min. 35-40°F</a:t>
            </a:r>
          </a:p>
          <a:p>
            <a:pPr lvl="1" eaLnBrk="1" hangingPunct="1"/>
            <a:r>
              <a:rPr lang="en-US" altLang="en-US" sz="2400" smtClean="0"/>
              <a:t>Opt. 65°F</a:t>
            </a:r>
          </a:p>
          <a:p>
            <a:pPr eaLnBrk="1" hangingPunct="1"/>
            <a:r>
              <a:rPr lang="en-US" altLang="en-US" sz="2800" smtClean="0"/>
              <a:t>Warm season crops</a:t>
            </a:r>
          </a:p>
          <a:p>
            <a:pPr lvl="1" eaLnBrk="1" hangingPunct="1"/>
            <a:r>
              <a:rPr lang="en-US" altLang="en-US" sz="2400" smtClean="0"/>
              <a:t>Opt. above 80°F</a:t>
            </a:r>
          </a:p>
          <a:p>
            <a:pPr lvl="1" eaLnBrk="1" hangingPunct="1"/>
            <a:r>
              <a:rPr lang="en-US" altLang="en-US" sz="2400" smtClean="0"/>
              <a:t>Min. below 50°F (can’t grow)</a:t>
            </a:r>
          </a:p>
          <a:p>
            <a:pPr lvl="1" eaLnBrk="1" hangingPunct="1"/>
            <a:r>
              <a:rPr lang="en-US" altLang="en-US" sz="2400" smtClean="0"/>
              <a:t>Frost sensitive </a:t>
            </a:r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28194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D. Classification based on temperature relations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Acc. To growing season (Fruits)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Temperate: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Mostly deciduous.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Required chilling to flower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e.g., apple, pear, plum and peaches.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Sub tropical: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Can tolerate frost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e.g., citrus, guava and grapes.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Tropical: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More sensitive to low temp.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e.g., banana, papaya and mango.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903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D. Classification based on temperature relations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</a:rPr>
              <a:t>Acc. To growing season (Fruits)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Both tropical and sub tropical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native to warmer climate,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frost sensitive,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needs hardening in late summer.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</a:rPr>
              <a:t>According to ability to withstand low winter temperature.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tender   not resistant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hardy     resistant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13191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Small or Soft fruit:</a:t>
            </a:r>
          </a:p>
          <a:p>
            <a:pPr lvl="1" eaLnBrk="1" hangingPunct="1"/>
            <a:r>
              <a:rPr lang="en-US" altLang="en-US" sz="2400" smtClean="0"/>
              <a:t>Born on low growing plants like shrubs and vines </a:t>
            </a:r>
          </a:p>
          <a:p>
            <a:pPr lvl="1" eaLnBrk="1" hangingPunct="1"/>
            <a:r>
              <a:rPr lang="en-US" altLang="en-US" sz="2400" smtClean="0"/>
              <a:t>grapes, Phalsa, strawberry</a:t>
            </a:r>
          </a:p>
          <a:p>
            <a:pPr eaLnBrk="1" hangingPunct="1"/>
            <a:r>
              <a:rPr lang="en-US" altLang="en-US" sz="2800" smtClean="0"/>
              <a:t>Nuts</a:t>
            </a:r>
          </a:p>
          <a:p>
            <a:pPr lvl="1" eaLnBrk="1" hangingPunct="1"/>
            <a:r>
              <a:rPr lang="en-US" altLang="en-US" sz="2400" smtClean="0"/>
              <a:t>edible seeds </a:t>
            </a:r>
          </a:p>
          <a:p>
            <a:pPr lvl="1" eaLnBrk="1" hangingPunct="1"/>
            <a:r>
              <a:rPr lang="en-US" altLang="en-US" sz="2400" smtClean="0"/>
              <a:t>almond, walnut, pecans etc.</a:t>
            </a:r>
          </a:p>
          <a:p>
            <a:pPr eaLnBrk="1" hangingPunct="1"/>
            <a:r>
              <a:rPr lang="en-US" altLang="en-US" sz="2800" smtClean="0"/>
              <a:t>Fleshy fruit</a:t>
            </a:r>
          </a:p>
          <a:p>
            <a:pPr lvl="1" eaLnBrk="1" hangingPunct="1"/>
            <a:r>
              <a:rPr lang="en-US" altLang="en-US" sz="2400" smtClean="0"/>
              <a:t>soft flesh opposite to seed </a:t>
            </a:r>
          </a:p>
          <a:p>
            <a:pPr lvl="1" eaLnBrk="1" hangingPunct="1"/>
            <a:r>
              <a:rPr lang="en-US" altLang="en-US" sz="2400" smtClean="0"/>
              <a:t>mango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D. Fruit Classification based on Uses &amp; cultural requirements</a:t>
            </a:r>
            <a:r>
              <a:rPr lang="en-US" altLang="en-US" sz="4000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45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D. Fruit Classification based on Uses &amp; cultural requirements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Pome/False fruits</a:t>
            </a:r>
          </a:p>
          <a:p>
            <a:pPr lvl="1" eaLnBrk="1" hangingPunct="1"/>
            <a:r>
              <a:rPr lang="en-US" altLang="en-US" sz="2400" smtClean="0"/>
              <a:t>edible part thalamus </a:t>
            </a:r>
          </a:p>
          <a:p>
            <a:pPr lvl="1" eaLnBrk="1" hangingPunct="1"/>
            <a:r>
              <a:rPr lang="en-US" altLang="en-US" sz="2400" smtClean="0"/>
              <a:t>apple, pear, quince.</a:t>
            </a:r>
          </a:p>
          <a:p>
            <a:pPr eaLnBrk="1" hangingPunct="1"/>
            <a:r>
              <a:rPr lang="en-US" altLang="en-US" sz="2400" smtClean="0"/>
              <a:t>Berries: </a:t>
            </a:r>
            <a:r>
              <a:rPr lang="en-US" altLang="en-US" sz="1200" smtClean="0"/>
              <a:t>In botany, a </a:t>
            </a:r>
            <a:r>
              <a:rPr lang="en-US" altLang="en-US" sz="1200" b="1" smtClean="0"/>
              <a:t>berry</a:t>
            </a:r>
            <a:r>
              <a:rPr lang="en-US" altLang="en-US" sz="1200" smtClean="0"/>
              <a:t> is a fleshy </a:t>
            </a:r>
            <a:r>
              <a:rPr lang="en-US" altLang="en-US" sz="1200" b="1" smtClean="0"/>
              <a:t>fruit</a:t>
            </a:r>
            <a:r>
              <a:rPr lang="en-US" altLang="en-US" sz="1200" smtClean="0"/>
              <a:t> without a stone produced from a single flower containing one ovary. </a:t>
            </a:r>
            <a:r>
              <a:rPr lang="en-US" altLang="en-US" sz="1200" b="1" smtClean="0"/>
              <a:t>Berries</a:t>
            </a:r>
            <a:r>
              <a:rPr lang="en-US" altLang="en-US" sz="1200" smtClean="0"/>
              <a:t> so defined include grapes, currants, and tomatoes, as well as cucumbers, eggplants (aubergines) and bananas, but exclude certain </a:t>
            </a:r>
            <a:r>
              <a:rPr lang="en-US" altLang="en-US" sz="1200" b="1" smtClean="0"/>
              <a:t>fruits</a:t>
            </a:r>
            <a:r>
              <a:rPr lang="en-US" altLang="en-US" sz="1200" smtClean="0"/>
              <a:t> commonly called</a:t>
            </a:r>
            <a:r>
              <a:rPr lang="en-US" altLang="en-US" sz="1200" b="1" smtClean="0"/>
              <a:t>berries</a:t>
            </a:r>
            <a:r>
              <a:rPr lang="en-US" altLang="en-US" sz="1200" smtClean="0"/>
              <a:t>, such as strawberries and raspberries.</a:t>
            </a:r>
          </a:p>
          <a:p>
            <a:pPr lvl="1" eaLnBrk="1" hangingPunct="1"/>
            <a:r>
              <a:rPr lang="en-US" altLang="en-US" smtClean="0"/>
              <a:t>develop from ovary walls </a:t>
            </a:r>
          </a:p>
          <a:p>
            <a:pPr lvl="1" eaLnBrk="1" hangingPunct="1"/>
            <a:r>
              <a:rPr lang="en-US" altLang="en-US" smtClean="0"/>
              <a:t>grapes, banana, citrus, tomato.</a:t>
            </a:r>
          </a:p>
          <a:p>
            <a:pPr eaLnBrk="1" hangingPunct="1"/>
            <a:r>
              <a:rPr lang="en-US" altLang="en-US" smtClean="0"/>
              <a:t>Stone/drupe fruit</a:t>
            </a:r>
          </a:p>
          <a:p>
            <a:pPr lvl="1" eaLnBrk="1" hangingPunct="1"/>
            <a:r>
              <a:rPr lang="en-US" altLang="en-US" smtClean="0"/>
              <a:t>fruits have stony endocarp. </a:t>
            </a:r>
          </a:p>
          <a:p>
            <a:pPr lvl="1" eaLnBrk="1" hangingPunct="1"/>
            <a:r>
              <a:rPr lang="en-US" altLang="en-US" smtClean="0"/>
              <a:t>peach, plum, apricot, mango, cherry.</a:t>
            </a:r>
          </a:p>
        </p:txBody>
      </p:sp>
    </p:spTree>
    <p:extLst>
      <p:ext uri="{BB962C8B-B14F-4D97-AF65-F5344CB8AC3E}">
        <p14:creationId xmlns:p14="http://schemas.microsoft.com/office/powerpoint/2010/main" val="159461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smtClean="0">
                <a:solidFill>
                  <a:srgbClr val="660066"/>
                </a:solidFill>
              </a:rPr>
              <a:t>Classification of Horticultural Crops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163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09800"/>
            <a:ext cx="5419725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273421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Quince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90600" y="2514600"/>
          <a:ext cx="3810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4571429" imgH="3428571" progId="Paint.Picture">
                  <p:embed/>
                </p:oleObj>
              </mc:Choice>
              <mc:Fallback>
                <p:oleObj name="Bitmap Image" r:id="rId3" imgW="4571429" imgH="3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3810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410200" y="2017713"/>
          <a:ext cx="264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5714286" imgH="4285714" progId="Paint.Picture">
                  <p:embed/>
                </p:oleObj>
              </mc:Choice>
              <mc:Fallback>
                <p:oleObj name="Bitmap Image" r:id="rId5" imgW="5714286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7713"/>
                        <a:ext cx="2641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096000" y="4151313"/>
          <a:ext cx="14462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7" imgW="1905266" imgH="2610214" progId="Paint.Picture">
                  <p:embed/>
                </p:oleObj>
              </mc:Choice>
              <mc:Fallback>
                <p:oleObj name="Bitmap Image" r:id="rId7" imgW="1905266" imgH="2610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51313"/>
                        <a:ext cx="144621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7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D. Fruit Classification based on Uses &amp; cultural requirements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781800" cy="41148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Multiple fruits </a:t>
            </a:r>
          </a:p>
          <a:p>
            <a:pPr lvl="1" eaLnBrk="1" hangingPunct="1"/>
            <a:r>
              <a:rPr lang="en-US" altLang="en-US" sz="1800" smtClean="0"/>
              <a:t>develop from many separate but closely clustered flowers </a:t>
            </a:r>
          </a:p>
          <a:p>
            <a:pPr lvl="1" eaLnBrk="1" hangingPunct="1"/>
            <a:r>
              <a:rPr lang="en-US" altLang="en-US" sz="1800" smtClean="0"/>
              <a:t>Pineapple, fig, mulberry</a:t>
            </a:r>
          </a:p>
          <a:p>
            <a:pPr eaLnBrk="1" hangingPunct="1"/>
            <a:r>
              <a:rPr lang="en-US" altLang="en-US" sz="1800" smtClean="0"/>
              <a:t>Aggregate fruits</a:t>
            </a:r>
          </a:p>
          <a:p>
            <a:pPr lvl="1" eaLnBrk="1" hangingPunct="1"/>
            <a:r>
              <a:rPr lang="en-US" altLang="en-US" sz="1800" smtClean="0"/>
              <a:t>derived from a flower with more pistils on a common receptacle</a:t>
            </a:r>
          </a:p>
          <a:p>
            <a:pPr lvl="1" eaLnBrk="1" hangingPunct="1"/>
            <a:r>
              <a:rPr lang="en-US" altLang="en-US" sz="1800" smtClean="0"/>
              <a:t>Develop from numerous ovaries of same flower</a:t>
            </a:r>
          </a:p>
          <a:p>
            <a:pPr lvl="1" eaLnBrk="1" hangingPunct="1"/>
            <a:r>
              <a:rPr lang="en-US" altLang="en-US" sz="1800" smtClean="0"/>
              <a:t>Individual fruit </a:t>
            </a:r>
          </a:p>
          <a:p>
            <a:pPr lvl="2" eaLnBrk="1" hangingPunct="1"/>
            <a:r>
              <a:rPr lang="en-US" altLang="en-US" sz="1800" smtClean="0"/>
              <a:t>drupe (blackberry)</a:t>
            </a:r>
          </a:p>
          <a:p>
            <a:pPr lvl="2" eaLnBrk="1" hangingPunct="1"/>
            <a:r>
              <a:rPr lang="en-US" altLang="en-US" sz="1800" smtClean="0"/>
              <a:t>Achene strawberry</a:t>
            </a:r>
          </a:p>
          <a:p>
            <a:pPr lvl="3" eaLnBrk="1" hangingPunct="1"/>
            <a:r>
              <a:rPr lang="en-US" altLang="en-US" sz="1800" smtClean="0"/>
              <a:t>Small one seeded indehiscent fruit developed from a single carpel </a:t>
            </a:r>
          </a:p>
        </p:txBody>
      </p:sp>
      <p:pic>
        <p:nvPicPr>
          <p:cNvPr id="39940" name="Picture 5" descr="https://upload.wikimedia.org/wikipedia/commons/thumb/d/de/FraiseFruitPhoto.jpg/220px-FraiseFruit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876800"/>
            <a:ext cx="2095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43200"/>
            <a:ext cx="19859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2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38400"/>
            <a:ext cx="7239000" cy="2895600"/>
          </a:xfrm>
          <a:noFill/>
        </p:spPr>
      </p:pic>
    </p:spTree>
    <p:extLst>
      <p:ext uri="{BB962C8B-B14F-4D97-AF65-F5344CB8AC3E}">
        <p14:creationId xmlns:p14="http://schemas.microsoft.com/office/powerpoint/2010/main" val="308094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D. Vegetable classification based on uses &amp; cultural requirements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Root crops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with underground edible part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carrot, radish, turnip, beet, potato.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Leafy vegetables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lettuce, cabbage, celery, spinach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Vine crops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Most of cucurbits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901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D. Vegetable classification based on uses &amp; cultural 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Solanaceous fruits</a:t>
            </a:r>
          </a:p>
          <a:p>
            <a:pPr lvl="1" eaLnBrk="1" hangingPunct="1"/>
            <a:r>
              <a:rPr lang="en-US" altLang="en-US" smtClean="0"/>
              <a:t>Tomato, eggplant &amp; bell pepper</a:t>
            </a:r>
          </a:p>
          <a:p>
            <a:pPr eaLnBrk="1" hangingPunct="1"/>
            <a:r>
              <a:rPr lang="en-US" altLang="en-US" smtClean="0"/>
              <a:t>Flower crops</a:t>
            </a:r>
          </a:p>
          <a:p>
            <a:pPr lvl="1" eaLnBrk="1" hangingPunct="1"/>
            <a:r>
              <a:rPr lang="en-US" altLang="en-US" smtClean="0"/>
              <a:t>Cauliflower &amp; broccoli</a:t>
            </a:r>
          </a:p>
          <a:p>
            <a:pPr eaLnBrk="1" hangingPunct="1"/>
            <a:r>
              <a:rPr lang="en-US" altLang="en-US" smtClean="0"/>
              <a:t>Seed </a:t>
            </a:r>
          </a:p>
          <a:p>
            <a:pPr lvl="1" eaLnBrk="1" hangingPunct="1"/>
            <a:r>
              <a:rPr lang="en-US" altLang="en-US" smtClean="0"/>
              <a:t>Peas &amp; beans</a:t>
            </a:r>
          </a:p>
        </p:txBody>
      </p:sp>
    </p:spTree>
    <p:extLst>
      <p:ext uri="{BB962C8B-B14F-4D97-AF65-F5344CB8AC3E}">
        <p14:creationId xmlns:p14="http://schemas.microsoft.com/office/powerpoint/2010/main" val="3994129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D. Ornamental plant classification based on uses &amp; cultural requirements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Flowering plants</a:t>
            </a:r>
          </a:p>
          <a:p>
            <a:pPr lvl="1" eaLnBrk="1" hangingPunct="1"/>
            <a:r>
              <a:rPr lang="en-US" altLang="en-US" smtClean="0"/>
              <a:t>Annuals, </a:t>
            </a:r>
          </a:p>
          <a:p>
            <a:pPr lvl="1" eaLnBrk="1" hangingPunct="1"/>
            <a:r>
              <a:rPr lang="en-US" altLang="en-US" smtClean="0"/>
              <a:t>perennials and </a:t>
            </a:r>
          </a:p>
          <a:p>
            <a:pPr lvl="1" eaLnBrk="1" hangingPunct="1"/>
            <a:r>
              <a:rPr lang="en-US" altLang="en-US" smtClean="0"/>
              <a:t>bulbs with underground storage organs.</a:t>
            </a:r>
          </a:p>
          <a:p>
            <a:pPr eaLnBrk="1" hangingPunct="1"/>
            <a:r>
              <a:rPr lang="en-US" altLang="en-US" smtClean="0"/>
              <a:t>Landscape plants</a:t>
            </a:r>
          </a:p>
          <a:p>
            <a:pPr lvl="1" eaLnBrk="1" hangingPunct="1"/>
            <a:r>
              <a:rPr lang="en-US" altLang="en-US" smtClean="0"/>
              <a:t>Foliage plants, ground covers, lawn grasses, hedges, trees and shrubs</a:t>
            </a:r>
          </a:p>
          <a:p>
            <a:pPr lvl="1" eaLnBrk="1" hangingPunct="1"/>
            <a:r>
              <a:rPr lang="en-US" altLang="en-US" smtClean="0"/>
              <a:t>Indoor plants with persistent evergreen foliage</a:t>
            </a:r>
          </a:p>
        </p:txBody>
      </p:sp>
    </p:spTree>
    <p:extLst>
      <p:ext uri="{BB962C8B-B14F-4D97-AF65-F5344CB8AC3E}">
        <p14:creationId xmlns:p14="http://schemas.microsoft.com/office/powerpoint/2010/main" val="237671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B. Botanical classification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Scientific plant classification based on phylogenetic (evolutionary) relationships of organisms.</a:t>
            </a:r>
          </a:p>
          <a:p>
            <a:pPr eaLnBrk="1" hangingPunct="1"/>
            <a:r>
              <a:rPr lang="en-US" altLang="en-US" sz="2800" smtClean="0"/>
              <a:t>Taxonomy : Greek word</a:t>
            </a:r>
          </a:p>
          <a:p>
            <a:pPr lvl="1" eaLnBrk="1" hangingPunct="1"/>
            <a:r>
              <a:rPr lang="en-US" altLang="en-US" sz="2400" smtClean="0"/>
              <a:t>Taxon 		group/category</a:t>
            </a:r>
          </a:p>
          <a:p>
            <a:pPr lvl="1" eaLnBrk="1" hangingPunct="1"/>
            <a:r>
              <a:rPr lang="en-US" altLang="en-US" sz="2400" smtClean="0"/>
              <a:t>Science of classification</a:t>
            </a:r>
          </a:p>
          <a:p>
            <a:pPr eaLnBrk="1" hangingPunct="1"/>
            <a:r>
              <a:rPr lang="en-US" altLang="en-US" sz="2800" smtClean="0"/>
              <a:t>Class. On the basis of diff. and similarities</a:t>
            </a:r>
          </a:p>
          <a:p>
            <a:pPr eaLnBrk="1" hangingPunct="1"/>
            <a:r>
              <a:rPr lang="en-US" altLang="en-US" sz="2800" smtClean="0"/>
              <a:t>Mid 18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Century, C. Linnaeus used </a:t>
            </a:r>
          </a:p>
          <a:p>
            <a:pPr lvl="1" eaLnBrk="1" hangingPunct="1"/>
            <a:r>
              <a:rPr lang="en-US" altLang="en-US" sz="2400" smtClean="0"/>
              <a:t>morphology of sexual/reproductive parts as basis for taxonomy b/c </a:t>
            </a:r>
          </a:p>
          <a:p>
            <a:pPr lvl="1" eaLnBrk="1" hangingPunct="1"/>
            <a:r>
              <a:rPr lang="en-US" altLang="en-US" sz="2400" smtClean="0"/>
              <a:t>these organs are less influenced by environment.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80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754063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Botanical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175" y="838200"/>
            <a:ext cx="7408863" cy="579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Kingdom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Phyla or division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                                         Class                   Major Taxa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Order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Family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Genus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                                     Specie                Minor Taxa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variety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6084" name="Down Arrow 7"/>
          <p:cNvSpPr>
            <a:spLocks noChangeArrowheads="1"/>
          </p:cNvSpPr>
          <p:nvPr/>
        </p:nvSpPr>
        <p:spPr bwMode="auto">
          <a:xfrm>
            <a:off x="4367213" y="1274763"/>
            <a:ext cx="233362" cy="384175"/>
          </a:xfrm>
          <a:prstGeom prst="downArrow">
            <a:avLst>
              <a:gd name="adj1" fmla="val 50000"/>
              <a:gd name="adj2" fmla="val 502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85" name="Down Arrow 9"/>
          <p:cNvSpPr>
            <a:spLocks noChangeArrowheads="1"/>
          </p:cNvSpPr>
          <p:nvPr/>
        </p:nvSpPr>
        <p:spPr bwMode="auto">
          <a:xfrm>
            <a:off x="4332288" y="1895475"/>
            <a:ext cx="274637" cy="488950"/>
          </a:xfrm>
          <a:prstGeom prst="downArrow">
            <a:avLst>
              <a:gd name="adj1" fmla="val 50000"/>
              <a:gd name="adj2" fmla="val 501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86" name="Down Arrow 10"/>
          <p:cNvSpPr>
            <a:spLocks noChangeArrowheads="1"/>
          </p:cNvSpPr>
          <p:nvPr/>
        </p:nvSpPr>
        <p:spPr bwMode="auto">
          <a:xfrm>
            <a:off x="4343400" y="2700338"/>
            <a:ext cx="325438" cy="384175"/>
          </a:xfrm>
          <a:prstGeom prst="down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87" name="Down Arrow 11"/>
          <p:cNvSpPr>
            <a:spLocks noChangeArrowheads="1"/>
          </p:cNvSpPr>
          <p:nvPr/>
        </p:nvSpPr>
        <p:spPr bwMode="auto">
          <a:xfrm>
            <a:off x="4391025" y="3429000"/>
            <a:ext cx="268288" cy="412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88" name="Down Arrow 12"/>
          <p:cNvSpPr>
            <a:spLocks noChangeArrowheads="1"/>
          </p:cNvSpPr>
          <p:nvPr/>
        </p:nvSpPr>
        <p:spPr bwMode="auto">
          <a:xfrm>
            <a:off x="4387850" y="4213225"/>
            <a:ext cx="252413" cy="412750"/>
          </a:xfrm>
          <a:prstGeom prst="downArrow">
            <a:avLst>
              <a:gd name="adj1" fmla="val 50000"/>
              <a:gd name="adj2" fmla="val 498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89" name="Down Arrow 13"/>
          <p:cNvSpPr>
            <a:spLocks noChangeArrowheads="1"/>
          </p:cNvSpPr>
          <p:nvPr/>
        </p:nvSpPr>
        <p:spPr bwMode="auto">
          <a:xfrm>
            <a:off x="4367213" y="4860925"/>
            <a:ext cx="273050" cy="488950"/>
          </a:xfrm>
          <a:prstGeom prst="downArrow">
            <a:avLst>
              <a:gd name="adj1" fmla="val 50000"/>
              <a:gd name="adj2" fmla="val 5004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6090" name="Down Arrow 14"/>
          <p:cNvSpPr>
            <a:spLocks noChangeArrowheads="1"/>
          </p:cNvSpPr>
          <p:nvPr/>
        </p:nvSpPr>
        <p:spPr bwMode="auto">
          <a:xfrm>
            <a:off x="4378325" y="5641975"/>
            <a:ext cx="250825" cy="385763"/>
          </a:xfrm>
          <a:prstGeom prst="downArrow">
            <a:avLst>
              <a:gd name="adj1" fmla="val 50000"/>
              <a:gd name="adj2" fmla="val 498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cxnSp>
        <p:nvCxnSpPr>
          <p:cNvPr id="46091" name="Straight Connector 4"/>
          <p:cNvCxnSpPr>
            <a:cxnSpLocks noChangeShapeType="1"/>
          </p:cNvCxnSpPr>
          <p:nvPr/>
        </p:nvCxnSpPr>
        <p:spPr bwMode="auto">
          <a:xfrm>
            <a:off x="5943600" y="1143000"/>
            <a:ext cx="0" cy="2847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Arrow Connector 7"/>
          <p:cNvCxnSpPr>
            <a:cxnSpLocks noChangeShapeType="1"/>
          </p:cNvCxnSpPr>
          <p:nvPr/>
        </p:nvCxnSpPr>
        <p:spPr bwMode="auto">
          <a:xfrm flipH="1">
            <a:off x="5029200" y="1143000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13"/>
          <p:cNvCxnSpPr>
            <a:cxnSpLocks noChangeShapeType="1"/>
          </p:cNvCxnSpPr>
          <p:nvPr/>
        </p:nvCxnSpPr>
        <p:spPr bwMode="auto">
          <a:xfrm flipH="1">
            <a:off x="4953000" y="3990975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18"/>
          <p:cNvCxnSpPr>
            <a:cxnSpLocks noChangeShapeType="1"/>
          </p:cNvCxnSpPr>
          <p:nvPr/>
        </p:nvCxnSpPr>
        <p:spPr bwMode="auto">
          <a:xfrm>
            <a:off x="5943600" y="4724400"/>
            <a:ext cx="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Arrow Connector 23"/>
          <p:cNvCxnSpPr>
            <a:cxnSpLocks noChangeShapeType="1"/>
          </p:cNvCxnSpPr>
          <p:nvPr/>
        </p:nvCxnSpPr>
        <p:spPr bwMode="auto">
          <a:xfrm flipH="1">
            <a:off x="5105400" y="4725988"/>
            <a:ext cx="838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Straight Arrow Connector 26"/>
          <p:cNvCxnSpPr>
            <a:cxnSpLocks noChangeShapeType="1"/>
          </p:cNvCxnSpPr>
          <p:nvPr/>
        </p:nvCxnSpPr>
        <p:spPr bwMode="auto">
          <a:xfrm flipH="1">
            <a:off x="5029200" y="6221413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155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0735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Divisions</a:t>
            </a:r>
          </a:p>
          <a:p>
            <a:pPr eaLnBrk="1" hangingPunct="1"/>
            <a:r>
              <a:rPr lang="en-US" altLang="en-US" sz="2000" smtClean="0"/>
              <a:t>The plant kingdom consist of about dozen major phyla or divisions</a:t>
            </a:r>
          </a:p>
          <a:p>
            <a:pPr eaLnBrk="1" hangingPunct="1"/>
            <a:r>
              <a:rPr lang="en-US" altLang="en-US" sz="2000" smtClean="0"/>
              <a:t>But most advances division is known as Tracheophyta</a:t>
            </a:r>
          </a:p>
          <a:p>
            <a:pPr eaLnBrk="1" hangingPunct="1"/>
            <a:r>
              <a:rPr lang="en-US" altLang="en-US" sz="2000" smtClean="0"/>
              <a:t>Vascular and tracheary system is the common features of all higher plants hence the name Tracheophyta </a:t>
            </a:r>
          </a:p>
          <a:p>
            <a:pPr eaLnBrk="1" hangingPunct="1"/>
            <a:r>
              <a:rPr lang="en-US" altLang="en-US" sz="2000" smtClean="0"/>
              <a:t>All horticultural plants belong to this division except mushrooms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941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of Hort. Crops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Types of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Horticultural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Botanical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Horticultural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Logically conceived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description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nomenclature and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identification of plants</a:t>
            </a:r>
          </a:p>
        </p:txBody>
      </p:sp>
    </p:spTree>
    <p:extLst>
      <p:ext uri="{BB962C8B-B14F-4D97-AF65-F5344CB8AC3E}">
        <p14:creationId xmlns:p14="http://schemas.microsoft.com/office/powerpoint/2010/main" val="322154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0735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</a:t>
            </a:r>
          </a:p>
          <a:p>
            <a:pPr eaLnBrk="1" hangingPunct="1"/>
            <a:r>
              <a:rPr lang="en-US" altLang="en-US" sz="2400" smtClean="0"/>
              <a:t>Division tracheophyta is divided into different </a:t>
            </a:r>
          </a:p>
          <a:p>
            <a:pPr eaLnBrk="1" hangingPunct="1"/>
            <a:r>
              <a:rPr lang="en-US" altLang="en-US" sz="2400" smtClean="0"/>
              <a:t>                            </a:t>
            </a:r>
          </a:p>
          <a:p>
            <a:pPr eaLnBrk="1" hangingPunct="1"/>
            <a:r>
              <a:rPr lang="en-US" altLang="en-US" sz="2400" smtClean="0"/>
              <a:t>                               classes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Filicinae        Gymnospermae              Angiospermae</a:t>
            </a:r>
          </a:p>
          <a:p>
            <a:pPr eaLnBrk="1" hangingPunct="1"/>
            <a:r>
              <a:rPr lang="en-US" altLang="en-US" sz="2400" smtClean="0"/>
              <a:t>   (Fern)               (Conifers)               (Flowering plants</a:t>
            </a:r>
          </a:p>
          <a:p>
            <a:pPr eaLnBrk="1" hangingPunct="1"/>
            <a:endParaRPr lang="en-US" altLang="en-US" sz="2400" smtClean="0"/>
          </a:p>
        </p:txBody>
      </p:sp>
      <p:cxnSp>
        <p:nvCxnSpPr>
          <p:cNvPr id="48131" name="Straight Connector 4"/>
          <p:cNvCxnSpPr>
            <a:cxnSpLocks noChangeShapeType="1"/>
          </p:cNvCxnSpPr>
          <p:nvPr/>
        </p:nvCxnSpPr>
        <p:spPr bwMode="auto">
          <a:xfrm>
            <a:off x="1295400" y="2514600"/>
            <a:ext cx="586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2" name="Straight Arrow Connector 9"/>
          <p:cNvCxnSpPr>
            <a:cxnSpLocks noChangeShapeType="1"/>
          </p:cNvCxnSpPr>
          <p:nvPr/>
        </p:nvCxnSpPr>
        <p:spPr bwMode="auto">
          <a:xfrm>
            <a:off x="4038600" y="22860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Straight Arrow Connector 14"/>
          <p:cNvCxnSpPr>
            <a:cxnSpLocks noChangeShapeType="1"/>
          </p:cNvCxnSpPr>
          <p:nvPr/>
        </p:nvCxnSpPr>
        <p:spPr bwMode="auto">
          <a:xfrm>
            <a:off x="1295400" y="2514600"/>
            <a:ext cx="0" cy="342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Straight Arrow Connector 18"/>
          <p:cNvCxnSpPr>
            <a:cxnSpLocks noChangeShapeType="1"/>
          </p:cNvCxnSpPr>
          <p:nvPr/>
        </p:nvCxnSpPr>
        <p:spPr bwMode="auto">
          <a:xfrm>
            <a:off x="4038600" y="26289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Arrow Connector 25"/>
          <p:cNvCxnSpPr>
            <a:cxnSpLocks noChangeShapeType="1"/>
          </p:cNvCxnSpPr>
          <p:nvPr/>
        </p:nvCxnSpPr>
        <p:spPr bwMode="auto">
          <a:xfrm>
            <a:off x="7162800" y="2514600"/>
            <a:ext cx="0" cy="342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157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052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B. Botanical classification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Plant Kingdom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Includes a dozen major phyla/divisions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Tracheophyta is more developed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Have vascular/treachery system (common in all higher plants)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All hort. crops except mushrooms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Several classes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Hort. Important classes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Filicinae (ferns)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Gymnospermae (conifers)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Angiospermae (flowering plants)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99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kraj.vitebsk.net/images/photo_flow/gras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775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https://c2.staticflickr.com/6/5103/5826899644_d93943890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143000"/>
            <a:ext cx="40640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046413" y="228600"/>
            <a:ext cx="3200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EEECE1"/>
                </a:solidFill>
                <a:latin typeface="Arial" charset="0"/>
                <a:cs typeface="Arial" charset="0"/>
              </a:rPr>
              <a:t>Ferns</a:t>
            </a:r>
          </a:p>
        </p:txBody>
      </p:sp>
    </p:spTree>
    <p:extLst>
      <p:ext uri="{BB962C8B-B14F-4D97-AF65-F5344CB8AC3E}">
        <p14:creationId xmlns:p14="http://schemas.microsoft.com/office/powerpoint/2010/main" val="154688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Gymnospermae (Conifers)</a:t>
            </a:r>
          </a:p>
        </p:txBody>
      </p:sp>
      <p:pic>
        <p:nvPicPr>
          <p:cNvPr id="52227" name="Picture 2" descr="https://encrypted-tbn0.gstatic.com/images?q=tbn:ANd9GcRsgT5vivMfkeza1zpy6cNXewESa3wQFcJUjYMiq5WNP490iXWi0t4V71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5638"/>
            <a:ext cx="44926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blooms4all.com/topicimages/conifers_tr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931988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8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encrypted-tbn1.gstatic.com/images?q=tbn:ANd9GcTgg6tDy4u17Fb5Q69nKUteV7RTyJquSy8r2239c2HmSzIbYqbm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3994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 descr="https://encrypted-tbn1.gstatic.com/images?q=tbn:ANd9GcTm2jL0WxkHzJlHSpyZlRzRQETdhUr3RXLNg97QncfiZnmp97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44863"/>
            <a:ext cx="39576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2" descr="http://sharon-taxonomy2009-p3.wikispaces.com/file/view/Angiosperm_Edit_(Picture_1)/97423216/Angiosperm_Edit_(Picture_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65138"/>
            <a:ext cx="40830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92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0735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 is divided into order and then order is further divided into families</a:t>
            </a:r>
          </a:p>
          <a:p>
            <a:pPr eaLnBrk="1" hangingPunct="1"/>
            <a:r>
              <a:rPr lang="en-US" altLang="en-US" smtClean="0"/>
              <a:t>Each families comprises a number of genera (genus)</a:t>
            </a:r>
          </a:p>
          <a:p>
            <a:pPr eaLnBrk="1" hangingPunct="1"/>
            <a:r>
              <a:rPr lang="en-US" altLang="en-US" smtClean="0"/>
              <a:t>With in each genus, there are various species</a:t>
            </a:r>
          </a:p>
          <a:p>
            <a:pPr eaLnBrk="1" hangingPunct="1"/>
            <a:r>
              <a:rPr lang="en-US" altLang="en-US" smtClean="0"/>
              <a:t>Each species have many varieties or </a:t>
            </a:r>
            <a:r>
              <a:rPr lang="en-US" altLang="en-US" smtClean="0">
                <a:solidFill>
                  <a:srgbClr val="FF0000"/>
                </a:solidFill>
              </a:rPr>
              <a:t>strain</a:t>
            </a:r>
          </a:p>
          <a:p>
            <a:pPr eaLnBrk="1" hangingPunct="1"/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336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07350" cy="4191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Varieties:</a:t>
            </a:r>
            <a:r>
              <a:rPr lang="en-US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An identical group of individuals within species is called variety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Cultivar:</a:t>
            </a:r>
            <a:r>
              <a:rPr lang="en-US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term cultivar refers to a named group of plants within a cultivated species which maintain their identity when propagated either sexually or asexually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Clone: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 population propagated vegetatively from a single original stock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Strain or sports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Variants among clones are called strain or 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5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4183062" cy="914400"/>
          </a:xfrm>
        </p:spPr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Filicinae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Filicinae or fern (also called monilophytes) is any one of a group of about 12,000 species of plants.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US" sz="20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mosses,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have xylem and phloem; making them vascular plants.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stems, leaves, and roots like other vascular plants.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Ferns do not have either seeds or flowers, they reproduce via spores.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400" b="1" kern="1200" dirty="0" smtClean="0">
              <a:latin typeface="Kristen ITC" pitchFamily="66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96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90600"/>
          <a:ext cx="800735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675"/>
                <a:gridCol w="4003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Gymnosperm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Angiosperm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group of about 700 </a:t>
                      </a:r>
                      <a:r>
                        <a:rPr lang="en-US" baseline="0" dirty="0" err="1" smtClean="0"/>
                        <a:t>spp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Largest group of higher plant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Evergreen 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contain 250,000 </a:t>
                      </a:r>
                      <a:r>
                        <a:rPr lang="en-US" dirty="0" err="1" smtClean="0"/>
                        <a:t>Spp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Needle shape leaves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Deciduous</a:t>
                      </a:r>
                      <a:r>
                        <a:rPr lang="en-US" baseline="0" dirty="0" smtClean="0"/>
                        <a:t> with b</a:t>
                      </a:r>
                      <a:r>
                        <a:rPr lang="en-US" dirty="0" smtClean="0"/>
                        <a:t>road leaves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Belong to temperate zones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are naked or uncovered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Seeds are covered in fruit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Seed are edible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timber, wood,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of food, fiber and shelter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Moncotyledonae (Monocots)</a:t>
                      </a:r>
                    </a:p>
                    <a:p>
                      <a:r>
                        <a:rPr lang="en-US" dirty="0" smtClean="0"/>
                        <a:t>Dicotyledonae (Dicots)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89475"/>
            <a:ext cx="262413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Ways and Means of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Growth habit and physiological characteristics</a:t>
            </a:r>
          </a:p>
          <a:p>
            <a:pPr eaLnBrk="1" hangingPunct="1"/>
            <a:r>
              <a:rPr lang="en-US" altLang="en-US" sz="2800" smtClean="0"/>
              <a:t>Life span</a:t>
            </a:r>
          </a:p>
          <a:p>
            <a:pPr eaLnBrk="1" hangingPunct="1"/>
            <a:r>
              <a:rPr lang="en-US" altLang="en-US" sz="2800" smtClean="0"/>
              <a:t>Flowering Habits</a:t>
            </a:r>
          </a:p>
          <a:p>
            <a:pPr eaLnBrk="1" hangingPunct="1"/>
            <a:r>
              <a:rPr lang="en-US" altLang="en-US" sz="2800" smtClean="0"/>
              <a:t>Temp. relation</a:t>
            </a:r>
          </a:p>
          <a:p>
            <a:pPr eaLnBrk="1" hangingPunct="1"/>
            <a:r>
              <a:rPr lang="en-US" altLang="en-US" sz="2800" smtClean="0"/>
              <a:t>Uses</a:t>
            </a:r>
          </a:p>
          <a:p>
            <a:pPr eaLnBrk="1" hangingPunct="1"/>
            <a:r>
              <a:rPr lang="en-US" altLang="en-US" sz="2800" smtClean="0"/>
              <a:t>Morphology</a:t>
            </a:r>
          </a:p>
          <a:p>
            <a:pPr eaLnBrk="1" hangingPunct="1"/>
            <a:r>
              <a:rPr lang="en-US" altLang="en-US" sz="2800" smtClean="0"/>
              <a:t>Cultural requirements</a:t>
            </a:r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841299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7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Angiosperms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3978" marR="93978" marT="45711" marB="4571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Dicotyledonae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Moncotyledonae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Two cotyledon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 cotyledon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Reticulate leaf venation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Parallel leaf venation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Vascular cambium (xylem and</a:t>
                      </a:r>
                      <a:r>
                        <a:rPr lang="en-US" sz="1800" baseline="0" dirty="0" smtClean="0"/>
                        <a:t> Phloem)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Lack of vascular cambium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200,000 </a:t>
                      </a:r>
                      <a:r>
                        <a:rPr lang="en-US" sz="1800" dirty="0" err="1" smtClean="0"/>
                        <a:t>spp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50,000 </a:t>
                      </a:r>
                      <a:r>
                        <a:rPr lang="en-US" sz="1800" dirty="0" err="1" smtClean="0"/>
                        <a:t>spp</a:t>
                      </a:r>
                      <a:endParaRPr lang="en-US" sz="1800" dirty="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3978" marR="93978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222222"/>
                </a:solidFill>
                <a:latin typeface="arial"/>
                <a:ea typeface="+mn-ea"/>
                <a:cs typeface="+mn-cs"/>
              </a:rPr>
              <a:t>vascular cambium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222222"/>
                </a:solidFill>
                <a:latin typeface="Arial" charset="0"/>
              </a:rPr>
              <a:t>The </a:t>
            </a:r>
            <a:r>
              <a:rPr lang="en-US" altLang="en-US" b="1" smtClean="0">
                <a:solidFill>
                  <a:srgbClr val="222222"/>
                </a:solidFill>
                <a:latin typeface="Arial" charset="0"/>
              </a:rPr>
              <a:t>vascular cambium</a:t>
            </a:r>
            <a:r>
              <a:rPr lang="en-US" altLang="en-US" smtClean="0">
                <a:solidFill>
                  <a:srgbClr val="222222"/>
                </a:solidFill>
                <a:latin typeface="Arial" charset="0"/>
              </a:rPr>
              <a:t> is a plant tissue located between the xylem and the phloem in the stem of a </a:t>
            </a:r>
            <a:r>
              <a:rPr lang="en-US" altLang="en-US" b="1" smtClean="0">
                <a:solidFill>
                  <a:srgbClr val="222222"/>
                </a:solidFill>
                <a:latin typeface="Arial" charset="0"/>
              </a:rPr>
              <a:t>vascular</a:t>
            </a:r>
            <a:r>
              <a:rPr lang="en-US" altLang="en-US" smtClean="0">
                <a:solidFill>
                  <a:srgbClr val="222222"/>
                </a:solidFill>
                <a:latin typeface="Arial" charset="0"/>
              </a:rPr>
              <a:t> plant.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1296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3943350" cy="3048000"/>
          </a:xfrm>
          <a:noFill/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82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57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B. Botanical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Identification and description</a:t>
            </a:r>
          </a:p>
          <a:p>
            <a:pPr lvl="1" eaLnBrk="1" hangingPunct="1"/>
            <a:r>
              <a:rPr lang="en-US" altLang="en-US" sz="2400" smtClean="0"/>
              <a:t>Based on two parts, </a:t>
            </a:r>
          </a:p>
          <a:p>
            <a:pPr lvl="1" eaLnBrk="1" hangingPunct="1"/>
            <a:r>
              <a:rPr lang="en-US" altLang="en-US" sz="2400" smtClean="0"/>
              <a:t>Generic (capital letter)</a:t>
            </a:r>
          </a:p>
          <a:p>
            <a:pPr lvl="1" eaLnBrk="1" hangingPunct="1"/>
            <a:r>
              <a:rPr lang="en-US" altLang="en-US" sz="2400" smtClean="0"/>
              <a:t>Specific (small) </a:t>
            </a:r>
          </a:p>
          <a:p>
            <a:pPr lvl="1" eaLnBrk="1" hangingPunct="1"/>
            <a:r>
              <a:rPr lang="en-US" altLang="en-US" sz="2400" smtClean="0"/>
              <a:t>Genus </a:t>
            </a:r>
          </a:p>
          <a:p>
            <a:pPr lvl="2" eaLnBrk="1" hangingPunct="1"/>
            <a:r>
              <a:rPr lang="en-US" altLang="en-US" sz="2000" smtClean="0"/>
              <a:t>group of species with common morphological, genetic and cytogenetic features. </a:t>
            </a:r>
          </a:p>
          <a:p>
            <a:pPr lvl="1" eaLnBrk="1" hangingPunct="1"/>
            <a:r>
              <a:rPr lang="en-US" altLang="en-US" sz="2400" smtClean="0"/>
              <a:t>Specie</a:t>
            </a:r>
          </a:p>
          <a:p>
            <a:pPr lvl="2" eaLnBrk="1" hangingPunct="1"/>
            <a:r>
              <a:rPr lang="en-US" altLang="en-US" sz="2000" smtClean="0"/>
              <a:t>Plants morphologically same and produce like progeny</a:t>
            </a:r>
          </a:p>
          <a:p>
            <a:pPr lvl="2" eaLnBrk="1" hangingPunct="1"/>
            <a:r>
              <a:rPr lang="en-US" altLang="en-US" sz="2000" smtClean="0"/>
              <a:t>Normally inter-breeding population.</a:t>
            </a:r>
          </a:p>
        </p:txBody>
      </p:sp>
    </p:spTree>
    <p:extLst>
      <p:ext uri="{BB962C8B-B14F-4D97-AF65-F5344CB8AC3E}">
        <p14:creationId xmlns:p14="http://schemas.microsoft.com/office/powerpoint/2010/main" val="208607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B. Botanical classification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Varietal name follows the specific name.</a:t>
            </a:r>
          </a:p>
          <a:p>
            <a:pPr lvl="1" eaLnBrk="1" hangingPunct="1"/>
            <a:r>
              <a:rPr lang="en-US" altLang="en-US" sz="2400" i="1" smtClean="0"/>
              <a:t>Brassica oleraceaea </a:t>
            </a:r>
            <a:r>
              <a:rPr lang="en-US" altLang="en-US" sz="2400" smtClean="0"/>
              <a:t> botrytis  (cauliflower)</a:t>
            </a:r>
          </a:p>
          <a:p>
            <a:pPr lvl="1" eaLnBrk="1" hangingPunct="1"/>
            <a:r>
              <a:rPr lang="en-US" altLang="en-US" sz="2400" i="1" smtClean="0"/>
              <a:t>Brassica oleraceaea  </a:t>
            </a:r>
            <a:r>
              <a:rPr lang="en-US" altLang="en-US" sz="2400" smtClean="0"/>
              <a:t>capitata  (cabbage)</a:t>
            </a:r>
          </a:p>
          <a:p>
            <a:pPr eaLnBrk="1" hangingPunct="1"/>
            <a:r>
              <a:rPr lang="en-US" altLang="en-US" sz="2800" smtClean="0"/>
              <a:t>Cultivar</a:t>
            </a:r>
          </a:p>
          <a:p>
            <a:pPr lvl="1" eaLnBrk="1" hangingPunct="1"/>
            <a:r>
              <a:rPr lang="en-US" altLang="en-US" sz="2400" smtClean="0"/>
              <a:t>Group of plants within cultivated specie that maintain the identity when propagated sexually or asexually. </a:t>
            </a:r>
          </a:p>
          <a:p>
            <a:pPr eaLnBrk="1" hangingPunct="1"/>
            <a:r>
              <a:rPr lang="en-US" altLang="en-US" sz="2800" smtClean="0"/>
              <a:t>Sexually propagated cultivar categories:</a:t>
            </a:r>
          </a:p>
          <a:p>
            <a:pPr lvl="1" eaLnBrk="1" hangingPunct="1"/>
            <a:r>
              <a:rPr lang="en-US" altLang="en-US" sz="2400" smtClean="0"/>
              <a:t>Pure line or self-pollinated</a:t>
            </a:r>
          </a:p>
          <a:p>
            <a:pPr lvl="1" eaLnBrk="1" hangingPunct="1"/>
            <a:r>
              <a:rPr lang="en-US" altLang="en-US" sz="2400" smtClean="0"/>
              <a:t>Open-pollinated (OP’s)</a:t>
            </a:r>
          </a:p>
          <a:p>
            <a:pPr lvl="1" eaLnBrk="1" hangingPunct="1"/>
            <a:r>
              <a:rPr lang="en-US" altLang="en-US" sz="2400" smtClean="0"/>
              <a:t>Hybrids </a:t>
            </a:r>
          </a:p>
        </p:txBody>
      </p:sp>
    </p:spTree>
    <p:extLst>
      <p:ext uri="{BB962C8B-B14F-4D97-AF65-F5344CB8AC3E}">
        <p14:creationId xmlns:p14="http://schemas.microsoft.com/office/powerpoint/2010/main" val="21935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A</a:t>
            </a:r>
            <a:r>
              <a:rPr lang="en-US" altLang="en-US" sz="4000" b="1" smtClean="0"/>
              <a:t>.</a:t>
            </a:r>
            <a:r>
              <a:rPr lang="en-US" altLang="en-US" b="1" smtClean="0"/>
              <a:t> </a:t>
            </a:r>
            <a:r>
              <a:rPr lang="en-US" altLang="en-US" sz="3600" b="1" smtClean="0"/>
              <a:t>Growth habit &amp; physiological characteristics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Succulents: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Plants with tender and watery stem &amp; leaves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Foliage plants (Nanthra)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Herbacious: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Herb 	self supporting succulent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tender stem either drooping or self supporting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Most of vegetables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Woody: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self supporting woody plants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Trees and shrubs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431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smtClean="0"/>
              <a:t>A. Growth habit &amp; physiological characteristics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762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Classification of tree &amp; shrub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	Tree                                      Shrub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	Single central stem             	one or more stem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   Taller                                   smaller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 	May vary with environment and training practices.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Plants with trailing/climbing stems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woody/non-woody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Non-woody stem		Vine (Cucurbits)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Woody stem		Liana (Grapes)</a:t>
            </a:r>
          </a:p>
        </p:txBody>
      </p:sp>
    </p:spTree>
    <p:extLst>
      <p:ext uri="{BB962C8B-B14F-4D97-AF65-F5344CB8AC3E}">
        <p14:creationId xmlns:p14="http://schemas.microsoft.com/office/powerpoint/2010/main" val="396035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Vine: A climbing plant with a non woody stem is known as vine</a:t>
            </a:r>
          </a:p>
          <a:p>
            <a:pPr>
              <a:buClr>
                <a:srgbClr val="3333CC"/>
              </a:buClr>
            </a:pPr>
            <a:r>
              <a:rPr lang="en-US" altLang="en-US" smtClean="0"/>
              <a:t>Liana: </a:t>
            </a:r>
            <a:r>
              <a:rPr lang="en-US" altLang="en-US" smtClean="0">
                <a:solidFill>
                  <a:srgbClr val="000000"/>
                </a:solidFill>
              </a:rPr>
              <a:t>A climbing plant with a woody stem is known as Liana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909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Evergreen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Plants with persistent leaves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Tropical in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E.g., Citrus, mango, date, guava, litchi, coconut, olive, ber, banana, chiku, pineapple, fig and papaya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Deciduous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Plant shedding their leaves in winter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Eg., Apple, pear, peach, plum, apricot, almond, cherry, strawberry, grapes, walnut, pistachio, pomegranate and falsa</a:t>
            </a:r>
            <a:endParaRPr lang="en-US" altLang="en-US" sz="2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A. Growth habit &amp; physiological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03929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B.</a:t>
            </a:r>
            <a:r>
              <a:rPr lang="en-US" altLang="en-US" sz="3200" b="1" smtClean="0"/>
              <a:t> </a:t>
            </a:r>
            <a:r>
              <a:rPr lang="en-US" altLang="en-US" b="1" smtClean="0"/>
              <a:t>Classification based on life span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Annuals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complete life cycle in one growing season.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many vegetables and seasonal flowers.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Biennials                        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complete life cycle in two growing seasons.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Ist season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vegetative with short internodes and rosettes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IInd season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smtClean="0"/>
              <a:t>bolting (sends up flowering stalk with long internodes bearing flowers and fruits)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root vegetables (Carrot, beet, radish)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leafy vegetables (Lettuce and cabbage)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&amp; onion.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/>
              <a:t>Climate is critical factor in determination of the life cycle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hlink"/>
                </a:solidFill>
              </a:rPr>
              <a:t>Most of the above vegetables are treated as annuals 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1467</Words>
  <Application>Microsoft Office PowerPoint</Application>
  <PresentationFormat>On-screen Show (4:3)</PresentationFormat>
  <Paragraphs>334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Apex</vt:lpstr>
      <vt:lpstr>Bitmap Image</vt:lpstr>
      <vt:lpstr>Horticulture?</vt:lpstr>
      <vt:lpstr>Classification of Horticultural Crops</vt:lpstr>
      <vt:lpstr>Classification of Hort. Crops</vt:lpstr>
      <vt:lpstr>Ways and Means of Classification</vt:lpstr>
      <vt:lpstr>A. Growth habit &amp; physiological characteristics</vt:lpstr>
      <vt:lpstr>A. Growth habit &amp; physiological characteristics</vt:lpstr>
      <vt:lpstr>PowerPoint Presentation</vt:lpstr>
      <vt:lpstr>A. Growth habit &amp; physiological characteristics</vt:lpstr>
      <vt:lpstr>B. Classification based on life span</vt:lpstr>
      <vt:lpstr>B. Classification based on life span</vt:lpstr>
      <vt:lpstr>Perennials</vt:lpstr>
      <vt:lpstr>C. Classification based on flowering habits</vt:lpstr>
      <vt:lpstr>C. Classification based on flowering habits</vt:lpstr>
      <vt:lpstr>D. Classification based on temperature relations</vt:lpstr>
      <vt:lpstr>D. Classification based on temperature relations</vt:lpstr>
      <vt:lpstr>D. Classification based on temperature relations</vt:lpstr>
      <vt:lpstr>D. Classification based on temperature relations</vt:lpstr>
      <vt:lpstr>D. Fruit Classification based on Uses &amp; cultural requirements </vt:lpstr>
      <vt:lpstr>D. Fruit Classification based on Uses &amp; cultural requirements</vt:lpstr>
      <vt:lpstr>PowerPoint Presentation</vt:lpstr>
      <vt:lpstr>Quince</vt:lpstr>
      <vt:lpstr>D. Fruit Classification based on Uses &amp; cultural requirements</vt:lpstr>
      <vt:lpstr>PowerPoint Presentation</vt:lpstr>
      <vt:lpstr>D. Vegetable classification based on uses &amp; cultural requirements</vt:lpstr>
      <vt:lpstr>D. Vegetable classification based on uses &amp; cultural requirements</vt:lpstr>
      <vt:lpstr>D. Ornamental plant classification based on uses &amp; cultural requirements</vt:lpstr>
      <vt:lpstr>B. Botanical classification</vt:lpstr>
      <vt:lpstr>Botanical classification</vt:lpstr>
      <vt:lpstr>PowerPoint Presentation</vt:lpstr>
      <vt:lpstr>PowerPoint Presentation</vt:lpstr>
      <vt:lpstr>PowerPoint Presentation</vt:lpstr>
      <vt:lpstr>B. Botanical classification</vt:lpstr>
      <vt:lpstr>PowerPoint Presentation</vt:lpstr>
      <vt:lpstr>Gymnospermae (Conifers)</vt:lpstr>
      <vt:lpstr>PowerPoint Presentation</vt:lpstr>
      <vt:lpstr>PowerPoint Presentation</vt:lpstr>
      <vt:lpstr>PowerPoint Presentation</vt:lpstr>
      <vt:lpstr>Filicinae</vt:lpstr>
      <vt:lpstr>PowerPoint Presentation</vt:lpstr>
      <vt:lpstr>PowerPoint Presentation</vt:lpstr>
      <vt:lpstr>vascular cambium</vt:lpstr>
      <vt:lpstr>PowerPoint Presentation</vt:lpstr>
      <vt:lpstr>B. Botanical classification</vt:lpstr>
      <vt:lpstr>B. Botanical classification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5</cp:revision>
  <dcterms:created xsi:type="dcterms:W3CDTF">2020-04-16T15:20:31Z</dcterms:created>
  <dcterms:modified xsi:type="dcterms:W3CDTF">2020-04-17T15:20:16Z</dcterms:modified>
</cp:coreProperties>
</file>