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9"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27031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3376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6941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315635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5106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069340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860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75031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18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86638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61491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283BE7-C89E-442C-974D-FCBD537836AD}"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415575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283BE7-C89E-442C-974D-FCBD537836AD}"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57775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83BE7-C89E-442C-974D-FCBD537836AD}"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42701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24051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63698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283BE7-C89E-442C-974D-FCBD537836AD}" type="datetimeFigureOut">
              <a:rPr lang="en-US" smtClean="0"/>
              <a:pPr/>
              <a:t>5/4/2020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AFDEDA-290E-441A-BE3E-3BA24647B15D}" type="slidenum">
              <a:rPr lang="en-US" smtClean="0"/>
              <a:pPr/>
              <a:t>‹#›</a:t>
            </a:fld>
            <a:endParaRPr lang="en-US"/>
          </a:p>
        </p:txBody>
      </p:sp>
    </p:spTree>
    <p:extLst>
      <p:ext uri="{BB962C8B-B14F-4D97-AF65-F5344CB8AC3E}">
        <p14:creationId xmlns:p14="http://schemas.microsoft.com/office/powerpoint/2010/main" val="1252899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17431"/>
            <a:ext cx="7766936" cy="3033405"/>
          </a:xfrm>
        </p:spPr>
        <p:txBody>
          <a:bodyPr/>
          <a:lstStyle/>
          <a:p>
            <a:pPr algn="ctr"/>
            <a:r>
              <a:rPr lang="en-US" sz="4400" dirty="0" smtClean="0"/>
              <a:t>TOXICOLOGY </a:t>
            </a:r>
            <a:r>
              <a:rPr lang="en-US" sz="4400" dirty="0" smtClean="0"/>
              <a:t>MANAGEMENT INTRODUCTION</a:t>
            </a:r>
            <a:endParaRPr lang="en-US" sz="4400" dirty="0"/>
          </a:p>
        </p:txBody>
      </p:sp>
    </p:spTree>
    <p:extLst>
      <p:ext uri="{BB962C8B-B14F-4D97-AF65-F5344CB8AC3E}">
        <p14:creationId xmlns:p14="http://schemas.microsoft.com/office/powerpoint/2010/main" val="147800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7883"/>
            <a:ext cx="8596668" cy="5603480"/>
          </a:xfrm>
        </p:spPr>
        <p:txBody>
          <a:bodyPr/>
          <a:lstStyle/>
          <a:p>
            <a:pPr marL="0" indent="0">
              <a:buNone/>
            </a:pPr>
            <a:r>
              <a:rPr lang="en-US" sz="2400" dirty="0">
                <a:solidFill>
                  <a:schemeClr val="accent2"/>
                </a:solidFill>
              </a:rPr>
              <a:t>d) ENDOTRACHEAL OR NASOTRACHEAL INTUBATION</a:t>
            </a:r>
            <a:r>
              <a:rPr lang="en-US" sz="2400" dirty="0"/>
              <a:t>. </a:t>
            </a:r>
          </a:p>
          <a:p>
            <a:pPr marL="0" indent="0">
              <a:buNone/>
            </a:pPr>
            <a:r>
              <a:rPr lang="en-US" sz="2400" dirty="0"/>
              <a:t>If performed, this should only be with a cuffed tube.</a:t>
            </a:r>
          </a:p>
          <a:p>
            <a:endParaRPr lang="en-US" dirty="0"/>
          </a:p>
        </p:txBody>
      </p:sp>
      <p:pic>
        <p:nvPicPr>
          <p:cNvPr id="4" name="Content Placeholder 4"/>
          <p:cNvPicPr>
            <a:picLocks noChangeAspect="1"/>
          </p:cNvPicPr>
          <p:nvPr/>
        </p:nvPicPr>
        <p:blipFill>
          <a:blip r:embed="rId2"/>
          <a:stretch>
            <a:fillRect/>
          </a:stretch>
        </p:blipFill>
        <p:spPr>
          <a:xfrm>
            <a:off x="1287888" y="1906074"/>
            <a:ext cx="6465194" cy="4135952"/>
          </a:xfrm>
          <a:prstGeom prst="rect">
            <a:avLst/>
          </a:prstGeom>
        </p:spPr>
      </p:pic>
    </p:spTree>
    <p:extLst>
      <p:ext uri="{BB962C8B-B14F-4D97-AF65-F5344CB8AC3E}">
        <p14:creationId xmlns:p14="http://schemas.microsoft.com/office/powerpoint/2010/main" val="993164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 Breathing.</a:t>
            </a:r>
          </a:p>
        </p:txBody>
      </p:sp>
      <p:sp>
        <p:nvSpPr>
          <p:cNvPr id="3" name="Content Placeholder 2"/>
          <p:cNvSpPr>
            <a:spLocks noGrp="1"/>
          </p:cNvSpPr>
          <p:nvPr>
            <p:ph idx="1"/>
          </p:nvPr>
        </p:nvSpPr>
        <p:spPr>
          <a:xfrm>
            <a:off x="677334" y="1490888"/>
            <a:ext cx="8596668" cy="4858397"/>
          </a:xfrm>
        </p:spPr>
        <p:txBody>
          <a:bodyPr>
            <a:noAutofit/>
          </a:bodyPr>
          <a:lstStyle/>
          <a:p>
            <a:r>
              <a:rPr lang="en-US" sz="3200" dirty="0" smtClean="0"/>
              <a:t>Assessment of breathing should include not just whether the patient is breathing, but also if the breathing is slow or fast. </a:t>
            </a:r>
          </a:p>
          <a:p>
            <a:r>
              <a:rPr lang="en-US" sz="3200" dirty="0" smtClean="0"/>
              <a:t>Any patient with abnormal breathing should be provided with 100% oxygen. </a:t>
            </a:r>
          </a:p>
          <a:p>
            <a:r>
              <a:rPr lang="en-US" sz="3200" dirty="0" smtClean="0"/>
              <a:t>Slowing of respiration may be a sign of narcotic overdose and assisted ventilation, either via a bag-valve mask or positive pressure Ventilation may be instituted.</a:t>
            </a:r>
            <a:endParaRPr lang="en-US" sz="3200" dirty="0"/>
          </a:p>
        </p:txBody>
      </p:sp>
    </p:spTree>
    <p:extLst>
      <p:ext uri="{BB962C8B-B14F-4D97-AF65-F5344CB8AC3E}">
        <p14:creationId xmlns:p14="http://schemas.microsoft.com/office/powerpoint/2010/main" val="3690087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667" y="274749"/>
            <a:ext cx="8596668" cy="1320800"/>
          </a:xfrm>
        </p:spPr>
        <p:txBody>
          <a:bodyPr/>
          <a:lstStyle/>
          <a:p>
            <a:r>
              <a:rPr lang="en-US" dirty="0"/>
              <a:t>C – Circulation.</a:t>
            </a:r>
          </a:p>
        </p:txBody>
      </p:sp>
      <p:sp>
        <p:nvSpPr>
          <p:cNvPr id="3" name="Content Placeholder 2"/>
          <p:cNvSpPr>
            <a:spLocks noGrp="1"/>
          </p:cNvSpPr>
          <p:nvPr>
            <p:ph idx="1"/>
          </p:nvPr>
        </p:nvSpPr>
        <p:spPr>
          <a:xfrm>
            <a:off x="638698" y="1040127"/>
            <a:ext cx="8596668" cy="5528098"/>
          </a:xfrm>
        </p:spPr>
        <p:txBody>
          <a:bodyPr>
            <a:noAutofit/>
          </a:bodyPr>
          <a:lstStyle/>
          <a:p>
            <a:r>
              <a:rPr lang="en-US" sz="2400" dirty="0" smtClean="0"/>
              <a:t>Assessment </a:t>
            </a:r>
            <a:r>
              <a:rPr lang="en-US" sz="2400" dirty="0"/>
              <a:t>of circulation should include heart rate, blood pressure, peripheral circulation and hydration status of the patient. </a:t>
            </a:r>
            <a:endParaRPr lang="en-US" sz="2400" dirty="0" smtClean="0"/>
          </a:p>
          <a:p>
            <a:r>
              <a:rPr lang="en-US" sz="2400" dirty="0" smtClean="0"/>
              <a:t>To </a:t>
            </a:r>
            <a:r>
              <a:rPr lang="en-US" sz="2400" dirty="0"/>
              <a:t>maintain the circulation:- </a:t>
            </a:r>
            <a:endParaRPr lang="en-US" sz="2400" dirty="0" smtClean="0"/>
          </a:p>
          <a:p>
            <a:r>
              <a:rPr lang="en-US" sz="2400" dirty="0" smtClean="0"/>
              <a:t>Ideally</a:t>
            </a:r>
            <a:r>
              <a:rPr lang="en-US" sz="2400" dirty="0"/>
              <a:t>, the systolic blood pressure (BP) should be kept above 90 mmHg </a:t>
            </a:r>
          </a:p>
          <a:p>
            <a:r>
              <a:rPr lang="en-US" sz="2400" dirty="0" smtClean="0"/>
              <a:t>Dopamine </a:t>
            </a:r>
            <a:r>
              <a:rPr lang="en-US" sz="2400" dirty="0"/>
              <a:t>and dobutamine may be needed to maintain the BP</a:t>
            </a:r>
            <a:r>
              <a:rPr lang="en-US" sz="2400" dirty="0" smtClean="0"/>
              <a:t>. </a:t>
            </a:r>
            <a:r>
              <a:rPr lang="en-US" sz="2400" dirty="0"/>
              <a:t>IV fluids (crystalloids, colloids) may be necessary </a:t>
            </a:r>
            <a:endParaRPr lang="en-US" sz="2400" dirty="0" smtClean="0"/>
          </a:p>
          <a:p>
            <a:r>
              <a:rPr lang="en-US" sz="2400" dirty="0" smtClean="0"/>
              <a:t>CVP </a:t>
            </a:r>
            <a:r>
              <a:rPr lang="en-US" sz="2400" dirty="0"/>
              <a:t>monitoring may be necessary </a:t>
            </a:r>
            <a:endParaRPr lang="en-US" sz="2400" dirty="0" smtClean="0"/>
          </a:p>
          <a:p>
            <a:r>
              <a:rPr lang="en-US" sz="2400" dirty="0" smtClean="0"/>
              <a:t> </a:t>
            </a:r>
            <a:r>
              <a:rPr lang="en-US" sz="2400" dirty="0"/>
              <a:t>The patient may require ECG monitoring </a:t>
            </a:r>
            <a:endParaRPr lang="en-US" sz="2400" dirty="0" smtClean="0"/>
          </a:p>
          <a:p>
            <a:r>
              <a:rPr lang="en-US" sz="2400" dirty="0" smtClean="0"/>
              <a:t>If </a:t>
            </a:r>
            <a:r>
              <a:rPr lang="en-US" sz="2400" dirty="0"/>
              <a:t>in shock, the patient should be maintained in the head - down position.</a:t>
            </a:r>
          </a:p>
        </p:txBody>
      </p:sp>
    </p:spTree>
    <p:extLst>
      <p:ext uri="{BB962C8B-B14F-4D97-AF65-F5344CB8AC3E}">
        <p14:creationId xmlns:p14="http://schemas.microsoft.com/office/powerpoint/2010/main" val="4016541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Problems.</a:t>
            </a:r>
            <a:br>
              <a:rPr lang="en-US" dirty="0"/>
            </a:br>
            <a:endParaRPr lang="en-US" dirty="0"/>
          </a:p>
        </p:txBody>
      </p:sp>
      <p:sp>
        <p:nvSpPr>
          <p:cNvPr id="3" name="Content Placeholder 2"/>
          <p:cNvSpPr>
            <a:spLocks noGrp="1"/>
          </p:cNvSpPr>
          <p:nvPr>
            <p:ph idx="1"/>
          </p:nvPr>
        </p:nvSpPr>
        <p:spPr>
          <a:xfrm>
            <a:off x="677334" y="1365161"/>
            <a:ext cx="8596668" cy="4676201"/>
          </a:xfrm>
        </p:spPr>
        <p:txBody>
          <a:bodyPr>
            <a:noAutofit/>
          </a:bodyPr>
          <a:lstStyle/>
          <a:p>
            <a:r>
              <a:rPr lang="en-US" sz="3200" dirty="0" smtClean="0"/>
              <a:t>The </a:t>
            </a:r>
            <a:r>
              <a:rPr lang="en-US" sz="3200" dirty="0"/>
              <a:t>patient may also have other problems e.g. altered mental states, seizures, etc</a:t>
            </a:r>
            <a:r>
              <a:rPr lang="en-US" sz="3200" dirty="0" smtClean="0"/>
              <a:t>.</a:t>
            </a:r>
          </a:p>
          <a:p>
            <a:r>
              <a:rPr lang="en-US" sz="3200" dirty="0" smtClean="0"/>
              <a:t> </a:t>
            </a:r>
            <a:r>
              <a:rPr lang="en-US" sz="3200" dirty="0"/>
              <a:t>These will have to be dealt with urgently; in addition, empirical antidote administration </a:t>
            </a:r>
            <a:r>
              <a:rPr lang="en-US" sz="3200" dirty="0" smtClean="0"/>
              <a:t>may </a:t>
            </a:r>
            <a:r>
              <a:rPr lang="en-US" sz="3200" dirty="0"/>
              <a:t>prove to be necessary</a:t>
            </a:r>
            <a:r>
              <a:rPr lang="en-US" sz="3200" dirty="0" smtClean="0"/>
              <a:t>.</a:t>
            </a:r>
          </a:p>
          <a:p>
            <a:r>
              <a:rPr lang="en-US" sz="3200" dirty="0" smtClean="0"/>
              <a:t> </a:t>
            </a:r>
            <a:r>
              <a:rPr lang="en-US" sz="3200" dirty="0"/>
              <a:t>In some cases of impaired consciousness, measuring the blood glucose level may be useful.</a:t>
            </a:r>
          </a:p>
          <a:p>
            <a:endParaRPr lang="en-US" sz="3200" dirty="0"/>
          </a:p>
        </p:txBody>
      </p:sp>
    </p:spTree>
    <p:extLst>
      <p:ext uri="{BB962C8B-B14F-4D97-AF65-F5344CB8AC3E}">
        <p14:creationId xmlns:p14="http://schemas.microsoft.com/office/powerpoint/2010/main" val="306626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Supportive care</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r>
              <a:rPr lang="en-US" sz="2800" dirty="0"/>
              <a:t> Airway protection by endotracheal intubation should be performed early in the poisoned patient with depressed mental status because of the high risk for aspiration and its associated complications, particularly when gastric decontamination procedures need to be undertaken.</a:t>
            </a:r>
          </a:p>
        </p:txBody>
      </p:sp>
    </p:spTree>
    <p:extLst>
      <p:ext uri="{BB962C8B-B14F-4D97-AF65-F5344CB8AC3E}">
        <p14:creationId xmlns:p14="http://schemas.microsoft.com/office/powerpoint/2010/main" val="3143712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940" y="653760"/>
            <a:ext cx="8596668" cy="5360673"/>
          </a:xfrm>
        </p:spPr>
        <p:txBody>
          <a:bodyPr>
            <a:normAutofit/>
          </a:bodyPr>
          <a:lstStyle/>
          <a:p>
            <a:r>
              <a:rPr lang="en-US" dirty="0"/>
              <a:t> </a:t>
            </a:r>
            <a:r>
              <a:rPr lang="en-US" sz="2800" dirty="0"/>
              <a:t>Hypotension should be managed initially with intravenous fluids. </a:t>
            </a:r>
            <a:endParaRPr lang="en-US" sz="2800" dirty="0" smtClean="0"/>
          </a:p>
          <a:p>
            <a:r>
              <a:rPr lang="en-US" sz="2800" dirty="0"/>
              <a:t>Vasopressors are required when hypotension does not resolve with volume expansion. </a:t>
            </a:r>
            <a:endParaRPr lang="en-US" sz="2800" dirty="0" smtClean="0"/>
          </a:p>
          <a:p>
            <a:r>
              <a:rPr lang="en-US" sz="2800" dirty="0" smtClean="0"/>
              <a:t>Direct-acting </a:t>
            </a:r>
            <a:r>
              <a:rPr lang="en-US" sz="2800" dirty="0"/>
              <a:t>vasopressors, such as norepinephrine, have been shown to be more effective than indirect-acting agents, such as dopamine, when tricyclic antidepressants have been ingested. </a:t>
            </a:r>
          </a:p>
        </p:txBody>
      </p:sp>
    </p:spTree>
    <p:extLst>
      <p:ext uri="{BB962C8B-B14F-4D97-AF65-F5344CB8AC3E}">
        <p14:creationId xmlns:p14="http://schemas.microsoft.com/office/powerpoint/2010/main" val="1456407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607" y="306031"/>
            <a:ext cx="8596668" cy="6275073"/>
          </a:xfrm>
        </p:spPr>
        <p:txBody>
          <a:bodyPr/>
          <a:lstStyle/>
          <a:p>
            <a:r>
              <a:rPr lang="en-US" dirty="0"/>
              <a:t> </a:t>
            </a:r>
            <a:r>
              <a:rPr lang="en-US" sz="2800" dirty="0"/>
              <a:t>Hypertension in agitated patients is best treated initially with nonspecific sedatives such as a benzodiazepine. </a:t>
            </a:r>
            <a:endParaRPr lang="en-US" sz="2800" dirty="0" smtClean="0"/>
          </a:p>
          <a:p>
            <a:r>
              <a:rPr lang="en-US" sz="2800" dirty="0" smtClean="0"/>
              <a:t>When </a:t>
            </a:r>
            <a:r>
              <a:rPr lang="en-US" sz="2800" dirty="0"/>
              <a:t>hypertension necessitates specific therapy because of associated end-organ dysfunction, preferred treatments are verapamil or other calcium-channel blockers, </a:t>
            </a:r>
            <a:r>
              <a:rPr lang="en-US" sz="2800" dirty="0" err="1"/>
              <a:t>phentolamine</a:t>
            </a:r>
            <a:r>
              <a:rPr lang="en-US" sz="2800" dirty="0"/>
              <a:t>, labetalol, or </a:t>
            </a:r>
            <a:r>
              <a:rPr lang="en-US" sz="2800" dirty="0" err="1"/>
              <a:t>nitroprusside</a:t>
            </a:r>
            <a:r>
              <a:rPr lang="en-US" sz="2800" dirty="0"/>
              <a:t>. </a:t>
            </a:r>
            <a:endParaRPr lang="en-US" sz="2800" dirty="0" smtClean="0"/>
          </a:p>
          <a:p>
            <a:endParaRPr lang="en-US" sz="2800" dirty="0"/>
          </a:p>
        </p:txBody>
      </p:sp>
    </p:spTree>
    <p:extLst>
      <p:ext uri="{BB962C8B-B14F-4D97-AF65-F5344CB8AC3E}">
        <p14:creationId xmlns:p14="http://schemas.microsoft.com/office/powerpoint/2010/main" val="1863510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53793"/>
            <a:ext cx="8596668" cy="5487570"/>
          </a:xfrm>
        </p:spPr>
        <p:txBody>
          <a:bodyPr/>
          <a:lstStyle/>
          <a:p>
            <a:r>
              <a:rPr lang="en-US" dirty="0"/>
              <a:t> </a:t>
            </a:r>
            <a:r>
              <a:rPr lang="en-US" sz="2800" dirty="0"/>
              <a:t>Ventricular </a:t>
            </a:r>
            <a:r>
              <a:rPr lang="en-US" sz="2800" dirty="0" err="1"/>
              <a:t>tachycardias</a:t>
            </a:r>
            <a:r>
              <a:rPr lang="en-US" sz="2800" dirty="0"/>
              <a:t> are generally treated with standard doses of </a:t>
            </a:r>
            <a:r>
              <a:rPr lang="en-US" sz="2800" dirty="0" err="1"/>
              <a:t>lidocaine</a:t>
            </a:r>
            <a:r>
              <a:rPr lang="en-US" sz="2800" dirty="0"/>
              <a:t>. </a:t>
            </a:r>
            <a:endParaRPr lang="en-US" sz="2800" dirty="0" smtClean="0"/>
          </a:p>
          <a:p>
            <a:pPr marL="0" indent="0">
              <a:buNone/>
            </a:pPr>
            <a:endParaRPr lang="en-US" sz="2800" dirty="0" smtClean="0"/>
          </a:p>
          <a:p>
            <a:r>
              <a:rPr lang="en-US" sz="2800" dirty="0" smtClean="0"/>
              <a:t>However</a:t>
            </a:r>
            <a:r>
              <a:rPr lang="en-US" sz="2800" dirty="0"/>
              <a:t>, when they occur in the context of intoxication with tricyclic antidepressants or other membrane-active agents, sodium bicarbonate is indicated as first-line therapy.</a:t>
            </a:r>
          </a:p>
        </p:txBody>
      </p:sp>
    </p:spTree>
    <p:extLst>
      <p:ext uri="{BB962C8B-B14F-4D97-AF65-F5344CB8AC3E}">
        <p14:creationId xmlns:p14="http://schemas.microsoft.com/office/powerpoint/2010/main" val="879201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POISONING MANAGEMENT</a:t>
            </a:r>
            <a:br>
              <a:rPr lang="en-US" dirty="0"/>
            </a:br>
            <a:r>
              <a:rPr lang="en-US" dirty="0"/>
              <a:t> </a:t>
            </a:r>
          </a:p>
        </p:txBody>
      </p:sp>
      <p:sp>
        <p:nvSpPr>
          <p:cNvPr id="3" name="Content Placeholder 2"/>
          <p:cNvSpPr>
            <a:spLocks noGrp="1"/>
          </p:cNvSpPr>
          <p:nvPr>
            <p:ph idx="1"/>
          </p:nvPr>
        </p:nvSpPr>
        <p:spPr/>
        <p:txBody>
          <a:bodyPr/>
          <a:lstStyle/>
          <a:p>
            <a:pPr marL="0" indent="0">
              <a:buNone/>
            </a:pPr>
            <a:r>
              <a:rPr lang="en-US" sz="2400" dirty="0" smtClean="0"/>
              <a:t>Optimal </a:t>
            </a:r>
            <a:r>
              <a:rPr lang="en-US" sz="2400" dirty="0"/>
              <a:t>management of the poisoned patient depends </a:t>
            </a:r>
            <a:r>
              <a:rPr lang="en-US" sz="2400" dirty="0" smtClean="0"/>
              <a:t>upon</a:t>
            </a:r>
          </a:p>
          <a:p>
            <a:r>
              <a:rPr lang="en-US" sz="2000" dirty="0" smtClean="0"/>
              <a:t>The </a:t>
            </a:r>
            <a:r>
              <a:rPr lang="en-US" sz="2000" dirty="0"/>
              <a:t>specific poison(s) involved</a:t>
            </a:r>
            <a:r>
              <a:rPr lang="en-US" sz="2000" dirty="0" smtClean="0"/>
              <a:t>.</a:t>
            </a:r>
          </a:p>
          <a:p>
            <a:r>
              <a:rPr lang="en-US" sz="2000" dirty="0" smtClean="0"/>
              <a:t>The </a:t>
            </a:r>
            <a:r>
              <a:rPr lang="en-US" sz="2000" dirty="0"/>
              <a:t>presenting and predicted severity of illness</a:t>
            </a:r>
            <a:r>
              <a:rPr lang="en-US" sz="2000" dirty="0" smtClean="0"/>
              <a:t>.</a:t>
            </a:r>
          </a:p>
          <a:p>
            <a:r>
              <a:rPr lang="en-US" sz="2000" dirty="0" smtClean="0"/>
              <a:t>Elapsed </a:t>
            </a:r>
            <a:r>
              <a:rPr lang="en-US" sz="2000" dirty="0"/>
              <a:t>time between exposure and presentation.</a:t>
            </a:r>
          </a:p>
        </p:txBody>
      </p:sp>
    </p:spTree>
    <p:extLst>
      <p:ext uri="{BB962C8B-B14F-4D97-AF65-F5344CB8AC3E}">
        <p14:creationId xmlns:p14="http://schemas.microsoft.com/office/powerpoint/2010/main" val="201888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Treatment variably includes</a:t>
            </a:r>
          </a:p>
        </p:txBody>
      </p:sp>
      <p:sp>
        <p:nvSpPr>
          <p:cNvPr id="3" name="Content Placeholder 2"/>
          <p:cNvSpPr>
            <a:spLocks noGrp="1"/>
          </p:cNvSpPr>
          <p:nvPr>
            <p:ph idx="1"/>
          </p:nvPr>
        </p:nvSpPr>
        <p:spPr/>
        <p:txBody>
          <a:bodyPr/>
          <a:lstStyle/>
          <a:p>
            <a:r>
              <a:rPr lang="en-US" dirty="0"/>
              <a:t> </a:t>
            </a:r>
            <a:r>
              <a:rPr lang="en-US" sz="2800" dirty="0">
                <a:latin typeface="Times New Roman" panose="02020603050405020304" pitchFamily="18" charset="0"/>
                <a:cs typeface="Times New Roman" panose="02020603050405020304" pitchFamily="18" charset="0"/>
              </a:rPr>
              <a:t>Emergency Management</a:t>
            </a:r>
          </a:p>
          <a:p>
            <a:r>
              <a:rPr lang="en-US" sz="2800" dirty="0" smtClean="0">
                <a:latin typeface="Times New Roman" panose="02020603050405020304" pitchFamily="18" charset="0"/>
                <a:cs typeface="Times New Roman" panose="02020603050405020304" pitchFamily="18" charset="0"/>
              </a:rPr>
              <a:t>Supportive care</a:t>
            </a:r>
          </a:p>
          <a:p>
            <a:r>
              <a:rPr lang="en-US" sz="2800" dirty="0" smtClean="0">
                <a:latin typeface="Times New Roman" panose="02020603050405020304" pitchFamily="18" charset="0"/>
                <a:cs typeface="Times New Roman" panose="02020603050405020304" pitchFamily="18" charset="0"/>
              </a:rPr>
              <a:t>Decontamination</a:t>
            </a:r>
          </a:p>
          <a:p>
            <a:r>
              <a:rPr lang="en-US" sz="2800" dirty="0">
                <a:latin typeface="Times New Roman" panose="02020603050405020304" pitchFamily="18" charset="0"/>
                <a:cs typeface="Times New Roman" panose="02020603050405020304" pitchFamily="18" charset="0"/>
              </a:rPr>
              <a:t>A</a:t>
            </a:r>
            <a:r>
              <a:rPr lang="en-US" sz="2800" dirty="0" smtClean="0">
                <a:latin typeface="Times New Roman" panose="02020603050405020304" pitchFamily="18" charset="0"/>
                <a:cs typeface="Times New Roman" panose="02020603050405020304" pitchFamily="18" charset="0"/>
              </a:rPr>
              <a:t>ntidotal therapy </a:t>
            </a:r>
          </a:p>
          <a:p>
            <a:r>
              <a:rPr lang="en-US" sz="2800" dirty="0" smtClean="0">
                <a:latin typeface="Times New Roman" panose="02020603050405020304" pitchFamily="18" charset="0"/>
                <a:cs typeface="Times New Roman" panose="02020603050405020304" pitchFamily="18" charset="0"/>
              </a:rPr>
              <a:t>Enhanced </a:t>
            </a:r>
            <a:r>
              <a:rPr lang="en-US" sz="2800" dirty="0">
                <a:latin typeface="Times New Roman" panose="02020603050405020304" pitchFamily="18" charset="0"/>
                <a:cs typeface="Times New Roman" panose="02020603050405020304" pitchFamily="18" charset="0"/>
              </a:rPr>
              <a:t>elimination techniques. </a:t>
            </a:r>
          </a:p>
        </p:txBody>
      </p:sp>
    </p:spTree>
    <p:extLst>
      <p:ext uri="{BB962C8B-B14F-4D97-AF65-F5344CB8AC3E}">
        <p14:creationId xmlns:p14="http://schemas.microsoft.com/office/powerpoint/2010/main" val="368322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solidFill>
                  <a:schemeClr val="accent2"/>
                </a:solidFill>
              </a:rPr>
              <a:t>Management of the poisoned patient begins </a:t>
            </a:r>
            <a:r>
              <a:rPr lang="en-US" sz="2400" dirty="0" smtClean="0">
                <a:solidFill>
                  <a:schemeClr val="accent2"/>
                </a:solidFill>
              </a:rPr>
              <a:t>with evaluation</a:t>
            </a:r>
            <a:r>
              <a:rPr lang="en-US" sz="2400" dirty="0">
                <a:solidFill>
                  <a:schemeClr val="accent2"/>
                </a:solidFill>
              </a:rPr>
              <a:t>, recognition that poisoning has occurred identification of the agent involved, assessment of severity, and prediction of toxicity</a:t>
            </a:r>
            <a:r>
              <a:rPr lang="en-US" sz="2400" dirty="0"/>
              <a:t/>
            </a:r>
            <a:br>
              <a:rPr lang="en-US" sz="2400" dirty="0"/>
            </a:br>
            <a:endParaRPr lang="en-US" sz="2400" dirty="0">
              <a:solidFill>
                <a:schemeClr val="tx1"/>
              </a:solidFill>
            </a:endParaRPr>
          </a:p>
        </p:txBody>
      </p:sp>
      <p:sp>
        <p:nvSpPr>
          <p:cNvPr id="3" name="Content Placeholder 2"/>
          <p:cNvSpPr>
            <a:spLocks noGrp="1"/>
          </p:cNvSpPr>
          <p:nvPr>
            <p:ph idx="1"/>
          </p:nvPr>
        </p:nvSpPr>
        <p:spPr/>
        <p:txBody>
          <a:bodyPr>
            <a:normAutofit/>
          </a:bodyPr>
          <a:lstStyle/>
          <a:p>
            <a:pPr marL="0" indent="0">
              <a:buNone/>
            </a:pPr>
            <a:endParaRPr lang="en-US" sz="2800" dirty="0"/>
          </a:p>
          <a:p>
            <a:r>
              <a:rPr lang="en-US" sz="2800" dirty="0" smtClean="0"/>
              <a:t>Provision </a:t>
            </a:r>
            <a:r>
              <a:rPr lang="en-US" sz="2800" dirty="0"/>
              <a:t>of supportive care</a:t>
            </a:r>
          </a:p>
          <a:p>
            <a:r>
              <a:rPr lang="en-US" sz="2800" dirty="0"/>
              <a:t>Prevention of poison </a:t>
            </a:r>
            <a:r>
              <a:rPr lang="en-US" sz="2800" dirty="0" smtClean="0"/>
              <a:t>absorption</a:t>
            </a:r>
          </a:p>
          <a:p>
            <a:r>
              <a:rPr lang="en-US" sz="2800" dirty="0" smtClean="0"/>
              <a:t>When </a:t>
            </a:r>
            <a:r>
              <a:rPr lang="en-US" sz="2800" dirty="0"/>
              <a:t>appropriate, the administration of antidotes. </a:t>
            </a:r>
            <a:endParaRPr lang="en-US" sz="2800" dirty="0" smtClean="0"/>
          </a:p>
          <a:p>
            <a:r>
              <a:rPr lang="en-US" sz="2800" dirty="0" smtClean="0"/>
              <a:t> </a:t>
            </a:r>
            <a:r>
              <a:rPr lang="en-US" sz="2800" dirty="0"/>
              <a:t>Enhancement of elimination of the poison. </a:t>
            </a:r>
          </a:p>
        </p:txBody>
      </p:sp>
    </p:spTree>
    <p:extLst>
      <p:ext uri="{BB962C8B-B14F-4D97-AF65-F5344CB8AC3E}">
        <p14:creationId xmlns:p14="http://schemas.microsoft.com/office/powerpoint/2010/main" val="2160215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1.EMERGENCY </a:t>
            </a:r>
            <a:r>
              <a:rPr lang="en-US" dirty="0"/>
              <a:t>MANAGEMENT</a:t>
            </a:r>
            <a:br>
              <a:rPr lang="en-US" dirty="0"/>
            </a:br>
            <a:endParaRPr lang="en-US" dirty="0"/>
          </a:p>
        </p:txBody>
      </p:sp>
      <p:sp>
        <p:nvSpPr>
          <p:cNvPr id="3" name="Content Placeholder 2"/>
          <p:cNvSpPr>
            <a:spLocks noGrp="1"/>
          </p:cNvSpPr>
          <p:nvPr>
            <p:ph idx="1"/>
          </p:nvPr>
        </p:nvSpPr>
        <p:spPr/>
        <p:txBody>
          <a:bodyPr>
            <a:normAutofit/>
          </a:bodyPr>
          <a:lstStyle/>
          <a:p>
            <a:r>
              <a:rPr lang="en-US" sz="2800" dirty="0"/>
              <a:t>On first contact with the patient, assessment of the level of consciousness is important. For an unconscious patient, careful evaluation of the Airway, Breathing and Circulation (ABC)</a:t>
            </a:r>
          </a:p>
        </p:txBody>
      </p:sp>
    </p:spTree>
    <p:extLst>
      <p:ext uri="{BB962C8B-B14F-4D97-AF65-F5344CB8AC3E}">
        <p14:creationId xmlns:p14="http://schemas.microsoft.com/office/powerpoint/2010/main" val="67370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 Airway.</a:t>
            </a:r>
          </a:p>
        </p:txBody>
      </p:sp>
      <p:sp>
        <p:nvSpPr>
          <p:cNvPr id="3" name="Content Placeholder 2"/>
          <p:cNvSpPr>
            <a:spLocks noGrp="1"/>
          </p:cNvSpPr>
          <p:nvPr>
            <p:ph idx="1"/>
          </p:nvPr>
        </p:nvSpPr>
        <p:spPr>
          <a:xfrm>
            <a:off x="497030" y="1581040"/>
            <a:ext cx="9741674" cy="5154611"/>
          </a:xfrm>
        </p:spPr>
        <p:txBody>
          <a:bodyPr>
            <a:normAutofit/>
          </a:bodyPr>
          <a:lstStyle/>
          <a:p>
            <a:r>
              <a:rPr lang="en-US" sz="2400" dirty="0" smtClean="0"/>
              <a:t>A patent </a:t>
            </a:r>
            <a:r>
              <a:rPr lang="en-US" sz="2400" dirty="0"/>
              <a:t>airway is critical in the further management of the patient. </a:t>
            </a:r>
            <a:endParaRPr lang="en-US" sz="2400" dirty="0" smtClean="0"/>
          </a:p>
          <a:p>
            <a:r>
              <a:rPr lang="en-US" sz="2400" dirty="0" smtClean="0"/>
              <a:t>Patency </a:t>
            </a:r>
            <a:r>
              <a:rPr lang="en-US" sz="2400" dirty="0"/>
              <a:t>may be maintained by one or more of the following, if the patient is unconscious: </a:t>
            </a:r>
            <a:endParaRPr lang="en-US" sz="2400" dirty="0" smtClean="0"/>
          </a:p>
          <a:p>
            <a:r>
              <a:rPr lang="en-US" sz="2400" dirty="0" smtClean="0">
                <a:solidFill>
                  <a:schemeClr val="accent2"/>
                </a:solidFill>
              </a:rPr>
              <a:t>a</a:t>
            </a:r>
            <a:r>
              <a:rPr lang="en-US" sz="2400" dirty="0">
                <a:solidFill>
                  <a:schemeClr val="accent2"/>
                </a:solidFill>
              </a:rPr>
              <a:t>) </a:t>
            </a:r>
            <a:r>
              <a:rPr lang="en-US" sz="2400" dirty="0" smtClean="0">
                <a:solidFill>
                  <a:schemeClr val="accent2"/>
                </a:solidFill>
              </a:rPr>
              <a:t>THE HEAD-TILT</a:t>
            </a:r>
            <a:r>
              <a:rPr lang="en-US" sz="2400" dirty="0" smtClean="0"/>
              <a:t>, </a:t>
            </a:r>
            <a:r>
              <a:rPr lang="en-US" sz="2400" dirty="0"/>
              <a:t>chin-lift technique or the classical jaw thrust would be the initial method of choice. </a:t>
            </a:r>
            <a:endParaRPr lang="en-US" sz="2400" dirty="0" smtClean="0"/>
          </a:p>
          <a:p>
            <a:r>
              <a:rPr lang="en-US" sz="2400" dirty="0" smtClean="0"/>
              <a:t>However</a:t>
            </a:r>
            <a:r>
              <a:rPr lang="en-US" sz="2400" dirty="0"/>
              <a:t>, in the event that neck trauma is suspected, the head tilt should not be employed. </a:t>
            </a:r>
            <a:endParaRPr lang="en-US" sz="2400" dirty="0" smtClean="0"/>
          </a:p>
          <a:p>
            <a:r>
              <a:rPr lang="en-US" sz="2400" dirty="0" smtClean="0"/>
              <a:t>The </a:t>
            </a:r>
            <a:r>
              <a:rPr lang="en-US" sz="2400" dirty="0"/>
              <a:t>modified jaw thrust is an alternative technique that may be employed in traumatized patients.</a:t>
            </a:r>
          </a:p>
          <a:p>
            <a:endParaRPr lang="en-US" dirty="0"/>
          </a:p>
        </p:txBody>
      </p:sp>
    </p:spTree>
    <p:extLst>
      <p:ext uri="{BB962C8B-B14F-4D97-AF65-F5344CB8AC3E}">
        <p14:creationId xmlns:p14="http://schemas.microsoft.com/office/powerpoint/2010/main" val="116476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14400" y="824248"/>
            <a:ext cx="8564451" cy="5217777"/>
          </a:xfrm>
          <a:prstGeom prst="rect">
            <a:avLst/>
          </a:prstGeom>
        </p:spPr>
      </p:pic>
    </p:spTree>
    <p:extLst>
      <p:ext uri="{BB962C8B-B14F-4D97-AF65-F5344CB8AC3E}">
        <p14:creationId xmlns:p14="http://schemas.microsoft.com/office/powerpoint/2010/main" val="3902660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15155"/>
            <a:ext cx="8596668" cy="5526207"/>
          </a:xfrm>
        </p:spPr>
        <p:txBody>
          <a:bodyPr>
            <a:normAutofit/>
          </a:bodyPr>
          <a:lstStyle/>
          <a:p>
            <a:r>
              <a:rPr lang="en-US" sz="2800" dirty="0">
                <a:solidFill>
                  <a:schemeClr val="accent2"/>
                </a:solidFill>
              </a:rPr>
              <a:t>b) </a:t>
            </a:r>
            <a:r>
              <a:rPr lang="en-US" sz="2800" dirty="0" smtClean="0">
                <a:solidFill>
                  <a:schemeClr val="accent2"/>
                </a:solidFill>
              </a:rPr>
              <a:t>INSERTION OF ORO-PHARYNGEAL OR NASO-PHARYNGEAL AIRWAY </a:t>
            </a:r>
            <a:r>
              <a:rPr lang="en-US" sz="2800" dirty="0" smtClean="0"/>
              <a:t>with </a:t>
            </a:r>
            <a:r>
              <a:rPr lang="en-US" sz="2800" dirty="0"/>
              <a:t>regular suctioning. </a:t>
            </a:r>
            <a:endParaRPr lang="en-US" sz="2800" dirty="0" smtClean="0"/>
          </a:p>
          <a:p>
            <a:r>
              <a:rPr lang="en-US" sz="2800" dirty="0" smtClean="0"/>
              <a:t>Prior </a:t>
            </a:r>
            <a:r>
              <a:rPr lang="en-US" sz="2800" dirty="0"/>
              <a:t>to this the oral cavity should be inspected and any obvious foreign bodies such as food or broken dentures should be removed. </a:t>
            </a:r>
            <a:endParaRPr lang="en-US" sz="2800" dirty="0" smtClean="0"/>
          </a:p>
        </p:txBody>
      </p:sp>
      <p:pic>
        <p:nvPicPr>
          <p:cNvPr id="4" name="Content Placeholder 3"/>
          <p:cNvPicPr>
            <a:picLocks noChangeAspect="1"/>
          </p:cNvPicPr>
          <p:nvPr/>
        </p:nvPicPr>
        <p:blipFill>
          <a:blip r:embed="rId2"/>
          <a:stretch>
            <a:fillRect/>
          </a:stretch>
        </p:blipFill>
        <p:spPr>
          <a:xfrm>
            <a:off x="1068947" y="2976563"/>
            <a:ext cx="7315200" cy="3881437"/>
          </a:xfrm>
          <a:prstGeom prst="rect">
            <a:avLst/>
          </a:prstGeom>
        </p:spPr>
      </p:pic>
    </p:spTree>
    <p:extLst>
      <p:ext uri="{BB962C8B-B14F-4D97-AF65-F5344CB8AC3E}">
        <p14:creationId xmlns:p14="http://schemas.microsoft.com/office/powerpoint/2010/main" val="2762125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18187"/>
            <a:ext cx="8596668" cy="5423176"/>
          </a:xfrm>
        </p:spPr>
        <p:txBody>
          <a:bodyPr/>
          <a:lstStyle/>
          <a:p>
            <a:r>
              <a:rPr lang="en-US" sz="2400" dirty="0">
                <a:solidFill>
                  <a:schemeClr val="accent2"/>
                </a:solidFill>
              </a:rPr>
              <a:t>c) TURNING THE PATIENT TO THE RECOVERY </a:t>
            </a:r>
            <a:r>
              <a:rPr lang="en-US" sz="2400" dirty="0"/>
              <a:t>(three-quarters prone) position. This allows oral secretions and vomitus in the </a:t>
            </a:r>
            <a:r>
              <a:rPr lang="en-US" sz="2400" dirty="0" err="1"/>
              <a:t>oro</a:t>
            </a:r>
            <a:r>
              <a:rPr lang="en-US" sz="2400" dirty="0"/>
              <a:t>-pharynx to drain out of the mouth. </a:t>
            </a:r>
          </a:p>
          <a:p>
            <a:endParaRPr lang="en-US" dirty="0"/>
          </a:p>
        </p:txBody>
      </p:sp>
      <p:pic>
        <p:nvPicPr>
          <p:cNvPr id="4" name="Picture 3"/>
          <p:cNvPicPr>
            <a:picLocks noChangeAspect="1"/>
          </p:cNvPicPr>
          <p:nvPr/>
        </p:nvPicPr>
        <p:blipFill>
          <a:blip r:embed="rId2"/>
          <a:stretch>
            <a:fillRect/>
          </a:stretch>
        </p:blipFill>
        <p:spPr>
          <a:xfrm>
            <a:off x="1957588" y="2082652"/>
            <a:ext cx="6542468" cy="3958711"/>
          </a:xfrm>
          <a:prstGeom prst="rect">
            <a:avLst/>
          </a:prstGeom>
        </p:spPr>
      </p:pic>
    </p:spTree>
    <p:extLst>
      <p:ext uri="{BB962C8B-B14F-4D97-AF65-F5344CB8AC3E}">
        <p14:creationId xmlns:p14="http://schemas.microsoft.com/office/powerpoint/2010/main" val="13099987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745</TotalTime>
  <Words>706</Words>
  <Application>Microsoft Office PowerPoint</Application>
  <PresentationFormat>Widescreen</PresentationFormat>
  <Paragraphs>57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Times New Roman</vt:lpstr>
      <vt:lpstr>Trebuchet MS</vt:lpstr>
      <vt:lpstr>Wingdings 3</vt:lpstr>
      <vt:lpstr>Facet</vt:lpstr>
      <vt:lpstr>TOXICOLOGY MANAGEMENT INTRODUCTION</vt:lpstr>
      <vt:lpstr>POISONING MANAGEMENT  </vt:lpstr>
      <vt:lpstr> Treatment variably includes</vt:lpstr>
      <vt:lpstr>Management of the poisoned patient begins with evaluation, recognition that poisoning has occurred identification of the agent involved, assessment of severity, and prediction of toxicity </vt:lpstr>
      <vt:lpstr>1.EMERGENCY MANAGEMENT </vt:lpstr>
      <vt:lpstr>A – Airway.</vt:lpstr>
      <vt:lpstr>PowerPoint Presentation</vt:lpstr>
      <vt:lpstr>PowerPoint Presentation</vt:lpstr>
      <vt:lpstr>PowerPoint Presentation</vt:lpstr>
      <vt:lpstr>PowerPoint Presentation</vt:lpstr>
      <vt:lpstr>B – Breathing.</vt:lpstr>
      <vt:lpstr>C – Circulation.</vt:lpstr>
      <vt:lpstr>Other Problems. </vt:lpstr>
      <vt:lpstr>Supportive care </vt:lpstr>
      <vt:lpstr>PowerPoint Presentation</vt:lpstr>
      <vt:lpstr>PowerPoint Presentation</vt:lpstr>
      <vt:lpstr>PowerPoint Presentation</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TOXICOLOGY </dc:title>
  <dc:creator>AB</dc:creator>
  <cp:lastModifiedBy>Rashid</cp:lastModifiedBy>
  <cp:revision>154</cp:revision>
  <dcterms:created xsi:type="dcterms:W3CDTF">2020-04-01T06:13:17Z</dcterms:created>
  <dcterms:modified xsi:type="dcterms:W3CDTF">2020-05-04T04:10:53Z</dcterms:modified>
</cp:coreProperties>
</file>