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  <p:sldId id="289" r:id="rId3"/>
    <p:sldId id="318" r:id="rId4"/>
    <p:sldId id="303" r:id="rId5"/>
    <p:sldId id="283" r:id="rId6"/>
    <p:sldId id="284" r:id="rId7"/>
    <p:sldId id="288" r:id="rId8"/>
    <p:sldId id="320" r:id="rId9"/>
    <p:sldId id="297" r:id="rId10"/>
    <p:sldId id="262" r:id="rId11"/>
    <p:sldId id="304" r:id="rId12"/>
    <p:sldId id="264" r:id="rId13"/>
    <p:sldId id="265" r:id="rId14"/>
    <p:sldId id="310" r:id="rId15"/>
    <p:sldId id="268" r:id="rId16"/>
    <p:sldId id="321" r:id="rId17"/>
    <p:sldId id="269" r:id="rId18"/>
    <p:sldId id="315" r:id="rId19"/>
    <p:sldId id="312" r:id="rId20"/>
    <p:sldId id="313" r:id="rId21"/>
    <p:sldId id="314" r:id="rId22"/>
    <p:sldId id="270" r:id="rId23"/>
    <p:sldId id="271" r:id="rId24"/>
    <p:sldId id="274" r:id="rId25"/>
    <p:sldId id="286" r:id="rId26"/>
    <p:sldId id="287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73677D9-BCA4-4ADE-9A62-38C96A69B4A5}" type="datetimeFigureOut">
              <a:rPr lang="en-US" smtClean="0"/>
              <a:pPr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59AD6C2-632F-4869-B2E9-5FE669E3B2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r>
              <a:rPr lang="en-US" altLang="en-US"/>
              <a:t>Case Study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7905750" cy="3554413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A 2-year-old unvaccinated child was seen in the emergency room because of complaints of </a:t>
            </a:r>
            <a:r>
              <a:rPr lang="en-US" altLang="en-US" sz="3200" dirty="0" smtClean="0"/>
              <a:t>headache, fever and altered mental status. Neck rigidity and kerning sign were positive</a:t>
            </a:r>
            <a:endParaRPr lang="en-US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381000"/>
            <a:ext cx="7772400" cy="685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TW" sz="3200" dirty="0" smtClean="0"/>
              <a:t>                  Pathogenesis</a:t>
            </a:r>
            <a:r>
              <a:rPr lang="en-US" altLang="zh-TW" sz="3200" b="1" dirty="0" smtClean="0"/>
              <a:t> </a:t>
            </a:r>
            <a:br>
              <a:rPr lang="en-US" altLang="zh-TW" sz="3200" b="1" dirty="0" smtClean="0"/>
            </a:br>
            <a:r>
              <a:rPr lang="en-US" altLang="zh-TW" sz="3200" b="1" dirty="0" smtClean="0"/>
              <a:t>          </a:t>
            </a:r>
            <a:r>
              <a:rPr lang="en-US" altLang="zh-TW" sz="3200" u="sng" dirty="0" smtClean="0"/>
              <a:t>encapsulated Hi type b</a:t>
            </a:r>
          </a:p>
        </p:txBody>
      </p:sp>
      <p:sp>
        <p:nvSpPr>
          <p:cNvPr id="81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496300" cy="4906963"/>
          </a:xfrm>
        </p:spPr>
        <p:txBody>
          <a:bodyPr>
            <a:normAutofit/>
          </a:bodyPr>
          <a:lstStyle/>
          <a:p>
            <a:pPr marL="442913" indent="-442913" eaLnBrk="1" hangingPunct="1">
              <a:lnSpc>
                <a:spcPct val="95000"/>
              </a:lnSpc>
              <a:spcBef>
                <a:spcPct val="65000"/>
              </a:spcBef>
            </a:pPr>
            <a:r>
              <a:rPr lang="en-US" altLang="zh-TW" sz="2600" dirty="0" smtClean="0"/>
              <a:t>Uncommon in the URT</a:t>
            </a:r>
          </a:p>
          <a:p>
            <a:pPr marL="442913" indent="-442913" eaLnBrk="1" hangingPunct="1">
              <a:lnSpc>
                <a:spcPct val="95000"/>
              </a:lnSpc>
              <a:spcBef>
                <a:spcPct val="65000"/>
              </a:spcBef>
            </a:pPr>
            <a:r>
              <a:rPr lang="en-US" altLang="zh-TW" sz="2600" dirty="0" smtClean="0"/>
              <a:t>Common cause of disease in unvaccinated children</a:t>
            </a:r>
          </a:p>
          <a:p>
            <a:pPr marL="442913" indent="-442913">
              <a:lnSpc>
                <a:spcPct val="95000"/>
              </a:lnSpc>
              <a:spcBef>
                <a:spcPct val="65000"/>
              </a:spcBef>
            </a:pPr>
            <a:r>
              <a:rPr lang="en-US" altLang="zh-TW" sz="2600" dirty="0" smtClean="0"/>
              <a:t>Produce </a:t>
            </a:r>
            <a:r>
              <a:rPr lang="en-US" altLang="zh-TW" sz="2600" b="1" dirty="0" smtClean="0"/>
              <a:t>IgA1 proteases</a:t>
            </a:r>
            <a:r>
              <a:rPr lang="en-US" altLang="zh-TW" sz="2600" dirty="0" smtClean="0"/>
              <a:t>, facilitate colonization</a:t>
            </a:r>
          </a:p>
          <a:p>
            <a:pPr marL="442913" indent="-442913" eaLnBrk="1" hangingPunct="1">
              <a:lnSpc>
                <a:spcPct val="95000"/>
              </a:lnSpc>
              <a:spcBef>
                <a:spcPct val="65000"/>
              </a:spcBef>
            </a:pPr>
            <a:r>
              <a:rPr lang="en-US" altLang="zh-TW" sz="2600" b="1" dirty="0" smtClean="0">
                <a:sym typeface="Symbol" pitchFamily="18" charset="2"/>
              </a:rPr>
              <a:t>Invasion: </a:t>
            </a:r>
            <a:r>
              <a:rPr lang="en-US" altLang="zh-TW" sz="2600" dirty="0" smtClean="0">
                <a:sym typeface="Symbol" pitchFamily="18" charset="2"/>
              </a:rPr>
              <a:t>A</a:t>
            </a:r>
            <a:r>
              <a:rPr lang="en-US" altLang="zh-TW" sz="2600" dirty="0" smtClean="0"/>
              <a:t>dhesion proteins </a:t>
            </a:r>
            <a:r>
              <a:rPr lang="en-US" altLang="zh-TW" sz="2600" b="1" dirty="0" smtClean="0">
                <a:sym typeface="Symbol" pitchFamily="18" charset="2"/>
              </a:rPr>
              <a:t> </a:t>
            </a:r>
            <a:r>
              <a:rPr lang="en-US" altLang="zh-TW" sz="2600" dirty="0" smtClean="0">
                <a:sym typeface="Symbol" pitchFamily="18" charset="2"/>
              </a:rPr>
              <a:t>colonization of </a:t>
            </a:r>
            <a:r>
              <a:rPr lang="en-US" altLang="zh-TW" sz="2600" dirty="0" err="1" smtClean="0">
                <a:sym typeface="Symbol" pitchFamily="18" charset="2"/>
              </a:rPr>
              <a:t>oropharynx</a:t>
            </a:r>
            <a:r>
              <a:rPr lang="en-US" altLang="zh-TW" sz="2600" dirty="0" smtClean="0">
                <a:sym typeface="Symbol" pitchFamily="18" charset="2"/>
              </a:rPr>
              <a:t> </a:t>
            </a:r>
            <a:r>
              <a:rPr lang="en-US" altLang="zh-TW" sz="2600" b="1" dirty="0" smtClean="0">
                <a:sym typeface="Symbol" pitchFamily="18" charset="2"/>
              </a:rPr>
              <a:t>lipid A LPS</a:t>
            </a:r>
            <a:r>
              <a:rPr lang="en-US" altLang="zh-TW" sz="2600" b="1" dirty="0" smtClean="0">
                <a:sym typeface="Symbol" pitchFamily="18" charset="2"/>
              </a:rPr>
              <a:t>……</a:t>
            </a:r>
            <a:r>
              <a:rPr lang="en-US" altLang="zh-TW" sz="2600" dirty="0" smtClean="0">
                <a:sym typeface="Symbol" pitchFamily="18" charset="2"/>
              </a:rPr>
              <a:t> </a:t>
            </a:r>
            <a:r>
              <a:rPr lang="en-US" altLang="zh-TW" sz="2600" b="1" dirty="0" smtClean="0">
                <a:sym typeface="Symbol" pitchFamily="18" charset="2"/>
              </a:rPr>
              <a:t></a:t>
            </a:r>
            <a:r>
              <a:rPr lang="en-US" altLang="zh-TW" sz="2600" dirty="0" smtClean="0">
                <a:sym typeface="Symbol" pitchFamily="18" charset="2"/>
              </a:rPr>
              <a:t> damage and impair </a:t>
            </a:r>
            <a:r>
              <a:rPr lang="en-US" altLang="zh-TW" sz="2600" dirty="0" err="1" smtClean="0">
                <a:sym typeface="Symbol" pitchFamily="18" charset="2"/>
              </a:rPr>
              <a:t>ciliary</a:t>
            </a:r>
            <a:r>
              <a:rPr lang="en-US" altLang="zh-TW" sz="2600" dirty="0" smtClean="0">
                <a:sym typeface="Symbol" pitchFamily="18" charset="2"/>
              </a:rPr>
              <a:t> </a:t>
            </a:r>
            <a:r>
              <a:rPr lang="en-US" altLang="zh-TW" sz="2600" dirty="0" smtClean="0">
                <a:sym typeface="Symbol" pitchFamily="18" charset="2"/>
              </a:rPr>
              <a:t>function </a:t>
            </a:r>
            <a:r>
              <a:rPr lang="en-US" altLang="zh-TW" sz="2600" b="1" dirty="0" smtClean="0">
                <a:sym typeface="Symbol" pitchFamily="18" charset="2"/>
              </a:rPr>
              <a:t></a:t>
            </a:r>
            <a:r>
              <a:rPr lang="en-US" altLang="zh-TW" sz="2600" dirty="0" smtClean="0">
                <a:sym typeface="Symbol" pitchFamily="18" charset="2"/>
              </a:rPr>
              <a:t>across epithelial and endothelial cells </a:t>
            </a:r>
            <a:r>
              <a:rPr lang="en-US" altLang="zh-TW" sz="2600" b="1" dirty="0" smtClean="0">
                <a:sym typeface="Symbol" pitchFamily="18" charset="2"/>
              </a:rPr>
              <a:t></a:t>
            </a:r>
            <a:r>
              <a:rPr lang="en-US" altLang="zh-TW" sz="2600" dirty="0" smtClean="0">
                <a:sym typeface="Symbol" pitchFamily="18" charset="2"/>
              </a:rPr>
              <a:t> blood</a:t>
            </a:r>
            <a:endParaRPr lang="en-US" altLang="zh-TW" sz="2600" b="1" dirty="0" smtClean="0">
              <a:sym typeface="Symbol" pitchFamily="18" charset="2"/>
            </a:endParaRPr>
          </a:p>
          <a:p>
            <a:pPr marL="442913" indent="-442913" eaLnBrk="1" hangingPunct="1">
              <a:lnSpc>
                <a:spcPct val="95000"/>
              </a:lnSpc>
              <a:spcBef>
                <a:spcPct val="65000"/>
              </a:spcBef>
            </a:pPr>
            <a:r>
              <a:rPr lang="en-US" altLang="zh-TW" sz="2600" b="1" dirty="0" smtClean="0"/>
              <a:t>LPS lipid A </a:t>
            </a:r>
            <a:r>
              <a:rPr lang="en-US" altLang="zh-TW" sz="2600" dirty="0" smtClean="0"/>
              <a:t>induces </a:t>
            </a:r>
            <a:r>
              <a:rPr lang="en-US" altLang="zh-TW" sz="2600" dirty="0" err="1" smtClean="0"/>
              <a:t>meningeal</a:t>
            </a:r>
            <a:r>
              <a:rPr lang="en-US" altLang="zh-TW" sz="2600" dirty="0" smtClean="0"/>
              <a:t> inflammation</a:t>
            </a:r>
          </a:p>
          <a:p>
            <a:pPr marL="442913" indent="-442913" eaLnBrk="1" hangingPunct="1">
              <a:lnSpc>
                <a:spcPct val="95000"/>
              </a:lnSpc>
              <a:spcBef>
                <a:spcPct val="65000"/>
              </a:spcBef>
              <a:buFont typeface="Wingdings" pitchFamily="2" charset="2"/>
              <a:buNone/>
            </a:pPr>
            <a:endParaRPr lang="en-US" altLang="zh-TW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8200"/>
            <a:ext cx="87630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4000" b="1" dirty="0" smtClean="0">
                <a:ea typeface="標楷體" pitchFamily="65" charset="-120"/>
              </a:rPr>
              <a:t>              </a:t>
            </a:r>
            <a:r>
              <a:rPr lang="en-US" altLang="zh-TW" sz="4400" b="1" dirty="0" smtClean="0">
                <a:ea typeface="標楷體" pitchFamily="65" charset="-120"/>
              </a:rPr>
              <a:t>Pathogenesis   </a:t>
            </a:r>
            <a:r>
              <a:rPr lang="en-US" altLang="zh-TW" sz="4000" b="1" dirty="0" smtClean="0">
                <a:ea typeface="標楷體" pitchFamily="65" charset="-120"/>
              </a:rPr>
              <a:t>               </a:t>
            </a:r>
            <a:r>
              <a:rPr lang="en-US" altLang="zh-TW" sz="3600" b="1" dirty="0" smtClean="0">
                <a:ea typeface="標楷體" pitchFamily="65" charset="-120"/>
              </a:rPr>
              <a:t>	   </a:t>
            </a:r>
            <a:br>
              <a:rPr lang="en-US" altLang="zh-TW" sz="3600" b="1" dirty="0" smtClean="0">
                <a:ea typeface="標楷體" pitchFamily="65" charset="-120"/>
              </a:rPr>
            </a:br>
            <a:r>
              <a:rPr lang="en-US" altLang="zh-TW" sz="3600" b="1" dirty="0" smtClean="0">
                <a:ea typeface="標楷體" pitchFamily="65" charset="-120"/>
              </a:rPr>
              <a:t>             </a:t>
            </a:r>
            <a:r>
              <a:rPr lang="en-US" altLang="zh-TW" sz="3200" u="sng" dirty="0" smtClean="0"/>
              <a:t>Non-encapsulated Hi </a:t>
            </a:r>
            <a:r>
              <a:rPr lang="en-US" altLang="zh-TW" sz="1400" dirty="0" smtClean="0"/>
              <a:t/>
            </a:r>
            <a:br>
              <a:rPr lang="en-US" altLang="zh-TW" sz="1400" dirty="0" smtClean="0"/>
            </a:br>
            <a:r>
              <a:rPr lang="en-US" altLang="zh-TW" sz="1400" dirty="0" smtClean="0"/>
              <a:t>		               </a:t>
            </a:r>
            <a:r>
              <a:rPr lang="en-US" altLang="zh-TW" sz="3100" dirty="0" smtClean="0"/>
              <a:t>(non-</a:t>
            </a:r>
            <a:r>
              <a:rPr lang="en-US" altLang="zh-TW" sz="3100" dirty="0" err="1" smtClean="0"/>
              <a:t>typeable</a:t>
            </a:r>
            <a:r>
              <a:rPr lang="en-US" altLang="zh-TW" sz="3100" dirty="0" smtClean="0"/>
              <a:t>)</a:t>
            </a:r>
            <a:endParaRPr lang="en-US" altLang="zh-TW" sz="2000" i="1" u="sng" dirty="0" smtClean="0"/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50825" y="2590800"/>
            <a:ext cx="8664575" cy="3581400"/>
          </a:xfrm>
        </p:spPr>
        <p:txBody>
          <a:bodyPr/>
          <a:lstStyle/>
          <a:p>
            <a:pPr marL="457200" indent="-457200" eaLnBrk="1" hangingPunct="1">
              <a:lnSpc>
                <a:spcPct val="105000"/>
              </a:lnSpc>
              <a:spcBef>
                <a:spcPct val="65000"/>
              </a:spcBef>
            </a:pPr>
            <a:r>
              <a:rPr lang="en-US" altLang="zh-TW" dirty="0" smtClean="0"/>
              <a:t>Colonize URT in all people</a:t>
            </a:r>
          </a:p>
          <a:p>
            <a:pPr marL="457200" indent="-457200" eaLnBrk="1" hangingPunct="1">
              <a:lnSpc>
                <a:spcPct val="105000"/>
              </a:lnSpc>
              <a:spcBef>
                <a:spcPct val="65000"/>
              </a:spcBef>
            </a:pPr>
            <a:r>
              <a:rPr lang="en-US" altLang="zh-TW" dirty="0" smtClean="0"/>
              <a:t>10% of the flora of saliva: </a:t>
            </a:r>
            <a:r>
              <a:rPr lang="en-US" altLang="zh-TW" i="1" dirty="0" smtClean="0">
                <a:cs typeface="Arial" charset="0"/>
              </a:rPr>
              <a:t>H. </a:t>
            </a:r>
            <a:r>
              <a:rPr lang="en-US" altLang="zh-TW" i="1" dirty="0" err="1" smtClean="0">
                <a:cs typeface="Arial" charset="0"/>
              </a:rPr>
              <a:t>parainfluenzae</a:t>
            </a:r>
            <a:r>
              <a:rPr lang="en-US" altLang="zh-TW" dirty="0" smtClean="0"/>
              <a:t> </a:t>
            </a:r>
          </a:p>
          <a:p>
            <a:pPr marL="457200" indent="-457200" eaLnBrk="1" hangingPunct="1">
              <a:lnSpc>
                <a:spcPct val="105000"/>
              </a:lnSpc>
              <a:spcBef>
                <a:spcPct val="65000"/>
              </a:spcBef>
            </a:pPr>
            <a:r>
              <a:rPr lang="en-US" altLang="zh-TW" dirty="0" smtClean="0"/>
              <a:t>Opportunistic pathogens: Spread locally and cause acute and chronic </a:t>
            </a:r>
            <a:r>
              <a:rPr lang="en-US" altLang="zh-TW" dirty="0" err="1" smtClean="0"/>
              <a:t>otitis</a:t>
            </a:r>
            <a:r>
              <a:rPr lang="en-US" altLang="zh-TW" dirty="0" smtClean="0"/>
              <a:t>, sinusitis, bronchitis, and pneumonia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92138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3600" b="1" u="sng" smtClean="0"/>
              <a:t>Clinical diseases (Hib infection)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28600" y="1492250"/>
            <a:ext cx="8686800" cy="5105400"/>
          </a:xfrm>
        </p:spPr>
        <p:txBody>
          <a:bodyPr/>
          <a:lstStyle/>
          <a:p>
            <a:pPr eaLnBrk="1" hangingPunct="1">
              <a:spcBef>
                <a:spcPct val="55000"/>
              </a:spcBef>
            </a:pPr>
            <a:r>
              <a:rPr lang="en-US" altLang="zh-TW" sz="2800" b="1" dirty="0" smtClean="0"/>
              <a:t>Meningitis</a:t>
            </a:r>
            <a:r>
              <a:rPr lang="en-US" altLang="zh-TW" sz="2800" dirty="0" smtClean="0"/>
              <a:t>:  Hi type b </a:t>
            </a:r>
            <a:r>
              <a:rPr lang="en-US" altLang="zh-TW" sz="2800" u="sng" dirty="0" smtClean="0"/>
              <a:t>was</a:t>
            </a:r>
            <a:r>
              <a:rPr lang="en-US" altLang="zh-TW" sz="2800" dirty="0" smtClean="0"/>
              <a:t> the most common cause of pediatric meningitis (3 -18 m). </a:t>
            </a:r>
            <a:endParaRPr lang="en-US" altLang="zh-TW" sz="2400" dirty="0" smtClean="0"/>
          </a:p>
          <a:p>
            <a:pPr eaLnBrk="1" hangingPunct="1">
              <a:lnSpc>
                <a:spcPct val="95000"/>
              </a:lnSpc>
              <a:spcBef>
                <a:spcPct val="55000"/>
              </a:spcBef>
              <a:buFont typeface="Wingdings" pitchFamily="2" charset="2"/>
              <a:buNone/>
            </a:pPr>
            <a:r>
              <a:rPr lang="en-US" altLang="zh-TW" sz="2800" dirty="0" smtClean="0"/>
              <a:t> </a:t>
            </a:r>
          </a:p>
        </p:txBody>
      </p:sp>
      <p:pic>
        <p:nvPicPr>
          <p:cNvPr id="10244" name="Picture 4" descr="meningitis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2548057"/>
            <a:ext cx="5383212" cy="337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5508625" y="3429000"/>
            <a:ext cx="345598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800" b="1" dirty="0"/>
              <a:t>Age-specific incidence of bacterial meningitis caused by </a:t>
            </a:r>
            <a:r>
              <a:rPr lang="en-US" altLang="zh-TW" sz="1800" b="1" i="1" dirty="0" err="1"/>
              <a:t>Haemophilus</a:t>
            </a:r>
            <a:r>
              <a:rPr lang="en-US" altLang="zh-TW" sz="1800" b="1" i="1" dirty="0"/>
              <a:t> </a:t>
            </a:r>
            <a:r>
              <a:rPr lang="en-US" altLang="zh-TW" sz="1800" b="1" i="1" dirty="0" err="1"/>
              <a:t>influenzae</a:t>
            </a:r>
            <a:r>
              <a:rPr lang="en-US" altLang="zh-TW" sz="1800" b="1" dirty="0"/>
              <a:t>, </a:t>
            </a:r>
            <a:r>
              <a:rPr lang="en-US" altLang="zh-TW" sz="1800" b="1" i="1" dirty="0" err="1"/>
              <a:t>Neisseria</a:t>
            </a:r>
            <a:r>
              <a:rPr lang="en-US" altLang="zh-TW" sz="1800" b="1" i="1" dirty="0"/>
              <a:t> </a:t>
            </a:r>
            <a:r>
              <a:rPr lang="en-US" altLang="zh-TW" sz="1800" b="1" i="1" dirty="0" err="1"/>
              <a:t>meningitidis</a:t>
            </a:r>
            <a:r>
              <a:rPr lang="en-US" altLang="zh-TW" sz="1800" b="1" dirty="0"/>
              <a:t> and </a:t>
            </a:r>
            <a:r>
              <a:rPr lang="en-US" altLang="zh-TW" sz="1800" b="1" i="1" dirty="0"/>
              <a:t>Streptococcus </a:t>
            </a:r>
            <a:r>
              <a:rPr lang="en-US" altLang="zh-TW" sz="1800" b="1" i="1" dirty="0" err="1"/>
              <a:t>pneumoniae</a:t>
            </a:r>
            <a:r>
              <a:rPr lang="en-US" altLang="zh-TW" sz="1800" b="1" dirty="0"/>
              <a:t> prior to 1985</a:t>
            </a:r>
            <a:r>
              <a:rPr lang="en-US" altLang="zh-TW" sz="1800" dirty="0"/>
              <a:t> </a:t>
            </a:r>
          </a:p>
          <a:p>
            <a:endParaRPr lang="en-US" altLang="zh-TW" sz="1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19113"/>
            <a:ext cx="77724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3600" b="1" u="sng" dirty="0" smtClean="0"/>
              <a:t>Clinical diseases (H. influenza infection)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95288" y="1447800"/>
            <a:ext cx="8497887" cy="5005388"/>
          </a:xfrm>
        </p:spPr>
        <p:txBody>
          <a:bodyPr>
            <a:noAutofit/>
          </a:bodyPr>
          <a:lstStyle/>
          <a:p>
            <a:pPr marL="450850" indent="-450850">
              <a:lnSpc>
                <a:spcPct val="105000"/>
              </a:lnSpc>
              <a:spcBef>
                <a:spcPct val="60000"/>
              </a:spcBef>
            </a:pPr>
            <a:r>
              <a:rPr lang="en-US" altLang="zh-TW" sz="2400" b="1" dirty="0" smtClean="0"/>
              <a:t>Pneumonia: </a:t>
            </a:r>
            <a:r>
              <a:rPr lang="en-US" altLang="zh-TW" sz="2400" dirty="0" smtClean="0"/>
              <a:t>typically occurs in infants and is accompanied by </a:t>
            </a:r>
            <a:r>
              <a:rPr lang="en-US" altLang="zh-TW" sz="2400" dirty="0" err="1" smtClean="0"/>
              <a:t>empyema</a:t>
            </a:r>
            <a:r>
              <a:rPr lang="en-US" altLang="zh-TW" sz="2400" dirty="0" smtClean="0"/>
              <a:t> and meningitis</a:t>
            </a:r>
          </a:p>
          <a:p>
            <a:pPr marL="450850" indent="-450850" eaLnBrk="1" hangingPunct="1">
              <a:lnSpc>
                <a:spcPct val="105000"/>
              </a:lnSpc>
              <a:spcBef>
                <a:spcPct val="60000"/>
              </a:spcBef>
            </a:pPr>
            <a:r>
              <a:rPr lang="en-US" altLang="en-US" sz="2800" dirty="0" err="1" smtClean="0"/>
              <a:t>Laryngo</a:t>
            </a:r>
            <a:r>
              <a:rPr lang="en-US" altLang="en-US" sz="2800" dirty="0" smtClean="0"/>
              <a:t>-tracheal infection</a:t>
            </a:r>
            <a:endParaRPr lang="en-US" altLang="zh-TW" sz="2400" dirty="0" smtClean="0"/>
          </a:p>
          <a:p>
            <a:pPr marL="450850" indent="-450850" eaLnBrk="1" hangingPunct="1">
              <a:lnSpc>
                <a:spcPct val="105000"/>
              </a:lnSpc>
              <a:spcBef>
                <a:spcPct val="60000"/>
              </a:spcBef>
            </a:pPr>
            <a:r>
              <a:rPr lang="en-US" altLang="zh-TW" sz="2400" b="1" dirty="0" err="1" smtClean="0"/>
              <a:t>Cellulitis</a:t>
            </a:r>
            <a:r>
              <a:rPr lang="en-US" altLang="zh-TW" sz="2400" b="1" dirty="0" smtClean="0"/>
              <a:t> </a:t>
            </a:r>
            <a:r>
              <a:rPr lang="en-US" altLang="zh-TW" sz="2400" dirty="0" smtClean="0"/>
              <a:t>: fever, reddish-blue patches on the cheeks or </a:t>
            </a:r>
            <a:r>
              <a:rPr lang="en-US" altLang="zh-TW" sz="2400" dirty="0" err="1" smtClean="0"/>
              <a:t>periorbital</a:t>
            </a:r>
            <a:r>
              <a:rPr lang="en-US" altLang="zh-TW" sz="2400" dirty="0" smtClean="0"/>
              <a:t> area.</a:t>
            </a:r>
          </a:p>
          <a:p>
            <a:pPr marL="450850" indent="-450850" eaLnBrk="1" hangingPunct="1">
              <a:lnSpc>
                <a:spcPct val="105000"/>
              </a:lnSpc>
              <a:spcBef>
                <a:spcPct val="60000"/>
              </a:spcBef>
            </a:pPr>
            <a:r>
              <a:rPr lang="en-US" altLang="zh-TW" sz="2400" b="1" dirty="0" smtClean="0"/>
              <a:t>Septic Arthritis</a:t>
            </a:r>
            <a:r>
              <a:rPr lang="en-US" altLang="zh-TW" sz="2400" dirty="0" smtClean="0"/>
              <a:t>: the most common form of arthritis (single large joint) in children &lt;2 yrs.</a:t>
            </a:r>
          </a:p>
          <a:p>
            <a:pPr marL="450850" indent="-450850">
              <a:lnSpc>
                <a:spcPct val="105000"/>
              </a:lnSpc>
              <a:spcBef>
                <a:spcPct val="60000"/>
              </a:spcBef>
            </a:pPr>
            <a:r>
              <a:rPr lang="en-US" altLang="zh-TW" sz="2400" b="1" dirty="0" err="1" smtClean="0"/>
              <a:t>Epiglotitis</a:t>
            </a:r>
            <a:r>
              <a:rPr lang="en-US" altLang="zh-TW" sz="2400" b="1" dirty="0" smtClean="0"/>
              <a:t> </a:t>
            </a:r>
            <a:r>
              <a:rPr lang="en-US" altLang="zh-TW" sz="2400" dirty="0" smtClean="0"/>
              <a:t>: 2-4 yrs; swelling of the supra-</a:t>
            </a:r>
            <a:r>
              <a:rPr lang="en-US" altLang="zh-TW" sz="2400" dirty="0" err="1" smtClean="0"/>
              <a:t>glottic</a:t>
            </a:r>
            <a:r>
              <a:rPr lang="en-US" altLang="zh-TW" sz="2400" dirty="0" smtClean="0"/>
              <a:t> tissue, </a:t>
            </a:r>
            <a:r>
              <a:rPr lang="en-US" altLang="zh-TW" sz="2400" dirty="0" err="1" smtClean="0"/>
              <a:t>pharyngitis</a:t>
            </a:r>
            <a:r>
              <a:rPr lang="en-US" altLang="zh-TW" sz="2400" dirty="0" smtClean="0"/>
              <a:t>,  fever, rapidly progress to complete obstruction of the airways, life-threatening emergency</a:t>
            </a:r>
            <a:endParaRPr lang="en-US" altLang="zh-TW" sz="2400" b="1" dirty="0" smtClean="0"/>
          </a:p>
          <a:p>
            <a:pPr marL="450850" indent="-450850" eaLnBrk="1" hangingPunct="1">
              <a:lnSpc>
                <a:spcPct val="105000"/>
              </a:lnSpc>
              <a:spcBef>
                <a:spcPct val="60000"/>
              </a:spcBef>
              <a:buFont typeface="Wingdings" pitchFamily="2" charset="2"/>
              <a:buNone/>
            </a:pPr>
            <a:r>
              <a:rPr lang="en-US" altLang="zh-TW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838256" y="357824"/>
            <a:ext cx="7162744" cy="60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304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zh-TW" sz="3600" b="1" u="sng" dirty="0" smtClean="0"/>
              <a:t>Diagnosis</a:t>
            </a:r>
          </a:p>
        </p:txBody>
      </p:sp>
      <p:sp>
        <p:nvSpPr>
          <p:cNvPr id="143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23850" y="1066800"/>
            <a:ext cx="8569325" cy="5457825"/>
          </a:xfrm>
        </p:spPr>
        <p:txBody>
          <a:bodyPr>
            <a:normAutofit/>
          </a:bodyPr>
          <a:lstStyle/>
          <a:p>
            <a:pPr marL="361950" indent="-361950" eaLnBrk="1" hangingPunct="1">
              <a:spcBef>
                <a:spcPct val="40000"/>
              </a:spcBef>
            </a:pPr>
            <a:r>
              <a:rPr lang="en-US" altLang="zh-TW" b="1" dirty="0" smtClean="0"/>
              <a:t>Clinical as well as laboratory diagnosis</a:t>
            </a:r>
          </a:p>
          <a:p>
            <a:pPr marL="361950" indent="-361950" eaLnBrk="1" hangingPunct="1">
              <a:spcBef>
                <a:spcPct val="40000"/>
              </a:spcBef>
            </a:pPr>
            <a:r>
              <a:rPr lang="en-US" altLang="zh-TW" b="1" dirty="0" smtClean="0"/>
              <a:t>Specimens:</a:t>
            </a:r>
            <a:r>
              <a:rPr lang="en-US" altLang="zh-TW" dirty="0" smtClean="0"/>
              <a:t> </a:t>
            </a:r>
          </a:p>
          <a:p>
            <a:pPr marL="895350" lvl="1" indent="-258763" eaLnBrk="1" hangingPunct="1">
              <a:spcBef>
                <a:spcPct val="40000"/>
              </a:spcBef>
            </a:pPr>
            <a:r>
              <a:rPr lang="en-US" altLang="zh-TW" dirty="0" smtClean="0">
                <a:solidFill>
                  <a:schemeClr val="accent2"/>
                </a:solidFill>
              </a:rPr>
              <a:t>Oral swab: avoid contamination with oral secretions</a:t>
            </a:r>
          </a:p>
          <a:p>
            <a:pPr marL="895350" lvl="1" indent="-258763" eaLnBrk="1" hangingPunct="1">
              <a:spcBef>
                <a:spcPct val="40000"/>
              </a:spcBef>
            </a:pPr>
            <a:r>
              <a:rPr lang="en-US" altLang="zh-TW" dirty="0" smtClean="0">
                <a:solidFill>
                  <a:schemeClr val="accent2"/>
                </a:solidFill>
              </a:rPr>
              <a:t>Sputum for LRT </a:t>
            </a:r>
          </a:p>
          <a:p>
            <a:pPr marL="895350" lvl="1" indent="-258763" eaLnBrk="1" hangingPunct="1">
              <a:spcBef>
                <a:spcPct val="40000"/>
              </a:spcBef>
            </a:pPr>
            <a:r>
              <a:rPr lang="en-US" altLang="zh-TW" dirty="0" smtClean="0">
                <a:solidFill>
                  <a:schemeClr val="accent2"/>
                </a:solidFill>
              </a:rPr>
              <a:t>Direct needle aspiration</a:t>
            </a:r>
          </a:p>
          <a:p>
            <a:pPr marL="895350" lvl="1" indent="-258763" eaLnBrk="1" hangingPunct="1">
              <a:spcBef>
                <a:spcPct val="40000"/>
              </a:spcBef>
            </a:pPr>
            <a:r>
              <a:rPr lang="en-US" altLang="zh-TW" dirty="0" smtClean="0"/>
              <a:t>Cerebrospinal fluid (CSF) and blood </a:t>
            </a:r>
          </a:p>
          <a:p>
            <a:pPr marL="895350" lvl="1" indent="-258763" eaLnBrk="1" hangingPunct="1">
              <a:spcBef>
                <a:spcPct val="40000"/>
              </a:spcBef>
            </a:pPr>
            <a:r>
              <a:rPr lang="en-US" altLang="zh-TW" b="1" dirty="0" smtClean="0"/>
              <a:t>Microscopy:</a:t>
            </a:r>
            <a:r>
              <a:rPr lang="en-US" altLang="zh-TW" dirty="0" smtClean="0"/>
              <a:t> both sensitive &amp; specific; G(-) bacilli /</a:t>
            </a:r>
            <a:r>
              <a:rPr lang="en-US" altLang="zh-TW" dirty="0" err="1" smtClean="0"/>
              <a:t>cocobacilli</a:t>
            </a:r>
            <a:r>
              <a:rPr lang="en-US" altLang="zh-TW" dirty="0" smtClean="0"/>
              <a:t> in CSF in &gt;80% cases before antibiotics treatment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Serological identification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Quellung’s</a:t>
            </a:r>
            <a:r>
              <a:rPr lang="en-US" dirty="0" smtClean="0"/>
              <a:t>  reaction</a:t>
            </a:r>
          </a:p>
          <a:p>
            <a:r>
              <a:rPr lang="en-US" dirty="0" smtClean="0"/>
              <a:t>Latex agglutination test</a:t>
            </a:r>
          </a:p>
          <a:p>
            <a:r>
              <a:rPr lang="en-US" dirty="0" smtClean="0"/>
              <a:t>CIEP</a:t>
            </a:r>
          </a:p>
          <a:p>
            <a:r>
              <a:rPr lang="en-US" dirty="0" smtClean="0"/>
              <a:t>ELISA</a:t>
            </a:r>
          </a:p>
          <a:p>
            <a:r>
              <a:rPr lang="en-US" dirty="0" smtClean="0"/>
              <a:t>DNA probe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71488" y="-90488"/>
            <a:ext cx="7772400" cy="1143001"/>
          </a:xfrm>
        </p:spPr>
        <p:txBody>
          <a:bodyPr/>
          <a:lstStyle/>
          <a:p>
            <a:pPr eaLnBrk="1" hangingPunct="1"/>
            <a:r>
              <a:rPr lang="en-US" altLang="zh-TW" sz="3600" b="1" u="sng" smtClean="0"/>
              <a:t>Diagnosis </a:t>
            </a:r>
            <a:r>
              <a:rPr lang="en-US" altLang="zh-TW" sz="3600" smtClean="0">
                <a:cs typeface="Arial" charset="0"/>
              </a:rPr>
              <a:t>(for Hib only)</a:t>
            </a:r>
            <a:endParaRPr lang="en-US" altLang="zh-TW" sz="3600" b="1" u="sng" smtClean="0"/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569325" cy="5616575"/>
          </a:xfrm>
        </p:spPr>
        <p:txBody>
          <a:bodyPr/>
          <a:lstStyle/>
          <a:p>
            <a:pPr marL="361950" indent="-361950" eaLnBrk="1" hangingPunct="1">
              <a:lnSpc>
                <a:spcPct val="95000"/>
              </a:lnSpc>
              <a:spcBef>
                <a:spcPct val="35000"/>
              </a:spcBef>
            </a:pPr>
            <a:r>
              <a:rPr lang="en-US" altLang="zh-TW" b="1" dirty="0" smtClean="0">
                <a:cs typeface="Arial" charset="0"/>
              </a:rPr>
              <a:t>Particle agglutination test</a:t>
            </a:r>
            <a:r>
              <a:rPr lang="en-US" altLang="zh-TW" dirty="0" smtClean="0">
                <a:cs typeface="Arial" charset="0"/>
              </a:rPr>
              <a:t> :</a:t>
            </a:r>
          </a:p>
          <a:p>
            <a:pPr marL="800100" lvl="1" indent="-258763" eaLnBrk="1" hangingPunct="1">
              <a:lnSpc>
                <a:spcPct val="95000"/>
              </a:lnSpc>
              <a:spcBef>
                <a:spcPct val="35000"/>
              </a:spcBef>
            </a:pPr>
            <a:r>
              <a:rPr lang="en-US" altLang="zh-TW" dirty="0" smtClean="0">
                <a:solidFill>
                  <a:schemeClr val="accent2"/>
                </a:solidFill>
                <a:cs typeface="Arial" charset="0"/>
              </a:rPr>
              <a:t>Detect PRP antigen, rapid and sensitive</a:t>
            </a:r>
          </a:p>
          <a:p>
            <a:pPr marL="800100" lvl="1" indent="-258763" eaLnBrk="1" hangingPunct="1">
              <a:lnSpc>
                <a:spcPct val="95000"/>
              </a:lnSpc>
              <a:spcBef>
                <a:spcPct val="35000"/>
              </a:spcBef>
            </a:pPr>
            <a:r>
              <a:rPr lang="en-US" altLang="zh-TW" dirty="0" smtClean="0">
                <a:solidFill>
                  <a:schemeClr val="accent2"/>
                </a:solidFill>
                <a:cs typeface="Arial" charset="0"/>
              </a:rPr>
              <a:t>Anti-PRP </a:t>
            </a:r>
            <a:r>
              <a:rPr lang="en-US" altLang="zh-TW" dirty="0" err="1" smtClean="0">
                <a:solidFill>
                  <a:schemeClr val="accent2"/>
                </a:solidFill>
                <a:cs typeface="Arial" charset="0"/>
              </a:rPr>
              <a:t>Ab</a:t>
            </a:r>
            <a:r>
              <a:rPr lang="en-US" altLang="zh-TW" dirty="0" smtClean="0">
                <a:solidFill>
                  <a:schemeClr val="accent2"/>
                </a:solidFill>
                <a:cs typeface="Arial" charset="0"/>
              </a:rPr>
              <a:t>-coated latex particles + specimen,  if PRP present, </a:t>
            </a:r>
            <a:r>
              <a:rPr lang="en-US" altLang="zh-TW" dirty="0" smtClean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“</a:t>
            </a:r>
            <a:r>
              <a:rPr lang="en-US" altLang="zh-TW" dirty="0" smtClean="0">
                <a:solidFill>
                  <a:schemeClr val="accent2"/>
                </a:solidFill>
                <a:cs typeface="Arial" charset="0"/>
              </a:rPr>
              <a:t>positive</a:t>
            </a:r>
            <a:r>
              <a:rPr lang="en-US" altLang="zh-TW" dirty="0" smtClean="0">
                <a:solidFill>
                  <a:schemeClr val="accent2"/>
                </a:solidFill>
                <a:latin typeface="Times New Roman" pitchFamily="18" charset="0"/>
                <a:cs typeface="Arial" charset="0"/>
              </a:rPr>
              <a:t>”</a:t>
            </a:r>
            <a:r>
              <a:rPr lang="en-US" altLang="zh-TW" dirty="0" smtClean="0">
                <a:solidFill>
                  <a:schemeClr val="accent2"/>
                </a:solidFill>
                <a:cs typeface="Arial" charset="0"/>
              </a:rPr>
              <a:t> agglutination</a:t>
            </a:r>
          </a:p>
          <a:p>
            <a:pPr marL="361950" indent="-361950" eaLnBrk="1" hangingPunct="1">
              <a:lnSpc>
                <a:spcPct val="95000"/>
              </a:lnSpc>
              <a:spcBef>
                <a:spcPct val="35000"/>
              </a:spcBef>
            </a:pPr>
            <a:r>
              <a:rPr lang="en-US" altLang="zh-TW" b="1" dirty="0" smtClean="0"/>
              <a:t>Culture:</a:t>
            </a:r>
            <a:r>
              <a:rPr lang="en-US" altLang="zh-TW" dirty="0" smtClean="0"/>
              <a:t> </a:t>
            </a:r>
          </a:p>
          <a:p>
            <a:pPr marL="800100" lvl="1" indent="-258763" eaLnBrk="1" hangingPunct="1">
              <a:lnSpc>
                <a:spcPct val="95000"/>
              </a:lnSpc>
              <a:spcBef>
                <a:spcPct val="35000"/>
              </a:spcBef>
            </a:pPr>
            <a:r>
              <a:rPr lang="en-US" altLang="zh-TW" dirty="0" smtClean="0"/>
              <a:t>Chocolate agar, colony 1-2 mm.</a:t>
            </a:r>
          </a:p>
          <a:p>
            <a:pPr marL="800100" lvl="1" indent="-258763" eaLnBrk="1" hangingPunct="1">
              <a:lnSpc>
                <a:spcPct val="95000"/>
              </a:lnSpc>
              <a:spcBef>
                <a:spcPct val="35000"/>
              </a:spcBef>
            </a:pPr>
            <a:r>
              <a:rPr lang="en-US" altLang="zh-TW" dirty="0" smtClean="0"/>
              <a:t>Blood agar:  </a:t>
            </a:r>
            <a:r>
              <a:rPr lang="en-US" altLang="zh-TW" dirty="0" err="1" smtClean="0"/>
              <a:t>Hib</a:t>
            </a:r>
            <a:r>
              <a:rPr lang="en-US" altLang="zh-TW" dirty="0" smtClean="0"/>
              <a:t> grows around colonies of </a:t>
            </a:r>
            <a:r>
              <a:rPr lang="en-US" altLang="zh-TW" i="1" dirty="0" smtClean="0"/>
              <a:t>Staph. </a:t>
            </a:r>
            <a:r>
              <a:rPr lang="en-US" altLang="zh-TW" i="1" dirty="0" err="1" smtClean="0"/>
              <a:t>aureus</a:t>
            </a:r>
            <a:r>
              <a:rPr lang="en-US" altLang="zh-TW" dirty="0" smtClean="0"/>
              <a:t> on blood agar -</a:t>
            </a:r>
            <a:r>
              <a:rPr lang="en-US" altLang="zh-TW" b="1" u="sng" dirty="0" smtClean="0"/>
              <a:t> Satellite phenomenon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Gram stain</a:t>
            </a:r>
            <a:endParaRPr lang="en-US" dirty="0"/>
          </a:p>
        </p:txBody>
      </p:sp>
      <p:pic>
        <p:nvPicPr>
          <p:cNvPr id="5" name="Picture 7" descr="W7917-19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988821"/>
            <a:ext cx="7315200" cy="432816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7" name="Picture 3" descr="W7917-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822960"/>
            <a:ext cx="6858000" cy="4114801"/>
          </a:xfrm>
          <a:prstGeom prst="rect">
            <a:avLst/>
          </a:prstGeom>
          <a:noFill/>
        </p:spPr>
      </p:pic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286000" y="5181600"/>
            <a:ext cx="4953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dirty="0">
                <a:latin typeface="Arial" charset="0"/>
              </a:rPr>
              <a:t>Direct smear of </a:t>
            </a:r>
            <a:r>
              <a:rPr lang="en-US" altLang="en-US" sz="2000" i="1" dirty="0">
                <a:latin typeface="Arial" charset="0"/>
              </a:rPr>
              <a:t>H. </a:t>
            </a:r>
            <a:r>
              <a:rPr lang="en-US" altLang="en-US" sz="2000" i="1" dirty="0" err="1">
                <a:latin typeface="Arial" charset="0"/>
              </a:rPr>
              <a:t>influenzae</a:t>
            </a:r>
            <a:r>
              <a:rPr lang="en-US" altLang="en-US" sz="2000" dirty="0">
                <a:latin typeface="Arial" charset="0"/>
              </a:rPr>
              <a:t> in CSF in a case of meningitis. Note the intracellular and extracellular </a:t>
            </a:r>
            <a:r>
              <a:rPr lang="en-US" altLang="en-US" sz="2000" dirty="0" err="1">
                <a:latin typeface="Arial" charset="0"/>
              </a:rPr>
              <a:t>pleomorphic</a:t>
            </a:r>
            <a:r>
              <a:rPr lang="en-US" altLang="en-US" sz="2000" dirty="0">
                <a:latin typeface="Arial" charset="0"/>
              </a:rPr>
              <a:t> gram-negative bacilli.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64208"/>
          </a:xfrm>
        </p:spPr>
        <p:txBody>
          <a:bodyPr/>
          <a:lstStyle/>
          <a:p>
            <a:r>
              <a:rPr lang="en-US" altLang="en-US" sz="3200" dirty="0" smtClean="0"/>
              <a:t>A cerebrospinal fluid(CSF) sample was obtained and sent to the laboratory for culture</a:t>
            </a:r>
          </a:p>
          <a:p>
            <a:r>
              <a:rPr lang="en-US" altLang="en-US" sz="3200" dirty="0" smtClean="0"/>
              <a:t>The Gram stain showed many white blood cells and many gram-negative, small bacilli. </a:t>
            </a:r>
          </a:p>
          <a:p>
            <a:r>
              <a:rPr lang="en-US" altLang="en-US" sz="3200" dirty="0" smtClean="0"/>
              <a:t>Glucose level </a:t>
            </a:r>
          </a:p>
          <a:p>
            <a:r>
              <a:rPr lang="en-US" altLang="en-US" sz="3200" dirty="0" smtClean="0"/>
              <a:t>Protein levels</a:t>
            </a:r>
            <a:endParaRPr lang="en-US" altLang="en-US" dirty="0" smtClean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3962400" y="3962400"/>
            <a:ext cx="457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Up Arrow 4"/>
          <p:cNvSpPr/>
          <p:nvPr/>
        </p:nvSpPr>
        <p:spPr>
          <a:xfrm flipH="1">
            <a:off x="4114800" y="4724400"/>
            <a:ext cx="533400" cy="6096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Small 1-2mm colonies on chocolate agar</a:t>
            </a:r>
          </a:p>
          <a:p>
            <a:endParaRPr lang="en-US" dirty="0"/>
          </a:p>
        </p:txBody>
      </p:sp>
      <p:pic>
        <p:nvPicPr>
          <p:cNvPr id="4" name="Picture 7" descr="http://1.bp.blogspot.com/_5s6uG0AE5v4/SxO8dlRt3oI/AAAAAAAAAn0/oEM75skQKCA/s1600/Haemophilus+sp.culture+on+chocolate+agar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438400"/>
            <a:ext cx="8153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6" descr="W7917-1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445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zh-TW" sz="3600" b="1" u="sng" smtClean="0"/>
              <a:t>Treatment</a:t>
            </a:r>
          </a:p>
        </p:txBody>
      </p:sp>
      <p:sp>
        <p:nvSpPr>
          <p:cNvPr id="163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68313" y="1557338"/>
            <a:ext cx="8215312" cy="4114800"/>
          </a:xfrm>
          <a:solidFill>
            <a:schemeClr val="bg2">
              <a:lumMod val="90000"/>
              <a:lumOff val="10000"/>
            </a:schemeClr>
          </a:solidFill>
        </p:spPr>
        <p:txBody>
          <a:bodyPr>
            <a:normAutofit fontScale="92500"/>
          </a:bodyPr>
          <a:lstStyle/>
          <a:p>
            <a:pPr marL="485775" indent="-485775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TW" b="1" dirty="0" smtClean="0"/>
              <a:t>Prompt</a:t>
            </a:r>
            <a:r>
              <a:rPr lang="en-US" altLang="zh-TW" dirty="0" smtClean="0"/>
              <a:t> antimicrobial therapy for systemic </a:t>
            </a:r>
            <a:r>
              <a:rPr lang="en-US" altLang="zh-TW" dirty="0" err="1" smtClean="0"/>
              <a:t>Hib</a:t>
            </a:r>
            <a:r>
              <a:rPr lang="en-US" altLang="zh-TW" dirty="0" smtClean="0"/>
              <a:t> infections, otherwise mortality 90-100%</a:t>
            </a:r>
          </a:p>
          <a:p>
            <a:pPr marL="485775" indent="-485775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TW" dirty="0" smtClean="0">
                <a:solidFill>
                  <a:schemeClr val="accent2"/>
                </a:solidFill>
              </a:rPr>
              <a:t>Serious infections: </a:t>
            </a:r>
            <a:r>
              <a:rPr lang="en-US" altLang="zh-TW" dirty="0" err="1" smtClean="0">
                <a:solidFill>
                  <a:schemeClr val="accent2"/>
                </a:solidFill>
              </a:rPr>
              <a:t>cephalosporins</a:t>
            </a:r>
            <a:r>
              <a:rPr lang="en-US" altLang="zh-TW" dirty="0" smtClean="0">
                <a:solidFill>
                  <a:schemeClr val="accent2"/>
                </a:solidFill>
              </a:rPr>
              <a:t> </a:t>
            </a:r>
          </a:p>
          <a:p>
            <a:pPr marL="485775" indent="-485775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TW" dirty="0" smtClean="0">
                <a:solidFill>
                  <a:schemeClr val="accent2"/>
                </a:solidFill>
              </a:rPr>
              <a:t>Severe infections (</a:t>
            </a:r>
            <a:r>
              <a:rPr lang="en-US" altLang="zh-TW" dirty="0" err="1" smtClean="0">
                <a:solidFill>
                  <a:schemeClr val="accent2"/>
                </a:solidFill>
              </a:rPr>
              <a:t>otitis</a:t>
            </a:r>
            <a:r>
              <a:rPr lang="en-US" altLang="zh-TW" dirty="0" smtClean="0">
                <a:solidFill>
                  <a:schemeClr val="accent2"/>
                </a:solidFill>
              </a:rPr>
              <a:t>, sinusitis): </a:t>
            </a:r>
            <a:r>
              <a:rPr lang="en-US" altLang="zh-TW" dirty="0" err="1" smtClean="0">
                <a:solidFill>
                  <a:schemeClr val="accent2"/>
                </a:solidFill>
                <a:cs typeface="Arial" charset="0"/>
              </a:rPr>
              <a:t>augmentin</a:t>
            </a:r>
            <a:endParaRPr lang="en-US" altLang="zh-TW" dirty="0" smtClean="0">
              <a:solidFill>
                <a:schemeClr val="accent2"/>
              </a:solidFill>
              <a:cs typeface="Arial" charset="0"/>
            </a:endParaRPr>
          </a:p>
          <a:p>
            <a:pPr marL="485775" indent="-485775"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TW" dirty="0" smtClean="0">
                <a:cs typeface="Arial" charset="0"/>
              </a:rPr>
              <a:t>Antibiotic chemoprophylaxis (</a:t>
            </a:r>
            <a:r>
              <a:rPr lang="en-US" altLang="zh-TW" dirty="0" err="1" smtClean="0">
                <a:cs typeface="Arial" charset="0"/>
              </a:rPr>
              <a:t>rifampin</a:t>
            </a:r>
            <a:r>
              <a:rPr lang="en-US" altLang="zh-TW" dirty="0" smtClean="0">
                <a:cs typeface="Arial" charset="0"/>
              </a:rPr>
              <a:t> x 4days) for high risk group (children &lt; 2ys with patients around)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685799"/>
            <a:ext cx="8569325" cy="58261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4900" b="1" dirty="0" smtClean="0"/>
              <a:t>Prevention 		</a:t>
            </a:r>
            <a:r>
              <a:rPr lang="en-US" altLang="zh-TW" sz="3600" b="1" dirty="0" smtClean="0"/>
              <a:t>					</a:t>
            </a:r>
            <a:endParaRPr lang="en-US" altLang="zh-TW" sz="3600" b="1" dirty="0" smtClean="0">
              <a:solidFill>
                <a:schemeClr val="tx1"/>
              </a:solidFill>
            </a:endParaRPr>
          </a:p>
        </p:txBody>
      </p:sp>
      <p:sp>
        <p:nvSpPr>
          <p:cNvPr id="174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1652588"/>
            <a:ext cx="8512175" cy="3505200"/>
          </a:xfrm>
        </p:spPr>
        <p:txBody>
          <a:bodyPr>
            <a:normAutofit lnSpcReduction="10000"/>
          </a:bodyPr>
          <a:lstStyle/>
          <a:p>
            <a:pPr marL="457200" indent="-457200" eaLnBrk="1" hangingPunct="1">
              <a:spcBef>
                <a:spcPct val="70000"/>
              </a:spcBef>
            </a:pPr>
            <a:r>
              <a:rPr lang="en-US" altLang="zh-TW" b="1" dirty="0" smtClean="0"/>
              <a:t>Polysaccharide PRP vaccine</a:t>
            </a:r>
            <a:r>
              <a:rPr lang="en-US" altLang="zh-TW" dirty="0" smtClean="0"/>
              <a:t> for </a:t>
            </a:r>
            <a:r>
              <a:rPr lang="en-US" altLang="zh-TW" dirty="0" err="1" smtClean="0"/>
              <a:t>Hib</a:t>
            </a:r>
            <a:r>
              <a:rPr lang="en-US" altLang="zh-TW" dirty="0" smtClean="0"/>
              <a:t> was not effective for children &lt; 18m (the high risk population).</a:t>
            </a:r>
          </a:p>
          <a:p>
            <a:pPr marL="457200" indent="-457200" eaLnBrk="1" hangingPunct="1">
              <a:spcBef>
                <a:spcPct val="70000"/>
              </a:spcBef>
            </a:pPr>
            <a:r>
              <a:rPr lang="en-US" altLang="zh-TW" b="1" dirty="0" smtClean="0"/>
              <a:t>Hi type b conjugate vaccine</a:t>
            </a:r>
          </a:p>
          <a:p>
            <a:pPr marL="857250" lvl="1" indent="-457200" eaLnBrk="1" hangingPunct="1">
              <a:spcBef>
                <a:spcPct val="70000"/>
              </a:spcBef>
            </a:pPr>
            <a:r>
              <a:rPr lang="en-US" altLang="zh-TW" b="1" dirty="0" smtClean="0"/>
              <a:t>Purified capsular PRP + Carrier proteins</a:t>
            </a:r>
            <a:r>
              <a:rPr lang="en-US" altLang="zh-TW" dirty="0" smtClean="0"/>
              <a:t>: 	 	Diphtheria </a:t>
            </a:r>
            <a:r>
              <a:rPr lang="en-US" altLang="zh-TW" dirty="0" err="1" smtClean="0"/>
              <a:t>toxoid</a:t>
            </a:r>
            <a:r>
              <a:rPr lang="en-US" altLang="zh-TW" dirty="0" smtClean="0"/>
              <a:t>  or                                    	Tetanus </a:t>
            </a:r>
            <a:r>
              <a:rPr lang="en-US" altLang="zh-TW" dirty="0" err="1" smtClean="0"/>
              <a:t>toxoid</a:t>
            </a:r>
            <a:endParaRPr lang="en-US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15938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zh-TW" sz="3600" b="1" i="1" u="sng" smtClean="0"/>
              <a:t>Haemophilus ducreyi </a:t>
            </a:r>
            <a:endParaRPr lang="en-US" altLang="zh-TW" sz="3600" b="1" u="sng" smtClean="0">
              <a:ea typeface="標楷體" pitchFamily="65" charset="-120"/>
            </a:endParaRPr>
          </a:p>
        </p:txBody>
      </p:sp>
      <p:sp>
        <p:nvSpPr>
          <p:cNvPr id="204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250825" y="1628775"/>
            <a:ext cx="8359775" cy="3857625"/>
          </a:xfrm>
        </p:spPr>
        <p:txBody>
          <a:bodyPr>
            <a:normAutofit fontScale="92500"/>
          </a:bodyPr>
          <a:lstStyle/>
          <a:p>
            <a:pPr marL="485775" indent="-485775" eaLnBrk="1" hangingPunct="1">
              <a:lnSpc>
                <a:spcPct val="105000"/>
              </a:lnSpc>
              <a:spcBef>
                <a:spcPts val="1800"/>
              </a:spcBef>
            </a:pPr>
            <a:r>
              <a:rPr lang="en-US" altLang="zh-TW" dirty="0" smtClean="0"/>
              <a:t>A </a:t>
            </a:r>
            <a:r>
              <a:rPr lang="en-US" altLang="zh-TW" b="1" dirty="0" smtClean="0"/>
              <a:t>sexually transmitted disease</a:t>
            </a:r>
            <a:r>
              <a:rPr lang="en-US" altLang="zh-TW" dirty="0" smtClean="0"/>
              <a:t>; most common in Africa and Asia</a:t>
            </a:r>
          </a:p>
          <a:p>
            <a:pPr marL="485775" indent="-485775" eaLnBrk="1" hangingPunct="1">
              <a:lnSpc>
                <a:spcPct val="105000"/>
              </a:lnSpc>
              <a:spcBef>
                <a:spcPts val="1800"/>
              </a:spcBef>
            </a:pPr>
            <a:r>
              <a:rPr lang="en-US" altLang="zh-TW" dirty="0" smtClean="0"/>
              <a:t>Painful ulcer on genitalia (</a:t>
            </a:r>
            <a:r>
              <a:rPr lang="en-US" altLang="zh-TW" b="1" dirty="0" smtClean="0"/>
              <a:t>soft chancre</a:t>
            </a:r>
            <a:r>
              <a:rPr lang="en-US" altLang="zh-TW" dirty="0" smtClean="0"/>
              <a:t>, with regional </a:t>
            </a:r>
            <a:r>
              <a:rPr lang="en-US" altLang="zh-TW" dirty="0" err="1" smtClean="0"/>
              <a:t>lymphadenopathy</a:t>
            </a:r>
            <a:endParaRPr lang="en-US" altLang="zh-TW" dirty="0" smtClean="0"/>
          </a:p>
          <a:p>
            <a:pPr marL="485775" indent="-485775" eaLnBrk="1" hangingPunct="1">
              <a:lnSpc>
                <a:spcPct val="105000"/>
              </a:lnSpc>
              <a:spcBef>
                <a:spcPts val="1800"/>
              </a:spcBef>
            </a:pPr>
            <a:r>
              <a:rPr lang="en-US" altLang="zh-TW" dirty="0" smtClean="0"/>
              <a:t>Differential: </a:t>
            </a:r>
          </a:p>
          <a:p>
            <a:pPr marL="885825" lvl="1" indent="-485775" eaLnBrk="1" hangingPunct="1">
              <a:lnSpc>
                <a:spcPct val="105000"/>
              </a:lnSpc>
              <a:spcBef>
                <a:spcPts val="1800"/>
              </a:spcBef>
            </a:pPr>
            <a:r>
              <a:rPr lang="en-US" altLang="zh-TW" dirty="0" smtClean="0"/>
              <a:t>Syphilis; Herpes simplex; </a:t>
            </a:r>
            <a:r>
              <a:rPr lang="en-US" altLang="zh-TW" dirty="0" err="1" smtClean="0"/>
              <a:t>Lymphogranuloma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venereum</a:t>
            </a:r>
            <a:r>
              <a:rPr lang="en-US" altLang="zh-TW" dirty="0" smtClean="0"/>
              <a:t> (caused by </a:t>
            </a:r>
            <a:r>
              <a:rPr lang="en-US" altLang="zh-TW" i="1" dirty="0" smtClean="0"/>
              <a:t>Chlamydia </a:t>
            </a:r>
            <a:r>
              <a:rPr lang="en-US" altLang="zh-TW" i="1" dirty="0" err="1" smtClean="0"/>
              <a:t>trachomatis</a:t>
            </a:r>
            <a:r>
              <a:rPr lang="en-US" altLang="zh-TW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-457200" y="0"/>
            <a:ext cx="9601200" cy="6858000"/>
            <a:chOff x="-288" y="0"/>
            <a:chExt cx="6048" cy="4320"/>
          </a:xfrm>
        </p:grpSpPr>
        <p:pic>
          <p:nvPicPr>
            <p:cNvPr id="645122" name="Picture 2" descr="HaemophilusInfectionsTable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921" y="0"/>
              <a:ext cx="3839" cy="4272"/>
            </a:xfrm>
            <a:prstGeom prst="rect">
              <a:avLst/>
            </a:prstGeom>
            <a:noFill/>
          </p:spPr>
        </p:pic>
        <p:sp>
          <p:nvSpPr>
            <p:cNvPr id="645123" name="Rectangle 3"/>
            <p:cNvSpPr>
              <a:spLocks noChangeArrowheads="1"/>
            </p:cNvSpPr>
            <p:nvPr/>
          </p:nvSpPr>
          <p:spPr bwMode="auto">
            <a:xfrm>
              <a:off x="-288" y="364"/>
              <a:ext cx="2496" cy="9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3800" i="1" dirty="0" err="1">
                  <a:solidFill>
                    <a:schemeClr val="accent3"/>
                  </a:solidFill>
                </a:rPr>
                <a:t>Haemophilus</a:t>
              </a:r>
              <a:r>
                <a:rPr lang="en-US" sz="3800" i="1" dirty="0">
                  <a:solidFill>
                    <a:schemeClr val="accent3"/>
                  </a:solidFill>
                </a:rPr>
                <a:t> Infections      </a:t>
              </a:r>
              <a:r>
                <a:rPr lang="en-US" sz="2000" i="1" dirty="0">
                  <a:solidFill>
                    <a:schemeClr val="accent3"/>
                  </a:solidFill>
                </a:rPr>
                <a:t>(cont.)</a:t>
              </a:r>
            </a:p>
          </p:txBody>
        </p:sp>
        <p:sp>
          <p:nvSpPr>
            <p:cNvPr id="645124" name="Line 4"/>
            <p:cNvSpPr>
              <a:spLocks noChangeShapeType="1"/>
            </p:cNvSpPr>
            <p:nvPr/>
          </p:nvSpPr>
          <p:spPr bwMode="auto">
            <a:xfrm>
              <a:off x="1776" y="3648"/>
              <a:ext cx="33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125" name="Text Box 5"/>
            <p:cNvSpPr txBox="1">
              <a:spLocks noChangeArrowheads="1"/>
            </p:cNvSpPr>
            <p:nvPr/>
          </p:nvSpPr>
          <p:spPr bwMode="auto">
            <a:xfrm>
              <a:off x="0" y="1536"/>
              <a:ext cx="1968" cy="273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marL="173038" indent="-173038" algn="ctr">
                <a:spcBef>
                  <a:spcPct val="50000"/>
                </a:spcBef>
              </a:pPr>
              <a:r>
                <a:rPr lang="en-US" sz="2400" dirty="0">
                  <a:solidFill>
                    <a:srgbClr val="CC0000"/>
                  </a:solidFill>
                </a:rPr>
                <a:t>NOTE</a:t>
              </a:r>
              <a:r>
                <a:rPr lang="en-US" sz="2400" dirty="0"/>
                <a:t>:</a:t>
              </a:r>
              <a:r>
                <a:rPr lang="en-US" sz="2000" b="0" dirty="0"/>
                <a:t> </a:t>
              </a:r>
            </a:p>
            <a:p>
              <a:pPr marL="173038" indent="-173038"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en-US" sz="1800" dirty="0"/>
                <a:t>Polysaccharide PRP</a:t>
              </a:r>
              <a:r>
                <a:rPr lang="en-US" sz="1800" b="0" dirty="0"/>
                <a:t> is </a:t>
              </a:r>
              <a:r>
                <a:rPr lang="en-US" sz="1800" dirty="0"/>
                <a:t>weakly immunogenic</a:t>
              </a:r>
            </a:p>
            <a:p>
              <a:pPr marL="173038" indent="-173038"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en-US" sz="1800" b="0" dirty="0"/>
                <a:t>Pediatric </a:t>
              </a:r>
              <a:r>
                <a:rPr lang="en-US" sz="1800" dirty="0"/>
                <a:t>immunity not mature for processing polysaccharide antigens until ~18 months</a:t>
              </a:r>
            </a:p>
            <a:p>
              <a:pPr marL="173038" indent="-173038">
                <a:spcBef>
                  <a:spcPct val="0"/>
                </a:spcBef>
                <a:buFont typeface="Wingdings" pitchFamily="2" charset="2"/>
                <a:buChar char="ü"/>
              </a:pPr>
              <a:r>
                <a:rPr lang="en-US" sz="1800" dirty="0"/>
                <a:t>Conjugated Vaccine</a:t>
              </a:r>
              <a:r>
                <a:rPr lang="en-US" sz="1800" b="0" dirty="0"/>
                <a:t>: </a:t>
              </a:r>
            </a:p>
            <a:p>
              <a:pPr marL="173038" indent="-173038">
                <a:spcBef>
                  <a:spcPct val="0"/>
                </a:spcBef>
                <a:buFont typeface="Wingdings" pitchFamily="2" charset="2"/>
                <a:buNone/>
              </a:pPr>
              <a:r>
                <a:rPr lang="en-US" sz="1800" b="0" dirty="0"/>
                <a:t>	PRP conjugated to protein carrier induces protective immunity (carriers may include: </a:t>
              </a:r>
              <a:r>
                <a:rPr lang="en-US" sz="1800" dirty="0"/>
                <a:t>diphtheria </a:t>
              </a:r>
              <a:r>
                <a:rPr lang="en-US" sz="1800" dirty="0" err="1"/>
                <a:t>toxoid</a:t>
              </a:r>
              <a:r>
                <a:rPr lang="en-US" sz="1800" dirty="0"/>
                <a:t>, tetanus </a:t>
              </a:r>
              <a:r>
                <a:rPr lang="en-US" sz="1800" dirty="0" err="1"/>
                <a:t>toxoid</a:t>
              </a:r>
              <a:r>
                <a:rPr lang="en-US" sz="1800" dirty="0"/>
                <a:t> or meningococcal OMP)</a:t>
              </a:r>
              <a:endParaRPr lang="en-US" sz="1800" b="0" dirty="0"/>
            </a:p>
          </p:txBody>
        </p:sp>
        <p:sp>
          <p:nvSpPr>
            <p:cNvPr id="645126" name="Line 6"/>
            <p:cNvSpPr>
              <a:spLocks noChangeShapeType="1"/>
            </p:cNvSpPr>
            <p:nvPr/>
          </p:nvSpPr>
          <p:spPr bwMode="auto">
            <a:xfrm>
              <a:off x="1584" y="336"/>
              <a:ext cx="33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127" name="Line 7"/>
            <p:cNvSpPr>
              <a:spLocks noChangeShapeType="1"/>
            </p:cNvSpPr>
            <p:nvPr/>
          </p:nvSpPr>
          <p:spPr bwMode="auto">
            <a:xfrm>
              <a:off x="1776" y="912"/>
              <a:ext cx="336" cy="0"/>
            </a:xfrm>
            <a:prstGeom prst="line">
              <a:avLst/>
            </a:prstGeom>
            <a:noFill/>
            <a:ln w="50800">
              <a:solidFill>
                <a:srgbClr val="CC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5128" name="Rectangle 8"/>
            <p:cNvSpPr>
              <a:spLocks noChangeArrowheads="1"/>
            </p:cNvSpPr>
            <p:nvPr/>
          </p:nvSpPr>
          <p:spPr bwMode="auto">
            <a:xfrm>
              <a:off x="0" y="1776"/>
              <a:ext cx="1920" cy="2544"/>
            </a:xfrm>
            <a:prstGeom prst="rect">
              <a:avLst/>
            </a:prstGeom>
            <a:noFill/>
            <a:ln w="38100" algn="ctr">
              <a:solidFill>
                <a:srgbClr val="CC0000"/>
              </a:solidFill>
              <a:prstDash val="lgDashDot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7403" y="0"/>
            <a:ext cx="8844197" cy="6858000"/>
            <a:chOff x="0" y="0"/>
            <a:chExt cx="5664" cy="4320"/>
          </a:xfrm>
        </p:grpSpPr>
        <p:pic>
          <p:nvPicPr>
            <p:cNvPr id="644098" name="Picture 2" descr="HaemophilusInfectionsTable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607" y="0"/>
              <a:ext cx="3057" cy="4320"/>
            </a:xfrm>
            <a:prstGeom prst="rect">
              <a:avLst/>
            </a:prstGeom>
            <a:noFill/>
          </p:spPr>
        </p:pic>
        <p:sp>
          <p:nvSpPr>
            <p:cNvPr id="644099" name="Rectangle 3"/>
            <p:cNvSpPr>
              <a:spLocks noChangeArrowheads="1"/>
            </p:cNvSpPr>
            <p:nvPr/>
          </p:nvSpPr>
          <p:spPr bwMode="auto">
            <a:xfrm>
              <a:off x="0" y="336"/>
              <a:ext cx="2496" cy="8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4000" i="1" dirty="0" err="1">
                  <a:solidFill>
                    <a:schemeClr val="accent3"/>
                  </a:solidFill>
                </a:rPr>
                <a:t>Haemophilus</a:t>
              </a:r>
              <a:r>
                <a:rPr lang="en-US" sz="4000" i="1" dirty="0">
                  <a:solidFill>
                    <a:schemeClr val="accent3"/>
                  </a:solidFill>
                </a:rPr>
                <a:t> Infections</a:t>
              </a:r>
            </a:p>
          </p:txBody>
        </p:sp>
        <p:sp>
          <p:nvSpPr>
            <p:cNvPr id="644100" name="Text Box 4"/>
            <p:cNvSpPr txBox="1">
              <a:spLocks noChangeArrowheads="1"/>
            </p:cNvSpPr>
            <p:nvPr/>
          </p:nvSpPr>
          <p:spPr bwMode="auto">
            <a:xfrm>
              <a:off x="52" y="1392"/>
              <a:ext cx="2411" cy="25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r">
                <a:spcBef>
                  <a:spcPct val="50000"/>
                </a:spcBef>
              </a:pPr>
              <a:r>
                <a:rPr lang="en-US" sz="2000" dirty="0">
                  <a:solidFill>
                    <a:srgbClr val="CC0000"/>
                  </a:solidFill>
                </a:rPr>
                <a:t>PRP</a:t>
              </a:r>
              <a:r>
                <a:rPr lang="en-US" sz="2000" b="0" dirty="0">
                  <a:solidFill>
                    <a:srgbClr val="CC0000"/>
                  </a:solidFill>
                </a:rPr>
                <a:t> = </a:t>
              </a:r>
              <a:r>
                <a:rPr lang="en-US" sz="2000" dirty="0" err="1">
                  <a:solidFill>
                    <a:srgbClr val="CC0000"/>
                  </a:solidFill>
                </a:rPr>
                <a:t>p</a:t>
              </a:r>
              <a:r>
                <a:rPr lang="en-US" sz="2000" b="0" dirty="0" err="1"/>
                <a:t>oly</a:t>
              </a:r>
              <a:r>
                <a:rPr lang="en-US" sz="2000" dirty="0" err="1">
                  <a:solidFill>
                    <a:srgbClr val="CC0000"/>
                  </a:solidFill>
                </a:rPr>
                <a:t>r</a:t>
              </a:r>
              <a:r>
                <a:rPr lang="en-US" sz="2000" b="0" dirty="0" err="1"/>
                <a:t>ibitol</a:t>
              </a:r>
              <a:r>
                <a:rPr lang="en-US" sz="2000" b="0" dirty="0"/>
                <a:t> </a:t>
              </a:r>
              <a:r>
                <a:rPr lang="en-US" sz="2000" dirty="0">
                  <a:solidFill>
                    <a:srgbClr val="CC0000"/>
                  </a:solidFill>
                </a:rPr>
                <a:t>p</a:t>
              </a:r>
              <a:r>
                <a:rPr lang="en-US" sz="2000" b="0" dirty="0"/>
                <a:t>hosphate</a:t>
              </a:r>
            </a:p>
          </p:txBody>
        </p:sp>
        <p:sp>
          <p:nvSpPr>
            <p:cNvPr id="644102" name="Line 6"/>
            <p:cNvSpPr>
              <a:spLocks noChangeShapeType="1"/>
            </p:cNvSpPr>
            <p:nvPr/>
          </p:nvSpPr>
          <p:spPr bwMode="auto">
            <a:xfrm>
              <a:off x="2448" y="1536"/>
              <a:ext cx="24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4103" name="Text Box 7"/>
            <p:cNvSpPr txBox="1">
              <a:spLocks noChangeArrowheads="1"/>
            </p:cNvSpPr>
            <p:nvPr/>
          </p:nvSpPr>
          <p:spPr bwMode="auto">
            <a:xfrm>
              <a:off x="3168" y="1113"/>
              <a:ext cx="1308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0"/>
                <a:t>(see others in text)</a:t>
              </a:r>
            </a:p>
          </p:txBody>
        </p:sp>
        <p:sp>
          <p:nvSpPr>
            <p:cNvPr id="644104" name="Line 8"/>
            <p:cNvSpPr>
              <a:spLocks noChangeShapeType="1"/>
            </p:cNvSpPr>
            <p:nvPr/>
          </p:nvSpPr>
          <p:spPr bwMode="auto">
            <a:xfrm>
              <a:off x="2448" y="2736"/>
              <a:ext cx="24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44105" name="Line 9"/>
            <p:cNvSpPr>
              <a:spLocks noChangeShapeType="1"/>
            </p:cNvSpPr>
            <p:nvPr/>
          </p:nvSpPr>
          <p:spPr bwMode="auto">
            <a:xfrm>
              <a:off x="2448" y="3360"/>
              <a:ext cx="240" cy="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87363" y="304800"/>
            <a:ext cx="7437437" cy="838200"/>
          </a:xfrm>
        </p:spPr>
        <p:txBody>
          <a:bodyPr>
            <a:normAutofit/>
          </a:bodyPr>
          <a:lstStyle/>
          <a:p>
            <a:r>
              <a:rPr lang="en-US" altLang="en-US" i="1" dirty="0" err="1"/>
              <a:t>Haemophilus</a:t>
            </a:r>
            <a:r>
              <a:rPr lang="en-US" altLang="en-US" i="1" dirty="0"/>
              <a:t> Species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533400" y="1600200"/>
            <a:ext cx="7924800" cy="442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63538" indent="-363538">
              <a:lnSpc>
                <a:spcPct val="95000"/>
              </a:lnSpc>
              <a:spcBef>
                <a:spcPct val="40000"/>
              </a:spcBef>
            </a:pPr>
            <a:r>
              <a:rPr lang="en-US" altLang="zh-TW" sz="2800" dirty="0" smtClean="0">
                <a:latin typeface="Times New Roman" pitchFamily="18" charset="0"/>
              </a:rPr>
              <a:t>“</a:t>
            </a:r>
            <a:r>
              <a:rPr lang="en-US" altLang="zh-TW" sz="2800" dirty="0" smtClean="0"/>
              <a:t>Blood-lover</a:t>
            </a:r>
            <a:r>
              <a:rPr lang="en-US" altLang="zh-TW" sz="2800" dirty="0" smtClean="0">
                <a:latin typeface="Times New Roman" pitchFamily="18" charset="0"/>
              </a:rPr>
              <a:t>”</a:t>
            </a:r>
            <a:endParaRPr lang="en-US" altLang="zh-TW" sz="2800" dirty="0" smtClean="0"/>
          </a:p>
          <a:p>
            <a:pPr marL="363538" indent="-363538">
              <a:lnSpc>
                <a:spcPct val="95000"/>
              </a:lnSpc>
              <a:spcBef>
                <a:spcPct val="40000"/>
              </a:spcBef>
            </a:pPr>
            <a:r>
              <a:rPr lang="en-US" altLang="zh-TW" sz="2800" dirty="0" smtClean="0"/>
              <a:t>Important </a:t>
            </a:r>
            <a:r>
              <a:rPr lang="en-US" altLang="zh-TW" sz="2800" i="1" dirty="0" err="1" smtClean="0"/>
              <a:t>Haemophilius</a:t>
            </a:r>
            <a:r>
              <a:rPr lang="en-US" altLang="zh-TW" sz="2800" dirty="0" smtClean="0"/>
              <a:t> species</a:t>
            </a:r>
          </a:p>
          <a:p>
            <a:pPr marL="900113" lvl="1" indent="-276225">
              <a:lnSpc>
                <a:spcPct val="95000"/>
              </a:lnSpc>
              <a:spcBef>
                <a:spcPct val="40000"/>
              </a:spcBef>
            </a:pPr>
            <a:r>
              <a:rPr lang="en-US" altLang="zh-TW" sz="2400" i="1" dirty="0" smtClean="0"/>
              <a:t>H. </a:t>
            </a:r>
            <a:r>
              <a:rPr lang="en-US" altLang="zh-TW" sz="2400" i="1" dirty="0" err="1" smtClean="0"/>
              <a:t>influenzae</a:t>
            </a:r>
            <a:r>
              <a:rPr lang="en-US" altLang="zh-TW" sz="2400" dirty="0" smtClean="0"/>
              <a:t>  (an important pathogen</a:t>
            </a:r>
            <a:r>
              <a:rPr lang="en-US" altLang="zh-TW" sz="2400" dirty="0" smtClean="0">
                <a:ea typeface="標楷體" pitchFamily="65" charset="-120"/>
              </a:rPr>
              <a:t>)</a:t>
            </a:r>
            <a:endParaRPr lang="en-US" altLang="zh-TW" sz="2400" i="1" dirty="0" smtClean="0"/>
          </a:p>
          <a:p>
            <a:pPr marL="900113" lvl="1" indent="-276225">
              <a:lnSpc>
                <a:spcPct val="95000"/>
              </a:lnSpc>
              <a:spcBef>
                <a:spcPct val="40000"/>
              </a:spcBef>
            </a:pPr>
            <a:r>
              <a:rPr lang="en-US" altLang="zh-TW" sz="2400" i="1" dirty="0" smtClean="0"/>
              <a:t>H. </a:t>
            </a:r>
            <a:r>
              <a:rPr lang="en-US" altLang="zh-TW" sz="2400" i="1" dirty="0" err="1" smtClean="0"/>
              <a:t>ducreyi</a:t>
            </a:r>
            <a:r>
              <a:rPr lang="en-US" altLang="zh-TW" sz="2400" i="1" dirty="0" smtClean="0"/>
              <a:t>  </a:t>
            </a:r>
            <a:r>
              <a:rPr lang="en-US" altLang="zh-TW" sz="2400" dirty="0" smtClean="0"/>
              <a:t>(soft chancre</a:t>
            </a:r>
            <a:r>
              <a:rPr lang="en-US" altLang="zh-TW" sz="2400" dirty="0" smtClean="0">
                <a:ea typeface="標楷體" pitchFamily="65" charset="-120"/>
              </a:rPr>
              <a:t>)</a:t>
            </a:r>
            <a:r>
              <a:rPr lang="en-US" altLang="zh-TW" sz="2400" i="1" dirty="0" smtClean="0"/>
              <a:t> </a:t>
            </a:r>
            <a:endParaRPr lang="en-US" altLang="zh-TW" sz="2400" i="1" dirty="0" smtClean="0">
              <a:solidFill>
                <a:srgbClr val="A6A6A6"/>
              </a:solidFill>
              <a:ea typeface="標楷體" pitchFamily="65" charset="-120"/>
            </a:endParaRPr>
          </a:p>
          <a:p>
            <a:pPr marL="900113" lvl="1" indent="-276225">
              <a:lnSpc>
                <a:spcPct val="95000"/>
              </a:lnSpc>
              <a:spcBef>
                <a:spcPct val="40000"/>
              </a:spcBef>
            </a:pPr>
            <a:r>
              <a:rPr lang="en-US" altLang="zh-TW" sz="2400" i="1" dirty="0" smtClean="0"/>
              <a:t>H. </a:t>
            </a:r>
            <a:r>
              <a:rPr lang="en-US" altLang="zh-TW" sz="2400" i="1" dirty="0" err="1" smtClean="0"/>
              <a:t>parainfluenzae</a:t>
            </a:r>
            <a:r>
              <a:rPr lang="en-US" altLang="zh-TW" sz="2400" dirty="0" smtClean="0"/>
              <a:t>  (opportunistic pathogen)</a:t>
            </a:r>
          </a:p>
          <a:p>
            <a:endParaRPr lang="en-US" altLang="en-US" sz="2400" i="1" dirty="0" smtClean="0">
              <a:latin typeface="Arial" charset="0"/>
            </a:endParaRPr>
          </a:p>
          <a:p>
            <a:r>
              <a:rPr lang="en-US" altLang="en-US" sz="2400" i="1" dirty="0" err="1" smtClean="0">
                <a:latin typeface="Arial" charset="0"/>
              </a:rPr>
              <a:t>Haemophilus</a:t>
            </a:r>
            <a:r>
              <a:rPr lang="en-US" altLang="en-US" sz="2400" i="1" dirty="0" smtClean="0">
                <a:latin typeface="Arial" charset="0"/>
              </a:rPr>
              <a:t> </a:t>
            </a:r>
            <a:r>
              <a:rPr lang="en-US" altLang="en-US" sz="2400" dirty="0">
                <a:latin typeface="Arial" charset="0"/>
              </a:rPr>
              <a:t>species require hemoglobin for growth:</a:t>
            </a:r>
          </a:p>
          <a:p>
            <a:pPr lvl="1"/>
            <a:r>
              <a:rPr lang="en-US" altLang="en-US" sz="2400" dirty="0">
                <a:latin typeface="Arial" charset="0"/>
              </a:rPr>
              <a:t>X-factor ( </a:t>
            </a:r>
            <a:r>
              <a:rPr lang="en-US" altLang="en-US" sz="2400" dirty="0" err="1" smtClean="0">
                <a:latin typeface="Arial" charset="0"/>
              </a:rPr>
              <a:t>haemin</a:t>
            </a:r>
            <a:r>
              <a:rPr lang="en-US" altLang="en-US" sz="2400" dirty="0">
                <a:latin typeface="Arial" charset="0"/>
              </a:rPr>
              <a:t>): Heat-stable substance</a:t>
            </a:r>
          </a:p>
          <a:p>
            <a:pPr lvl="1"/>
            <a:r>
              <a:rPr lang="en-US" altLang="en-US" sz="2400" dirty="0">
                <a:latin typeface="Arial" charset="0"/>
              </a:rPr>
              <a:t>V-factor (NAD): Heat- labile</a:t>
            </a:r>
            <a:r>
              <a:rPr lang="en-US" altLang="en-US" sz="2400" dirty="0" smtClean="0">
                <a:latin typeface="Arial" charset="0"/>
              </a:rPr>
              <a:t>, a coenzyme1, NAD, </a:t>
            </a:r>
            <a:r>
              <a:rPr lang="en-US" altLang="en-US" sz="2400" dirty="0">
                <a:latin typeface="Arial" charset="0"/>
              </a:rPr>
              <a:t>found in </a:t>
            </a:r>
            <a:r>
              <a:rPr lang="en-US" altLang="en-US" sz="2400" dirty="0" smtClean="0">
                <a:latin typeface="Arial" charset="0"/>
              </a:rPr>
              <a:t>RBCs </a:t>
            </a:r>
            <a:r>
              <a:rPr lang="en-US" altLang="en-US" sz="2400" dirty="0">
                <a:latin typeface="Arial" charset="0"/>
              </a:rPr>
              <a:t>or secreted by certain organisms</a:t>
            </a:r>
            <a:endParaRPr lang="en-US" alt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99306"/>
          </a:xfrm>
        </p:spPr>
        <p:txBody>
          <a:bodyPr/>
          <a:lstStyle/>
          <a:p>
            <a:r>
              <a:rPr lang="en-US" altLang="zh-TW" sz="4400" b="1" u="sng" dirty="0" smtClean="0"/>
              <a:t> </a:t>
            </a:r>
            <a:r>
              <a:rPr lang="en-US" altLang="zh-TW" sz="4400" b="1" i="1" u="sng" dirty="0" err="1" smtClean="0"/>
              <a:t>Haemophilus</a:t>
            </a:r>
            <a:r>
              <a:rPr lang="en-US" altLang="zh-TW" sz="4400" b="1" i="1" u="sng" dirty="0" smtClean="0"/>
              <a:t> </a:t>
            </a:r>
            <a:r>
              <a:rPr lang="en-US" altLang="zh-TW" sz="4400" b="1" i="1" u="sng" dirty="0" err="1" smtClean="0"/>
              <a:t>influenzae</a:t>
            </a:r>
            <a:r>
              <a:rPr lang="en-US" altLang="zh-TW" sz="4400" b="1" i="1" u="sng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lnSpcReduction="10000"/>
          </a:bodyPr>
          <a:lstStyle/>
          <a:p>
            <a:pPr marL="363538" indent="-363538">
              <a:lnSpc>
                <a:spcPct val="95000"/>
              </a:lnSpc>
              <a:spcBef>
                <a:spcPct val="40000"/>
              </a:spcBef>
            </a:pPr>
            <a:r>
              <a:rPr lang="en-US" altLang="zh-TW" b="1" dirty="0" smtClean="0"/>
              <a:t>Serological differentiation - </a:t>
            </a:r>
            <a:r>
              <a:rPr lang="en-US" altLang="zh-TW" dirty="0" smtClean="0"/>
              <a:t>capsular antigens: </a:t>
            </a:r>
            <a:r>
              <a:rPr lang="en-US" altLang="zh-TW" u="sng" dirty="0" smtClean="0"/>
              <a:t>serotype</a:t>
            </a:r>
            <a:r>
              <a:rPr lang="en-US" altLang="zh-TW" dirty="0" smtClean="0"/>
              <a:t> a to f</a:t>
            </a:r>
          </a:p>
          <a:p>
            <a:pPr marL="363538" indent="-363538">
              <a:lnSpc>
                <a:spcPct val="95000"/>
              </a:lnSpc>
              <a:spcBef>
                <a:spcPct val="40000"/>
              </a:spcBef>
            </a:pPr>
            <a:r>
              <a:rPr lang="en-US" altLang="zh-TW" dirty="0" smtClean="0"/>
              <a:t>Type b is most important and it is composed of </a:t>
            </a:r>
            <a:r>
              <a:rPr lang="en-US" altLang="zh-TW" dirty="0" err="1" smtClean="0"/>
              <a:t>polyribitol</a:t>
            </a:r>
            <a:r>
              <a:rPr lang="en-US" altLang="zh-TW" dirty="0" smtClean="0"/>
              <a:t> phosphate</a:t>
            </a:r>
          </a:p>
          <a:p>
            <a:pPr marL="363538" indent="-363538">
              <a:lnSpc>
                <a:spcPct val="95000"/>
              </a:lnSpc>
              <a:spcBef>
                <a:spcPct val="40000"/>
              </a:spcBef>
            </a:pPr>
            <a:r>
              <a:rPr lang="en-US" altLang="zh-TW" dirty="0" smtClean="0"/>
              <a:t>Type-able and non type-able serotypes</a:t>
            </a:r>
          </a:p>
          <a:p>
            <a:pPr marL="485775" indent="-485775">
              <a:lnSpc>
                <a:spcPct val="110000"/>
              </a:lnSpc>
              <a:spcBef>
                <a:spcPct val="90000"/>
              </a:spcBef>
            </a:pPr>
            <a:r>
              <a:rPr lang="en-US" altLang="zh-TW" dirty="0" smtClean="0">
                <a:cs typeface="Arial" charset="0"/>
              </a:rPr>
              <a:t>Biochemical properties – </a:t>
            </a:r>
            <a:r>
              <a:rPr lang="en-US" altLang="zh-TW" dirty="0" err="1" smtClean="0">
                <a:cs typeface="Arial" charset="0"/>
              </a:rPr>
              <a:t>catalase</a:t>
            </a:r>
            <a:r>
              <a:rPr lang="en-US" altLang="zh-TW" dirty="0" smtClean="0">
                <a:cs typeface="Arial" charset="0"/>
              </a:rPr>
              <a:t> and </a:t>
            </a:r>
            <a:r>
              <a:rPr lang="en-US" altLang="zh-TW" dirty="0" err="1" smtClean="0">
                <a:cs typeface="Arial" charset="0"/>
              </a:rPr>
              <a:t>oxidase</a:t>
            </a:r>
            <a:r>
              <a:rPr lang="en-US" altLang="zh-TW" dirty="0" smtClean="0">
                <a:cs typeface="Arial" charset="0"/>
              </a:rPr>
              <a:t> positive. </a:t>
            </a:r>
          </a:p>
          <a:p>
            <a:pPr marL="485775" indent="-485775">
              <a:lnSpc>
                <a:spcPct val="110000"/>
              </a:lnSpc>
              <a:spcBef>
                <a:spcPct val="90000"/>
              </a:spcBef>
            </a:pPr>
            <a:r>
              <a:rPr lang="en-US" altLang="zh-TW" dirty="0" smtClean="0">
                <a:cs typeface="Arial" charset="0"/>
              </a:rPr>
              <a:t>Ferments glucose and </a:t>
            </a:r>
            <a:r>
              <a:rPr lang="en-US" altLang="zh-TW" dirty="0" err="1" smtClean="0">
                <a:cs typeface="Arial" charset="0"/>
              </a:rPr>
              <a:t>galactose</a:t>
            </a:r>
            <a:r>
              <a:rPr lang="en-US" altLang="zh-TW" dirty="0" smtClean="0">
                <a:cs typeface="Arial" charset="0"/>
              </a:rPr>
              <a:t> but not lactose and sucrose</a:t>
            </a:r>
            <a:endParaRPr lang="en-US" altLang="zh-TW" dirty="0" smtClean="0"/>
          </a:p>
          <a:p>
            <a:pPr marL="900113" lvl="1" indent="-276225">
              <a:lnSpc>
                <a:spcPct val="95000"/>
              </a:lnSpc>
              <a:spcBef>
                <a:spcPct val="4000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7802563" cy="914400"/>
          </a:xfrm>
        </p:spPr>
        <p:txBody>
          <a:bodyPr>
            <a:normAutofit fontScale="90000"/>
          </a:bodyPr>
          <a:lstStyle/>
          <a:p>
            <a:r>
              <a:rPr lang="en-US" altLang="en-US" i="1" dirty="0" err="1" smtClean="0"/>
              <a:t>Haemophilus</a:t>
            </a:r>
            <a:r>
              <a:rPr lang="en-US" altLang="en-US" i="1" dirty="0" smtClean="0"/>
              <a:t> </a:t>
            </a:r>
            <a:r>
              <a:rPr lang="en-US" altLang="en-US" i="1" dirty="0"/>
              <a:t>Species: </a:t>
            </a:r>
            <a:r>
              <a:rPr lang="en-US" altLang="en-US" i="1" dirty="0" smtClean="0"/>
              <a:t>Identification</a:t>
            </a:r>
            <a:endParaRPr lang="en-US" altLang="en-US" i="1" dirty="0"/>
          </a:p>
        </p:txBody>
      </p:sp>
      <p:pic>
        <p:nvPicPr>
          <p:cNvPr id="9223" name="Picture 7" descr="W7917-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70583" y="1600200"/>
            <a:ext cx="4987417" cy="3346510"/>
          </a:xfrm>
          <a:prstGeom prst="rect">
            <a:avLst/>
          </a:prstGeom>
          <a:noFill/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1524000" y="4953000"/>
            <a:ext cx="6096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>
                <a:latin typeface="Arial" charset="0"/>
              </a:rPr>
              <a:t>This organism would be identified as </a:t>
            </a:r>
            <a:r>
              <a:rPr lang="en-US" altLang="en-US" sz="2400" i="1" dirty="0">
                <a:latin typeface="Arial" charset="0"/>
              </a:rPr>
              <a:t>H. </a:t>
            </a:r>
            <a:r>
              <a:rPr lang="en-US" altLang="en-US" sz="2400" i="1" dirty="0" err="1">
                <a:latin typeface="Arial" charset="0"/>
              </a:rPr>
              <a:t>influenzae</a:t>
            </a:r>
            <a:r>
              <a:rPr lang="en-US" altLang="en-US" sz="2400" dirty="0">
                <a:latin typeface="Arial" charset="0"/>
              </a:rPr>
              <a:t> because it is using both X and V factors.</a:t>
            </a:r>
            <a:endParaRPr lang="en-US" altLang="en-US" sz="20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i="1"/>
              <a:t>Haemophilus Species: Identification</a:t>
            </a:r>
          </a:p>
        </p:txBody>
      </p:sp>
      <p:pic>
        <p:nvPicPr>
          <p:cNvPr id="28675" name="Picture 3" descr="W7917-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1600200"/>
            <a:ext cx="5410200" cy="2971800"/>
          </a:xfrm>
          <a:prstGeom prst="rect">
            <a:avLst/>
          </a:prstGeom>
          <a:noFill/>
        </p:spPr>
      </p:pic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14400" y="4724400"/>
            <a:ext cx="7620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dirty="0">
                <a:latin typeface="Arial" charset="0"/>
              </a:rPr>
              <a:t>This organism would be identified as </a:t>
            </a:r>
            <a:r>
              <a:rPr lang="en-US" altLang="en-US" sz="2800" i="1" dirty="0" err="1" smtClean="0">
                <a:latin typeface="Arial" charset="0"/>
              </a:rPr>
              <a:t>hemophilus</a:t>
            </a:r>
            <a:r>
              <a:rPr lang="en-US" altLang="en-US" sz="2800" i="1" dirty="0" smtClean="0">
                <a:latin typeface="Arial" charset="0"/>
              </a:rPr>
              <a:t> </a:t>
            </a:r>
            <a:r>
              <a:rPr lang="en-US" altLang="en-US" sz="2800" i="1" dirty="0" err="1" smtClean="0">
                <a:latin typeface="Arial" charset="0"/>
              </a:rPr>
              <a:t>ducreyi</a:t>
            </a:r>
            <a:r>
              <a:rPr lang="en-US" altLang="en-US" sz="2800" i="1" dirty="0" smtClean="0">
                <a:latin typeface="Arial" charset="0"/>
              </a:rPr>
              <a:t>  </a:t>
            </a:r>
            <a:r>
              <a:rPr lang="en-US" altLang="en-US" sz="2800" dirty="0">
                <a:latin typeface="Arial" charset="0"/>
              </a:rPr>
              <a:t>because it is using X factor only.</a:t>
            </a:r>
            <a:endParaRPr lang="en-US" altLang="en-US" sz="24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altLang="en-US" i="1" smtClean="0"/>
              <a:t>Haemophilus Species: Identification</a:t>
            </a:r>
          </a:p>
        </p:txBody>
      </p:sp>
      <p:pic>
        <p:nvPicPr>
          <p:cNvPr id="5123" name="Picture 4" descr="W7917-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1905000"/>
            <a:ext cx="3048000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1676400" y="4648200"/>
            <a:ext cx="5715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en-US" sz="2400" dirty="0">
                <a:latin typeface="Arial" pitchFamily="34" charset="0"/>
              </a:rPr>
              <a:t>This organism would be identified as </a:t>
            </a:r>
            <a:r>
              <a:rPr lang="en-US" altLang="en-US" sz="2400" i="1" dirty="0">
                <a:latin typeface="Arial" pitchFamily="34" charset="0"/>
              </a:rPr>
              <a:t>H.  </a:t>
            </a:r>
            <a:r>
              <a:rPr lang="en-US" altLang="en-US" sz="2400" i="1" dirty="0" err="1">
                <a:latin typeface="Arial" pitchFamily="34" charset="0"/>
              </a:rPr>
              <a:t>parainfluenzae</a:t>
            </a:r>
            <a:r>
              <a:rPr lang="en-US" altLang="en-US" sz="2400" dirty="0">
                <a:latin typeface="Arial" pitchFamily="34" charset="0"/>
              </a:rPr>
              <a:t> because it is using V factor only.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7772400" cy="95885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zh-TW" sz="4000" b="1" u="sng" dirty="0" smtClean="0"/>
              <a:t>Transmission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81000" y="1447799"/>
            <a:ext cx="8458200" cy="4114801"/>
          </a:xfrm>
        </p:spPr>
        <p:txBody>
          <a:bodyPr>
            <a:normAutofit/>
          </a:bodyPr>
          <a:lstStyle/>
          <a:p>
            <a:pPr marL="450850" indent="-450850" eaLnBrk="1" hangingPunct="1">
              <a:lnSpc>
                <a:spcPct val="90000"/>
              </a:lnSpc>
              <a:spcBef>
                <a:spcPct val="45000"/>
              </a:spcBef>
            </a:pPr>
            <a:r>
              <a:rPr lang="en-US" altLang="zh-TW" dirty="0" smtClean="0"/>
              <a:t>Inhalation of air borne droplets</a:t>
            </a:r>
          </a:p>
          <a:p>
            <a:pPr marL="450850" indent="-450850" eaLnBrk="1" hangingPunct="1">
              <a:lnSpc>
                <a:spcPct val="90000"/>
              </a:lnSpc>
              <a:spcBef>
                <a:spcPct val="45000"/>
              </a:spcBef>
            </a:pPr>
            <a:r>
              <a:rPr lang="en-US" altLang="zh-TW" dirty="0" smtClean="0"/>
              <a:t>Person-to-person transmission in non-immune population</a:t>
            </a:r>
          </a:p>
          <a:p>
            <a:pPr marL="450850" indent="-450850" eaLnBrk="1" hangingPunct="1">
              <a:lnSpc>
                <a:spcPct val="90000"/>
              </a:lnSpc>
              <a:spcBef>
                <a:spcPct val="45000"/>
              </a:spcBef>
            </a:pPr>
            <a:r>
              <a:rPr lang="en-US" altLang="zh-TW" dirty="0" smtClean="0"/>
              <a:t>Increased disease frequency in households where there is a primary case or an asymptomatic carrier.</a:t>
            </a:r>
          </a:p>
          <a:p>
            <a:pPr marL="450850" indent="-450850" eaLnBrk="1" hangingPunct="1">
              <a:lnSpc>
                <a:spcPct val="90000"/>
              </a:lnSpc>
              <a:spcBef>
                <a:spcPct val="45000"/>
              </a:spcBef>
            </a:pPr>
            <a:r>
              <a:rPr lang="en-US" altLang="zh-TW" dirty="0" smtClean="0"/>
              <a:t>Close contacts should be given chemoprophylaxis.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VIRULENCE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Adherence</a:t>
            </a:r>
          </a:p>
          <a:p>
            <a:r>
              <a:rPr lang="en-US" dirty="0" smtClean="0"/>
              <a:t>Capsular polysaccharide</a:t>
            </a:r>
          </a:p>
          <a:p>
            <a:r>
              <a:rPr lang="en-US" dirty="0" err="1" smtClean="0"/>
              <a:t>IgA</a:t>
            </a:r>
            <a:r>
              <a:rPr lang="en-US" dirty="0" smtClean="0"/>
              <a:t> Protease</a:t>
            </a:r>
          </a:p>
          <a:p>
            <a:r>
              <a:rPr lang="en-US" dirty="0" smtClean="0"/>
              <a:t>Lipid A  LPS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Lantern">
      <a:dk1>
        <a:sysClr val="windowText" lastClr="000000"/>
      </a:dk1>
      <a:lt1>
        <a:sysClr val="window" lastClr="FFFFFF"/>
      </a:lt1>
      <a:dk2>
        <a:srgbClr val="430000"/>
      </a:dk2>
      <a:lt2>
        <a:srgbClr val="FFE8E8"/>
      </a:lt2>
      <a:accent1>
        <a:srgbClr val="E91201"/>
      </a:accent1>
      <a:accent2>
        <a:srgbClr val="FF6262"/>
      </a:accent2>
      <a:accent3>
        <a:srgbClr val="FF8000"/>
      </a:accent3>
      <a:accent4>
        <a:srgbClr val="EEA451"/>
      </a:accent4>
      <a:accent5>
        <a:srgbClr val="EA44C9"/>
      </a:accent5>
      <a:accent6>
        <a:srgbClr val="D21578"/>
      </a:accent6>
      <a:hlink>
        <a:srgbClr val="00B5CE"/>
      </a:hlink>
      <a:folHlink>
        <a:srgbClr val="E171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1099</TotalTime>
  <Words>803</Words>
  <Application>Microsoft Office PowerPoint</Application>
  <PresentationFormat>On-screen Show (4:3)</PresentationFormat>
  <Paragraphs>107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Verve</vt:lpstr>
      <vt:lpstr>Case Study</vt:lpstr>
      <vt:lpstr>Slide 2</vt:lpstr>
      <vt:lpstr>Haemophilus Species</vt:lpstr>
      <vt:lpstr> Haemophilus influenzae </vt:lpstr>
      <vt:lpstr>Haemophilus Species: Identification</vt:lpstr>
      <vt:lpstr>Haemophilus Species: Identification</vt:lpstr>
      <vt:lpstr>Haemophilus Species: Identification</vt:lpstr>
      <vt:lpstr>Transmission</vt:lpstr>
      <vt:lpstr>VIRULENCE FACTORS</vt:lpstr>
      <vt:lpstr>                  Pathogenesis            encapsulated Hi type b</vt:lpstr>
      <vt:lpstr>              Pathogenesis                                    Non-encapsulated Hi                   (non-typeable)</vt:lpstr>
      <vt:lpstr>Clinical diseases (Hib infection)</vt:lpstr>
      <vt:lpstr>Clinical diseases (H. influenza infection)</vt:lpstr>
      <vt:lpstr>Slide 14</vt:lpstr>
      <vt:lpstr>Diagnosis</vt:lpstr>
      <vt:lpstr>Serological identification</vt:lpstr>
      <vt:lpstr>Diagnosis (for Hib only)</vt:lpstr>
      <vt:lpstr>Gram stain</vt:lpstr>
      <vt:lpstr>Slide 19</vt:lpstr>
      <vt:lpstr>Culture </vt:lpstr>
      <vt:lpstr>Slide 21</vt:lpstr>
      <vt:lpstr>Treatment</vt:lpstr>
      <vt:lpstr>Prevention        </vt:lpstr>
      <vt:lpstr>Haemophilus ducreyi </vt:lpstr>
      <vt:lpstr>Slide 25</vt:lpstr>
      <vt:lpstr>Slide 26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Valued Acer Customer</dc:creator>
  <cp:lastModifiedBy>dell</cp:lastModifiedBy>
  <cp:revision>62</cp:revision>
  <dcterms:created xsi:type="dcterms:W3CDTF">2011-05-31T16:14:57Z</dcterms:created>
  <dcterms:modified xsi:type="dcterms:W3CDTF">2020-03-26T17:50:49Z</dcterms:modified>
</cp:coreProperties>
</file>