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82" r:id="rId5"/>
    <p:sldId id="283" r:id="rId6"/>
    <p:sldId id="284" r:id="rId7"/>
    <p:sldId id="285" r:id="rId8"/>
    <p:sldId id="286" r:id="rId9"/>
    <p:sldId id="287" r:id="rId10"/>
    <p:sldId id="288" r:id="rId11"/>
    <p:sldId id="289" r:id="rId12"/>
    <p:sldId id="29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133065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3964115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3646715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1939213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852497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3531447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2135107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20177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154479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370948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E31998-E532-446A-BD34-1E193D789631}" type="datetimeFigureOut">
              <a:rPr lang="en-GB" smtClean="0"/>
              <a:pPr/>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DBE2E4-0D0B-42FD-8831-4460EE902973}" type="slidenum">
              <a:rPr lang="en-GB" smtClean="0"/>
              <a:pPr/>
              <a:t>‹#›</a:t>
            </a:fld>
            <a:endParaRPr lang="en-GB"/>
          </a:p>
        </p:txBody>
      </p:sp>
    </p:spTree>
    <p:extLst>
      <p:ext uri="{BB962C8B-B14F-4D97-AF65-F5344CB8AC3E}">
        <p14:creationId xmlns:p14="http://schemas.microsoft.com/office/powerpoint/2010/main" val="4165055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E31998-E532-446A-BD34-1E193D789631}" type="datetimeFigureOut">
              <a:rPr lang="en-GB" smtClean="0"/>
              <a:pPr/>
              <a:t>03/05/2020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BE2E4-0D0B-42FD-8831-4460EE902973}" type="slidenum">
              <a:rPr lang="en-GB" smtClean="0"/>
              <a:pPr/>
              <a:t>‹#›</a:t>
            </a:fld>
            <a:endParaRPr lang="en-GB"/>
          </a:p>
        </p:txBody>
      </p:sp>
    </p:spTree>
    <p:extLst>
      <p:ext uri="{BB962C8B-B14F-4D97-AF65-F5344CB8AC3E}">
        <p14:creationId xmlns:p14="http://schemas.microsoft.com/office/powerpoint/2010/main" val="3922367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2276872"/>
            <a:ext cx="7920880" cy="1446550"/>
          </a:xfrm>
          <a:prstGeom prst="rect">
            <a:avLst/>
          </a:prstGeom>
          <a:noFill/>
        </p:spPr>
        <p:txBody>
          <a:bodyPr wrap="square" rtlCol="0">
            <a:spAutoFit/>
          </a:bodyPr>
          <a:lstStyle/>
          <a:p>
            <a:pPr algn="ctr"/>
            <a:r>
              <a:rPr lang="en-GB" sz="4400" b="1" dirty="0" smtClean="0">
                <a:latin typeface="Times New Roman" pitchFamily="18" charset="0"/>
                <a:cs typeface="Times New Roman" pitchFamily="18" charset="0"/>
              </a:rPr>
              <a:t>The Camera</a:t>
            </a:r>
          </a:p>
          <a:p>
            <a:pPr algn="ctr"/>
            <a:r>
              <a:rPr lang="en-GB" sz="4400" b="1" dirty="0" smtClean="0">
                <a:latin typeface="Times New Roman" pitchFamily="18" charset="0"/>
                <a:cs typeface="Times New Roman" pitchFamily="18" charset="0"/>
              </a:rPr>
              <a:t>- MODES -</a:t>
            </a:r>
            <a:endParaRPr lang="en-GB" sz="4400" b="1" dirty="0">
              <a:latin typeface="Times New Roman" pitchFamily="18" charset="0"/>
              <a:cs typeface="Times New Roman" pitchFamily="18" charset="0"/>
            </a:endParaRPr>
          </a:p>
        </p:txBody>
      </p:sp>
      <p:sp>
        <p:nvSpPr>
          <p:cNvPr id="7" name="TextBox 6"/>
          <p:cNvSpPr txBox="1"/>
          <p:nvPr/>
        </p:nvSpPr>
        <p:spPr>
          <a:xfrm>
            <a:off x="874529" y="973177"/>
            <a:ext cx="7200800" cy="769441"/>
          </a:xfrm>
          <a:prstGeom prst="rect">
            <a:avLst/>
          </a:prstGeom>
          <a:noFill/>
        </p:spPr>
        <p:txBody>
          <a:bodyPr wrap="square" rtlCol="0">
            <a:spAutoFit/>
          </a:bodyPr>
          <a:lstStyle/>
          <a:p>
            <a:pPr algn="ctr"/>
            <a:r>
              <a:rPr lang="en-GB" sz="4400" dirty="0" smtClean="0">
                <a:latin typeface="Times New Roman" pitchFamily="18" charset="0"/>
                <a:cs typeface="Times New Roman" pitchFamily="18" charset="0"/>
              </a:rPr>
              <a:t>An Introduction to</a:t>
            </a:r>
            <a:endParaRPr lang="en-GB" sz="4400" dirty="0">
              <a:latin typeface="Times New Roman" pitchFamily="18" charset="0"/>
              <a:cs typeface="Times New Roman" pitchFamily="18" charset="0"/>
            </a:endParaRPr>
          </a:p>
        </p:txBody>
      </p:sp>
    </p:spTree>
    <p:extLst>
      <p:ext uri="{BB962C8B-B14F-4D97-AF65-F5344CB8AC3E}">
        <p14:creationId xmlns:p14="http://schemas.microsoft.com/office/powerpoint/2010/main" val="3675136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37977"/>
            <a:ext cx="8856985" cy="5324535"/>
          </a:xfrm>
          <a:prstGeom prst="rect">
            <a:avLst/>
          </a:prstGeom>
          <a:noFill/>
        </p:spPr>
        <p:txBody>
          <a:bodyPr wrap="square" rtlCol="0">
            <a:spAutoFit/>
          </a:bodyPr>
          <a:lstStyle/>
          <a:p>
            <a:r>
              <a:rPr lang="en-GB" sz="2800" b="1" dirty="0" smtClean="0">
                <a:latin typeface="Times New Roman" pitchFamily="18" charset="0"/>
                <a:cs typeface="Times New Roman" pitchFamily="18" charset="0"/>
              </a:rPr>
              <a:t>SEMI-AUTOMATIC</a:t>
            </a:r>
          </a:p>
          <a:p>
            <a:r>
              <a:rPr lang="en-GB" sz="2800" b="1" dirty="0" smtClean="0">
                <a:latin typeface="Times New Roman" pitchFamily="18" charset="0"/>
                <a:cs typeface="Times New Roman" pitchFamily="18" charset="0"/>
              </a:rPr>
              <a:t> MODES Shutter Priority Mode</a:t>
            </a:r>
          </a:p>
          <a:p>
            <a:r>
              <a:rPr lang="en-GB" sz="2800" b="1" dirty="0" smtClean="0">
                <a:latin typeface="Times New Roman" pitchFamily="18" charset="0"/>
                <a:cs typeface="Times New Roman" pitchFamily="18" charset="0"/>
              </a:rPr>
              <a:t> (S or TV)</a:t>
            </a:r>
          </a:p>
          <a:p>
            <a:pPr algn="ctr"/>
            <a:r>
              <a:rPr lang="en-GB" sz="3200" dirty="0" smtClean="0">
                <a:latin typeface="Times New Roman" pitchFamily="18" charset="0"/>
                <a:cs typeface="Times New Roman" pitchFamily="18" charset="0"/>
              </a:rPr>
              <a:t>This mode is similar to Aperture Priority Mode but it is where you select the Shutter Speed, and the camera selects the rest of the settings. You would use this mode when you wanted to take over control of the shutter speed. </a:t>
            </a:r>
          </a:p>
          <a:p>
            <a:pPr algn="r"/>
            <a:r>
              <a:rPr lang="en-GB" sz="3200" dirty="0" smtClean="0">
                <a:latin typeface="Times New Roman" pitchFamily="18" charset="0"/>
                <a:cs typeface="Times New Roman" pitchFamily="18" charset="0"/>
              </a:rPr>
              <a:t>For Example when photographing moving subjects (like Sports) you might want to choose a fast shutter speed to freeze motion.  </a:t>
            </a:r>
          </a:p>
        </p:txBody>
      </p:sp>
      <p:sp>
        <p:nvSpPr>
          <p:cNvPr id="4" name="TextBox 3"/>
          <p:cNvSpPr txBox="1"/>
          <p:nvPr/>
        </p:nvSpPr>
        <p:spPr>
          <a:xfrm>
            <a:off x="-24317" y="181089"/>
            <a:ext cx="9168316" cy="1015663"/>
          </a:xfrm>
          <a:prstGeom prst="rect">
            <a:avLst/>
          </a:prstGeom>
          <a:noFill/>
        </p:spPr>
        <p:txBody>
          <a:bodyPr wrap="square" rtlCol="0">
            <a:spAutoFit/>
          </a:bodyPr>
          <a:lstStyle/>
          <a:p>
            <a:pPr algn="ctr"/>
            <a:r>
              <a:rPr lang="en-GB" sz="6000" b="1" dirty="0" smtClean="0">
                <a:latin typeface="Times New Roman" pitchFamily="18" charset="0"/>
                <a:cs typeface="Times New Roman" pitchFamily="18" charset="0"/>
              </a:rPr>
              <a:t>The Camera</a:t>
            </a:r>
            <a:endParaRPr lang="en-GB" sz="60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rot="17028330">
            <a:off x="6683338" y="274140"/>
            <a:ext cx="2552177" cy="2401059"/>
          </a:xfrm>
          <a:prstGeom prst="rect">
            <a:avLst/>
          </a:prstGeom>
        </p:spPr>
      </p:pic>
      <p:sp>
        <p:nvSpPr>
          <p:cNvPr id="8" name="Right Arrow 7"/>
          <p:cNvSpPr/>
          <p:nvPr/>
        </p:nvSpPr>
        <p:spPr>
          <a:xfrm>
            <a:off x="5580112" y="1276467"/>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43408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37977"/>
            <a:ext cx="8856985" cy="5262979"/>
          </a:xfrm>
          <a:prstGeom prst="rect">
            <a:avLst/>
          </a:prstGeom>
          <a:noFill/>
        </p:spPr>
        <p:txBody>
          <a:bodyPr wrap="square" rtlCol="0">
            <a:spAutoFit/>
          </a:bodyPr>
          <a:lstStyle/>
          <a:p>
            <a:r>
              <a:rPr lang="en-GB" sz="2800" b="1" dirty="0" smtClean="0">
                <a:latin typeface="Times New Roman" pitchFamily="18" charset="0"/>
                <a:cs typeface="Times New Roman" pitchFamily="18" charset="0"/>
              </a:rPr>
              <a:t>SEMI-AUTOMATIC MODES</a:t>
            </a:r>
          </a:p>
          <a:p>
            <a:r>
              <a:rPr lang="en-GB" sz="2800" b="1" dirty="0" smtClean="0">
                <a:latin typeface="Times New Roman" pitchFamily="18" charset="0"/>
                <a:cs typeface="Times New Roman" pitchFamily="18" charset="0"/>
              </a:rPr>
              <a:t>Program Mode (P)</a:t>
            </a:r>
          </a:p>
          <a:p>
            <a:endParaRPr lang="en-GB" sz="2800" b="1" dirty="0" smtClean="0">
              <a:latin typeface="Times New Roman" pitchFamily="18" charset="0"/>
              <a:cs typeface="Times New Roman" pitchFamily="18" charset="0"/>
            </a:endParaRPr>
          </a:p>
          <a:p>
            <a:pPr algn="ctr"/>
            <a:r>
              <a:rPr lang="en-GB" sz="2800" dirty="0" smtClean="0">
                <a:latin typeface="Times New Roman" pitchFamily="18" charset="0"/>
                <a:cs typeface="Times New Roman" pitchFamily="18" charset="0"/>
              </a:rPr>
              <a:t>Some Digital Cameras have this Priority Mode in addition to the Auto Mode. The Program Mode is similar to Auto, but gives you a little more control over some other features including Flash, White Balance, ISO etc. The camera programs itself to the conditions the shot is being taken, and constantly adjusts the Aperture and Shutter Speed </a:t>
            </a:r>
          </a:p>
          <a:p>
            <a:pPr algn="r"/>
            <a:r>
              <a:rPr lang="en-GB" sz="2800" dirty="0" smtClean="0">
                <a:latin typeface="Times New Roman" pitchFamily="18" charset="0"/>
                <a:cs typeface="Times New Roman" pitchFamily="18" charset="0"/>
              </a:rPr>
              <a:t>		accordingly. It’s almost like the camera is thinking about the best outcome for the shot for you first, rather than just taking the shot. </a:t>
            </a:r>
          </a:p>
        </p:txBody>
      </p:sp>
      <p:sp>
        <p:nvSpPr>
          <p:cNvPr id="4" name="TextBox 3"/>
          <p:cNvSpPr txBox="1"/>
          <p:nvPr/>
        </p:nvSpPr>
        <p:spPr>
          <a:xfrm>
            <a:off x="-24317" y="181089"/>
            <a:ext cx="9168316" cy="1015663"/>
          </a:xfrm>
          <a:prstGeom prst="rect">
            <a:avLst/>
          </a:prstGeom>
          <a:noFill/>
        </p:spPr>
        <p:txBody>
          <a:bodyPr wrap="square" rtlCol="0">
            <a:spAutoFit/>
          </a:bodyPr>
          <a:lstStyle/>
          <a:p>
            <a:pPr algn="ctr"/>
            <a:r>
              <a:rPr lang="en-GB" sz="6000" b="1" dirty="0" smtClean="0">
                <a:latin typeface="Times New Roman" pitchFamily="18" charset="0"/>
                <a:cs typeface="Times New Roman" pitchFamily="18" charset="0"/>
              </a:rPr>
              <a:t>The Camera</a:t>
            </a:r>
            <a:endParaRPr lang="en-GB" sz="60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rot="12821874">
            <a:off x="6409830" y="163846"/>
            <a:ext cx="2552177" cy="2401059"/>
          </a:xfrm>
          <a:prstGeom prst="rect">
            <a:avLst/>
          </a:prstGeom>
        </p:spPr>
      </p:pic>
      <p:sp>
        <p:nvSpPr>
          <p:cNvPr id="8" name="Right Arrow 7"/>
          <p:cNvSpPr/>
          <p:nvPr/>
        </p:nvSpPr>
        <p:spPr>
          <a:xfrm>
            <a:off x="5580112" y="1276467"/>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893417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37977"/>
            <a:ext cx="8856985" cy="5262979"/>
          </a:xfrm>
          <a:prstGeom prst="rect">
            <a:avLst/>
          </a:prstGeom>
          <a:noFill/>
        </p:spPr>
        <p:txBody>
          <a:bodyPr wrap="square" rtlCol="0">
            <a:spAutoFit/>
          </a:bodyPr>
          <a:lstStyle/>
          <a:p>
            <a:r>
              <a:rPr lang="en-GB" sz="4000" b="1" dirty="0" smtClean="0">
                <a:latin typeface="Times New Roman" pitchFamily="18" charset="0"/>
                <a:cs typeface="Times New Roman" pitchFamily="18" charset="0"/>
              </a:rPr>
              <a:t>FULLY MANUAL MODE</a:t>
            </a:r>
          </a:p>
          <a:p>
            <a:r>
              <a:rPr lang="en-GB" sz="4000" b="1" dirty="0" smtClean="0">
                <a:latin typeface="Times New Roman" pitchFamily="18" charset="0"/>
                <a:cs typeface="Times New Roman" pitchFamily="18" charset="0"/>
              </a:rPr>
              <a:t>Manual Mode (M)</a:t>
            </a:r>
          </a:p>
          <a:p>
            <a:pPr algn="ctr"/>
            <a:r>
              <a:rPr lang="en-GB" sz="3200" dirty="0" smtClean="0">
                <a:latin typeface="Times New Roman" pitchFamily="18" charset="0"/>
                <a:cs typeface="Times New Roman" pitchFamily="18" charset="0"/>
              </a:rPr>
              <a:t>In this mode you have full control over your camera and need to think about all settings including Shutter Speed, Aperture, ISO, White Balance, Flash etc. It gives you the flexibility to set your shots up as you wish. Of course, this is quite skilled knowledge; you need to have some idea of what you’re doing in Manual Mode, so most digital camera owners tend to stick to one of the Priority Modes.</a:t>
            </a:r>
          </a:p>
        </p:txBody>
      </p:sp>
      <p:sp>
        <p:nvSpPr>
          <p:cNvPr id="4" name="TextBox 3"/>
          <p:cNvSpPr txBox="1"/>
          <p:nvPr/>
        </p:nvSpPr>
        <p:spPr>
          <a:xfrm>
            <a:off x="-24317" y="181089"/>
            <a:ext cx="9168316" cy="1015663"/>
          </a:xfrm>
          <a:prstGeom prst="rect">
            <a:avLst/>
          </a:prstGeom>
          <a:noFill/>
        </p:spPr>
        <p:txBody>
          <a:bodyPr wrap="square" rtlCol="0">
            <a:spAutoFit/>
          </a:bodyPr>
          <a:lstStyle/>
          <a:p>
            <a:pPr algn="ctr"/>
            <a:r>
              <a:rPr lang="en-GB" sz="6000" b="1" dirty="0" smtClean="0">
                <a:latin typeface="Times New Roman" pitchFamily="18" charset="0"/>
                <a:cs typeface="Times New Roman" pitchFamily="18" charset="0"/>
              </a:rPr>
              <a:t>The Camera</a:t>
            </a:r>
            <a:endParaRPr lang="en-GB" sz="60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rot="19358075">
            <a:off x="6409830" y="163846"/>
            <a:ext cx="2552177" cy="2401059"/>
          </a:xfrm>
          <a:prstGeom prst="rect">
            <a:avLst/>
          </a:prstGeom>
        </p:spPr>
      </p:pic>
      <p:sp>
        <p:nvSpPr>
          <p:cNvPr id="8" name="Right Arrow 7"/>
          <p:cNvSpPr/>
          <p:nvPr/>
        </p:nvSpPr>
        <p:spPr>
          <a:xfrm>
            <a:off x="5580112" y="1276467"/>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28253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513" y="1162487"/>
            <a:ext cx="8711951" cy="2554545"/>
          </a:xfrm>
          <a:prstGeom prst="rect">
            <a:avLst/>
          </a:prstGeom>
          <a:noFill/>
        </p:spPr>
        <p:txBody>
          <a:bodyPr wrap="square" rtlCol="0">
            <a:spAutoFit/>
          </a:bodyPr>
          <a:lstStyle/>
          <a:p>
            <a:pPr algn="ctr"/>
            <a:r>
              <a:rPr lang="en-GB" sz="3200" dirty="0" smtClean="0">
                <a:latin typeface="Times New Roman" pitchFamily="18" charset="0"/>
                <a:cs typeface="Times New Roman" pitchFamily="18" charset="0"/>
              </a:rPr>
              <a:t>Most photographers don’t use anything else other than the AUTOMATIC MODE on their camera</a:t>
            </a:r>
          </a:p>
          <a:p>
            <a:pPr algn="ctr"/>
            <a:r>
              <a:rPr lang="en-GB" sz="3200" dirty="0" smtClean="0">
                <a:latin typeface="Times New Roman" pitchFamily="18" charset="0"/>
                <a:cs typeface="Times New Roman" pitchFamily="18" charset="0"/>
              </a:rPr>
              <a:t>This is a information run down on the Automatic and the other modes that you will find useful as a photographer</a:t>
            </a:r>
            <a:endParaRPr lang="en-GB" sz="3200" dirty="0">
              <a:latin typeface="Times New Roman" pitchFamily="18" charset="0"/>
              <a:cs typeface="Times New Roman" pitchFamily="18" charset="0"/>
            </a:endParaRPr>
          </a:p>
        </p:txBody>
      </p:sp>
      <p:sp>
        <p:nvSpPr>
          <p:cNvPr id="4" name="TextBox 3"/>
          <p:cNvSpPr txBox="1"/>
          <p:nvPr/>
        </p:nvSpPr>
        <p:spPr>
          <a:xfrm>
            <a:off x="-24317" y="181089"/>
            <a:ext cx="9168316" cy="707886"/>
          </a:xfrm>
          <a:prstGeom prst="rect">
            <a:avLst/>
          </a:prstGeom>
          <a:noFill/>
        </p:spPr>
        <p:txBody>
          <a:bodyPr wrap="square" rtlCol="0">
            <a:spAutoFit/>
          </a:bodyPr>
          <a:lstStyle/>
          <a:p>
            <a:pPr algn="ctr"/>
            <a:r>
              <a:rPr lang="en-GB" sz="4000" b="1" dirty="0" smtClean="0">
                <a:latin typeface="Times New Roman" pitchFamily="18" charset="0"/>
                <a:cs typeface="Times New Roman" pitchFamily="18" charset="0"/>
              </a:rPr>
              <a:t>The Camera</a:t>
            </a:r>
            <a:endParaRPr lang="en-GB" sz="4000" b="1" dirty="0">
              <a:latin typeface="Times New Roman" pitchFamily="18" charset="0"/>
              <a:cs typeface="Times New Roman" pitchFamily="18" charset="0"/>
            </a:endParaRPr>
          </a:p>
        </p:txBody>
      </p:sp>
      <p:pic>
        <p:nvPicPr>
          <p:cNvPr id="5" name="Picture 4" descr="Digital-Camera-Mode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3789040"/>
            <a:ext cx="3168352" cy="2952328"/>
          </a:xfrm>
          <a:prstGeom prst="rect">
            <a:avLst/>
          </a:prstGeom>
          <a:noFill/>
          <a:ln>
            <a:noFill/>
          </a:ln>
        </p:spPr>
      </p:pic>
    </p:spTree>
    <p:extLst>
      <p:ext uri="{BB962C8B-B14F-4D97-AF65-F5344CB8AC3E}">
        <p14:creationId xmlns:p14="http://schemas.microsoft.com/office/powerpoint/2010/main" val="1304405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638667"/>
            <a:ext cx="8856984" cy="3970318"/>
          </a:xfrm>
          <a:prstGeom prst="rect">
            <a:avLst/>
          </a:prstGeom>
          <a:noFill/>
        </p:spPr>
        <p:txBody>
          <a:bodyPr wrap="square" rtlCol="0">
            <a:spAutoFit/>
          </a:bodyPr>
          <a:lstStyle/>
          <a:p>
            <a:pPr algn="ctr"/>
            <a:r>
              <a:rPr lang="en-GB" sz="2800" b="1" dirty="0" smtClean="0">
                <a:latin typeface="Times New Roman" pitchFamily="18" charset="0"/>
                <a:cs typeface="Times New Roman" pitchFamily="18" charset="0"/>
              </a:rPr>
              <a:t>AUTOMATIC MODE</a:t>
            </a:r>
          </a:p>
          <a:p>
            <a:pPr algn="ctr"/>
            <a:endParaRPr lang="en-GB" sz="2800" b="1" dirty="0" smtClean="0">
              <a:latin typeface="Times New Roman" pitchFamily="18" charset="0"/>
              <a:cs typeface="Times New Roman" pitchFamily="18" charset="0"/>
            </a:endParaRPr>
          </a:p>
          <a:p>
            <a:pPr algn="ctr"/>
            <a:r>
              <a:rPr lang="en-GB" sz="2800" dirty="0" smtClean="0">
                <a:latin typeface="Times New Roman" pitchFamily="18" charset="0"/>
                <a:cs typeface="Times New Roman" pitchFamily="18" charset="0"/>
              </a:rPr>
              <a:t>Auto Mode tells your camera to use it’s best judgement to select Shutter Speed, ISO, Aperture, White Balance, Focus and Flash to take the best shot it can. </a:t>
            </a:r>
            <a:endParaRPr lang="en-GB" sz="2800" dirty="0">
              <a:latin typeface="Times New Roman" pitchFamily="18" charset="0"/>
              <a:cs typeface="Times New Roman" pitchFamily="18" charset="0"/>
            </a:endParaRPr>
          </a:p>
          <a:p>
            <a:pPr algn="ctr"/>
            <a:r>
              <a:rPr lang="en-GB" sz="2800" dirty="0" smtClean="0">
                <a:latin typeface="Times New Roman" pitchFamily="18" charset="0"/>
                <a:cs typeface="Times New Roman" pitchFamily="18" charset="0"/>
              </a:rPr>
              <a:t>This mode will give you nice results in many shooting conditions, however you’re not telling the camera any extra information about the shooting conditions, it will be making a ‘massive guess’ for you.</a:t>
            </a:r>
          </a:p>
        </p:txBody>
      </p:sp>
      <p:sp>
        <p:nvSpPr>
          <p:cNvPr id="4" name="TextBox 3"/>
          <p:cNvSpPr txBox="1"/>
          <p:nvPr/>
        </p:nvSpPr>
        <p:spPr>
          <a:xfrm>
            <a:off x="-24317" y="181089"/>
            <a:ext cx="9168316" cy="707886"/>
          </a:xfrm>
          <a:prstGeom prst="rect">
            <a:avLst/>
          </a:prstGeom>
          <a:noFill/>
        </p:spPr>
        <p:txBody>
          <a:bodyPr wrap="square" rtlCol="0">
            <a:spAutoFit/>
          </a:bodyPr>
          <a:lstStyle/>
          <a:p>
            <a:pPr algn="ctr"/>
            <a:r>
              <a:rPr lang="en-GB" sz="4000" b="1" dirty="0" smtClean="0">
                <a:latin typeface="Times New Roman" pitchFamily="18" charset="0"/>
                <a:cs typeface="Times New Roman" pitchFamily="18" charset="0"/>
              </a:rPr>
              <a:t>The Camera</a:t>
            </a:r>
            <a:endParaRPr lang="en-GB" sz="4000" b="1" dirty="0">
              <a:latin typeface="Times New Roman" pitchFamily="18" charset="0"/>
              <a:cs typeface="Times New Roman" pitchFamily="18" charset="0"/>
            </a:endParaRP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a:off x="6409830" y="12574"/>
            <a:ext cx="2552177" cy="2401059"/>
          </a:xfrm>
          <a:prstGeom prst="rect">
            <a:avLst/>
          </a:prstGeom>
        </p:spPr>
      </p:pic>
      <p:sp>
        <p:nvSpPr>
          <p:cNvPr id="7" name="Right Arrow 6"/>
          <p:cNvSpPr/>
          <p:nvPr/>
        </p:nvSpPr>
        <p:spPr>
          <a:xfrm>
            <a:off x="5580112" y="1148351"/>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14383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37977"/>
            <a:ext cx="8856984" cy="4770537"/>
          </a:xfrm>
          <a:prstGeom prst="rect">
            <a:avLst/>
          </a:prstGeom>
          <a:noFill/>
        </p:spPr>
        <p:txBody>
          <a:bodyPr wrap="square" rtlCol="0">
            <a:spAutoFit/>
          </a:bodyPr>
          <a:lstStyle/>
          <a:p>
            <a:pPr algn="ctr"/>
            <a:endParaRPr lang="en-GB" sz="4000" b="1" dirty="0" smtClean="0">
              <a:latin typeface="Times New Roman" pitchFamily="18" charset="0"/>
              <a:cs typeface="Times New Roman" pitchFamily="18" charset="0"/>
            </a:endParaRPr>
          </a:p>
          <a:p>
            <a:pPr algn="ctr"/>
            <a:r>
              <a:rPr lang="en-GB" sz="4000" b="1" dirty="0" smtClean="0">
                <a:latin typeface="Times New Roman" pitchFamily="18" charset="0"/>
                <a:cs typeface="Times New Roman" pitchFamily="18" charset="0"/>
              </a:rPr>
              <a:t>PORTRAIT MODE</a:t>
            </a:r>
          </a:p>
          <a:p>
            <a:pPr algn="ctr"/>
            <a:r>
              <a:rPr lang="en-GB" sz="3200" dirty="0" smtClean="0">
                <a:latin typeface="Times New Roman" pitchFamily="18" charset="0"/>
                <a:cs typeface="Times New Roman" pitchFamily="18" charset="0"/>
              </a:rPr>
              <a:t>When you switch to Portrait Mode, your camera will automatically select a large aperture (small number) which helps to keep your background out of focus (</a:t>
            </a:r>
            <a:r>
              <a:rPr lang="en-GB" sz="3200" dirty="0" err="1" smtClean="0">
                <a:latin typeface="Times New Roman" pitchFamily="18" charset="0"/>
                <a:cs typeface="Times New Roman" pitchFamily="18" charset="0"/>
              </a:rPr>
              <a:t>i.e</a:t>
            </a:r>
            <a:r>
              <a:rPr lang="en-GB" sz="3200" dirty="0" smtClean="0">
                <a:latin typeface="Times New Roman" pitchFamily="18" charset="0"/>
                <a:cs typeface="Times New Roman" pitchFamily="18" charset="0"/>
              </a:rPr>
              <a:t> – sets a Shallow Depth of Field). </a:t>
            </a:r>
          </a:p>
          <a:p>
            <a:pPr algn="ctr"/>
            <a:r>
              <a:rPr lang="en-GB" sz="3200" dirty="0" smtClean="0">
                <a:latin typeface="Times New Roman" pitchFamily="18" charset="0"/>
                <a:cs typeface="Times New Roman" pitchFamily="18" charset="0"/>
              </a:rPr>
              <a:t>Portrait Mode works best when you’re photographing a single subject, so use the zoom or get up close to the subject</a:t>
            </a:r>
            <a:endParaRPr lang="en-GB" sz="2800" dirty="0" smtClean="0">
              <a:latin typeface="Times New Roman" pitchFamily="18" charset="0"/>
              <a:cs typeface="Times New Roman" pitchFamily="18" charset="0"/>
            </a:endParaRPr>
          </a:p>
        </p:txBody>
      </p:sp>
      <p:sp>
        <p:nvSpPr>
          <p:cNvPr id="4" name="TextBox 3"/>
          <p:cNvSpPr txBox="1"/>
          <p:nvPr/>
        </p:nvSpPr>
        <p:spPr>
          <a:xfrm>
            <a:off x="-24317" y="181089"/>
            <a:ext cx="9168316" cy="707886"/>
          </a:xfrm>
          <a:prstGeom prst="rect">
            <a:avLst/>
          </a:prstGeom>
          <a:noFill/>
        </p:spPr>
        <p:txBody>
          <a:bodyPr wrap="square" rtlCol="0">
            <a:spAutoFit/>
          </a:bodyPr>
          <a:lstStyle/>
          <a:p>
            <a:pPr algn="ctr"/>
            <a:r>
              <a:rPr lang="en-GB" sz="4000" b="1" dirty="0" smtClean="0">
                <a:latin typeface="Times New Roman" pitchFamily="18" charset="0"/>
                <a:cs typeface="Times New Roman" pitchFamily="18" charset="0"/>
              </a:rPr>
              <a:t>The Camera</a:t>
            </a:r>
            <a:endParaRPr lang="en-GB" sz="40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rot="4560397">
            <a:off x="6642382" y="101122"/>
            <a:ext cx="2454681" cy="2309336"/>
          </a:xfrm>
          <a:prstGeom prst="rect">
            <a:avLst/>
          </a:prstGeom>
        </p:spPr>
      </p:pic>
      <p:sp>
        <p:nvSpPr>
          <p:cNvPr id="8" name="Right Arrow 7"/>
          <p:cNvSpPr/>
          <p:nvPr/>
        </p:nvSpPr>
        <p:spPr>
          <a:xfrm>
            <a:off x="5580112" y="1276467"/>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44305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37977"/>
            <a:ext cx="8856984" cy="4524315"/>
          </a:xfrm>
          <a:prstGeom prst="rect">
            <a:avLst/>
          </a:prstGeom>
          <a:noFill/>
        </p:spPr>
        <p:txBody>
          <a:bodyPr wrap="square" rtlCol="0">
            <a:spAutoFit/>
          </a:bodyPr>
          <a:lstStyle/>
          <a:p>
            <a:pPr algn="ctr"/>
            <a:endParaRPr lang="en-GB" sz="2400" b="1" dirty="0" smtClean="0">
              <a:latin typeface="Times New Roman" pitchFamily="18" charset="0"/>
              <a:cs typeface="Times New Roman" pitchFamily="18" charset="0"/>
            </a:endParaRPr>
          </a:p>
          <a:p>
            <a:pPr algn="ctr"/>
            <a:r>
              <a:rPr lang="en-GB" sz="2400" b="1" dirty="0" smtClean="0">
                <a:latin typeface="Times New Roman" pitchFamily="18" charset="0"/>
                <a:cs typeface="Times New Roman" pitchFamily="18" charset="0"/>
              </a:rPr>
              <a:t>MACRO MODE</a:t>
            </a:r>
          </a:p>
          <a:p>
            <a:pPr algn="ctr"/>
            <a:r>
              <a:rPr lang="en-GB" sz="2400" dirty="0" smtClean="0">
                <a:latin typeface="Times New Roman" pitchFamily="18" charset="0"/>
                <a:cs typeface="Times New Roman" pitchFamily="18" charset="0"/>
              </a:rPr>
              <a:t>Allows you to move even closer to your subject to take a close up picture. </a:t>
            </a:r>
          </a:p>
          <a:p>
            <a:pPr algn="ctr"/>
            <a:r>
              <a:rPr lang="en-GB" sz="2400" dirty="0" smtClean="0">
                <a:latin typeface="Times New Roman" pitchFamily="18" charset="0"/>
                <a:cs typeface="Times New Roman" pitchFamily="18" charset="0"/>
              </a:rPr>
              <a:t>It’s great for shooting flowers, insects and small objects. Different cameras will have different capabilities and different focusing distances (between 2 and 10cm)</a:t>
            </a:r>
          </a:p>
          <a:p>
            <a:pPr algn="ctr"/>
            <a:r>
              <a:rPr lang="en-GB" sz="2400" dirty="0" smtClean="0">
                <a:latin typeface="Times New Roman" pitchFamily="18" charset="0"/>
                <a:cs typeface="Times New Roman" pitchFamily="18" charset="0"/>
              </a:rPr>
              <a:t>When using Macro Mode, you’ll notice that focusing is more difficult as at short distances – the Depth of Field is very narrow. Keep your camera and the object you’re photographing parallel and as steady as possible or you’ll find a lot of it </a:t>
            </a:r>
          </a:p>
          <a:p>
            <a:pPr algn="r"/>
            <a:r>
              <a:rPr lang="en-GB" sz="2400" dirty="0" smtClean="0">
                <a:latin typeface="Times New Roman" pitchFamily="18" charset="0"/>
                <a:cs typeface="Times New Roman" pitchFamily="18" charset="0"/>
              </a:rPr>
              <a:t>out of focus. Tripods are very hand when using Macro Mode!</a:t>
            </a:r>
          </a:p>
        </p:txBody>
      </p:sp>
      <p:sp>
        <p:nvSpPr>
          <p:cNvPr id="4" name="TextBox 3"/>
          <p:cNvSpPr txBox="1"/>
          <p:nvPr/>
        </p:nvSpPr>
        <p:spPr>
          <a:xfrm>
            <a:off x="-24317" y="181089"/>
            <a:ext cx="9168316" cy="1015663"/>
          </a:xfrm>
          <a:prstGeom prst="rect">
            <a:avLst/>
          </a:prstGeom>
          <a:noFill/>
        </p:spPr>
        <p:txBody>
          <a:bodyPr wrap="square" rtlCol="0">
            <a:spAutoFit/>
          </a:bodyPr>
          <a:lstStyle/>
          <a:p>
            <a:pPr algn="ctr"/>
            <a:r>
              <a:rPr lang="en-GB" sz="6000" b="1" dirty="0" smtClean="0">
                <a:latin typeface="Times New Roman" pitchFamily="18" charset="0"/>
                <a:cs typeface="Times New Roman" pitchFamily="18" charset="0"/>
              </a:rPr>
              <a:t>The Camera</a:t>
            </a:r>
            <a:endParaRPr lang="en-GB" sz="60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rot="10800000">
            <a:off x="6695582" y="41266"/>
            <a:ext cx="2006334" cy="1887536"/>
          </a:xfrm>
          <a:prstGeom prst="rect">
            <a:avLst/>
          </a:prstGeom>
        </p:spPr>
      </p:pic>
      <p:sp>
        <p:nvSpPr>
          <p:cNvPr id="8" name="Right Arrow 7"/>
          <p:cNvSpPr/>
          <p:nvPr/>
        </p:nvSpPr>
        <p:spPr>
          <a:xfrm>
            <a:off x="5580112" y="1276467"/>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82872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37977"/>
            <a:ext cx="8856984" cy="4401205"/>
          </a:xfrm>
          <a:prstGeom prst="rect">
            <a:avLst/>
          </a:prstGeom>
          <a:noFill/>
        </p:spPr>
        <p:txBody>
          <a:bodyPr wrap="square" rtlCol="0">
            <a:spAutoFit/>
          </a:bodyPr>
          <a:lstStyle/>
          <a:p>
            <a:pPr algn="ctr"/>
            <a:endParaRPr lang="en-GB" sz="2800" b="1" dirty="0" smtClean="0">
              <a:latin typeface="Times New Roman" pitchFamily="18" charset="0"/>
              <a:cs typeface="Times New Roman" pitchFamily="18" charset="0"/>
            </a:endParaRPr>
          </a:p>
          <a:p>
            <a:pPr algn="ctr"/>
            <a:r>
              <a:rPr lang="en-GB" sz="2800" b="1" dirty="0" smtClean="0">
                <a:latin typeface="Times New Roman" pitchFamily="18" charset="0"/>
                <a:cs typeface="Times New Roman" pitchFamily="18" charset="0"/>
              </a:rPr>
              <a:t>LANDSCAPE MODE</a:t>
            </a:r>
          </a:p>
          <a:p>
            <a:pPr algn="ctr"/>
            <a:endParaRPr lang="en-GB" sz="2800" b="1" dirty="0" smtClean="0">
              <a:latin typeface="Times New Roman" pitchFamily="18" charset="0"/>
              <a:cs typeface="Times New Roman" pitchFamily="18" charset="0"/>
            </a:endParaRPr>
          </a:p>
          <a:p>
            <a:pPr algn="ctr"/>
            <a:r>
              <a:rPr lang="en-GB" sz="2800" dirty="0" smtClean="0">
                <a:latin typeface="Times New Roman" pitchFamily="18" charset="0"/>
                <a:cs typeface="Times New Roman" pitchFamily="18" charset="0"/>
              </a:rPr>
              <a:t>This mode does the opposite of Portrait Mode, and will set the camera up with a small aperture (large number) to make sure all the scene you’re photographing is in focus, (i.e. - sets a Large Depth of Field)</a:t>
            </a:r>
            <a:endParaRPr lang="en-GB" sz="2800" dirty="0">
              <a:latin typeface="Times New Roman" pitchFamily="18" charset="0"/>
              <a:cs typeface="Times New Roman" pitchFamily="18" charset="0"/>
            </a:endParaRPr>
          </a:p>
          <a:p>
            <a:pPr algn="ctr"/>
            <a:r>
              <a:rPr lang="en-GB" sz="2800" dirty="0" smtClean="0">
                <a:latin typeface="Times New Roman" pitchFamily="18" charset="0"/>
                <a:cs typeface="Times New Roman" pitchFamily="18" charset="0"/>
              </a:rPr>
              <a:t>At times, your camera might select a slower shutter speed in this mode, to compensate for the small aperture – so consider using a tripod to help you camera stay still. </a:t>
            </a:r>
          </a:p>
        </p:txBody>
      </p:sp>
      <p:sp>
        <p:nvSpPr>
          <p:cNvPr id="4" name="TextBox 3"/>
          <p:cNvSpPr txBox="1"/>
          <p:nvPr/>
        </p:nvSpPr>
        <p:spPr>
          <a:xfrm>
            <a:off x="-24317" y="181089"/>
            <a:ext cx="9168316" cy="1015663"/>
          </a:xfrm>
          <a:prstGeom prst="rect">
            <a:avLst/>
          </a:prstGeom>
          <a:noFill/>
        </p:spPr>
        <p:txBody>
          <a:bodyPr wrap="square" rtlCol="0">
            <a:spAutoFit/>
          </a:bodyPr>
          <a:lstStyle/>
          <a:p>
            <a:pPr algn="ctr"/>
            <a:r>
              <a:rPr lang="en-GB" sz="6000" b="1" dirty="0" smtClean="0">
                <a:latin typeface="Times New Roman" pitchFamily="18" charset="0"/>
                <a:cs typeface="Times New Roman" pitchFamily="18" charset="0"/>
              </a:rPr>
              <a:t>The Camera</a:t>
            </a:r>
            <a:endParaRPr lang="en-GB" sz="60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rot="8700697">
            <a:off x="6409830" y="163846"/>
            <a:ext cx="2552177" cy="2401059"/>
          </a:xfrm>
          <a:prstGeom prst="rect">
            <a:avLst/>
          </a:prstGeom>
        </p:spPr>
      </p:pic>
      <p:sp>
        <p:nvSpPr>
          <p:cNvPr id="8" name="Right Arrow 7"/>
          <p:cNvSpPr/>
          <p:nvPr/>
        </p:nvSpPr>
        <p:spPr>
          <a:xfrm>
            <a:off x="5580112" y="1276467"/>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7750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37977"/>
            <a:ext cx="8856984" cy="5262979"/>
          </a:xfrm>
          <a:prstGeom prst="rect">
            <a:avLst/>
          </a:prstGeom>
          <a:noFill/>
        </p:spPr>
        <p:txBody>
          <a:bodyPr wrap="square" rtlCol="0">
            <a:spAutoFit/>
          </a:bodyPr>
          <a:lstStyle/>
          <a:p>
            <a:pPr algn="ctr"/>
            <a:endParaRPr lang="en-GB" sz="4000" b="1" dirty="0" smtClean="0">
              <a:latin typeface="Times New Roman" pitchFamily="18" charset="0"/>
              <a:cs typeface="Times New Roman" pitchFamily="18" charset="0"/>
            </a:endParaRPr>
          </a:p>
          <a:p>
            <a:pPr algn="ctr"/>
            <a:r>
              <a:rPr lang="en-GB" sz="4000" b="1" dirty="0" smtClean="0">
                <a:latin typeface="Times New Roman" pitchFamily="18" charset="0"/>
                <a:cs typeface="Times New Roman" pitchFamily="18" charset="0"/>
              </a:rPr>
              <a:t>SPORTS MODE</a:t>
            </a:r>
          </a:p>
          <a:p>
            <a:pPr algn="ctr"/>
            <a:r>
              <a:rPr lang="en-GB" sz="3200" dirty="0" smtClean="0">
                <a:latin typeface="Times New Roman" pitchFamily="18" charset="0"/>
                <a:cs typeface="Times New Roman" pitchFamily="18" charset="0"/>
              </a:rPr>
              <a:t>Photographing moving objects is what </a:t>
            </a:r>
            <a:r>
              <a:rPr lang="en-GB" sz="3200" dirty="0">
                <a:latin typeface="Times New Roman" pitchFamily="18" charset="0"/>
                <a:cs typeface="Times New Roman" pitchFamily="18" charset="0"/>
              </a:rPr>
              <a:t>S</a:t>
            </a:r>
            <a:r>
              <a:rPr lang="en-GB" sz="3200" dirty="0" smtClean="0">
                <a:latin typeface="Times New Roman" pitchFamily="18" charset="0"/>
                <a:cs typeface="Times New Roman" pitchFamily="18" charset="0"/>
              </a:rPr>
              <a:t>ports </a:t>
            </a:r>
            <a:r>
              <a:rPr lang="en-GB" sz="3200" dirty="0">
                <a:latin typeface="Times New Roman" pitchFamily="18" charset="0"/>
                <a:cs typeface="Times New Roman" pitchFamily="18" charset="0"/>
              </a:rPr>
              <a:t>M</a:t>
            </a:r>
            <a:r>
              <a:rPr lang="en-GB" sz="3200" dirty="0" smtClean="0">
                <a:latin typeface="Times New Roman" pitchFamily="18" charset="0"/>
                <a:cs typeface="Times New Roman" pitchFamily="18" charset="0"/>
              </a:rPr>
              <a:t>ode (or action mode) is designed for. Sports Mode attempts to freeze the action by increasing the shutter speed. When photographing fast moving objects you can also increase you chances of capturing them by panning your camera along with the subject and/or attempting to pre-focus on a spot where the subject will be when you want to photograph it.</a:t>
            </a:r>
          </a:p>
        </p:txBody>
      </p:sp>
      <p:sp>
        <p:nvSpPr>
          <p:cNvPr id="4" name="TextBox 3"/>
          <p:cNvSpPr txBox="1"/>
          <p:nvPr/>
        </p:nvSpPr>
        <p:spPr>
          <a:xfrm>
            <a:off x="-24317" y="181089"/>
            <a:ext cx="9168316" cy="1015663"/>
          </a:xfrm>
          <a:prstGeom prst="rect">
            <a:avLst/>
          </a:prstGeom>
          <a:noFill/>
        </p:spPr>
        <p:txBody>
          <a:bodyPr wrap="square" rtlCol="0">
            <a:spAutoFit/>
          </a:bodyPr>
          <a:lstStyle/>
          <a:p>
            <a:pPr algn="ctr"/>
            <a:r>
              <a:rPr lang="en-GB" sz="6000" b="1" dirty="0" smtClean="0">
                <a:latin typeface="Times New Roman" pitchFamily="18" charset="0"/>
                <a:cs typeface="Times New Roman" pitchFamily="18" charset="0"/>
              </a:rPr>
              <a:t>The Camera</a:t>
            </a:r>
            <a:endParaRPr lang="en-GB" sz="60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rot="2405715">
            <a:off x="6409830" y="163846"/>
            <a:ext cx="2552177" cy="2401059"/>
          </a:xfrm>
          <a:prstGeom prst="rect">
            <a:avLst/>
          </a:prstGeom>
        </p:spPr>
      </p:pic>
      <p:sp>
        <p:nvSpPr>
          <p:cNvPr id="8" name="Right Arrow 7"/>
          <p:cNvSpPr/>
          <p:nvPr/>
        </p:nvSpPr>
        <p:spPr>
          <a:xfrm>
            <a:off x="5580112" y="1276467"/>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23732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37977"/>
            <a:ext cx="8856984" cy="5262979"/>
          </a:xfrm>
          <a:prstGeom prst="rect">
            <a:avLst/>
          </a:prstGeom>
          <a:noFill/>
        </p:spPr>
        <p:txBody>
          <a:bodyPr wrap="square" rtlCol="0">
            <a:spAutoFit/>
          </a:bodyPr>
          <a:lstStyle/>
          <a:p>
            <a:pPr algn="ctr"/>
            <a:endParaRPr lang="en-GB" sz="2800" b="1" dirty="0" smtClean="0">
              <a:latin typeface="Times New Roman" pitchFamily="18" charset="0"/>
              <a:cs typeface="Times New Roman" pitchFamily="18" charset="0"/>
            </a:endParaRPr>
          </a:p>
          <a:p>
            <a:pPr algn="ctr"/>
            <a:r>
              <a:rPr lang="en-GB" sz="2800" b="1" dirty="0" smtClean="0">
                <a:latin typeface="Times New Roman" pitchFamily="18" charset="0"/>
                <a:cs typeface="Times New Roman" pitchFamily="18" charset="0"/>
              </a:rPr>
              <a:t>NIGHT MODE</a:t>
            </a:r>
          </a:p>
          <a:p>
            <a:pPr algn="ctr"/>
            <a:endParaRPr lang="en-GB" sz="2800" b="1" dirty="0" smtClean="0">
              <a:latin typeface="Times New Roman" pitchFamily="18" charset="0"/>
              <a:cs typeface="Times New Roman" pitchFamily="18" charset="0"/>
            </a:endParaRPr>
          </a:p>
          <a:p>
            <a:pPr algn="ctr"/>
            <a:r>
              <a:rPr lang="en-GB" sz="2800" dirty="0" smtClean="0">
                <a:latin typeface="Times New Roman" pitchFamily="18" charset="0"/>
                <a:cs typeface="Times New Roman" pitchFamily="18" charset="0"/>
              </a:rPr>
              <a:t>Night Mode (a technique also called ‘Slow Shutter Sync’) is for shooting in low light situations and sets your camera to use a longer shutter speed to help capture details of the background, but also fires off a flash to illuminate the foreground. For a clear and well exposed shot, use a tripod to steady the camera and prevent blur; however it is also fun to experiment  with this mode, especially purposely hand </a:t>
            </a:r>
          </a:p>
          <a:p>
            <a:pPr algn="r"/>
            <a:r>
              <a:rPr lang="en-GB" sz="2800" dirty="0" smtClean="0">
                <a:latin typeface="Times New Roman" pitchFamily="18" charset="0"/>
                <a:cs typeface="Times New Roman" pitchFamily="18" charset="0"/>
              </a:rPr>
              <a:t>holding the camera in situations where there are </a:t>
            </a:r>
          </a:p>
          <a:p>
            <a:pPr algn="r"/>
            <a:r>
              <a:rPr lang="en-GB" sz="2800" dirty="0" smtClean="0">
                <a:latin typeface="Times New Roman" pitchFamily="18" charset="0"/>
                <a:cs typeface="Times New Roman" pitchFamily="18" charset="0"/>
              </a:rPr>
              <a:t>lights on the background (like a dance floor)</a:t>
            </a:r>
          </a:p>
        </p:txBody>
      </p:sp>
      <p:sp>
        <p:nvSpPr>
          <p:cNvPr id="4" name="TextBox 3"/>
          <p:cNvSpPr txBox="1"/>
          <p:nvPr/>
        </p:nvSpPr>
        <p:spPr>
          <a:xfrm>
            <a:off x="-24317" y="181089"/>
            <a:ext cx="9168316" cy="1015663"/>
          </a:xfrm>
          <a:prstGeom prst="rect">
            <a:avLst/>
          </a:prstGeom>
          <a:noFill/>
        </p:spPr>
        <p:txBody>
          <a:bodyPr wrap="square" rtlCol="0">
            <a:spAutoFit/>
          </a:bodyPr>
          <a:lstStyle/>
          <a:p>
            <a:pPr algn="ctr"/>
            <a:r>
              <a:rPr lang="en-GB" sz="6000" b="1" dirty="0" smtClean="0">
                <a:latin typeface="Times New Roman" pitchFamily="18" charset="0"/>
                <a:cs typeface="Times New Roman" pitchFamily="18" charset="0"/>
              </a:rPr>
              <a:t>The Camera</a:t>
            </a:r>
            <a:endParaRPr lang="en-GB" sz="60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rot="6349705">
            <a:off x="6602713" y="163147"/>
            <a:ext cx="2202554" cy="2072138"/>
          </a:xfrm>
          <a:prstGeom prst="rect">
            <a:avLst/>
          </a:prstGeom>
        </p:spPr>
      </p:pic>
      <p:sp>
        <p:nvSpPr>
          <p:cNvPr id="8" name="Right Arrow 7"/>
          <p:cNvSpPr/>
          <p:nvPr/>
        </p:nvSpPr>
        <p:spPr>
          <a:xfrm>
            <a:off x="5580112" y="1276467"/>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28804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67503"/>
            <a:ext cx="8856984" cy="5447645"/>
          </a:xfrm>
          <a:prstGeom prst="rect">
            <a:avLst/>
          </a:prstGeom>
          <a:noFill/>
        </p:spPr>
        <p:txBody>
          <a:bodyPr wrap="square" rtlCol="0">
            <a:spAutoFit/>
          </a:bodyPr>
          <a:lstStyle/>
          <a:p>
            <a:r>
              <a:rPr lang="en-GB" sz="4000" b="1" dirty="0" smtClean="0">
                <a:latin typeface="Times New Roman" pitchFamily="18" charset="0"/>
                <a:cs typeface="Times New Roman" pitchFamily="18" charset="0"/>
              </a:rPr>
              <a:t>SEMI-AUTOMATIC MODES</a:t>
            </a:r>
          </a:p>
          <a:p>
            <a:r>
              <a:rPr lang="en-GB" sz="4000" b="1" dirty="0" smtClean="0">
                <a:latin typeface="Times New Roman" pitchFamily="18" charset="0"/>
                <a:cs typeface="Times New Roman" pitchFamily="18" charset="0"/>
              </a:rPr>
              <a:t>Aperture Priority Mode (A or AV)</a:t>
            </a:r>
          </a:p>
          <a:p>
            <a:pPr algn="ctr"/>
            <a:r>
              <a:rPr lang="en-GB" sz="3200" dirty="0" smtClean="0">
                <a:latin typeface="Times New Roman" pitchFamily="18" charset="0"/>
                <a:cs typeface="Times New Roman" pitchFamily="18" charset="0"/>
              </a:rPr>
              <a:t>This mode is a Semi-Manual mode, where you choose the Aperture and your camera chooses the other settings (shutter speed, ISO </a:t>
            </a:r>
            <a:r>
              <a:rPr lang="en-GB" sz="3200" dirty="0" err="1" smtClean="0">
                <a:latin typeface="Times New Roman" pitchFamily="18" charset="0"/>
                <a:cs typeface="Times New Roman" pitchFamily="18" charset="0"/>
              </a:rPr>
              <a:t>etc</a:t>
            </a:r>
            <a:r>
              <a:rPr lang="en-GB" sz="3200" dirty="0" smtClean="0">
                <a:latin typeface="Times New Roman" pitchFamily="18" charset="0"/>
                <a:cs typeface="Times New Roman" pitchFamily="18" charset="0"/>
              </a:rPr>
              <a:t>) to ensure you have a </a:t>
            </a:r>
            <a:r>
              <a:rPr lang="en-GB" sz="3200" dirty="0">
                <a:latin typeface="Times New Roman" pitchFamily="18" charset="0"/>
                <a:cs typeface="Times New Roman" pitchFamily="18" charset="0"/>
              </a:rPr>
              <a:t>W</a:t>
            </a:r>
            <a:r>
              <a:rPr lang="en-GB" sz="3200" dirty="0" smtClean="0">
                <a:latin typeface="Times New Roman" pitchFamily="18" charset="0"/>
                <a:cs typeface="Times New Roman" pitchFamily="18" charset="0"/>
              </a:rPr>
              <a:t>ell </a:t>
            </a:r>
            <a:r>
              <a:rPr lang="en-GB" sz="3200" dirty="0">
                <a:latin typeface="Times New Roman" pitchFamily="18" charset="0"/>
                <a:cs typeface="Times New Roman" pitchFamily="18" charset="0"/>
              </a:rPr>
              <a:t>B</a:t>
            </a:r>
            <a:r>
              <a:rPr lang="en-GB" sz="3200" dirty="0" smtClean="0">
                <a:latin typeface="Times New Roman" pitchFamily="18" charset="0"/>
                <a:cs typeface="Times New Roman" pitchFamily="18" charset="0"/>
              </a:rPr>
              <a:t>alanced </a:t>
            </a:r>
            <a:r>
              <a:rPr lang="en-GB" sz="3200" dirty="0">
                <a:latin typeface="Times New Roman" pitchFamily="18" charset="0"/>
                <a:cs typeface="Times New Roman" pitchFamily="18" charset="0"/>
              </a:rPr>
              <a:t>E</a:t>
            </a:r>
            <a:r>
              <a:rPr lang="en-GB" sz="3200" dirty="0" smtClean="0">
                <a:latin typeface="Times New Roman" pitchFamily="18" charset="0"/>
                <a:cs typeface="Times New Roman" pitchFamily="18" charset="0"/>
              </a:rPr>
              <a:t>xposure.</a:t>
            </a:r>
          </a:p>
          <a:p>
            <a:pPr algn="r"/>
            <a:r>
              <a:rPr lang="en-GB" sz="2800" dirty="0" smtClean="0">
                <a:latin typeface="Times New Roman" pitchFamily="18" charset="0"/>
                <a:cs typeface="Times New Roman" pitchFamily="18" charset="0"/>
              </a:rPr>
              <a:t>Aperture Priority Mode is useful when you’re looking to control your Depth of Field in a shot. Choosing a larger number aperture means the aperture is smaller, lets in less light, have a Larger Depth of Field, and a slower Shutter </a:t>
            </a:r>
            <a:r>
              <a:rPr lang="en-GB" sz="2800" dirty="0">
                <a:latin typeface="Times New Roman" pitchFamily="18" charset="0"/>
                <a:cs typeface="Times New Roman" pitchFamily="18" charset="0"/>
              </a:rPr>
              <a:t>S</a:t>
            </a:r>
            <a:r>
              <a:rPr lang="en-GB" sz="2800" dirty="0" smtClean="0">
                <a:latin typeface="Times New Roman" pitchFamily="18" charset="0"/>
                <a:cs typeface="Times New Roman" pitchFamily="18" charset="0"/>
              </a:rPr>
              <a:t>peed. </a:t>
            </a:r>
          </a:p>
        </p:txBody>
      </p:sp>
      <p:sp>
        <p:nvSpPr>
          <p:cNvPr id="4" name="TextBox 3"/>
          <p:cNvSpPr txBox="1"/>
          <p:nvPr/>
        </p:nvSpPr>
        <p:spPr>
          <a:xfrm>
            <a:off x="-24317" y="181089"/>
            <a:ext cx="9168316" cy="1015663"/>
          </a:xfrm>
          <a:prstGeom prst="rect">
            <a:avLst/>
          </a:prstGeom>
          <a:noFill/>
        </p:spPr>
        <p:txBody>
          <a:bodyPr wrap="square" rtlCol="0">
            <a:spAutoFit/>
          </a:bodyPr>
          <a:lstStyle/>
          <a:p>
            <a:pPr algn="ctr"/>
            <a:r>
              <a:rPr lang="en-GB" sz="6000" b="1" dirty="0" smtClean="0">
                <a:latin typeface="Times New Roman" pitchFamily="18" charset="0"/>
                <a:cs typeface="Times New Roman" pitchFamily="18" charset="0"/>
              </a:rPr>
              <a:t>The Camera</a:t>
            </a:r>
            <a:endParaRPr lang="en-GB" sz="60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6560"/>
          <a:stretch/>
        </p:blipFill>
        <p:spPr>
          <a:xfrm rot="15156519">
            <a:off x="7126095" y="413569"/>
            <a:ext cx="1837262" cy="1728475"/>
          </a:xfrm>
          <a:prstGeom prst="rect">
            <a:avLst/>
          </a:prstGeom>
        </p:spPr>
      </p:pic>
      <p:sp>
        <p:nvSpPr>
          <p:cNvPr id="8" name="Right Arrow 7"/>
          <p:cNvSpPr/>
          <p:nvPr/>
        </p:nvSpPr>
        <p:spPr>
          <a:xfrm>
            <a:off x="5580112" y="1276467"/>
            <a:ext cx="864096" cy="19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94258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60951</TotalTime>
  <Words>892</Words>
  <Application>Microsoft Office PowerPoint</Application>
  <PresentationFormat>On-screen Show (4:3)</PresentationFormat>
  <Paragraphs>61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Perins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Hickman</dc:creator>
  <cp:lastModifiedBy>naDia</cp:lastModifiedBy>
  <cp:revision>83</cp:revision>
  <dcterms:created xsi:type="dcterms:W3CDTF">2011-06-09T12:43:09Z</dcterms:created>
  <dcterms:modified xsi:type="dcterms:W3CDTF">2020-05-02T19:44:46Z</dcterms:modified>
</cp:coreProperties>
</file>