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11D0-00A6-489F-8961-2681899BA22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3568-81A6-4783-954B-47E3C1BB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97CA40E-672F-44C6-93EE-E8A18CCB0C6E}" type="slidenum">
              <a:rPr lang="en-US" altLang="en-US">
                <a:latin typeface="Arial" charset="0"/>
              </a:rPr>
              <a:pPr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D7AFF-94AC-45F7-BF87-F696E13551E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6F56E-9C13-40B5-9D27-0A532F11EB8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BAD26-77D7-484B-BBD9-38D07D3BFD5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85909-F279-4E3E-979D-4EFDDDB69EE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28E46-A2AA-43A3-98DA-89F6942C0444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A83B8-B380-4A39-BEED-79C4BFC648D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EF26F-1D31-4794-9F28-ED31F634C48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6F4F2-213A-4C20-859F-4B0564FBECC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CAFA1-FEF4-42BA-B07E-1F0470A15101}" type="slidenum">
              <a:rPr lang="en-US"/>
              <a:pPr/>
              <a:t>20</a:t>
            </a:fld>
            <a:endParaRPr 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BA407-F282-4165-AC64-49A89DCC2BE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714E0-1C0E-48F4-87C6-388BF3B5C1C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81E93-0F04-4BA1-BAE2-1F82CF500333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8C9F8-4302-4F58-BD05-6B258F4DE68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AE855-95FB-46F5-8565-9C397A9697E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057B3-778F-4088-A1C3-1D05184451E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22AE3-6711-4C2C-A38F-7709C5CC75CC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79B50-7628-42B5-8752-45C4E2E4C00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81AC90-A1BE-40B7-A034-2CC7FEB4A3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445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DE6E01-2621-4D6C-904E-8C490F7A4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44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9124F1-F5EF-4AB7-8C75-901D87C5F3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42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228259-8D9C-498E-87FA-7F30BDA06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2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 smtClean="0"/>
              <a:t>Horticulture?</a:t>
            </a:r>
          </a:p>
        </p:txBody>
      </p:sp>
      <p:pic>
        <p:nvPicPr>
          <p:cNvPr id="6147" name="Picture 4" descr="Fruits and  Vegetables group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962400"/>
            <a:ext cx="2895600" cy="2328863"/>
          </a:xfrm>
          <a:noFill/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2481263" y="2438400"/>
            <a:ext cx="5056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1">
                <a:latin typeface="Verdana" pitchFamily="34" charset="0"/>
              </a:rPr>
              <a:t>University College of Agriculture, </a:t>
            </a:r>
          </a:p>
          <a:p>
            <a:pPr algn="ctr"/>
            <a:r>
              <a:rPr lang="en-US" altLang="en-US" sz="2000" b="1">
                <a:latin typeface="Verdana" pitchFamily="34" charset="0"/>
              </a:rPr>
              <a:t>University of Sargodha</a:t>
            </a: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19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742920" y="434975"/>
            <a:ext cx="3143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000000"/>
                </a:solidFill>
                <a:latin typeface="Verdana" pitchFamily="34" charset="0"/>
              </a:rPr>
              <a:t>HORT-201</a:t>
            </a:r>
            <a:endParaRPr lang="en-US" altLang="en-US" sz="4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6151" name="Group 10"/>
          <p:cNvGrpSpPr>
            <a:grpSpLocks/>
          </p:cNvGrpSpPr>
          <p:nvPr/>
        </p:nvGrpSpPr>
        <p:grpSpPr bwMode="auto">
          <a:xfrm>
            <a:off x="762000" y="3962400"/>
            <a:ext cx="3048000" cy="2286000"/>
            <a:chOff x="0" y="0"/>
            <a:chExt cx="9372601" cy="7391400"/>
          </a:xfrm>
        </p:grpSpPr>
        <p:pic>
          <p:nvPicPr>
            <p:cNvPr id="6153" name="Picture 2" descr="Field 0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76800"/>
              <a:ext cx="3124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3" descr="P10100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2" y="2330450"/>
              <a:ext cx="3048002" cy="254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4" descr="White-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30480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5" descr="Carro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0"/>
              <a:ext cx="32004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6" descr="Pea V-2001-5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0"/>
              <a:ext cx="30480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9" descr="FD-8-1-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1800" cy="232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3" descr="Tomato Nagin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286000"/>
              <a:ext cx="32004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3" descr="Onion Phulkar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53000"/>
              <a:ext cx="30480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0" descr="P101000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2" y="4824414"/>
              <a:ext cx="3200399" cy="256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75413"/>
            <a:ext cx="3810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3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Parts of the Root</a:t>
            </a:r>
            <a:endParaRPr lang="en-US" b="1" u="sng">
              <a:solidFill>
                <a:schemeClr val="tx1"/>
              </a:solidFill>
            </a:endParaRP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>
                <a:latin typeface="Arial Rounded MT Bold" pitchFamily="34" charset="0"/>
              </a:rPr>
              <a:t>Root Cap</a:t>
            </a:r>
          </a:p>
          <a:p>
            <a:pPr lvl="1"/>
            <a:r>
              <a:rPr lang="en-US" sz="2000">
                <a:latin typeface="Arial Rounded MT Bold" pitchFamily="34" charset="0"/>
              </a:rPr>
              <a:t>Provides protection for the root tip</a:t>
            </a:r>
          </a:p>
          <a:p>
            <a:r>
              <a:rPr lang="en-US" sz="2400">
                <a:latin typeface="Arial Rounded MT Bold" pitchFamily="34" charset="0"/>
              </a:rPr>
              <a:t>Root Hairs</a:t>
            </a:r>
          </a:p>
          <a:p>
            <a:pPr lvl="1"/>
            <a:r>
              <a:rPr lang="en-US" sz="2000">
                <a:latin typeface="Arial Rounded MT Bold" pitchFamily="34" charset="0"/>
              </a:rPr>
              <a:t>Site of absorption</a:t>
            </a:r>
          </a:p>
          <a:p>
            <a:r>
              <a:rPr lang="en-US" sz="2400">
                <a:latin typeface="Arial Rounded MT Bold" pitchFamily="34" charset="0"/>
              </a:rPr>
              <a:t>Vascular Tissue</a:t>
            </a:r>
          </a:p>
          <a:p>
            <a:pPr lvl="1"/>
            <a:r>
              <a:rPr lang="en-US" sz="2000">
                <a:latin typeface="Arial Rounded MT Bold" pitchFamily="34" charset="0"/>
              </a:rPr>
              <a:t>Within cortex, contains cells that transport water, nutrients, and minerals to all parts of the plant</a:t>
            </a:r>
          </a:p>
        </p:txBody>
      </p:sp>
      <p:pic>
        <p:nvPicPr>
          <p:cNvPr id="8205" name="Picture 13" descr="roottip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0263" y="0"/>
            <a:ext cx="3233737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7" name="Picture 15" descr="roothairs"/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733800"/>
            <a:ext cx="3733800" cy="2749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114800" y="32766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Image found at: www.cactus-art.biz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657600" y="6400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Image found at: www.bio.psu.edu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9517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Important Functions of Leaves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Rounded MT Bold" pitchFamily="34" charset="0"/>
              </a:rPr>
              <a:t>Photosynthesis</a:t>
            </a:r>
          </a:p>
          <a:p>
            <a:pPr lvl="1"/>
            <a:r>
              <a:rPr lang="en-US">
                <a:latin typeface="Arial Rounded MT Bold" pitchFamily="34" charset="0"/>
              </a:rPr>
              <a:t>Process that plants use to produce their food</a:t>
            </a:r>
          </a:p>
          <a:p>
            <a:pPr lvl="1"/>
            <a:r>
              <a:rPr lang="en-US">
                <a:latin typeface="Arial Rounded MT Bold" pitchFamily="34" charset="0"/>
              </a:rPr>
              <a:t>6CO</a:t>
            </a:r>
            <a:r>
              <a:rPr lang="en-US" sz="1800">
                <a:latin typeface="Arial Rounded MT Bold" pitchFamily="34" charset="0"/>
              </a:rPr>
              <a:t>2</a:t>
            </a:r>
            <a:r>
              <a:rPr lang="en-US">
                <a:latin typeface="Arial Rounded MT Bold" pitchFamily="34" charset="0"/>
              </a:rPr>
              <a:t> + 6H</a:t>
            </a:r>
            <a:r>
              <a:rPr lang="en-US" sz="1800">
                <a:latin typeface="Arial Rounded MT Bold" pitchFamily="34" charset="0"/>
              </a:rPr>
              <a:t>2</a:t>
            </a:r>
            <a:r>
              <a:rPr lang="en-US">
                <a:latin typeface="Arial Rounded MT Bold" pitchFamily="34" charset="0"/>
              </a:rPr>
              <a:t>O </a:t>
            </a:r>
            <a:r>
              <a:rPr lang="en-US">
                <a:latin typeface="Arial Rounded MT Bold" pitchFamily="34" charset="0"/>
                <a:sym typeface="Wingdings" pitchFamily="2" charset="2"/>
              </a:rPr>
              <a:t>C</a:t>
            </a:r>
            <a:r>
              <a:rPr lang="en-US" sz="1800">
                <a:latin typeface="Arial Rounded MT Bold" pitchFamily="34" charset="0"/>
                <a:sym typeface="Wingdings" pitchFamily="2" charset="2"/>
              </a:rPr>
              <a:t>6</a:t>
            </a:r>
            <a:r>
              <a:rPr lang="en-US">
                <a:latin typeface="Arial Rounded MT Bold" pitchFamily="34" charset="0"/>
                <a:sym typeface="Wingdings" pitchFamily="2" charset="2"/>
              </a:rPr>
              <a:t>H</a:t>
            </a:r>
            <a:r>
              <a:rPr lang="en-US" sz="1800">
                <a:latin typeface="Arial Rounded MT Bold" pitchFamily="34" charset="0"/>
                <a:sym typeface="Wingdings" pitchFamily="2" charset="2"/>
              </a:rPr>
              <a:t>12</a:t>
            </a:r>
            <a:r>
              <a:rPr lang="en-US">
                <a:latin typeface="Arial Rounded MT Bold" pitchFamily="34" charset="0"/>
                <a:sym typeface="Wingdings" pitchFamily="2" charset="2"/>
              </a:rPr>
              <a:t>O</a:t>
            </a:r>
            <a:r>
              <a:rPr lang="en-US" sz="1800">
                <a:latin typeface="Arial Rounded MT Bold" pitchFamily="34" charset="0"/>
                <a:sym typeface="Wingdings" pitchFamily="2" charset="2"/>
              </a:rPr>
              <a:t>6</a:t>
            </a:r>
            <a:r>
              <a:rPr lang="en-US">
                <a:latin typeface="Arial Rounded MT Bold" pitchFamily="34" charset="0"/>
                <a:sym typeface="Wingdings" pitchFamily="2" charset="2"/>
              </a:rPr>
              <a:t> + 6O</a:t>
            </a:r>
            <a:r>
              <a:rPr lang="en-US" sz="1800">
                <a:latin typeface="Arial Rounded MT Bold" pitchFamily="34" charset="0"/>
                <a:sym typeface="Wingdings" pitchFamily="2" charset="2"/>
              </a:rPr>
              <a:t>2</a:t>
            </a:r>
          </a:p>
          <a:p>
            <a:r>
              <a:rPr lang="en-US">
                <a:latin typeface="Arial Rounded MT Bold" pitchFamily="34" charset="0"/>
              </a:rPr>
              <a:t>Transpiration</a:t>
            </a:r>
          </a:p>
          <a:p>
            <a:pPr lvl="1"/>
            <a:r>
              <a:rPr lang="en-US">
                <a:latin typeface="Arial Rounded MT Bold" pitchFamily="34" charset="0"/>
              </a:rPr>
              <a:t>Loss of water and exchange of carbon dioxide</a:t>
            </a:r>
          </a:p>
        </p:txBody>
      </p:sp>
    </p:spTree>
    <p:extLst>
      <p:ext uri="{BB962C8B-B14F-4D97-AF65-F5344CB8AC3E}">
        <p14:creationId xmlns:p14="http://schemas.microsoft.com/office/powerpoint/2010/main" val="85903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352800" cy="1143000"/>
          </a:xfrm>
        </p:spPr>
        <p:txBody>
          <a:bodyPr/>
          <a:lstStyle/>
          <a:p>
            <a:pPr algn="l"/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Leaf Parts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latin typeface="Arial Rounded MT Bold" pitchFamily="34" charset="0"/>
              </a:rPr>
              <a:t>Blade</a:t>
            </a:r>
          </a:p>
          <a:p>
            <a:pPr lvl="1"/>
            <a:r>
              <a:rPr lang="en-US" sz="2400">
                <a:latin typeface="Arial Rounded MT Bold" pitchFamily="34" charset="0"/>
              </a:rPr>
              <a:t>Main body of leaf</a:t>
            </a:r>
          </a:p>
          <a:p>
            <a:r>
              <a:rPr lang="en-US" sz="2800">
                <a:latin typeface="Arial Rounded MT Bold" pitchFamily="34" charset="0"/>
              </a:rPr>
              <a:t>Petiole</a:t>
            </a:r>
          </a:p>
          <a:p>
            <a:pPr lvl="1"/>
            <a:r>
              <a:rPr lang="en-US" sz="2400">
                <a:latin typeface="Arial Rounded MT Bold" pitchFamily="34" charset="0"/>
              </a:rPr>
              <a:t>Attaches blade to stem</a:t>
            </a:r>
          </a:p>
          <a:p>
            <a:r>
              <a:rPr lang="en-US" sz="2800">
                <a:latin typeface="Arial Rounded MT Bold" pitchFamily="34" charset="0"/>
              </a:rPr>
              <a:t>Midrib</a:t>
            </a:r>
          </a:p>
          <a:p>
            <a:pPr lvl="1"/>
            <a:r>
              <a:rPr lang="en-US" sz="2400">
                <a:latin typeface="Arial Rounded MT Bold" pitchFamily="34" charset="0"/>
              </a:rPr>
              <a:t>Large central vein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362200" y="59436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Image found at: www.yourdictionary.com</a:t>
            </a:r>
          </a:p>
        </p:txBody>
      </p:sp>
      <p:pic>
        <p:nvPicPr>
          <p:cNvPr id="19471" name="Picture 15" descr="leaf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219200"/>
            <a:ext cx="4395788" cy="458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253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Leaf Parts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Apex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Tip of leaf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Base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Attaches to petiole – if petiole is absent, attaches directly to stem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Margin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Edge of leaf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Epidermis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“Skin” of leaf - responsible for gas exchange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Stomata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Outside layer of leaf opening in epidermis where gas and water exchange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Mesophyll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Middle layer of leaf where photosynthesis occurs</a:t>
            </a:r>
          </a:p>
        </p:txBody>
      </p:sp>
    </p:spTree>
    <p:extLst>
      <p:ext uri="{BB962C8B-B14F-4D97-AF65-F5344CB8AC3E}">
        <p14:creationId xmlns:p14="http://schemas.microsoft.com/office/powerpoint/2010/main" val="8086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172200" cy="1143000"/>
          </a:xfrm>
        </p:spPr>
        <p:txBody>
          <a:bodyPr/>
          <a:lstStyle/>
          <a:p>
            <a:pPr algn="l"/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Functions of the Stem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latin typeface="Arial Rounded MT Bold" pitchFamily="34" charset="0"/>
              </a:rPr>
              <a:t>Transport water and nutrients from roots to leaves</a:t>
            </a:r>
          </a:p>
          <a:p>
            <a:r>
              <a:rPr lang="en-US" sz="2800">
                <a:latin typeface="Arial Rounded MT Bold" pitchFamily="34" charset="0"/>
              </a:rPr>
              <a:t>Supports leaves, fruit, and flowers</a:t>
            </a:r>
          </a:p>
          <a:p>
            <a:r>
              <a:rPr lang="en-US" sz="2800">
                <a:latin typeface="Arial Rounded MT Bold" pitchFamily="34" charset="0"/>
              </a:rPr>
              <a:t>Food storage</a:t>
            </a:r>
          </a:p>
        </p:txBody>
      </p:sp>
      <p:pic>
        <p:nvPicPr>
          <p:cNvPr id="24585" name="Picture 9" descr="ste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76400"/>
            <a:ext cx="4545013" cy="466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 found at: www.karencarr.com</a:t>
            </a:r>
          </a:p>
        </p:txBody>
      </p:sp>
    </p:spTree>
    <p:extLst>
      <p:ext uri="{BB962C8B-B14F-4D97-AF65-F5344CB8AC3E}">
        <p14:creationId xmlns:p14="http://schemas.microsoft.com/office/powerpoint/2010/main" val="14365027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953000" cy="1143000"/>
          </a:xfrm>
        </p:spPr>
        <p:txBody>
          <a:bodyPr/>
          <a:lstStyle/>
          <a:p>
            <a:pPr algn="l"/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Parts of the Stem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5029200" cy="5181600"/>
          </a:xfrm>
        </p:spPr>
        <p:txBody>
          <a:bodyPr/>
          <a:lstStyle/>
          <a:p>
            <a:r>
              <a:rPr lang="en-US" sz="2800">
                <a:latin typeface="Arial Rounded MT Bold" pitchFamily="34" charset="0"/>
              </a:rPr>
              <a:t>Node</a:t>
            </a:r>
          </a:p>
          <a:p>
            <a:pPr lvl="1"/>
            <a:r>
              <a:rPr lang="en-US" sz="2400">
                <a:latin typeface="Arial Rounded MT Bold" pitchFamily="34" charset="0"/>
              </a:rPr>
              <a:t>Areas where side branches and leaves develop</a:t>
            </a:r>
          </a:p>
          <a:p>
            <a:r>
              <a:rPr lang="en-US" sz="2800">
                <a:latin typeface="Arial Rounded MT Bold" pitchFamily="34" charset="0"/>
              </a:rPr>
              <a:t>Internode</a:t>
            </a:r>
          </a:p>
          <a:p>
            <a:pPr lvl="1"/>
            <a:r>
              <a:rPr lang="en-US" sz="2400">
                <a:latin typeface="Arial Rounded MT Bold" pitchFamily="34" charset="0"/>
              </a:rPr>
              <a:t>Area between nodes</a:t>
            </a:r>
          </a:p>
          <a:p>
            <a:r>
              <a:rPr lang="en-US" sz="2800">
                <a:latin typeface="Arial Rounded MT Bold" pitchFamily="34" charset="0"/>
              </a:rPr>
              <a:t>Xylem</a:t>
            </a:r>
          </a:p>
          <a:p>
            <a:pPr lvl="1"/>
            <a:r>
              <a:rPr lang="en-US" sz="2400">
                <a:latin typeface="Arial Rounded MT Bold" pitchFamily="34" charset="0"/>
              </a:rPr>
              <a:t>Carries nutrients up</a:t>
            </a:r>
          </a:p>
          <a:p>
            <a:r>
              <a:rPr lang="en-US" sz="2800">
                <a:latin typeface="Arial Rounded MT Bold" pitchFamily="34" charset="0"/>
              </a:rPr>
              <a:t>Phloem</a:t>
            </a:r>
          </a:p>
          <a:p>
            <a:pPr lvl="1"/>
            <a:r>
              <a:rPr lang="en-US" sz="2400">
                <a:latin typeface="Arial Rounded MT Bold" pitchFamily="34" charset="0"/>
              </a:rPr>
              <a:t>Carries nutrients down</a:t>
            </a:r>
          </a:p>
          <a:p>
            <a:r>
              <a:rPr lang="en-US" sz="2800">
                <a:latin typeface="Arial Rounded MT Bold" pitchFamily="34" charset="0"/>
              </a:rPr>
              <a:t>Pith</a:t>
            </a:r>
          </a:p>
          <a:p>
            <a:pPr lvl="1"/>
            <a:r>
              <a:rPr lang="en-US" sz="2400">
                <a:latin typeface="Arial Rounded MT Bold" pitchFamily="34" charset="0"/>
              </a:rPr>
              <a:t>Stores food</a:t>
            </a:r>
          </a:p>
        </p:txBody>
      </p:sp>
      <p:pic>
        <p:nvPicPr>
          <p:cNvPr id="23564" name="Picture 12" descr="nodeinternod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"/>
            <a:ext cx="332740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667000" y="64008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Image found at: www.ext.colostate.edu</a:t>
            </a:r>
          </a:p>
        </p:txBody>
      </p:sp>
    </p:spTree>
    <p:extLst>
      <p:ext uri="{BB962C8B-B14F-4D97-AF65-F5344CB8AC3E}">
        <p14:creationId xmlns:p14="http://schemas.microsoft.com/office/powerpoint/2010/main" val="21237265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Flower Function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r>
              <a:rPr lang="en-US" sz="3600">
                <a:latin typeface="Arial Rounded MT Bold" pitchFamily="34" charset="0"/>
              </a:rPr>
              <a:t>Flowers are pollinated by:</a:t>
            </a:r>
          </a:p>
          <a:p>
            <a:pPr lvl="1"/>
            <a:r>
              <a:rPr lang="en-US" sz="3200">
                <a:latin typeface="Arial Rounded MT Bold" pitchFamily="34" charset="0"/>
              </a:rPr>
              <a:t>Wind</a:t>
            </a:r>
          </a:p>
          <a:p>
            <a:pPr lvl="1"/>
            <a:r>
              <a:rPr lang="en-US" sz="3200">
                <a:latin typeface="Arial Rounded MT Bold" pitchFamily="34" charset="0"/>
              </a:rPr>
              <a:t>Insects</a:t>
            </a:r>
          </a:p>
          <a:p>
            <a:pPr lvl="1"/>
            <a:r>
              <a:rPr lang="en-US" sz="3200">
                <a:latin typeface="Arial Rounded MT Bold" pitchFamily="34" charset="0"/>
              </a:rPr>
              <a:t>Birds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371600" y="18288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Sexual Reproduction!!!!</a:t>
            </a:r>
          </a:p>
        </p:txBody>
      </p:sp>
    </p:spTree>
    <p:extLst>
      <p:ext uri="{BB962C8B-B14F-4D97-AF65-F5344CB8AC3E}">
        <p14:creationId xmlns:p14="http://schemas.microsoft.com/office/powerpoint/2010/main" val="401602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Flower Parts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343400" cy="4114800"/>
          </a:xfrm>
        </p:spPr>
        <p:txBody>
          <a:bodyPr/>
          <a:lstStyle/>
          <a:p>
            <a:r>
              <a:rPr lang="en-US" sz="3600">
                <a:latin typeface="Arial Rounded MT Bold" pitchFamily="34" charset="0"/>
              </a:rPr>
              <a:t>Pistil</a:t>
            </a:r>
          </a:p>
          <a:p>
            <a:pPr lvl="1"/>
            <a:r>
              <a:rPr lang="en-US" sz="3200">
                <a:latin typeface="Arial Rounded MT Bold" pitchFamily="34" charset="0"/>
              </a:rPr>
              <a:t>Female part of plant</a:t>
            </a:r>
          </a:p>
          <a:p>
            <a:pPr lvl="1"/>
            <a:r>
              <a:rPr lang="en-US" sz="3200">
                <a:latin typeface="Arial Rounded MT Bold" pitchFamily="34" charset="0"/>
              </a:rPr>
              <a:t>Containing:</a:t>
            </a:r>
          </a:p>
          <a:p>
            <a:pPr lvl="2"/>
            <a:r>
              <a:rPr lang="en-US" sz="2800">
                <a:latin typeface="Arial Rounded MT Bold" pitchFamily="34" charset="0"/>
              </a:rPr>
              <a:t>Stigma</a:t>
            </a:r>
          </a:p>
          <a:p>
            <a:pPr lvl="2"/>
            <a:r>
              <a:rPr lang="en-US" sz="2800">
                <a:latin typeface="Arial Rounded MT Bold" pitchFamily="34" charset="0"/>
              </a:rPr>
              <a:t>Style</a:t>
            </a:r>
          </a:p>
          <a:p>
            <a:pPr lvl="2"/>
            <a:r>
              <a:rPr lang="en-US" sz="2800">
                <a:latin typeface="Arial Rounded MT Bold" pitchFamily="34" charset="0"/>
              </a:rPr>
              <a:t>Ovary</a:t>
            </a:r>
          </a:p>
        </p:txBody>
      </p:sp>
      <p:pic>
        <p:nvPicPr>
          <p:cNvPr id="29705" name="Picture 9" descr="pisti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52600"/>
            <a:ext cx="4130675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819400" y="64008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Image found at: www.howe.k12.ok.us </a:t>
            </a:r>
          </a:p>
        </p:txBody>
      </p:sp>
    </p:spTree>
    <p:extLst>
      <p:ext uri="{BB962C8B-B14F-4D97-AF65-F5344CB8AC3E}">
        <p14:creationId xmlns:p14="http://schemas.microsoft.com/office/powerpoint/2010/main" val="14467108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Flower Parts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8006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Stamen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Male reproductive part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Contains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Anther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Filament</a:t>
            </a:r>
          </a:p>
        </p:txBody>
      </p:sp>
      <p:pic>
        <p:nvPicPr>
          <p:cNvPr id="30733" name="Picture 13" descr="stamen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819400"/>
            <a:ext cx="57912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590800" y="64008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Image found at: www.botanyworld.com</a:t>
            </a:r>
          </a:p>
        </p:txBody>
      </p:sp>
    </p:spTree>
    <p:extLst>
      <p:ext uri="{BB962C8B-B14F-4D97-AF65-F5344CB8AC3E}">
        <p14:creationId xmlns:p14="http://schemas.microsoft.com/office/powerpoint/2010/main" val="1443330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3733800" cy="1143000"/>
          </a:xfrm>
        </p:spPr>
        <p:txBody>
          <a:bodyPr/>
          <a:lstStyle/>
          <a:p>
            <a:pPr algn="l"/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Flower Parts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Rounded MT Bold" pitchFamily="34" charset="0"/>
              </a:rPr>
              <a:t>Petals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Highly colored part of the flower, may contain perfume and/or nectar glands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Rounded MT Bold" pitchFamily="34" charset="0"/>
              </a:rPr>
              <a:t>Sepals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Small green structures on the base of a flower that protect the flower bud</a:t>
            </a:r>
          </a:p>
          <a:p>
            <a:pPr>
              <a:lnSpc>
                <a:spcPct val="90000"/>
              </a:lnSpc>
            </a:pPr>
            <a:endParaRPr lang="en-US" sz="2800">
              <a:latin typeface="Arial Rounded MT Bold" pitchFamily="34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Arial Rounded MT Bold" pitchFamily="34" charset="0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1755" name="Picture 11" descr="flower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95400"/>
            <a:ext cx="49530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2209800" y="64008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Image found at: http://biology.clc.uc.edu</a:t>
            </a:r>
          </a:p>
        </p:txBody>
      </p:sp>
    </p:spTree>
    <p:extLst>
      <p:ext uri="{BB962C8B-B14F-4D97-AF65-F5344CB8AC3E}">
        <p14:creationId xmlns:p14="http://schemas.microsoft.com/office/powerpoint/2010/main" val="1905791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nicotiana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850"/>
            <a:ext cx="9144000" cy="678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6000" b="1" u="sng">
                <a:solidFill>
                  <a:schemeClr val="bg1"/>
                </a:solidFill>
                <a:latin typeface="Arial Rounded MT Bold" pitchFamily="34" charset="0"/>
              </a:rPr>
              <a:t>Plant Parts and </a:t>
            </a:r>
            <a:r>
              <a:rPr lang="en-US" sz="4800" b="1" u="sng">
                <a:solidFill>
                  <a:schemeClr val="bg1"/>
                </a:solidFill>
                <a:latin typeface="Arial Rounded MT Bold" pitchFamily="34" charset="0"/>
              </a:rPr>
              <a:t>Functions</a:t>
            </a:r>
            <a:endParaRPr lang="en-US" sz="4800" u="sng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029200" y="2097088"/>
            <a:ext cx="411480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Melissa Morris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Covering: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 2014A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2014B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2014C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rial Rounded MT Bold" pitchFamily="34" charset="0"/>
              </a:rPr>
              <a:t>2014D</a:t>
            </a:r>
          </a:p>
        </p:txBody>
      </p:sp>
    </p:spTree>
    <p:extLst>
      <p:ext uri="{BB962C8B-B14F-4D97-AF65-F5344CB8AC3E}">
        <p14:creationId xmlns:p14="http://schemas.microsoft.com/office/powerpoint/2010/main" val="410183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Parts of the Seed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Embryo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Growing part of seed containing: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 Rounded MT Bold" pitchFamily="34" charset="0"/>
              </a:rPr>
              <a:t>Plumule – “Shoot”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 Rounded MT Bold" pitchFamily="34" charset="0"/>
              </a:rPr>
              <a:t>Hypocotyl – Stem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Arial Rounded MT Bold" pitchFamily="34" charset="0"/>
              </a:rPr>
              <a:t>Radical – “Root”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Endosperm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Tissue that provides nutrition for the developing seed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Cotyledon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Food Storage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Seed Coat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Rounded MT Bold" pitchFamily="34" charset="0"/>
              </a:rPr>
              <a:t>Protective outer covering of the seed</a:t>
            </a:r>
          </a:p>
        </p:txBody>
      </p:sp>
    </p:spTree>
    <p:extLst>
      <p:ext uri="{BB962C8B-B14F-4D97-AF65-F5344CB8AC3E}">
        <p14:creationId xmlns:p14="http://schemas.microsoft.com/office/powerpoint/2010/main" val="335946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Parts of the Seed</a:t>
            </a:r>
          </a:p>
        </p:txBody>
      </p:sp>
      <p:pic>
        <p:nvPicPr>
          <p:cNvPr id="144388" name="Picture 4" descr="see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8458200" cy="4768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371600" y="64008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 found at: www.puc.edu </a:t>
            </a:r>
          </a:p>
        </p:txBody>
      </p:sp>
    </p:spTree>
    <p:extLst>
      <p:ext uri="{BB962C8B-B14F-4D97-AF65-F5344CB8AC3E}">
        <p14:creationId xmlns:p14="http://schemas.microsoft.com/office/powerpoint/2010/main" val="150202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105400" cy="1143000"/>
          </a:xfrm>
        </p:spPr>
        <p:txBody>
          <a:bodyPr/>
          <a:lstStyle/>
          <a:p>
            <a:pPr algn="l"/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Parts of The Plant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400" b="1">
                <a:latin typeface="Arial Rounded MT Bold" pitchFamily="34" charset="0"/>
              </a:rPr>
              <a:t>Roots</a:t>
            </a:r>
          </a:p>
          <a:p>
            <a:r>
              <a:rPr lang="en-US" sz="4400" b="1">
                <a:latin typeface="Arial Rounded MT Bold" pitchFamily="34" charset="0"/>
              </a:rPr>
              <a:t>Leaves</a:t>
            </a:r>
          </a:p>
          <a:p>
            <a:r>
              <a:rPr lang="en-US" sz="4400" b="1">
                <a:latin typeface="Arial Rounded MT Bold" pitchFamily="34" charset="0"/>
              </a:rPr>
              <a:t>Stem</a:t>
            </a:r>
          </a:p>
          <a:p>
            <a:r>
              <a:rPr lang="en-US" sz="4400" b="1">
                <a:latin typeface="Arial Rounded MT Bold" pitchFamily="34" charset="0"/>
              </a:rPr>
              <a:t>Flower</a:t>
            </a:r>
          </a:p>
          <a:p>
            <a:r>
              <a:rPr lang="en-US" sz="4400" b="1">
                <a:latin typeface="Arial Rounded MT Bold" pitchFamily="34" charset="0"/>
              </a:rPr>
              <a:t>Seed</a:t>
            </a:r>
          </a:p>
        </p:txBody>
      </p:sp>
      <p:pic>
        <p:nvPicPr>
          <p:cNvPr id="3081" name="Picture 9" descr="part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28600"/>
            <a:ext cx="3452813" cy="617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143000" y="6400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Image found at: www.webinstituteforteachers.org </a:t>
            </a:r>
          </a:p>
        </p:txBody>
      </p:sp>
    </p:spTree>
    <p:extLst>
      <p:ext uri="{BB962C8B-B14F-4D97-AF65-F5344CB8AC3E}">
        <p14:creationId xmlns:p14="http://schemas.microsoft.com/office/powerpoint/2010/main" val="2817703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>
          <a:xfrm>
            <a:off x="3657600" y="609600"/>
            <a:ext cx="4800600" cy="1143000"/>
          </a:xfrm>
        </p:spPr>
        <p:txBody>
          <a:bodyPr/>
          <a:lstStyle/>
          <a:p>
            <a:r>
              <a:rPr lang="en-US" sz="6000" b="1">
                <a:latin typeface="Arial Rounded MT Bold" pitchFamily="34" charset="0"/>
              </a:rPr>
              <a:t>Roots</a:t>
            </a:r>
          </a:p>
        </p:txBody>
      </p:sp>
      <p:pic>
        <p:nvPicPr>
          <p:cNvPr id="4108" name="Picture 12" descr="taprootandfibrous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1981200"/>
            <a:ext cx="31464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0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>
                <a:latin typeface="Arial Rounded MT Bold" pitchFamily="34" charset="0"/>
              </a:rPr>
              <a:t>2 Types of Root Systems</a:t>
            </a:r>
          </a:p>
          <a:p>
            <a:pPr lvl="1"/>
            <a:r>
              <a:rPr lang="en-US" sz="3200">
                <a:latin typeface="Arial Rounded MT Bold" pitchFamily="34" charset="0"/>
              </a:rPr>
              <a:t>Taproot</a:t>
            </a:r>
          </a:p>
          <a:p>
            <a:pPr lvl="1"/>
            <a:r>
              <a:rPr lang="en-US" sz="3200">
                <a:latin typeface="Arial Rounded MT Bold" pitchFamily="34" charset="0"/>
              </a:rPr>
              <a:t>Fibrous System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0" y="6400800"/>
            <a:ext cx="591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Image found at: http://www.puc.edu</a:t>
            </a:r>
          </a:p>
        </p:txBody>
      </p:sp>
    </p:spTree>
    <p:extLst>
      <p:ext uri="{BB962C8B-B14F-4D97-AF65-F5344CB8AC3E}">
        <p14:creationId xmlns:p14="http://schemas.microsoft.com/office/powerpoint/2010/main" val="2352608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743200" cy="1143000"/>
          </a:xfrm>
        </p:spPr>
        <p:txBody>
          <a:bodyPr/>
          <a:lstStyle/>
          <a:p>
            <a:pPr algn="l"/>
            <a:r>
              <a:rPr lang="en-US" sz="6000" b="1">
                <a:solidFill>
                  <a:schemeClr val="tx1"/>
                </a:solidFill>
                <a:latin typeface="Arial Rounded MT Bold" pitchFamily="34" charset="0"/>
              </a:rPr>
              <a:t>Roots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4800600" cy="32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>
                <a:latin typeface="Arial Rounded MT Bold" pitchFamily="34" charset="0"/>
              </a:rPr>
              <a:t>Taproot System</a:t>
            </a:r>
          </a:p>
          <a:p>
            <a:pPr algn="l">
              <a:spcBef>
                <a:spcPct val="50000"/>
              </a:spcBef>
            </a:pPr>
            <a:r>
              <a:rPr lang="en-US" sz="3600">
                <a:latin typeface="Arial Rounded MT Bold" pitchFamily="34" charset="0"/>
              </a:rPr>
              <a:t>Primary roots grow down from the stem with some secondary roots forming</a:t>
            </a:r>
          </a:p>
        </p:txBody>
      </p:sp>
      <p:pic>
        <p:nvPicPr>
          <p:cNvPr id="6151" name="Picture 7" descr="root_primary&amp;secondary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0"/>
            <a:ext cx="3962400" cy="617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85800" y="64008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Image found at: http://www.arboretum.fullerton.edu</a:t>
            </a:r>
          </a:p>
        </p:txBody>
      </p:sp>
    </p:spTree>
    <p:extLst>
      <p:ext uri="{BB962C8B-B14F-4D97-AF65-F5344CB8AC3E}">
        <p14:creationId xmlns:p14="http://schemas.microsoft.com/office/powerpoint/2010/main" val="121181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200400" cy="1143000"/>
          </a:xfrm>
          <a:noFill/>
          <a:ln/>
        </p:spPr>
        <p:txBody>
          <a:bodyPr/>
          <a:lstStyle/>
          <a:p>
            <a:pPr algn="l"/>
            <a:r>
              <a:rPr lang="en-US" sz="6000" b="1">
                <a:latin typeface="Arial Rounded MT Bold" pitchFamily="34" charset="0"/>
              </a:rPr>
              <a:t>Roots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Arial Rounded MT Bold" pitchFamily="34" charset="0"/>
              </a:rPr>
              <a:t>	</a:t>
            </a:r>
            <a:r>
              <a:rPr lang="en-US" sz="4400" b="1">
                <a:latin typeface="Arial Rounded MT Bold" pitchFamily="34" charset="0"/>
              </a:rPr>
              <a:t>Fibrous Root System</a:t>
            </a:r>
            <a:r>
              <a:rPr lang="en-US" sz="2800">
                <a:latin typeface="Arial Rounded MT Bold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Arial Rounded MT Bold" pitchFamily="34" charset="0"/>
              </a:rPr>
              <a:t>	</a:t>
            </a:r>
            <a:r>
              <a:rPr lang="en-US" sz="3600">
                <a:latin typeface="Arial Rounded MT Bold" pitchFamily="34" charset="0"/>
              </a:rPr>
              <a:t>Small lateral roots that spread out just below the soil surface</a:t>
            </a:r>
          </a:p>
        </p:txBody>
      </p:sp>
      <p:pic>
        <p:nvPicPr>
          <p:cNvPr id="108554" name="Picture 10" descr="Fibrou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0"/>
            <a:ext cx="4500562" cy="617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1828800" y="6400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Image found at: www.wildmanstevebrill.com</a:t>
            </a:r>
          </a:p>
        </p:txBody>
      </p:sp>
    </p:spTree>
    <p:extLst>
      <p:ext uri="{BB962C8B-B14F-4D97-AF65-F5344CB8AC3E}">
        <p14:creationId xmlns:p14="http://schemas.microsoft.com/office/powerpoint/2010/main" val="34713128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r>
              <a:rPr lang="en-US" sz="4000">
                <a:latin typeface="Arial Rounded MT Bold" pitchFamily="34" charset="0"/>
              </a:rPr>
              <a:t>Can you identify these root types?</a:t>
            </a:r>
          </a:p>
        </p:txBody>
      </p:sp>
      <p:pic>
        <p:nvPicPr>
          <p:cNvPr id="119816" name="Picture 8" descr="fibrous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66800"/>
            <a:ext cx="3581400" cy="2227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7" name="Picture 9" descr="Fibrous_root_system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1175" y="1905000"/>
            <a:ext cx="2282825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8" name="Picture 10" descr="Taproot2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524000"/>
            <a:ext cx="1122363" cy="455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9" name="Picture 11" descr="soybeanroots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657600"/>
            <a:ext cx="211455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20" name="Picture 12" descr="tapro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352800"/>
            <a:ext cx="19907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768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Root Functions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>
                <a:latin typeface="Arial Rounded MT Bold" pitchFamily="34" charset="0"/>
              </a:rPr>
              <a:t>Absorption of water and nutrients</a:t>
            </a:r>
          </a:p>
          <a:p>
            <a:pPr lvl="1"/>
            <a:r>
              <a:rPr lang="en-US">
                <a:latin typeface="Arial Rounded MT Bold" pitchFamily="34" charset="0"/>
              </a:rPr>
              <a:t>performed by root hairs</a:t>
            </a:r>
          </a:p>
          <a:p>
            <a:r>
              <a:rPr lang="en-US">
                <a:latin typeface="Arial Rounded MT Bold" pitchFamily="34" charset="0"/>
              </a:rPr>
              <a:t>Transportation of water and nutrients to stem</a:t>
            </a:r>
          </a:p>
          <a:p>
            <a:r>
              <a:rPr lang="en-US">
                <a:latin typeface="Arial Rounded MT Bold" pitchFamily="34" charset="0"/>
              </a:rPr>
              <a:t>Anchor plant to maintain stability</a:t>
            </a:r>
          </a:p>
          <a:p>
            <a:r>
              <a:rPr lang="en-US">
                <a:latin typeface="Arial Rounded MT Bold" pitchFamily="34" charset="0"/>
              </a:rPr>
              <a:t>Store food and water</a:t>
            </a:r>
          </a:p>
          <a:p>
            <a:endParaRPr lang="en-US">
              <a:latin typeface="Arial Rounded MT Bold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00200" y="16764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 Rounded MT Bold" pitchFamily="34" charset="0"/>
              </a:rPr>
              <a:t>Roots have 4 primary functions</a:t>
            </a:r>
          </a:p>
        </p:txBody>
      </p:sp>
    </p:spTree>
    <p:extLst>
      <p:ext uri="{BB962C8B-B14F-4D97-AF65-F5344CB8AC3E}">
        <p14:creationId xmlns:p14="http://schemas.microsoft.com/office/powerpoint/2010/main" val="3584392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>
                <a:solidFill>
                  <a:schemeClr val="tx1"/>
                </a:solidFill>
                <a:latin typeface="Arial Rounded MT Bold" pitchFamily="34" charset="0"/>
              </a:rPr>
              <a:t>Parts of the Root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r>
              <a:rPr lang="en-US">
                <a:latin typeface="Arial Rounded MT Bold" pitchFamily="34" charset="0"/>
              </a:rPr>
              <a:t>Epidermis</a:t>
            </a:r>
          </a:p>
          <a:p>
            <a:pPr lvl="1"/>
            <a:r>
              <a:rPr lang="en-US">
                <a:latin typeface="Arial Rounded MT Bold" pitchFamily="34" charset="0"/>
              </a:rPr>
              <a:t>Outermost layer of cells, like the skin of the root</a:t>
            </a:r>
          </a:p>
          <a:p>
            <a:r>
              <a:rPr lang="en-US">
                <a:latin typeface="Arial Rounded MT Bold" pitchFamily="34" charset="0"/>
              </a:rPr>
              <a:t>Cortex</a:t>
            </a:r>
          </a:p>
          <a:p>
            <a:pPr lvl="1"/>
            <a:r>
              <a:rPr lang="en-US">
                <a:latin typeface="Arial Rounded MT Bold" pitchFamily="34" charset="0"/>
              </a:rPr>
              <a:t>Tissue inside epidermis that stores starch and other substances for the growth of the root</a:t>
            </a:r>
          </a:p>
          <a:p>
            <a:endParaRPr lang="en-US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7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518</Words>
  <Application>Microsoft Office PowerPoint</Application>
  <PresentationFormat>On-screen Show (4:3)</PresentationFormat>
  <Paragraphs>158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Horticulture?</vt:lpstr>
      <vt:lpstr>Plant Parts and Functions</vt:lpstr>
      <vt:lpstr>Parts of The Plant</vt:lpstr>
      <vt:lpstr>Roots</vt:lpstr>
      <vt:lpstr>Roots</vt:lpstr>
      <vt:lpstr>Roots</vt:lpstr>
      <vt:lpstr>Can you identify these root types?</vt:lpstr>
      <vt:lpstr>Root Functions</vt:lpstr>
      <vt:lpstr>Parts of the Root</vt:lpstr>
      <vt:lpstr>Parts of the Root</vt:lpstr>
      <vt:lpstr>Important Functions of Leaves</vt:lpstr>
      <vt:lpstr>Leaf Parts</vt:lpstr>
      <vt:lpstr>Leaf Parts</vt:lpstr>
      <vt:lpstr>Functions of the Stem</vt:lpstr>
      <vt:lpstr>Parts of the Stem</vt:lpstr>
      <vt:lpstr>Flower Function</vt:lpstr>
      <vt:lpstr>Flower Parts</vt:lpstr>
      <vt:lpstr>Flower Parts</vt:lpstr>
      <vt:lpstr>Flower Parts</vt:lpstr>
      <vt:lpstr>Parts of the Seed</vt:lpstr>
      <vt:lpstr>Parts of the Seed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6</cp:revision>
  <dcterms:created xsi:type="dcterms:W3CDTF">2020-04-16T15:20:31Z</dcterms:created>
  <dcterms:modified xsi:type="dcterms:W3CDTF">2020-04-17T15:30:14Z</dcterms:modified>
</cp:coreProperties>
</file>