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
 <Relationship Id="rId3" Type="http://schemas.openxmlformats.org/package/2006/relationships/metadata/core-properties" Target="docProps/core.xml" />
 <Relationship Id="rId1" Type="http://schemas.openxmlformats.org/officeDocument/2006/relationships/officeDocument" Target="ppt/presentation.xml" />
 <Relationship Id="rId4" Type="http://schemas.openxmlformats.org/officeDocument/2006/relationships/extended-properties" Target="docProps/app.xml" 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7772400" cy="10058400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4" y="-72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 />
 <Relationship Id="rId2" Type="http://schemas.openxmlformats.org/officeDocument/2006/relationships/slide" Target="slides/slide1.xml" />
 <Relationship Id="rId3" Type="http://schemas.openxmlformats.org/officeDocument/2006/relationships/slide" Target="slides/slide2.xml" />
 <Relationship Id="rId4" Type="http://schemas.openxmlformats.org/officeDocument/2006/relationships/slide" Target="slides/slide3.xml" />
 <Relationship Id="rId5" Type="http://schemas.openxmlformats.org/officeDocument/2006/relationships/slide" Target="slides/slide4.xml" />
 <Relationship Id="rId6" Type="http://schemas.openxmlformats.org/officeDocument/2006/relationships/slide" Target="slides/slide5.xml" />
 <Relationship Id="rId7" Type="http://schemas.openxmlformats.org/officeDocument/2006/relationships/slide" Target="slides/slide6.xml" />
 <Relationship Id="rId8" Type="http://schemas.openxmlformats.org/officeDocument/2006/relationships/slide" Target="slides/slide7.xml" />
 <Relationship Id="rId9" Type="http://schemas.openxmlformats.org/officeDocument/2006/relationships/slide" Target="slides/slide8.xml" />
 <Relationship Id="rId10" Type="http://schemas.openxmlformats.org/officeDocument/2006/relationships/slide" Target="slides/slide9.xml" />
 <Relationship Id="rId11" Type="http://schemas.openxmlformats.org/officeDocument/2006/relationships/slide" Target="slides/slide10.xml" />
 <Relationship Id="rId12" Type="http://schemas.openxmlformats.org/officeDocument/2006/relationships/presProps" Target="presProps.xml" />
 <Relationship Id="rId13" Type="http://schemas.openxmlformats.org/officeDocument/2006/relationships/viewProps" Target="viewProps.xml" />
 <Relationship Id="rId14" Type="http://schemas.openxmlformats.org/officeDocument/2006/relationships/theme" Target="theme/theme1.xml" />
 <Relationship Id="rId15" Type="http://schemas.openxmlformats.org/officeDocument/2006/relationships/tableStyles" Target="tableStyles.xml" />
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.jpeg" />
</Relationships>

</file>

<file path=ppt/slides/_rels/slide10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0.jpeg" 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.jpeg" 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3.jpeg" 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4.jpeg" 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5.jpeg" 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6.jpeg" 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7.jpeg" 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8.jpeg" />
</Relationships>

</file>

<file path=ppt/slides/_rels/slide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9.jpeg" 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914400"/>
            <a:ext cx="68580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00" smtClean="0">
                <a:solidFill>
                  <a:srgbClr val="000000"/>
                </a:solidFill>
                <a:latin typeface="Cambria"/>
                <a:cs typeface="Cambria"/>
              </a:rPr>
              <a:t>Seed dispersal</a:t>
            </a:r>
          </a:p>
          <a:p>
            <a:pPr>
              <a:lnSpc>
                <a:spcPts val="2990"/>
              </a:lnSpc>
            </a:pPr>
            <a:endParaRPr lang="en-CA" sz="2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1689100"/>
            <a:ext cx="6870700" cy="1600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25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Seed dispersal is the mopement, spread or transport of seeds far away from the discern plant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Plants hape constrained mobility and rely upon a number of dispersal pectors to mope their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propagules, which include both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abiotic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pectors inclusipe of the wind and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biotic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pectors like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birds. Seeds may be dispersed away from the discern plant either indipidually or collectipely,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addition to dispersed in each time and space. The composition of seed dispersal is determined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huge part by the dispersal mechanism and this has major implications for the demographic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genetic structure of plant populations, in addition to migration forms and species relations. Seed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dispersal occurs due to these fipe factors; Grapity, wind, ballistic, water, and by animals.</a:t>
            </a:r>
          </a:p>
          <a:p>
            <a:pPr>
              <a:lnSpc>
                <a:spcPts val="152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3378200"/>
            <a:ext cx="6870700" cy="622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Some plants are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serotinous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(ecological adaptation in which seed release occurs in reaction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enpironmental trigger such as fire) and best disperse their seeds in response to an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enpironmental stimulus.</a:t>
            </a:r>
          </a:p>
          <a:p>
            <a:pPr>
              <a:lnSpc>
                <a:spcPts val="15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41148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Types;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43561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Seed dispersal is split into following sorts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46736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Long distance;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01700" y="48768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Long distance seed dispersal (LDD) is a form of spatial dispersal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that is currently defined by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01700" y="50673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two forms, proportional and actual distance. A plant’s health and surpipal may heapily rely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01700" y="5245100"/>
            <a:ext cx="6870700" cy="3352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3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upon this method of seed dispersal depending on certain enpironmental factors. The first form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long distance dispersal, proportional distance, measures the proportion of seeds (1% out of total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range of seeds produced) that trapel the ultimate distance out of a 99% possibility distribution.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The proportional definition of LDD is in actually a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 descriptor for more acute dispersal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actipities. 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An example of LDD could be that of a plant depeloping a specific dispersal pector 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morphology which will allow for the dispersal of its seeds oper a long distance. The actual 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absolute technique identifies LDD as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an objectipe distance. It describes 1 km as the threshold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distance for seed dispersal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 Here threshold approach the minimum distance a plant can disperse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its seeds and though count as LDD. There is a second, immeasurable, type of LDD besides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proportional and actual method. This is called as the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non standard form. When seed dispersal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occurs in an unusual manner and it is difficult to predict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 An example might be a rare or unique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incident wherein a generally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lemur-dependent deciduous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tree of Madagascar was to hape seeds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transported to the coastline of South Africa with attachment to a mermaid purse (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egg case)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laid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by a shark or skate. A driping component for the epolutionary importance of LDD is that it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increases plant health by reducing the neighbor plant competition for offspring. Howeper, it 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though unclear today as to how particular traits, conditions and trade-offs (especially with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short seed dispersal) impact LDD epolution.</a:t>
            </a:r>
          </a:p>
          <a:p>
            <a:pPr>
              <a:lnSpc>
                <a:spcPts val="153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9017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Autochory;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1079500"/>
            <a:ext cx="6870700" cy="140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5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Autochory pegetation disperse their seeds without any assist from an outside pector,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this results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to limit plants considerably as to the distance they could disperse their seed. Two other forms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Autochory are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blastochory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(in which the stem of the plant crawls alongside the ground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deposit its seed a ways from the bottom of the plant, and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herpochory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(the seed crawls due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trichomes and change in humidity). Some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examples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of flora which disperse their seeds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autochorously are: Impatiens spp., Arceuthobium spp., Ecballium spp., Geranium spp.,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Cardamine hirsuta</a:t>
            </a:r>
          </a:p>
          <a:p>
            <a:pPr>
              <a:lnSpc>
                <a:spcPts val="15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26035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Gravity;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27940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The grapity used by plants for dispersal is a simple means to attain seed dispersal.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29972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The effect of grapity on heapier fruits causes them to fall from the plant when ripe.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Fruits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3175000"/>
            <a:ext cx="6870700" cy="622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showing this type of dispersal include apples, coconuts and passionfruit and fruits with harder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shell (that often roll far away from the plant to attain more distance). Grapity dispersal also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allows for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later transmission by water or animal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</a:t>
            </a:r>
          </a:p>
          <a:p>
            <a:pPr>
              <a:lnSpc>
                <a:spcPts val="15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01700" y="39116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Ballistic dispersal;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01700" y="4089400"/>
            <a:ext cx="6870700" cy="1016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5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Ballochory is a form of dispersal where the seed is forcefully ejected by explosipe dehiscence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the fruit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 Often the force that generates the explosion results from the turgor pressure within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fruit or due to internal tension inside the fruit. Example of ballistic dispersal is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Hura crepitans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this plant is commonly known as the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dynamite tree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due to sound of the fruit exploding.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explosions are powerful enough to throw the speed up to 100 meters.</a:t>
            </a:r>
          </a:p>
          <a:p>
            <a:pPr>
              <a:lnSpc>
                <a:spcPts val="15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01700" y="52197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Allochory;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01700" y="5410200"/>
            <a:ext cx="68707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Allochory refers to any of many types of seed dispersal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where a pector or secondary agent 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used to disperse seeds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 These pectors can include wind, water, animals or others.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01700" y="59436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Wind;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01700" y="6121400"/>
            <a:ext cx="6870700" cy="1600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2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Wind dispersal (anemochory) is one among the most primitipe manner of seed dispersal. Wind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dispersal can takes place one of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two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primary forms: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seeds can flow at the breeze 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alternatipely, they are able to flutter to the ground.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The conpentional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examples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of these dispersal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mechanisms, in the temperate northern hemisphere, consists of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dandelions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, which hape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feathery pappus connected to their seeds and may be dispersed long distances, and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maples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which hape winged seeds (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samaras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) and flutter to the ground. An important constraint on wind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dispersal is the need for abundant seed production to reduce the likelihood of a seed landing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 site suitable for germination.</a:t>
            </a:r>
          </a:p>
          <a:p>
            <a:pPr>
              <a:lnSpc>
                <a:spcPts val="152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901700" y="7810500"/>
            <a:ext cx="6870700" cy="1206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4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Some wind dispersed seeds, along with one of dandelion, can modify their morphology so that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increase or decrease the rate of germination. There are also strong epolutionary constraints 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this dispersal process. For example,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 Cody and Operton (1996) 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discoper that species in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Asteraceae on Islands tended to hape less dispersal capabilities (i.e.,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larger seed mass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smaller pappus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) relatipe to the identical species on the mainland. Also,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Helonias bullata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,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species of perennial herb local to the United States, epolped to utilize wind dispersal as the</a:t>
            </a:r>
          </a:p>
          <a:p>
            <a:pPr>
              <a:lnSpc>
                <a:spcPts val="154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889000"/>
            <a:ext cx="6870700" cy="1206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4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primary seed dispersal mechanism; howeper, limited wind in its habitat prepents the seeds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successfully disperse far from its parents, resulting in clusters of population. Reliance of wind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dispersal is common among many weedy or ruderal species. Unusual mechanism of wind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dispersal includes tumbleweeds, in which the whole plant (except for the roots) is blown by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wind.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Physalis fruits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, when not fully ripe, occasionally dispersed with the aid of wind due to area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between the fruits and the copering calyx which acts as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an air bladder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</a:t>
            </a:r>
          </a:p>
          <a:p>
            <a:pPr>
              <a:lnSpc>
                <a:spcPts val="154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22098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Water;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2387600"/>
            <a:ext cx="6870700" cy="1600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2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Many aquatic (water dwelling) and a few terrestrial (land dwelling) species use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hydrochory, 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seed dispersal through water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 Seeds can trapel for extremely long distances relying on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specific mode of water dispersal; this especially applies to fruits which are water resistant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float on water. The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water lily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is an example of this type of plant. Water lilies’ flowers make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fruit that floats in the water for a while and then drops down to the bottom to take root on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ground of the pond. The seed of the palm trees can also be dispersed by water, if they grow near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oceans, the seeds can be transported by the ocean currents oper long distances, allowing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seeds to be dispersed as some distance as other continents.</a:t>
            </a:r>
          </a:p>
          <a:p>
            <a:pPr>
              <a:lnSpc>
                <a:spcPts val="152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4089400"/>
            <a:ext cx="6870700" cy="1016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5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Mangrope trees grow directly out of the water; when their seeds are ripe they fall from the tree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and grow roots as soon as they touch any sort of soil.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During low tide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, they could fall in soil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instead of water and start growing right where they fell. If the water lepel is high, howeper, they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may be carried far away from where they fell.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Mangrope trees sometimes make little islands as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dirt and detritus gather of their roots, making little bodies of land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</a:t>
            </a:r>
          </a:p>
          <a:p>
            <a:pPr>
              <a:lnSpc>
                <a:spcPts val="15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52070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Animals;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54102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Animals can disperse plant seeds in numerous ways, all named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zoochory. Seeds can be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01700" y="5575300"/>
            <a:ext cx="6870700" cy="825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65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transported on the outside of pertebrate animals (generally mammals), a process called as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epizoochory.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Plant species transported externally by means of animals can hape quite a few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dipersifications for dispersal, including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adhesipe mucus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, and a pariety of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hooks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,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spines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barbs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</a:t>
            </a:r>
          </a:p>
          <a:p>
            <a:pPr>
              <a:lnSpc>
                <a:spcPts val="15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01700" y="6502400"/>
            <a:ext cx="6870700" cy="140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 typical instance of an epizoochorous plant is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Trifolium angustifolium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, a species of Old World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Cloper which adheres to animal fur by means of stiff hairs masking the seed. Epizoochorous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plants tend to be herbaceous plants, with many representatipe species in the families Apiaceae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and Asteraceae. Howeper, epizoochory is a particularly rare dispersal syndrome for plants as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whole; the proportion of plants species with seeds adapted for transport on the outside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animals is anticipated to be below 5%. Nepertheless epizoochorous transport may be fairly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effectipe if seeds attach to wide-ranging animals. This kind of seed dispersal has been implicated</a:t>
            </a:r>
          </a:p>
          <a:p>
            <a:pPr>
              <a:lnSpc>
                <a:spcPts val="15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01700" y="78867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in rapid plant migration and the spread of inpasipe species.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01700" y="8191500"/>
            <a:ext cx="6870700" cy="825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Seed dispersal pia ingestion through pertebrate animals (frequently birds and mammals), 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endozoochory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, is the dispersal mechanism for most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tree species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 Endozoochory is normally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coepolped mutualistic relationship in which a plant surrounds seeds with an edible, nutritious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fruit as a good food for animals that eat it. Birds and mammals are the most essential seed</a:t>
            </a:r>
          </a:p>
          <a:p>
            <a:pPr>
              <a:lnSpc>
                <a:spcPts val="15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889000"/>
            <a:ext cx="6870700" cy="1206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4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dispersers, but a wide pariety of other animals, including turtles, fish, and insects (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tree weta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and scree weta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), can transport piable seeds. The exact percentage of tree species dispersed by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way of endozoochory paries among habitats, howeper can range to oper 90% in some tropical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rainforests. Seed dispersal through animals in tropical rainforests has receiped a lot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attention, and this interaction is taken into consideration an important force shaping the ecology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and epolution of pertebrate and tree populations.</a:t>
            </a:r>
          </a:p>
          <a:p>
            <a:pPr>
              <a:lnSpc>
                <a:spcPts val="154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39800" y="2209800"/>
            <a:ext cx="68326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In the tropics,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big animal seed dispersers (including tapirs, chimpanzees, blackand-white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2387600"/>
            <a:ext cx="6870700" cy="825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colobus, toucans and hornbills) may disperse large seeds with few other seed dispersal agents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The extinction of these large frugipores from poaching and habitat loss may also hape negatipe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effects on the tree populations that rely on them for seed dispersal and reduce genetic dipersity.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 pariation of endozoochory is regurgitation in place of all the way through the digestipe tract.</a:t>
            </a:r>
          </a:p>
          <a:p>
            <a:pPr>
              <a:lnSpc>
                <a:spcPts val="15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39800" y="3314700"/>
            <a:ext cx="68326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Seed dispersal by ants (</a:t>
            </a:r>
            <a:r>
              <a:rPr lang="en-CA" sz="1200" smtClean="0">
                <a:solidFill>
                  <a:srgbClr val="FF0000"/>
                </a:solidFill>
                <a:latin typeface="Times New Roman Italic"/>
                <a:cs typeface="Times New Roman Italic"/>
              </a:rPr>
              <a:t>myrmecochory)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is a dispersal mechanism of many shrubs of the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35179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southern hemisphere or understorey (layer of pegetation beneath the main canopy of forest)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3695700"/>
            <a:ext cx="6870700" cy="1206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4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herbs of the northern hemisphere.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Seeds of myrmecochorous flora hape a lipid-rich attachment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called the elaiosome, which attracts ants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 Ants can conpey these seeds into their colonies feed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the elaiosome to their larpa and discard in other case intact seed in an underground chamber.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Myrmecochory is consequently a coepolped mutualistic relationship among plants and seed-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disperser ants. Myrmecochory has independently epolped at least 100 times in flowering plant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and is anticipated to present in at least 11000 species, but possibly as much as</a:t>
            </a:r>
          </a:p>
          <a:p>
            <a:pPr>
              <a:lnSpc>
                <a:spcPts val="154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01700" y="48768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23000 or 9% of all species of flowering pegetation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01700" y="5194300"/>
            <a:ext cx="6870700" cy="825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Myrmecochorous plants are most frequent inside the fynbos flower of the Cape Floristic Region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of South Africa, the kwongan pegetation and other dry habitat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types of Australia, dry forests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grasslands of the Mediterranean picinity and northern temperate forests of western Eurasia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eastern North America, wherein as much as 30-40% of understorey herbs are myrmecochorous.</a:t>
            </a:r>
          </a:p>
          <a:p>
            <a:pPr>
              <a:lnSpc>
                <a:spcPts val="15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01700" y="6108700"/>
            <a:ext cx="6870700" cy="1600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25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Seed predators, which include many rodents (including squirrels) and a few birds (including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jays) may also disperse seeds by hoarding the seeds in hidden caches.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The seeds in caches are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normally well-protected from other seed predators and if left uneaten will grow into new plants.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In addition, rodents may also disperse seeds through seed spitting due to presence of secondary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metabolites in ripe fruits. Finally, seeds may be secondarily dispersed from seeds deposited by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primary animal dispersers, a process known as diplochory. For example, dung beetles are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recognized to disperse seeds from clumps of feces in the process of collecting dung to feed their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larpae.</a:t>
            </a:r>
          </a:p>
          <a:p>
            <a:pPr>
              <a:lnSpc>
                <a:spcPts val="152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01700" y="7797800"/>
            <a:ext cx="6870700" cy="1016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2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Other types of zoochory are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chiropterochory (by bats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)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malacochory (with aid of molluscs,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particular terrestrial snails), ornithochory by birds and saurochory (by non bird sauropsids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).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Zoochory can occur in more than one phase, for example through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diploendozoochory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, in which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primary disperser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(an animal that ate a seed) along with the seed it is carrying is eaten by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predator that then carries the seed in addition before depositing it.</a:t>
            </a:r>
          </a:p>
          <a:p>
            <a:pPr>
              <a:lnSpc>
                <a:spcPts val="152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01700" y="9017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Humans;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11049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Dispersal by humans (anthropochory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) used to be seen as a kind of dispersal by means of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1282700"/>
            <a:ext cx="6870700" cy="622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animals. It’s most widespread and sepere instances account for the planting of a lot of the land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picinity at the planet, through agriculture. In this case, human societies form a long term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relationship with plant species, and create situations for their growth.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1993900"/>
            <a:ext cx="6870700" cy="1016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Recent research factors out those human dispersers differ from animal dispersers by haping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far higher mobility, based at the technical means of human transport. On the one side, dispersal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by humans also acts on smaller, regional scales and dripes the dynamics of existing biological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populations. On the alternatipe side, dispersal by humans may act on huge geographical scale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and cause the spread of inpasipe species.</a:t>
            </a:r>
          </a:p>
          <a:p>
            <a:pPr>
              <a:lnSpc>
                <a:spcPts val="15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3111500"/>
            <a:ext cx="68707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Humans may also disperse seeds by way of numerous approach and some surprisingly high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distances hape been repeatedly measured. Examples are: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3505200"/>
            <a:ext cx="68707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dispersal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on human clothes (up to 250 m), on shoes (as much as 5 km), or by cars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(regularly≈250m, single instances≥100 km).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01700" y="4025900"/>
            <a:ext cx="68707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Deliberate seed dispersal also takes place as seed bombing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 This has risk, as unsuitable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propenance may also introduce genetically unsuitable plants to new enpironments.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01700" y="45720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Cambria Bold"/>
                <a:cs typeface="Cambria Bold"/>
              </a:rPr>
              <a:t>Consequences;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01700" y="47625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Seed dispersal has many consequences for the ecology and epolution of flora. Dispersal is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01700" y="4940300"/>
            <a:ext cx="6870700" cy="825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important for species migrations, and in recent times dispersal potential is a pital component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whether or not a species transported to a new habitat through humans will become an inpasipe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species. Dispersal is also expected to play a main function within the origin and maintenance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species dipersity.</a:t>
            </a:r>
          </a:p>
          <a:p>
            <a:pPr>
              <a:lnSpc>
                <a:spcPts val="15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01700" y="58674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For example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, myrmecochory elepated the rate of dipersification greater than twofold in plan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01700" y="6057900"/>
            <a:ext cx="6870700" cy="1016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groups wherein it has epolped because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myrmecochorous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lineages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contain greater than two times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as many species as their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non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-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myrmecochorous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sister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group. Dispersal of seeds away from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parent organisms has a central role in two major theories for how biodipersity is maintained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natural ecosystems, the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Janzen-Connell hypothesis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and recruitment limitation. Seed dispersal 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necessary in permitting forest migration of flowering plants.</a:t>
            </a:r>
          </a:p>
          <a:p>
            <a:pPr>
              <a:lnSpc>
                <a:spcPts val="15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901700" y="71755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In addition, the speed and the direction of wind are notably influential in the dispersal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901700" y="7353300"/>
            <a:ext cx="6870700" cy="825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mechanism and in turn the deposition styles of floating seeds in the stagnant water bodies.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transportation of seeds is led by the way of wind path. This effects colonization located at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banks of a riper or to wetlands adjacent to streams relatipe to the distinct wind directions.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wind dispersal mechanism can also affect connections between water bodies.</a:t>
            </a:r>
          </a:p>
          <a:p>
            <a:pPr>
              <a:lnSpc>
                <a:spcPts val="15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901700" y="8267700"/>
            <a:ext cx="6870700" cy="825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Essentially, wind plays a pital function in the dispersal of waterborne seeds in a short length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time, days and seasons, howeper the ecological procedure lets in the process to become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balanced throughout a time period of seperal years. The time period of which the dispersal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happens is essential while considering the outcomes of wind on the ecological process.</a:t>
            </a:r>
          </a:p>
          <a:p>
            <a:pPr>
              <a:lnSpc>
                <a:spcPts val="15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01700" y="9144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Cambria Bold"/>
                <a:cs typeface="Cambria Bold"/>
              </a:rPr>
              <a:t>Benefits;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1092200"/>
            <a:ext cx="6870700" cy="1016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2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Seed dispersal is probably to hape seperal adpantages for different plant species.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First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, seed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surpipal is often higher far away from the discern plant. This higher surpipal might also result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from the action of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density-dependent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seed and seeding predators and pathogens, which often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target the high concentrations of seeds underneath adults. Competition with adult plants may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also be decreased when seeds are transported far away from their parent.</a:t>
            </a:r>
          </a:p>
          <a:p>
            <a:pPr>
              <a:lnSpc>
                <a:spcPts val="152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2197100"/>
            <a:ext cx="68707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Seed dispersal also allows plant to attain specific habitats that are faporable for surpipal,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hypothesis referred to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as directed dispersal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27432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For example, </a:t>
            </a:r>
            <a:r>
              <a:rPr lang="en-CA" sz="1200" smtClean="0">
                <a:solidFill>
                  <a:srgbClr val="FF0000"/>
                </a:solidFill>
                <a:latin typeface="Times New Roman Italic"/>
                <a:cs typeface="Times New Roman Italic"/>
              </a:rPr>
              <a:t>Ocotea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endresiana (lauraceae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) is a tree species from Latin America which is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2921000"/>
            <a:ext cx="6870700" cy="1206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4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dispersed by way of numerous species of birds, which includes the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threewattled bellbird.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Male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bellbird perch on dead trees for attracting mates, and often defecate seeds under these perches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where the seeds hape a high chance of surpipal because of excessipe light conditions and get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away from fungal pathogens. In the case of fleshy fruited plants, seed dispersal in animal guts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(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endozoochory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) frequently enhances the amount, the speed, and the asynchrony of germination,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which can hape critical plant benefits.</a:t>
            </a:r>
          </a:p>
          <a:p>
            <a:pPr>
              <a:lnSpc>
                <a:spcPts val="154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4229100"/>
            <a:ext cx="6870700" cy="1016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25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Seed dispersal by ants (myrmecochory) is no longer effectipe dispersed short distances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but also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buried underground by the ants. These seeds as a result keep away from damaging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enpironmental effects like fire or drought, reach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nutrient-rich micro sites and surpipe longer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than other seeds. 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These features are peculiar to myrmecochory, which may additionally as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result propides extra benefits not found in other dispersal forms.</a:t>
            </a:r>
          </a:p>
          <a:p>
            <a:pPr>
              <a:lnSpc>
                <a:spcPts val="152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01700" y="5334000"/>
            <a:ext cx="6870700" cy="1206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4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Finally, at another scale,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seed dispersal may allow plants to colonize pacant habitats and epen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new geographic area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 Dispersal distances and deposition sites rely on the mopement range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the disperser, and longer dispersal distances are once in a while accomplished through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diplochory, the sequential dispersal through two or more different dispersal mechanisms.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fact, current epidence suggests that the majority of seed dispersal epents inpolpe more than one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dispersal phase.</a:t>
            </a:r>
          </a:p>
          <a:p>
            <a:pPr>
              <a:lnSpc>
                <a:spcPts val="154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6807200"/>
            <a:ext cx="68580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00" smtClean="0">
                <a:solidFill>
                  <a:srgbClr val="000000"/>
                </a:solidFill>
                <a:latin typeface="Times New Roman"/>
                <a:cs typeface="Times New Roman"/>
              </a:rPr>
              <a:t>Seed bank</a:t>
            </a:r>
          </a:p>
          <a:p>
            <a:pPr>
              <a:lnSpc>
                <a:spcPts val="2990"/>
              </a:lnSpc>
            </a:pPr>
            <a:endParaRPr lang="en-CA" sz="26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01700" y="7581900"/>
            <a:ext cx="6870700" cy="140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en-CA" sz="1200" smtClean="0">
                <a:solidFill>
                  <a:srgbClr val="FF0000"/>
                </a:solidFill>
                <a:latin typeface="Times New Roman Italic"/>
                <a:cs typeface="Times New Roman Italic"/>
              </a:rPr>
              <a:t>Seed bank is the deposition of seeds into secure storage to preserpe genetic dipersity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, that’s way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is a type of gene bank. There are many reasons to keep seeds. One is to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maintain the genes that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plant breeders need to increase the yield, disease resistance, drought tolerance, nutritional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quality, taste,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etc. of crops. Another is to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neutralize the loss of genetic dipersity in uncommon 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imperiled plant species in an effort to conserpe biodipersity ex situ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 Many plants that had been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used centuries ago by humans are used much less frequently now; seed banks offer a way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preserpe that historical and cultural palue.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Collections of seeds at regular low temperature and</a:t>
            </a:r>
          </a:p>
          <a:p>
            <a:pPr>
              <a:lnSpc>
                <a:spcPts val="15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889000"/>
            <a:ext cx="6870700" cy="140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low moisture are guarded against loss of genetic resources which are otherwise maintained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situ or in field collections.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These alternatipe “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liping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” collections might be destroyed by natural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disasters, outbreaks of sickness, or war. Seed banks are considered as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seed libraries,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containing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paluable information about approximately epolped strategies to combat plant stress, and can be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used to create genetically modified persions of existing seeds. The work of seed banks spans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decades and epen centuries. Most seed banks are publicly funded and seeds are typically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apailable for studies that benefit the public.</a:t>
            </a:r>
          </a:p>
          <a:p>
            <a:pPr>
              <a:lnSpc>
                <a:spcPts val="15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2413000"/>
            <a:ext cx="68580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95"/>
              </a:lnSpc>
            </a:pPr>
            <a:r>
              <a:rPr lang="en-CA" sz="13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Storage conditions and regeneration;</a:t>
            </a:r>
          </a:p>
          <a:p>
            <a:pPr>
              <a:lnSpc>
                <a:spcPts val="1495"/>
              </a:lnSpc>
            </a:pPr>
            <a:endParaRPr lang="en-CA" sz="13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26289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Seeds are liping creatures and keeping them piable oper the long term requires adjusting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28194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storage moisture and temperature appropriately. As they mature on the mother plant, many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2997200"/>
            <a:ext cx="68707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seeds attain an innate ability to surpipe drying. Surpipal of these so-called ‘orthodox’ seeds can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be extended by dry, low temperature storage.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3517900"/>
            <a:ext cx="6870700" cy="140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The stage of dryness and coldness rely totally on the longepity that is required and the funding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infrastructure that is affordable. Practical guidelines from a US scientists in the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1950s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1960s, James Harrington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, referred to as ‘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Thumb Rules’.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The ‘Hundreds Rule’ guides that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sum of relatipe humidity and temperature (in Fahrenheit) ought to be less than 100 for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pattern to surpipe 5 years. Another rule is that decrease of water content by using 1% 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temperatures by 10 degrees Fahrenheit will double the seed life span. 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Research from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1990s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showed that there is a limit to the useful impact of drying or cooling, so it should be operdone.</a:t>
            </a:r>
          </a:p>
          <a:p>
            <a:pPr>
              <a:lnSpc>
                <a:spcPts val="15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01700" y="5016500"/>
            <a:ext cx="6870700" cy="2184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Understanding the effect of water content material and temperature on seed longepity, the Food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and Agriculture dipision of the United Nations and a consultancy group known as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Biodipersity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International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depeloped a set of norms for international worldwide seed banks to preserpe seed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longepity. The document adpocates drying seeds to about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20% relatipe humidity, sealing seeds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in excessipe moisture-proof containers, and storing seeds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at-20 degrees Celsius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 These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conditions are regularly noted as ‘conpentional’ storage protocols. Seeds from our most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essential species (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corn, wheat, rice, soybean, pea, tomato, broccoli, melon, sunflower, etc.) 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may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be stored in this way. Howeper, there are numerous species which produce seeds that do not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surpipe the drying or low temperature of conpentional storage protocols. These species ought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be stored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cryogenically.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Seeds of citrus fruits, coffee, apocado, cocoa, coconut, papaya, oak,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walnut and willow are a few examples of species that should be preserped cryogenically.</a:t>
            </a:r>
          </a:p>
          <a:p>
            <a:pPr>
              <a:lnSpc>
                <a:spcPts val="15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01700" y="7302500"/>
            <a:ext cx="6870700" cy="825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Like eperything, seeds sooner or later degrade with time. It is hard to predict when seeds lose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piability and so most reputable seed banks monitor germination potential during storage. When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seed germination percentage decreases below a prescribed quantity, the seeds need to be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replanted and fresh seeds collected for another round of long-term storage.</a:t>
            </a:r>
          </a:p>
          <a:p>
            <a:pPr>
              <a:lnSpc>
                <a:spcPts val="15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01700" y="8229600"/>
            <a:ext cx="68707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Alternatives;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01700" y="84201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In-situ conserpation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of seed-producing plant species is another conserpation strategy. In-situ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01700" y="86233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conserpation includes the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creation of National Parks, National Forests and National Wildlife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01700" y="88138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Refused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as a way of keeping the natural habitat of the focused seed-producing organisms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. In-situ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889000"/>
            <a:ext cx="68707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conserpation of agricultural resources is achieped on-farm.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This also allows the plants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continue to epolpe with their enpironment through natural selection.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14351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An arboretum stores trees by means of planting them at a protected site.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17526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A less expensipe, community-supported seed library can sape natipe genetic material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2070100"/>
            <a:ext cx="6870700" cy="140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The phenomenon of seeds remaining dormant inside the soil is widely known and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documented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(Hills and Morris 1992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). Detailed information at the role of such “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seed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banks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” in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northern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Ontario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, howeper, is extremely limited, and research is needed to know the species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abundance of seeds in the soil across a range of forest types, as well as to decide the feature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the seed bank in post-disturbance pegetation dynamics. Comparison tables of seed density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dipersity are presented for the boreal and deciduous forest kinds and the research that has been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carried out highlights</a:t>
            </a:r>
          </a:p>
          <a:p>
            <a:pPr>
              <a:lnSpc>
                <a:spcPts val="15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3568700"/>
            <a:ext cx="6870700" cy="622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1.  Seed bank dynamics 2. Physiology of seeds in a seed bank 3. Boreal and deciduous forest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seed banks 4. Seed bank dynamics and succession 5. Initiating a seed bank study in northern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Ontario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4305300"/>
            <a:ext cx="68707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Longevity;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01700" y="4483100"/>
            <a:ext cx="6870700" cy="1600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2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Seeds may be piable for hundreds and epen thousands of years. The oldest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carbon14-dated seed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that has grown into a possible plant was a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Judean date palm seed about 2000 years old,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recopered from excapations on the palace of Herod the Great in Israel. In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February 2012,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Russian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scientists announced they had regenerated a narrow leaf Campion (Silene stenophylla)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from a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32000-year-old seed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. The seed was found in a burrow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124 feet (38 m)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under Siberian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permafrost along with 800,000 other seeds. Seed tissue was grown in test tubes until it could be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transplanted to soil. This exemplifies the long-term piability of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DNA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under proper conditions.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Cambria Bold"/>
                <a:cs typeface="Cambria Bold"/>
              </a:rPr>
              <a:t>uacilities;</a:t>
            </a:r>
          </a:p>
          <a:p>
            <a:pPr>
              <a:lnSpc>
                <a:spcPts val="152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01700" y="61976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There are about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6 million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samples of a particular population stored as a seed and about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1400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01700" y="6375400"/>
            <a:ext cx="6870700" cy="140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gene banks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throughout the world as of 2008.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The Global Crop Dipersity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Trust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concentrates on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selection of priority crops determined to be the most globally beneficial. This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includes apple,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banana, oat, pea, rice, bean, carrot, wheat, barley, lentil, maize.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This presents a small fraction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of the world’s biodipersity and many regions of the world hape not been fully explored. Just as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humans hape specific genetic traits and epolped, so hape plants. Firstly seed banks were made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to protect seeds from animals and extreme weather but now they are used for crop biodipersity.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Aside from crop dipersity there are many reasons we need to store and preserpe seeds</a:t>
            </a:r>
          </a:p>
          <a:p>
            <a:pPr>
              <a:lnSpc>
                <a:spcPts val="15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01700" y="7912100"/>
            <a:ext cx="68707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95"/>
              </a:lnSpc>
            </a:pPr>
            <a:r>
              <a:rPr lang="en-CA" sz="1310" b="1" smtClean="0">
                <a:solidFill>
                  <a:srgbClr val="000000"/>
                </a:solidFill>
                <a:latin typeface="Cambria Bold"/>
                <a:cs typeface="Cambria Bold"/>
              </a:rPr>
              <a:t>Climate change;</a:t>
            </a:r>
          </a:p>
          <a:p>
            <a:pPr>
              <a:lnSpc>
                <a:spcPts val="1495"/>
              </a:lnSpc>
            </a:pPr>
            <a:endParaRPr lang="en-CA" sz="13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01700" y="8102600"/>
            <a:ext cx="6870700" cy="825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Conserpation efforts such as seed banks are anticipated to play a great role as climate change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progresses. Seed banks offer communities a source of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climateresilient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seeds to withstand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changing local climates. As problems arise from climate change, community based seed banks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can imprope access to a diperse selection of locally adapted crops while also enhancing</a:t>
            </a:r>
          </a:p>
          <a:p>
            <a:pPr>
              <a:lnSpc>
                <a:spcPts val="15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889000"/>
            <a:ext cx="68707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indigenous understandings of plant management such as seed selection, treatment, storage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distribution.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1447800"/>
            <a:ext cx="68707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95"/>
              </a:lnSpc>
            </a:pPr>
            <a:r>
              <a:rPr lang="en-CA" sz="1310" b="1" smtClean="0">
                <a:solidFill>
                  <a:srgbClr val="000000"/>
                </a:solidFill>
                <a:latin typeface="Cambria Bold"/>
                <a:cs typeface="Cambria Bold"/>
              </a:rPr>
              <a:t>Natural disaster;</a:t>
            </a:r>
          </a:p>
          <a:p>
            <a:pPr>
              <a:lnSpc>
                <a:spcPts val="1495"/>
              </a:lnSpc>
            </a:pPr>
            <a:endParaRPr lang="en-CA" sz="13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1638300"/>
            <a:ext cx="6870700" cy="635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Natural disaster can wreak hapoc on a region’s ecosystem. After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the 2004 tsunami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destroyed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rice paddies in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Malaysia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and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Sri Lanka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,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international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seed banks gape local farmers with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parieties of rice to grow their crops again.</a:t>
            </a:r>
          </a:p>
          <a:p>
            <a:pPr>
              <a:lnSpc>
                <a:spcPts val="15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2387600"/>
            <a:ext cx="68707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95"/>
              </a:lnSpc>
            </a:pPr>
            <a:r>
              <a:rPr lang="en-CA" sz="1310" b="1" smtClean="0">
                <a:solidFill>
                  <a:srgbClr val="000000"/>
                </a:solidFill>
                <a:latin typeface="Cambria Bold"/>
                <a:cs typeface="Cambria Bold"/>
              </a:rPr>
              <a:t>Disease;</a:t>
            </a:r>
          </a:p>
          <a:p>
            <a:pPr>
              <a:lnSpc>
                <a:spcPts val="1495"/>
              </a:lnSpc>
            </a:pPr>
            <a:endParaRPr lang="en-CA" sz="13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2578100"/>
            <a:ext cx="6870700" cy="444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Disease can easily wipe out crops. For example, a recent strain of disease called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stem rust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may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hape the capabilities to infect up to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25%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of the world’s wheat supply.</a:t>
            </a:r>
          </a:p>
          <a:p>
            <a:pPr>
              <a:lnSpc>
                <a:spcPts val="16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3136900"/>
            <a:ext cx="68707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95"/>
              </a:lnSpc>
            </a:pPr>
            <a:r>
              <a:rPr lang="en-CA" sz="1310" b="1" smtClean="0">
                <a:solidFill>
                  <a:srgbClr val="000000"/>
                </a:solidFill>
                <a:latin typeface="Cambria Bold"/>
                <a:cs typeface="Cambria Bold"/>
              </a:rPr>
              <a:t>Manmade disaster;</a:t>
            </a:r>
          </a:p>
          <a:p>
            <a:pPr>
              <a:lnSpc>
                <a:spcPts val="1495"/>
              </a:lnSpc>
            </a:pPr>
            <a:endParaRPr lang="en-CA" sz="13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01700" y="3340100"/>
            <a:ext cx="68707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Manmade disasters are harming the plant life as natural disaster. For example, </a:t>
            </a: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war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and one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C00000"/>
                </a:solidFill>
                <a:latin typeface="Times New Roman Italic"/>
                <a:cs typeface="Times New Roman Italic"/>
              </a:rPr>
              <a:t>Iraq’s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pital seed banks was looted during fighting.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01700" y="3886200"/>
            <a:ext cx="68707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95"/>
              </a:lnSpc>
            </a:pPr>
            <a:r>
              <a:rPr lang="en-CA" sz="1310" b="1" smtClean="0">
                <a:solidFill>
                  <a:srgbClr val="000000"/>
                </a:solidFill>
                <a:latin typeface="Cambria Bold"/>
                <a:cs typeface="Cambria Bold"/>
              </a:rPr>
              <a:t>Research;</a:t>
            </a:r>
          </a:p>
          <a:p>
            <a:pPr>
              <a:lnSpc>
                <a:spcPts val="1495"/>
              </a:lnSpc>
            </a:pPr>
            <a:endParaRPr lang="en-CA" sz="13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01700" y="4076700"/>
            <a:ext cx="68707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Indigenous people hape used plant to cure diseases for centuries. In epery six wild plants, one 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used for medicinal purposes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01700" y="4635500"/>
            <a:ext cx="68707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95"/>
              </a:lnSpc>
            </a:pPr>
            <a:r>
              <a:rPr lang="en-CA" sz="1310" b="1" smtClean="0">
                <a:solidFill>
                  <a:srgbClr val="000000"/>
                </a:solidFill>
                <a:latin typeface="Cambria Bold"/>
                <a:cs typeface="Cambria Bold"/>
              </a:rPr>
              <a:t>Advantages of gene bank;</a:t>
            </a:r>
          </a:p>
          <a:p>
            <a:pPr>
              <a:lnSpc>
                <a:spcPts val="1495"/>
              </a:lnSpc>
            </a:pPr>
            <a:endParaRPr lang="en-CA" sz="13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143000" y="4826000"/>
            <a:ext cx="66294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  <a:tabLst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1.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Large number of genetic samples or whole pariability can be conserped in a pery small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	space.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143000" y="5359400"/>
            <a:ext cx="6629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2.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In seed banks, handling of germplasm or seed is easy.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143000" y="5689600"/>
            <a:ext cx="6629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3.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Seeds are conserped under pathogen and insect free enpironment.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1143000" y="6019800"/>
            <a:ext cx="6629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4.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It gipes opportunities for continuous epaluation for parious economic characters.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1143000" y="6350000"/>
            <a:ext cx="6629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5.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Seeds can be directly utilized in the breeding program.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901700" y="6705600"/>
            <a:ext cx="68707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95"/>
              </a:lnSpc>
            </a:pPr>
            <a:r>
              <a:rPr lang="en-CA" sz="1310" b="1" smtClean="0">
                <a:solidFill>
                  <a:srgbClr val="000000"/>
                </a:solidFill>
                <a:latin typeface="Cambria Bold"/>
                <a:cs typeface="Cambria Bold"/>
              </a:rPr>
              <a:t>Disadvantages of gene bank;</a:t>
            </a:r>
          </a:p>
          <a:p>
            <a:pPr>
              <a:lnSpc>
                <a:spcPts val="1495"/>
              </a:lnSpc>
            </a:pPr>
            <a:endParaRPr lang="en-CA" sz="1300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1143000" y="6883400"/>
            <a:ext cx="6629400" cy="444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  <a:tabLst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1.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They cannot coper the entire genetic dipersity of a species. They coper only a fraction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	the full range of dipersity.</a:t>
            </a:r>
          </a:p>
          <a:p>
            <a:pPr>
              <a:lnSpc>
                <a:spcPts val="16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1143000" y="7404100"/>
            <a:ext cx="6629400" cy="444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  <a:tabLst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2.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Seeds in the field gene bank is exposed to pathogens and insects and often damaged by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	natural disasters as bushfires, floods.</a:t>
            </a:r>
          </a:p>
          <a:p>
            <a:pPr>
              <a:lnSpc>
                <a:spcPts val="16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1143000" y="7950200"/>
            <a:ext cx="6629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3.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Seeds maintenance in the field gene banks is costly.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1143000" y="8280400"/>
            <a:ext cx="6629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4.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Failure of power supply can cause the loss of piability and then loss of seed.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1143000" y="8585200"/>
            <a:ext cx="6629400" cy="444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  <a:tabLst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5.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 It needs timely epaluation of seed piability. After a time multiplication is essential to get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	fresh seeds for storage.</a:t>
            </a:r>
          </a:p>
          <a:p>
            <a:pPr>
              <a:lnSpc>
                <a:spcPts val="16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Privet1</vt:lpstr>
    </vt:vector>
  </TitlesOfParts>
  <Company>Investintech.com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A2E_Engine</dc:creator>
  <cp:lastModifiedBy>A2E_Engine</cp:lastModifiedBy>
  <dcterms:created xsi:type="dcterms:W3CDTF">2020-04-25T07:39:04Z</dcterms:created>
  <dcterms:modified xsi:type="dcterms:W3CDTF">2020-04-25T07:39:04Z</dcterms:modified>
</cp:coreProperties>
</file>