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1"/>
  </p:sldMasterIdLst>
  <p:sldIdLst>
    <p:sldId id="256" r:id="rId2"/>
    <p:sldId id="265" r:id="rId3"/>
    <p:sldId id="263" r:id="rId4"/>
    <p:sldId id="279" r:id="rId5"/>
    <p:sldId id="266" r:id="rId6"/>
    <p:sldId id="267" r:id="rId7"/>
    <p:sldId id="268" r:id="rId8"/>
    <p:sldId id="270" r:id="rId9"/>
    <p:sldId id="271" r:id="rId10"/>
    <p:sldId id="272" r:id="rId11"/>
    <p:sldId id="274" r:id="rId12"/>
    <p:sldId id="275" r:id="rId13"/>
    <p:sldId id="300" r:id="rId14"/>
    <p:sldId id="301" r:id="rId15"/>
    <p:sldId id="276" r:id="rId16"/>
    <p:sldId id="309" r:id="rId17"/>
    <p:sldId id="295" r:id="rId18"/>
    <p:sldId id="296" r:id="rId19"/>
    <p:sldId id="304" r:id="rId20"/>
    <p:sldId id="303" r:id="rId21"/>
    <p:sldId id="310"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095" autoAdjust="0"/>
  </p:normalViewPr>
  <p:slideViewPr>
    <p:cSldViewPr snapToGrid="0">
      <p:cViewPr varScale="1">
        <p:scale>
          <a:sx n="72" d="100"/>
          <a:sy n="72" d="100"/>
        </p:scale>
        <p:origin x="54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6D44D18-A3AA-4C2E-8417-6282327B4B22}" type="datetimeFigureOut">
              <a:rPr lang="en-US" smtClean="0"/>
              <a:pPr/>
              <a:t>5/2/2020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233290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368574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169929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724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392442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97861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1468333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4036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19986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319101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5018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42656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39044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411115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25634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170281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44D18-A3AA-4C2E-8417-6282327B4B22}" type="datetimeFigureOut">
              <a:rPr lang="en-US" smtClean="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3639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D44D18-A3AA-4C2E-8417-6282327B4B22}" type="datetimeFigureOut">
              <a:rPr lang="en-US" smtClean="0"/>
              <a:pPr/>
              <a:t>5/2/2020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C7781B-9499-40F8-A2BB-6E223AAFB5A6}" type="slidenum">
              <a:rPr lang="en-US" smtClean="0"/>
              <a:pPr/>
              <a:t>‹#›</a:t>
            </a:fld>
            <a:endParaRPr lang="en-US" dirty="0"/>
          </a:p>
        </p:txBody>
      </p:sp>
    </p:spTree>
    <p:extLst>
      <p:ext uri="{BB962C8B-B14F-4D97-AF65-F5344CB8AC3E}">
        <p14:creationId xmlns:p14="http://schemas.microsoft.com/office/powerpoint/2010/main" val="1346602524"/>
      </p:ext>
    </p:extLst>
  </p:cSld>
  <p:clrMap bg1="dk1" tx1="lt1" bg2="dk2" tx2="lt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ismilla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44056"/>
            <a:ext cx="12192000" cy="847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2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149" y="0"/>
            <a:ext cx="9905998" cy="1478570"/>
          </a:xfrm>
        </p:spPr>
        <p:txBody>
          <a:bodyPr/>
          <a:lstStyle/>
          <a:p>
            <a:r>
              <a:rPr lang="en-US" dirty="0">
                <a:solidFill>
                  <a:srgbClr val="FF0000"/>
                </a:solidFill>
              </a:rPr>
              <a:t>ORGANIZATION OF </a:t>
            </a:r>
            <a:br>
              <a:rPr lang="en-US" dirty="0">
                <a:solidFill>
                  <a:srgbClr val="FF0000"/>
                </a:solidFill>
              </a:rPr>
            </a:br>
            <a:r>
              <a:rPr lang="en-US" dirty="0">
                <a:solidFill>
                  <a:srgbClr val="FF0000"/>
                </a:solidFill>
              </a:rPr>
              <a:t>GREY MATTER</a:t>
            </a:r>
          </a:p>
        </p:txBody>
      </p:sp>
      <p:sp>
        <p:nvSpPr>
          <p:cNvPr id="3" name="Content Placeholder 2"/>
          <p:cNvSpPr>
            <a:spLocks noGrp="1"/>
          </p:cNvSpPr>
          <p:nvPr>
            <p:ph idx="1"/>
          </p:nvPr>
        </p:nvSpPr>
        <p:spPr>
          <a:xfrm>
            <a:off x="1719072" y="1645920"/>
            <a:ext cx="9502075" cy="5513832"/>
          </a:xfrm>
        </p:spPr>
        <p:txBody>
          <a:bodyPr>
            <a:normAutofit/>
          </a:bodyPr>
          <a:lstStyle/>
          <a:p>
            <a:r>
              <a:rPr lang="en-US" sz="2800" b="1" i="1" u="sng" dirty="0">
                <a:solidFill>
                  <a:schemeClr val="bg1"/>
                </a:solidFill>
                <a:latin typeface="Times New Roman" panose="02020603050405020304" pitchFamily="18" charset="0"/>
                <a:cs typeface="Times New Roman" panose="02020603050405020304" pitchFamily="18" charset="0"/>
              </a:rPr>
              <a:t>Dorsal half </a:t>
            </a:r>
            <a:r>
              <a:rPr lang="en-US" sz="2800" dirty="0">
                <a:latin typeface="Times New Roman" panose="02020603050405020304" pitchFamily="18" charset="0"/>
                <a:cs typeface="Times New Roman" panose="02020603050405020304" pitchFamily="18" charset="0"/>
              </a:rPr>
              <a:t>– sensory roots and ganglia</a:t>
            </a:r>
          </a:p>
          <a:p>
            <a:r>
              <a:rPr lang="en-US" sz="2800" b="1" i="1" u="sng" dirty="0">
                <a:solidFill>
                  <a:schemeClr val="bg1"/>
                </a:solidFill>
                <a:latin typeface="Times New Roman" panose="02020603050405020304" pitchFamily="18" charset="0"/>
                <a:cs typeface="Times New Roman" panose="02020603050405020304" pitchFamily="18" charset="0"/>
              </a:rPr>
              <a:t>Ventral half </a:t>
            </a:r>
            <a:r>
              <a:rPr lang="en-US" sz="2800" dirty="0">
                <a:latin typeface="Times New Roman" panose="02020603050405020304" pitchFamily="18" charset="0"/>
                <a:cs typeface="Times New Roman" panose="02020603050405020304" pitchFamily="18" charset="0"/>
              </a:rPr>
              <a:t>– motor roots</a:t>
            </a:r>
          </a:p>
          <a:p>
            <a:r>
              <a:rPr lang="en-US" sz="2800" dirty="0">
                <a:latin typeface="Times New Roman" panose="02020603050405020304" pitchFamily="18" charset="0"/>
                <a:cs typeface="Times New Roman" panose="02020603050405020304" pitchFamily="18" charset="0"/>
              </a:rPr>
              <a:t>Dorsal and ventral roots fuse laterally to form spinal nerves </a:t>
            </a:r>
          </a:p>
          <a:p>
            <a:r>
              <a:rPr lang="en-US" sz="2800" b="1" i="1" u="sng" dirty="0">
                <a:solidFill>
                  <a:schemeClr val="bg1"/>
                </a:solidFill>
                <a:latin typeface="Times New Roman" panose="02020603050405020304" pitchFamily="18" charset="0"/>
                <a:cs typeface="Times New Roman" panose="02020603050405020304" pitchFamily="18" charset="0"/>
              </a:rPr>
              <a:t>Four zones are evident within the gray matter </a:t>
            </a:r>
            <a:r>
              <a:rPr lang="en-US" sz="2800" dirty="0">
                <a:latin typeface="Times New Roman" panose="02020603050405020304" pitchFamily="18" charset="0"/>
                <a:cs typeface="Times New Roman" panose="02020603050405020304" pitchFamily="18" charset="0"/>
              </a:rPr>
              <a:t>– somatic sensory (SS), visceral sensory (VS), visceral motor (VM), and somatic motor (SM)</a:t>
            </a:r>
          </a:p>
          <a:p>
            <a:pPr marL="0" indent="0">
              <a:buNone/>
            </a:pPr>
            <a:endParaRPr lang="en-US" dirty="0"/>
          </a:p>
        </p:txBody>
      </p:sp>
    </p:spTree>
    <p:extLst>
      <p:ext uri="{BB962C8B-B14F-4D97-AF65-F5344CB8AC3E}">
        <p14:creationId xmlns:p14="http://schemas.microsoft.com/office/powerpoint/2010/main" val="406523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0434"/>
            <a:ext cx="9905998" cy="1478570"/>
          </a:xfrm>
        </p:spPr>
        <p:txBody>
          <a:bodyPr/>
          <a:lstStyle/>
          <a:p>
            <a:r>
              <a:rPr lang="en-US" dirty="0">
                <a:solidFill>
                  <a:srgbClr val="FF0000"/>
                </a:solidFill>
              </a:rPr>
              <a:t>CROSS-SECTIONAL HISTOLOGY OF SPINAL CORD</a:t>
            </a:r>
          </a:p>
        </p:txBody>
      </p:sp>
      <p:pic>
        <p:nvPicPr>
          <p:cNvPr id="3076" name="Picture 4" descr="Image result for white matter and grey matter of spinal co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028" y="1097280"/>
            <a:ext cx="7416800" cy="532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5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64" y="-311186"/>
            <a:ext cx="9905998" cy="1478570"/>
          </a:xfrm>
        </p:spPr>
        <p:txBody>
          <a:bodyPr/>
          <a:lstStyle/>
          <a:p>
            <a:r>
              <a:rPr lang="en-US" dirty="0">
                <a:solidFill>
                  <a:srgbClr val="FF0000"/>
                </a:solidFill>
              </a:rPr>
              <a:t>THE 4 MAJOR PLEXUS OF VERTEBRAL RAMI</a:t>
            </a:r>
          </a:p>
        </p:txBody>
      </p:sp>
      <p:pic>
        <p:nvPicPr>
          <p:cNvPr id="6" name="Content Placeholder 5"/>
          <p:cNvPicPr>
            <a:picLocks noGrp="1" noChangeAspect="1"/>
          </p:cNvPicPr>
          <p:nvPr>
            <p:ph idx="1"/>
          </p:nvPr>
        </p:nvPicPr>
        <p:blipFill>
          <a:blip r:embed="rId2" cstate="print"/>
          <a:stretch>
            <a:fillRect/>
          </a:stretch>
        </p:blipFill>
        <p:spPr>
          <a:xfrm>
            <a:off x="2596896" y="731520"/>
            <a:ext cx="6455664" cy="5961888"/>
          </a:xfrm>
          <a:prstGeom prst="rect">
            <a:avLst/>
          </a:prstGeom>
        </p:spPr>
      </p:pic>
    </p:spTree>
    <p:extLst>
      <p:ext uri="{BB962C8B-B14F-4D97-AF65-F5344CB8AC3E}">
        <p14:creationId xmlns:p14="http://schemas.microsoft.com/office/powerpoint/2010/main" val="203509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995" y="0"/>
            <a:ext cx="9905999" cy="908530"/>
          </a:xfrm>
        </p:spPr>
        <p:txBody>
          <a:bodyPr/>
          <a:lstStyle/>
          <a:p>
            <a:r>
              <a:rPr lang="en-US" dirty="0">
                <a:solidFill>
                  <a:srgbClr val="FF0000"/>
                </a:solidFill>
              </a:rPr>
              <a:t>SPINAL NERVES</a:t>
            </a:r>
          </a:p>
        </p:txBody>
      </p:sp>
      <p:pic>
        <p:nvPicPr>
          <p:cNvPr id="3074" name="Picture 2" descr="Image result for spinal nerves with n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968" y="841248"/>
            <a:ext cx="7612127" cy="570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8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pinal nerves with n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92608"/>
            <a:ext cx="6281293" cy="61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9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989" y="-204442"/>
            <a:ext cx="9905998" cy="1478570"/>
          </a:xfrm>
        </p:spPr>
        <p:txBody>
          <a:bodyPr/>
          <a:lstStyle/>
          <a:p>
            <a:r>
              <a:rPr lang="en-US" dirty="0">
                <a:solidFill>
                  <a:srgbClr val="FF0000"/>
                </a:solidFill>
                <a:latin typeface="Times New Roman" panose="02020603050405020304" pitchFamily="18" charset="0"/>
                <a:cs typeface="Times New Roman" panose="02020603050405020304" pitchFamily="18" charset="0"/>
              </a:rPr>
              <a:t>REFLEX ARC AND REFLEX ACTION</a:t>
            </a:r>
          </a:p>
        </p:txBody>
      </p:sp>
      <p:sp>
        <p:nvSpPr>
          <p:cNvPr id="3" name="Content Placeholder 2"/>
          <p:cNvSpPr>
            <a:spLocks noGrp="1"/>
          </p:cNvSpPr>
          <p:nvPr>
            <p:ph idx="1"/>
          </p:nvPr>
        </p:nvSpPr>
        <p:spPr>
          <a:xfrm>
            <a:off x="1304481" y="1019646"/>
            <a:ext cx="3849688" cy="4195481"/>
          </a:xfrm>
        </p:spPr>
        <p:txBody>
          <a:bodyPr>
            <a:noAutofit/>
          </a:bodyPr>
          <a:lstStyle/>
          <a:p>
            <a:r>
              <a:rPr lang="en-US" altLang="en-US" sz="2800" b="1" i="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components of a reflex arc</a:t>
            </a:r>
          </a:p>
          <a:p>
            <a:pPr lvl="1"/>
            <a:r>
              <a:rPr lang="en-US" altLang="en-US" sz="2800" u="sng" dirty="0">
                <a:latin typeface="Times New Roman" panose="02020603050405020304" pitchFamily="18" charset="0"/>
                <a:cs typeface="Times New Roman" panose="02020603050405020304" pitchFamily="18" charset="0"/>
              </a:rPr>
              <a:t>Receptor</a:t>
            </a:r>
          </a:p>
          <a:p>
            <a:pPr lvl="1"/>
            <a:r>
              <a:rPr lang="en-US" altLang="en-US" sz="2800" u="sng" dirty="0">
                <a:latin typeface="Times New Roman" panose="02020603050405020304" pitchFamily="18" charset="0"/>
                <a:cs typeface="Times New Roman" panose="02020603050405020304" pitchFamily="18" charset="0"/>
              </a:rPr>
              <a:t>Sensory neuron</a:t>
            </a:r>
          </a:p>
          <a:p>
            <a:pPr lvl="1"/>
            <a:r>
              <a:rPr lang="en-US" altLang="en-US" sz="2800" u="sng" dirty="0">
                <a:latin typeface="Times New Roman" panose="02020603050405020304" pitchFamily="18" charset="0"/>
                <a:cs typeface="Times New Roman" panose="02020603050405020304" pitchFamily="18" charset="0"/>
              </a:rPr>
              <a:t>Integration center (CNS)</a:t>
            </a:r>
          </a:p>
          <a:p>
            <a:pPr lvl="1"/>
            <a:r>
              <a:rPr lang="en-US" altLang="en-US" sz="2800" u="sng" dirty="0">
                <a:latin typeface="Times New Roman" panose="02020603050405020304" pitchFamily="18" charset="0"/>
                <a:cs typeface="Times New Roman" panose="02020603050405020304" pitchFamily="18" charset="0"/>
              </a:rPr>
              <a:t>Motor neuron</a:t>
            </a:r>
          </a:p>
          <a:p>
            <a:pPr lvl="1"/>
            <a:r>
              <a:rPr lang="en-US" altLang="en-US" sz="2800" u="sng" dirty="0">
                <a:latin typeface="Times New Roman" panose="02020603050405020304" pitchFamily="18" charset="0"/>
                <a:cs typeface="Times New Roman" panose="02020603050405020304" pitchFamily="18" charset="0"/>
              </a:rPr>
              <a:t>Effector</a:t>
            </a:r>
          </a:p>
        </p:txBody>
      </p:sp>
      <p:pic>
        <p:nvPicPr>
          <p:cNvPr id="4" name="Picture 7" descr="1314EventsNeuralReflex_L.jpg                                   00201AB2FAP7_JPEGS_ch12-18Labeled      BE4B5C3E:"/>
          <p:cNvPicPr>
            <a:picLocks noChangeAspect="1" noChangeArrowheads="1"/>
          </p:cNvPicPr>
          <p:nvPr/>
        </p:nvPicPr>
        <p:blipFill>
          <a:blip r:embed="rId2" cstate="print">
            <a:extLst>
              <a:ext uri="{28A0092B-C50C-407E-A947-70E740481C1C}">
                <a14:useLocalDpi xmlns:a14="http://schemas.microsoft.com/office/drawing/2010/main" val="0"/>
              </a:ext>
            </a:extLst>
          </a:blip>
          <a:srcRect l="3868" t="20856" r="3845" b="16663"/>
          <a:stretch>
            <a:fillRect/>
          </a:stretch>
        </p:blipFill>
        <p:spPr>
          <a:xfrm>
            <a:off x="4704083" y="1088136"/>
            <a:ext cx="6460742" cy="5018524"/>
          </a:xfrm>
          <a:prstGeom prst="rect">
            <a:avLst/>
          </a:prstGeom>
          <a:noFill/>
        </p:spPr>
      </p:pic>
    </p:spTree>
    <p:extLst>
      <p:ext uri="{BB962C8B-B14F-4D97-AF65-F5344CB8AC3E}">
        <p14:creationId xmlns:p14="http://schemas.microsoft.com/office/powerpoint/2010/main" val="405902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3082"/>
          </a:xfrm>
        </p:spPr>
        <p:txBody>
          <a:bodyPr/>
          <a:lstStyle/>
          <a:p>
            <a:r>
              <a:rPr lang="en-US" dirty="0">
                <a:solidFill>
                  <a:srgbClr val="FF0000"/>
                </a:solidFill>
              </a:rPr>
              <a:t>Embryology of spinal cord</a:t>
            </a:r>
          </a:p>
        </p:txBody>
      </p:sp>
      <p:pic>
        <p:nvPicPr>
          <p:cNvPr id="2050" name="Picture 2" descr="Fig.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9264" y="1755711"/>
            <a:ext cx="4764024" cy="4334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7130154" y="1252487"/>
            <a:ext cx="3008377" cy="5249850"/>
          </a:xfrm>
          <a:prstGeom prst="rect">
            <a:avLst/>
          </a:prstGeom>
        </p:spPr>
      </p:pic>
    </p:spTree>
    <p:extLst>
      <p:ext uri="{BB962C8B-B14F-4D97-AF65-F5344CB8AC3E}">
        <p14:creationId xmlns:p14="http://schemas.microsoft.com/office/powerpoint/2010/main" val="100596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432" y="137160"/>
            <a:ext cx="10105579" cy="6373367"/>
          </a:xfrm>
        </p:spPr>
        <p:txBody>
          <a:bodyPr>
            <a:normAutofit fontScale="92500" lnSpcReduction="10000"/>
          </a:bodyPr>
          <a:lstStyle/>
          <a:p>
            <a:pPr marL="0" indent="0">
              <a:buNone/>
            </a:pPr>
            <a:r>
              <a:rPr lang="en-US" sz="3600" dirty="0">
                <a:solidFill>
                  <a:srgbClr val="FF0000"/>
                </a:solidFill>
                <a:latin typeface="+mj-lt"/>
                <a:cs typeface="Times New Roman" panose="02020603050405020304" pitchFamily="18" charset="0"/>
              </a:rPr>
              <a:t>MORBID ANATOMY OF SPINAL CORD</a:t>
            </a:r>
          </a:p>
          <a:p>
            <a:pPr marL="0" indent="0">
              <a:buNone/>
            </a:pPr>
            <a:r>
              <a:rPr lang="en-US" sz="3500" b="1" dirty="0">
                <a:solidFill>
                  <a:srgbClr val="FF0000"/>
                </a:solidFill>
                <a:latin typeface="Times New Roman" panose="02020603050405020304" pitchFamily="18" charset="0"/>
                <a:cs typeface="Times New Roman" panose="02020603050405020304" pitchFamily="18" charset="0"/>
              </a:rPr>
              <a:t>Viral Diseases</a:t>
            </a:r>
          </a:p>
          <a:p>
            <a:pPr marL="0" indent="0">
              <a:buNone/>
            </a:pPr>
            <a:r>
              <a:rPr lang="en-US" sz="3200" dirty="0">
                <a:solidFill>
                  <a:schemeClr val="bg1"/>
                </a:solidFill>
                <a:latin typeface="Times New Roman" panose="02020603050405020304" pitchFamily="18" charset="0"/>
                <a:cs typeface="Times New Roman" panose="02020603050405020304" pitchFamily="18" charset="0"/>
              </a:rPr>
              <a:t>1</a:t>
            </a:r>
            <a:r>
              <a:rPr lang="en-US" sz="3200" b="1" i="1" u="sng" dirty="0">
                <a:solidFill>
                  <a:schemeClr val="bg1"/>
                </a:solidFill>
                <a:latin typeface="Times New Roman" panose="02020603050405020304" pitchFamily="18" charset="0"/>
                <a:cs typeface="Times New Roman" panose="02020603050405020304" pitchFamily="18" charset="0"/>
              </a:rPr>
              <a:t>. Poliomyelitis (Polio)</a:t>
            </a:r>
          </a:p>
          <a:p>
            <a:pPr lvl="1">
              <a:buClr>
                <a:schemeClr val="tx2"/>
              </a:buClr>
            </a:pPr>
            <a:r>
              <a:rPr lang="en-US" sz="2400" dirty="0">
                <a:latin typeface="Times New Roman" panose="02020603050405020304" pitchFamily="18" charset="0"/>
                <a:cs typeface="Times New Roman" panose="02020603050405020304" pitchFamily="18" charset="0"/>
              </a:rPr>
              <a:t>Poliomyelitis is the focus of an international campaign to rid the Earth of the disease</a:t>
            </a:r>
          </a:p>
          <a:p>
            <a:pPr lvl="1">
              <a:buClr>
                <a:schemeClr val="tx2"/>
              </a:buClr>
            </a:pPr>
            <a:r>
              <a:rPr lang="en-US" sz="2400" dirty="0">
                <a:latin typeface="Times New Roman" panose="02020603050405020304" pitchFamily="18" charset="0"/>
                <a:cs typeface="Times New Roman" panose="02020603050405020304" pitchFamily="18" charset="0"/>
              </a:rPr>
              <a:t>Poliomyelitis is caused by polioviruses 1, 2, and 3 (All are members of the picornavirus family.)</a:t>
            </a:r>
          </a:p>
          <a:p>
            <a:pPr lvl="1">
              <a:buClr>
                <a:schemeClr val="tx2"/>
              </a:buClr>
            </a:pPr>
            <a:r>
              <a:rPr lang="en-US" sz="2400" b="1" i="1" u="sng" dirty="0">
                <a:solidFill>
                  <a:schemeClr val="bg1"/>
                </a:solidFill>
                <a:latin typeface="Times New Roman" panose="02020603050405020304" pitchFamily="18" charset="0"/>
                <a:cs typeface="Times New Roman" panose="02020603050405020304" pitchFamily="18" charset="0"/>
              </a:rPr>
              <a:t>Route:</a:t>
            </a:r>
            <a:r>
              <a:rPr lang="en-US" sz="2400" dirty="0">
                <a:latin typeface="Times New Roman" panose="02020603050405020304" pitchFamily="18" charset="0"/>
                <a:cs typeface="Times New Roman" panose="02020603050405020304" pitchFamily="18" charset="0"/>
              </a:rPr>
              <a:t> Oro-fecal</a:t>
            </a:r>
          </a:p>
          <a:p>
            <a:pPr lvl="1">
              <a:buClr>
                <a:schemeClr val="tx2"/>
              </a:buClr>
            </a:pPr>
            <a:r>
              <a:rPr lang="en-US" sz="2400" b="1" i="1" u="sng" dirty="0">
                <a:solidFill>
                  <a:schemeClr val="bg1"/>
                </a:solidFill>
                <a:latin typeface="Times New Roman" panose="02020603050405020304" pitchFamily="18" charset="0"/>
                <a:cs typeface="Times New Roman" panose="02020603050405020304" pitchFamily="18" charset="0"/>
              </a:rPr>
              <a:t>Initial infection</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Throat, intestine, blood stream and then crosses blood brain barrier.</a:t>
            </a:r>
          </a:p>
          <a:p>
            <a:pPr lvl="1">
              <a:buClr>
                <a:schemeClr val="tx2"/>
              </a:buClr>
            </a:pPr>
            <a:r>
              <a:rPr lang="en-US" sz="2400" b="1" i="1" u="sng" dirty="0">
                <a:solidFill>
                  <a:schemeClr val="bg1"/>
                </a:solidFill>
                <a:latin typeface="Times New Roman" panose="02020603050405020304" pitchFamily="18" charset="0"/>
                <a:cs typeface="Times New Roman" panose="02020603050405020304" pitchFamily="18" charset="0"/>
              </a:rPr>
              <a:t>Final Infection</a:t>
            </a:r>
            <a:r>
              <a:rPr lang="en-US" sz="2400" dirty="0">
                <a:latin typeface="Times New Roman" panose="02020603050405020304" pitchFamily="18" charset="0"/>
                <a:cs typeface="Times New Roman" panose="02020603050405020304" pitchFamily="18" charset="0"/>
              </a:rPr>
              <a:t>: Selectively destroys motor neurons in the brain and spinal cord causing</a:t>
            </a:r>
            <a:r>
              <a:rPr lang="en-US" sz="2400" dirty="0">
                <a:solidFill>
                  <a:srgbClr val="FFFF00"/>
                </a:solidFill>
                <a:latin typeface="Times New Roman" panose="02020603050405020304" pitchFamily="18" charset="0"/>
                <a:cs typeface="Times New Roman" panose="02020603050405020304" pitchFamily="18" charset="0"/>
              </a:rPr>
              <a:t> </a:t>
            </a:r>
            <a:r>
              <a:rPr lang="en-US" sz="2400" i="1" dirty="0">
                <a:solidFill>
                  <a:srgbClr val="FFFF00"/>
                </a:solidFill>
                <a:latin typeface="Times New Roman" panose="02020603050405020304" pitchFamily="18" charset="0"/>
                <a:cs typeface="Times New Roman" panose="02020603050405020304" pitchFamily="18" charset="0"/>
              </a:rPr>
              <a:t>paralysis, failure of normal bone development muscle dystrophy and death</a:t>
            </a:r>
            <a:r>
              <a:rPr lang="en-US" sz="2400" dirty="0">
                <a:solidFill>
                  <a:srgbClr val="FFFF00"/>
                </a:solidFill>
                <a:latin typeface="Times New Roman" panose="02020603050405020304" pitchFamily="18" charset="0"/>
                <a:cs typeface="Times New Roman" panose="02020603050405020304" pitchFamily="18" charset="0"/>
              </a:rPr>
              <a:t>.</a:t>
            </a:r>
          </a:p>
          <a:p>
            <a:pPr marL="457200" lvl="1" indent="0">
              <a:buClr>
                <a:schemeClr val="tx2"/>
              </a:buCl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11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952" y="-292608"/>
            <a:ext cx="10233595" cy="6528816"/>
          </a:xfrm>
        </p:spPr>
        <p:txBody>
          <a:bodyPr/>
          <a:lstStyle/>
          <a:p>
            <a:pPr lvl="1">
              <a:lnSpc>
                <a:spcPct val="90000"/>
              </a:lnSpc>
              <a:buClr>
                <a:schemeClr val="tx2"/>
              </a:buClr>
              <a:buFont typeface="Wingdings" pitchFamily="2" charset="2"/>
              <a:buNone/>
            </a:pPr>
            <a:endParaRPr lang="en-US" sz="2600" dirty="0"/>
          </a:p>
          <a:p>
            <a:pPr lvl="1">
              <a:lnSpc>
                <a:spcPct val="90000"/>
              </a:lnSpc>
              <a:buClr>
                <a:schemeClr val="tx2"/>
              </a:buClr>
              <a:buFont typeface="Wingdings" pitchFamily="2" charset="2"/>
              <a:buNone/>
            </a:pPr>
            <a:r>
              <a:rPr lang="en-US" dirty="0"/>
              <a:t> </a:t>
            </a:r>
            <a:r>
              <a:rPr lang="en-US" sz="3200" b="1" i="1" dirty="0">
                <a:solidFill>
                  <a:schemeClr val="bg1"/>
                </a:solidFill>
              </a:rPr>
              <a:t>2</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u="sng" dirty="0">
                <a:solidFill>
                  <a:schemeClr val="bg1"/>
                </a:solidFill>
                <a:latin typeface="Times New Roman" panose="02020603050405020304" pitchFamily="18" charset="0"/>
                <a:cs typeface="Times New Roman" panose="02020603050405020304" pitchFamily="18" charset="0"/>
              </a:rPr>
              <a:t>Rabies</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Slow, progressive, disease characterized by fatal meningoencephalitis</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Caused by the rhabdovirus (A RNA virus with a </a:t>
            </a:r>
            <a:r>
              <a:rPr lang="en-US" sz="2400" u="sng" dirty="0">
                <a:latin typeface="Times New Roman" panose="02020603050405020304" pitchFamily="18" charset="0"/>
                <a:cs typeface="Times New Roman" panose="02020603050405020304" pitchFamily="18" charset="0"/>
              </a:rPr>
              <a:t>distinctive bullet shape)</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 The virus is spread to humans from wild and domestic reservoirs via bites, scratches, and sometimes inhalation of respiratory droplets</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The virus initially stays at the entry site and multiplies before moving along sensory nerves to the CNS</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Viral replication in the CNS is followed by migration to structures such as the eye, heart, skin, and salivary glands (which completes the cycle).</a:t>
            </a:r>
          </a:p>
          <a:p>
            <a:pPr lvl="1">
              <a:lnSpc>
                <a:spcPct val="90000"/>
              </a:lnSpc>
              <a:buClr>
                <a:schemeClr val="tx2"/>
              </a:buClr>
            </a:pPr>
            <a:r>
              <a:rPr lang="en-US" sz="2400" dirty="0">
                <a:latin typeface="Times New Roman" panose="02020603050405020304" pitchFamily="18" charset="0"/>
                <a:cs typeface="Times New Roman" panose="02020603050405020304" pitchFamily="18" charset="0"/>
              </a:rPr>
              <a:t>The disease progresses through identifiable stages.</a:t>
            </a:r>
          </a:p>
          <a:p>
            <a:pPr lvl="1">
              <a:lnSpc>
                <a:spcPct val="90000"/>
              </a:lnSpc>
              <a:buClr>
                <a:schemeClr val="tx2"/>
              </a:buClr>
            </a:pPr>
            <a:endParaRPr lang="en-US" sz="2400" u="sng" dirty="0">
              <a:latin typeface="Times New Roman" panose="02020603050405020304" pitchFamily="18" charset="0"/>
              <a:cs typeface="Times New Roman" panose="02020603050405020304" pitchFamily="18" charset="0"/>
            </a:endParaRPr>
          </a:p>
        </p:txBody>
      </p:sp>
      <p:pic>
        <p:nvPicPr>
          <p:cNvPr id="4" name="Picture 5" descr="rabies virus"/>
          <p:cNvPicPr>
            <a:picLocks noChangeAspect="1" noChangeArrowheads="1"/>
          </p:cNvPicPr>
          <p:nvPr/>
        </p:nvPicPr>
        <p:blipFill>
          <a:blip r:embed="rId2" cstate="print"/>
          <a:srcRect/>
          <a:stretch>
            <a:fillRect/>
          </a:stretch>
        </p:blipFill>
        <p:spPr>
          <a:xfrm>
            <a:off x="6684264" y="4027932"/>
            <a:ext cx="4550664" cy="2756916"/>
          </a:xfrm>
          <a:prstGeom prst="rect">
            <a:avLst/>
          </a:prstGeom>
          <a:noFill/>
          <a:ln/>
        </p:spPr>
      </p:pic>
    </p:spTree>
    <p:extLst>
      <p:ext uri="{BB962C8B-B14F-4D97-AF65-F5344CB8AC3E}">
        <p14:creationId xmlns:p14="http://schemas.microsoft.com/office/powerpoint/2010/main" val="13647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2296"/>
            <a:ext cx="10826496" cy="6281928"/>
          </a:xfrm>
        </p:spPr>
        <p:txBody>
          <a:bodyPr/>
          <a:lstStyle/>
          <a:p>
            <a:pPr marL="0" indent="0">
              <a:buNone/>
            </a:pPr>
            <a:r>
              <a:rPr lang="en-US" sz="3200" b="1" i="1" dirty="0">
                <a:solidFill>
                  <a:srgbClr val="FF0000"/>
                </a:solidFill>
                <a:latin typeface="Times New Roman" panose="02020603050405020304" pitchFamily="18" charset="0"/>
                <a:cs typeface="Times New Roman" panose="02020603050405020304" pitchFamily="18" charset="0"/>
              </a:rPr>
              <a:t>Traumatic Disorders</a:t>
            </a:r>
          </a:p>
          <a:p>
            <a:pPr marL="0" indent="0">
              <a:buNone/>
            </a:pPr>
            <a:r>
              <a:rPr lang="en-US" dirty="0">
                <a:latin typeface="Times New Roman" panose="02020603050405020304" pitchFamily="18" charset="0"/>
                <a:cs typeface="Times New Roman" panose="02020603050405020304" pitchFamily="18" charset="0"/>
              </a:rPr>
              <a:t> 1</a:t>
            </a:r>
            <a:r>
              <a:rPr lang="en-US" b="1" i="1" dirty="0">
                <a:latin typeface="Times New Roman" panose="02020603050405020304" pitchFamily="18" charset="0"/>
                <a:cs typeface="Times New Roman" panose="02020603050405020304" pitchFamily="18" charset="0"/>
              </a:rPr>
              <a:t>) Disk hernia                                                </a:t>
            </a:r>
            <a:r>
              <a:rPr lang="en-US" b="1" dirty="0">
                <a:latin typeface="Times New Roman" panose="02020603050405020304" pitchFamily="18" charset="0"/>
                <a:cs typeface="Times New Roman" panose="02020603050405020304" pitchFamily="18" charset="0"/>
              </a:rPr>
              <a:t>2) Vertebral Subluxation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t>
            </a:r>
          </a:p>
        </p:txBody>
      </p:sp>
      <p:pic>
        <p:nvPicPr>
          <p:cNvPr id="4" name="Picture 3"/>
          <p:cNvPicPr>
            <a:picLocks noChangeAspect="1"/>
          </p:cNvPicPr>
          <p:nvPr/>
        </p:nvPicPr>
        <p:blipFill>
          <a:blip r:embed="rId2" cstate="print"/>
          <a:stretch>
            <a:fillRect/>
          </a:stretch>
        </p:blipFill>
        <p:spPr>
          <a:xfrm>
            <a:off x="1280160" y="1582208"/>
            <a:ext cx="4721302" cy="4196800"/>
          </a:xfrm>
          <a:prstGeom prst="rect">
            <a:avLst/>
          </a:prstGeom>
        </p:spPr>
      </p:pic>
      <p:pic>
        <p:nvPicPr>
          <p:cNvPr id="5" name="Picture 4"/>
          <p:cNvPicPr>
            <a:picLocks noChangeAspect="1"/>
          </p:cNvPicPr>
          <p:nvPr/>
        </p:nvPicPr>
        <p:blipFill>
          <a:blip r:embed="rId3" cstate="print"/>
          <a:stretch>
            <a:fillRect/>
          </a:stretch>
        </p:blipFill>
        <p:spPr>
          <a:xfrm>
            <a:off x="6775997" y="1582208"/>
            <a:ext cx="4790274" cy="4196800"/>
          </a:xfrm>
          <a:prstGeom prst="rect">
            <a:avLst/>
          </a:prstGeom>
        </p:spPr>
      </p:pic>
    </p:spTree>
    <p:extLst>
      <p:ext uri="{BB962C8B-B14F-4D97-AF65-F5344CB8AC3E}">
        <p14:creationId xmlns:p14="http://schemas.microsoft.com/office/powerpoint/2010/main" val="261971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7" y="95931"/>
            <a:ext cx="8990011" cy="147857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DEFINITION OF BRAIN</a:t>
            </a:r>
          </a:p>
        </p:txBody>
      </p:sp>
      <p:sp>
        <p:nvSpPr>
          <p:cNvPr id="3" name="Content Placeholder 2"/>
          <p:cNvSpPr>
            <a:spLocks noGrp="1"/>
          </p:cNvSpPr>
          <p:nvPr>
            <p:ph idx="1"/>
          </p:nvPr>
        </p:nvSpPr>
        <p:spPr>
          <a:xfrm>
            <a:off x="1252728" y="1078992"/>
            <a:ext cx="9895330" cy="1472184"/>
          </a:xfrm>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 organ of soft nervous tissue contained in the skull of vertebrates, functioning as the coordinating center of sensation and intellectual and nervous activity.</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1947672" y="2551176"/>
            <a:ext cx="7205472" cy="4187952"/>
          </a:xfrm>
          <a:prstGeom prst="rect">
            <a:avLst/>
          </a:prstGeom>
        </p:spPr>
      </p:pic>
    </p:spTree>
    <p:extLst>
      <p:ext uri="{BB962C8B-B14F-4D97-AF65-F5344CB8AC3E}">
        <p14:creationId xmlns:p14="http://schemas.microsoft.com/office/powerpoint/2010/main" val="31221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47472"/>
            <a:ext cx="10370755" cy="6345936"/>
          </a:xfrm>
        </p:spPr>
        <p:txBody>
          <a:bodyPr/>
          <a:lstStyle/>
          <a:p>
            <a:pPr marL="0" indent="0">
              <a:buNone/>
            </a:pPr>
            <a:r>
              <a:rPr lang="en-US" b="1" i="1" dirty="0"/>
              <a:t>             3) Sciatica                                             4) Spondylosis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1669161" y="1143767"/>
            <a:ext cx="4260342" cy="5096631"/>
          </a:xfrm>
          <a:prstGeom prst="rect">
            <a:avLst/>
          </a:prstGeom>
        </p:spPr>
      </p:pic>
      <p:pic>
        <p:nvPicPr>
          <p:cNvPr id="5" name="Picture 4"/>
          <p:cNvPicPr>
            <a:picLocks noChangeAspect="1"/>
          </p:cNvPicPr>
          <p:nvPr/>
        </p:nvPicPr>
        <p:blipFill>
          <a:blip r:embed="rId3" cstate="print"/>
          <a:stretch>
            <a:fillRect/>
          </a:stretch>
        </p:blipFill>
        <p:spPr>
          <a:xfrm>
            <a:off x="6501384" y="1143767"/>
            <a:ext cx="4372291" cy="5096631"/>
          </a:xfrm>
          <a:prstGeom prst="rect">
            <a:avLst/>
          </a:prstGeom>
        </p:spPr>
      </p:pic>
    </p:spTree>
    <p:extLst>
      <p:ext uri="{BB962C8B-B14F-4D97-AF65-F5344CB8AC3E}">
        <p14:creationId xmlns:p14="http://schemas.microsoft.com/office/powerpoint/2010/main" val="35495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75000"/>
                  </a:schemeClr>
                </a:solidFill>
              </a:rPr>
              <a:t>bibliography</a:t>
            </a:r>
          </a:p>
        </p:txBody>
      </p:sp>
      <p:sp>
        <p:nvSpPr>
          <p:cNvPr id="3" name="Content Placeholder 2"/>
          <p:cNvSpPr>
            <a:spLocks noGrp="1"/>
          </p:cNvSpPr>
          <p:nvPr>
            <p:ph idx="1"/>
          </p:nvPr>
        </p:nvSpPr>
        <p:spPr/>
        <p:txBody>
          <a:bodyPr>
            <a:normAutofit fontScale="92500" lnSpcReduction="10000"/>
          </a:bodyPr>
          <a:lstStyle/>
          <a:p>
            <a:r>
              <a:rPr lang="en-US" dirty="0"/>
              <a:t>Marieb Human Anatomy and Histology</a:t>
            </a:r>
          </a:p>
          <a:p>
            <a:r>
              <a:rPr lang="en-US" dirty="0"/>
              <a:t>Fundamentals of Anatomy and Histology 7e by Frederic H. Martini</a:t>
            </a:r>
          </a:p>
          <a:p>
            <a:r>
              <a:rPr lang="en-US" dirty="0"/>
              <a:t>BD Chaurasia`s Human Anatomy</a:t>
            </a:r>
          </a:p>
          <a:p>
            <a:r>
              <a:rPr lang="en-US" dirty="0"/>
              <a:t>Snell`s Anatomy</a:t>
            </a:r>
          </a:p>
          <a:p>
            <a:r>
              <a:rPr lang="en-US" dirty="0"/>
              <a:t>General Anatomy by Laiq Hussain Siddiqui</a:t>
            </a:r>
          </a:p>
          <a:p>
            <a:r>
              <a:rPr lang="en-US" dirty="0"/>
              <a:t>Principles of Anatomy and Physiology 14</a:t>
            </a:r>
            <a:r>
              <a:rPr lang="en-US" baseline="30000" dirty="0"/>
              <a:t>th</a:t>
            </a:r>
            <a:r>
              <a:rPr lang="en-US" dirty="0"/>
              <a:t> Edition Gerard J. Tortora</a:t>
            </a:r>
          </a:p>
          <a:p>
            <a:r>
              <a:rPr lang="en-US" dirty="0"/>
              <a:t>Waxmann SG: Clinical Neuroanatomy 27</a:t>
            </a:r>
            <a:r>
              <a:rPr lang="en-US" baseline="30000" dirty="0"/>
              <a:t>th</a:t>
            </a:r>
            <a:r>
              <a:rPr lang="en-US" dirty="0"/>
              <a:t> Edition</a:t>
            </a:r>
          </a:p>
        </p:txBody>
      </p:sp>
    </p:spTree>
    <p:extLst>
      <p:ext uri="{BB962C8B-B14F-4D97-AF65-F5344CB8AC3E}">
        <p14:creationId xmlns:p14="http://schemas.microsoft.com/office/powerpoint/2010/main" val="144060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hank You template turquoise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040" y="969264"/>
            <a:ext cx="6071615" cy="520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9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17" y="243614"/>
            <a:ext cx="4034091" cy="515338"/>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CLASSIFICATION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4520" y="1133856"/>
            <a:ext cx="7562088" cy="5124602"/>
          </a:xfrm>
        </p:spPr>
      </p:pic>
    </p:spTree>
    <p:extLst>
      <p:ext uri="{BB962C8B-B14F-4D97-AF65-F5344CB8AC3E}">
        <p14:creationId xmlns:p14="http://schemas.microsoft.com/office/powerpoint/2010/main" val="24970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4" y="88166"/>
            <a:ext cx="9905998" cy="771370"/>
          </a:xfrm>
        </p:spPr>
        <p:txBody>
          <a:bodyPr/>
          <a:lstStyle/>
          <a:p>
            <a:r>
              <a:rPr lang="en-US" dirty="0">
                <a:solidFill>
                  <a:srgbClr val="FF0000"/>
                </a:solidFill>
                <a:latin typeface="Times New Roman" panose="02020603050405020304" pitchFamily="18" charset="0"/>
                <a:cs typeface="Times New Roman" panose="02020603050405020304" pitchFamily="18" charset="0"/>
              </a:rPr>
              <a:t>MENINGES</a:t>
            </a:r>
          </a:p>
        </p:txBody>
      </p:sp>
      <p:sp>
        <p:nvSpPr>
          <p:cNvPr id="3" name="Content Placeholder 2"/>
          <p:cNvSpPr>
            <a:spLocks noGrp="1"/>
          </p:cNvSpPr>
          <p:nvPr>
            <p:ph idx="1"/>
          </p:nvPr>
        </p:nvSpPr>
        <p:spPr>
          <a:xfrm>
            <a:off x="1033272" y="914400"/>
            <a:ext cx="10945367" cy="5843016"/>
          </a:xfrm>
        </p:spPr>
        <p:txBody>
          <a:bodyPr>
            <a:normAutofit fontScale="70000" lnSpcReduction="20000"/>
          </a:bodyPr>
          <a:lstStyle/>
          <a:p>
            <a:pPr marL="0" indent="0">
              <a:buNone/>
            </a:pPr>
            <a:r>
              <a:rPr lang="en-US" sz="3400" dirty="0">
                <a:solidFill>
                  <a:schemeClr val="bg1"/>
                </a:solidFill>
                <a:latin typeface="Times New Roman" panose="02020603050405020304" pitchFamily="18" charset="0"/>
                <a:cs typeface="Times New Roman" panose="02020603050405020304" pitchFamily="18" charset="0"/>
              </a:rPr>
              <a:t>These are the INTEGUMENTS of CNS</a:t>
            </a:r>
          </a:p>
          <a:p>
            <a:pPr marL="0" indent="0">
              <a:buNone/>
            </a:pPr>
            <a:r>
              <a:rPr lang="en-US" sz="3400" b="1" i="1" u="sng" dirty="0">
                <a:solidFill>
                  <a:schemeClr val="bg1"/>
                </a:solidFill>
                <a:latin typeface="Times New Roman" panose="02020603050405020304" pitchFamily="18" charset="0"/>
                <a:cs typeface="Times New Roman" panose="02020603050405020304" pitchFamily="18" charset="0"/>
              </a:rPr>
              <a:t>Dura Mater</a:t>
            </a:r>
          </a:p>
          <a:p>
            <a:r>
              <a:rPr lang="en-US" dirty="0">
                <a:latin typeface="Times New Roman" panose="02020603050405020304" pitchFamily="18" charset="0"/>
                <a:cs typeface="Times New Roman" panose="02020603050405020304" pitchFamily="18" charset="0"/>
              </a:rPr>
              <a:t>Latin Word of Tough Mother</a:t>
            </a:r>
          </a:p>
          <a:p>
            <a:r>
              <a:rPr lang="en-US" dirty="0">
                <a:latin typeface="Times New Roman" panose="02020603050405020304" pitchFamily="18" charset="0"/>
                <a:cs typeface="Times New Roman" panose="02020603050405020304" pitchFamily="18" charset="0"/>
              </a:rPr>
              <a:t>Thick and dense membrane composed of dense connective tissues</a:t>
            </a:r>
          </a:p>
          <a:p>
            <a:r>
              <a:rPr lang="en-US" dirty="0">
                <a:latin typeface="Times New Roman" panose="02020603050405020304" pitchFamily="18" charset="0"/>
                <a:cs typeface="Times New Roman" panose="02020603050405020304" pitchFamily="18" charset="0"/>
              </a:rPr>
              <a:t>Close to Skull</a:t>
            </a:r>
          </a:p>
          <a:p>
            <a:r>
              <a:rPr lang="en-US" dirty="0">
                <a:latin typeface="Times New Roman" panose="02020603050405020304" pitchFamily="18" charset="0"/>
                <a:cs typeface="Times New Roman" panose="02020603050405020304" pitchFamily="18" charset="0"/>
              </a:rPr>
              <a:t>Support Venous Channels between two membrane</a:t>
            </a:r>
          </a:p>
          <a:p>
            <a:pPr marL="0" indent="0">
              <a:buNone/>
            </a:pPr>
            <a:r>
              <a:rPr lang="en-US" sz="3800" b="1" i="1" u="sng" dirty="0">
                <a:solidFill>
                  <a:schemeClr val="bg1"/>
                </a:solidFill>
                <a:latin typeface="Times New Roman" panose="02020603050405020304" pitchFamily="18" charset="0"/>
                <a:cs typeface="Times New Roman" panose="02020603050405020304" pitchFamily="18" charset="0"/>
              </a:rPr>
              <a:t>Arachnoid Mater</a:t>
            </a:r>
          </a:p>
          <a:p>
            <a:r>
              <a:rPr lang="en-US" dirty="0">
                <a:latin typeface="Times New Roman" panose="02020603050405020304" pitchFamily="18" charset="0"/>
                <a:cs typeface="Times New Roman" panose="02020603050405020304" pitchFamily="18" charset="0"/>
              </a:rPr>
              <a:t>A transparent, web like, fluid impermeable, middle layer of meninges.</a:t>
            </a:r>
          </a:p>
          <a:p>
            <a:r>
              <a:rPr lang="en-US" dirty="0">
                <a:latin typeface="Times New Roman" panose="02020603050405020304" pitchFamily="18" charset="0"/>
                <a:cs typeface="Times New Roman" panose="02020603050405020304" pitchFamily="18" charset="0"/>
              </a:rPr>
              <a:t>Cushioning effect to CNS</a:t>
            </a:r>
          </a:p>
          <a:p>
            <a:pPr marL="0" indent="0">
              <a:buNone/>
            </a:pPr>
            <a:r>
              <a:rPr lang="en-US" sz="3800" b="1" i="1" u="sng" dirty="0">
                <a:solidFill>
                  <a:schemeClr val="bg1"/>
                </a:solidFill>
                <a:latin typeface="Times New Roman" panose="02020603050405020304" pitchFamily="18" charset="0"/>
                <a:cs typeface="Times New Roman" panose="02020603050405020304" pitchFamily="18" charset="0"/>
              </a:rPr>
              <a:t>Pia Mater</a:t>
            </a:r>
          </a:p>
          <a:p>
            <a:r>
              <a:rPr lang="en-US" dirty="0">
                <a:latin typeface="Times New Roman" panose="02020603050405020304" pitchFamily="18" charset="0"/>
                <a:cs typeface="Times New Roman" panose="02020603050405020304" pitchFamily="18" charset="0"/>
              </a:rPr>
              <a:t>Latin of Soft mother</a:t>
            </a:r>
          </a:p>
          <a:p>
            <a:r>
              <a:rPr lang="en-US" dirty="0">
                <a:latin typeface="Times New Roman" panose="02020603050405020304" pitchFamily="18" charset="0"/>
                <a:cs typeface="Times New Roman" panose="02020603050405020304" pitchFamily="18" charset="0"/>
              </a:rPr>
              <a:t>Thin, fluid impermeable membrane with large blood Supply</a:t>
            </a:r>
          </a:p>
          <a:p>
            <a:r>
              <a:rPr lang="en-US" dirty="0">
                <a:latin typeface="Times New Roman" panose="02020603050405020304" pitchFamily="18" charset="0"/>
                <a:cs typeface="Times New Roman" panose="02020603050405020304" pitchFamily="18" charset="0"/>
              </a:rPr>
              <a:t>Adheres to brain Surface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6023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97" y="-85570"/>
            <a:ext cx="9905998" cy="1478570"/>
          </a:xfrm>
        </p:spPr>
        <p:txBody>
          <a:bodyPr/>
          <a:lstStyle/>
          <a:p>
            <a:r>
              <a:rPr lang="en-US" dirty="0">
                <a:solidFill>
                  <a:srgbClr val="FF0000"/>
                </a:solidFill>
                <a:latin typeface="Times New Roman" panose="02020603050405020304" pitchFamily="18" charset="0"/>
                <a:cs typeface="Times New Roman" panose="02020603050405020304" pitchFamily="18" charset="0"/>
              </a:rPr>
              <a:t>Spinal Cord</a:t>
            </a:r>
          </a:p>
        </p:txBody>
      </p:sp>
      <p:sp>
        <p:nvSpPr>
          <p:cNvPr id="3" name="Content Placeholder 2"/>
          <p:cNvSpPr>
            <a:spLocks noGrp="1"/>
          </p:cNvSpPr>
          <p:nvPr>
            <p:ph idx="1"/>
          </p:nvPr>
        </p:nvSpPr>
        <p:spPr>
          <a:xfrm>
            <a:off x="713233" y="1289366"/>
            <a:ext cx="10597896" cy="1554418"/>
          </a:xfrm>
        </p:spPr>
        <p:txBody>
          <a:bodyPr/>
          <a:lstStyle/>
          <a:p>
            <a:r>
              <a:rPr lang="en-US" dirty="0">
                <a:latin typeface="Times New Roman" panose="02020603050405020304" pitchFamily="18" charset="0"/>
                <a:cs typeface="Times New Roman" panose="02020603050405020304" pitchFamily="18" charset="0"/>
              </a:rPr>
              <a:t>The cylindrical bundle of nerve fibres and associated tissue which is enclosed in the spine and connects nearly all parts of the body to the brain, with which it forms the central nervous system.</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2907792" y="2937891"/>
            <a:ext cx="5742432" cy="3584510"/>
          </a:xfrm>
          <a:prstGeom prst="rect">
            <a:avLst/>
          </a:prstGeom>
        </p:spPr>
      </p:pic>
    </p:spTree>
    <p:extLst>
      <p:ext uri="{BB962C8B-B14F-4D97-AF65-F5344CB8AC3E}">
        <p14:creationId xmlns:p14="http://schemas.microsoft.com/office/powerpoint/2010/main" val="73554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421" y="-122146"/>
            <a:ext cx="9905998" cy="1063978"/>
          </a:xfrm>
        </p:spPr>
        <p:txBody>
          <a:bodyPr/>
          <a:lstStyle/>
          <a:p>
            <a:r>
              <a:rPr lang="en-US" dirty="0">
                <a:solidFill>
                  <a:srgbClr val="FF0000"/>
                </a:solidFill>
                <a:latin typeface="Times New Roman" panose="02020603050405020304" pitchFamily="18" charset="0"/>
                <a:cs typeface="Times New Roman" panose="02020603050405020304" pitchFamily="18" charset="0"/>
              </a:rPr>
              <a:t>GROSS ANATOMY</a:t>
            </a:r>
          </a:p>
        </p:txBody>
      </p:sp>
      <p:sp>
        <p:nvSpPr>
          <p:cNvPr id="3" name="Content Placeholder 2"/>
          <p:cNvSpPr>
            <a:spLocks noGrp="1"/>
          </p:cNvSpPr>
          <p:nvPr>
            <p:ph idx="1"/>
          </p:nvPr>
        </p:nvSpPr>
        <p:spPr>
          <a:xfrm>
            <a:off x="1399032" y="941831"/>
            <a:ext cx="6236208" cy="5850207"/>
          </a:xfrm>
        </p:spPr>
        <p:txBody>
          <a:bodyPr>
            <a:normAutofit fontScale="92500" lnSpcReduction="10000"/>
          </a:bodyPr>
          <a:lstStyle/>
          <a:p>
            <a:r>
              <a:rPr lang="en-US" b="1" u="sng" dirty="0">
                <a:solidFill>
                  <a:schemeClr val="bg1"/>
                </a:solidFill>
                <a:latin typeface="Times New Roman" panose="02020603050405020304" pitchFamily="18" charset="0"/>
                <a:cs typeface="Times New Roman" panose="02020603050405020304" pitchFamily="18" charset="0"/>
              </a:rPr>
              <a:t>3 layers of meninges</a:t>
            </a:r>
            <a:r>
              <a:rPr lang="en-US" u="sng" dirty="0">
                <a:solidFill>
                  <a:schemeClr val="bg1"/>
                </a:solidFill>
                <a:latin typeface="Times New Roman" panose="02020603050405020304" pitchFamily="18" charset="0"/>
                <a:cs typeface="Times New Roman" panose="02020603050405020304" pitchFamily="18" charset="0"/>
              </a:rPr>
              <a:t>:</a:t>
            </a:r>
          </a:p>
          <a:p>
            <a:pPr marL="0" indent="0">
              <a:buNone/>
            </a:pPr>
            <a:r>
              <a:rPr lang="en-US" i="1" dirty="0">
                <a:latin typeface="Times New Roman" panose="02020603050405020304" pitchFamily="18" charset="0"/>
                <a:cs typeface="Times New Roman" panose="02020603050405020304" pitchFamily="18" charset="0"/>
              </a:rPr>
              <a:t>                         1) Dura Mater</a:t>
            </a:r>
          </a:p>
          <a:p>
            <a:pPr marL="0" indent="0">
              <a:buNone/>
            </a:pPr>
            <a:r>
              <a:rPr lang="en-US" i="1" dirty="0">
                <a:latin typeface="Times New Roman" panose="02020603050405020304" pitchFamily="18" charset="0"/>
                <a:cs typeface="Times New Roman" panose="02020603050405020304" pitchFamily="18" charset="0"/>
              </a:rPr>
              <a:t>                         2) Arachnoid mater</a:t>
            </a:r>
          </a:p>
          <a:p>
            <a:pPr marL="0" indent="0">
              <a:buNone/>
            </a:pPr>
            <a:r>
              <a:rPr lang="en-US" i="1" dirty="0">
                <a:latin typeface="Times New Roman" panose="02020603050405020304" pitchFamily="18" charset="0"/>
                <a:cs typeface="Times New Roman" panose="02020603050405020304" pitchFamily="18" charset="0"/>
              </a:rPr>
              <a:t>                         3) Pia Mater</a:t>
            </a:r>
          </a:p>
          <a:p>
            <a:r>
              <a:rPr lang="en-US" dirty="0">
                <a:latin typeface="Times New Roman" panose="02020603050405020304" pitchFamily="18" charset="0"/>
                <a:cs typeface="Times New Roman" panose="02020603050405020304" pitchFamily="18" charset="0"/>
              </a:rPr>
              <a:t>It is cervical enlargement of Brain stem.</a:t>
            </a:r>
          </a:p>
          <a:p>
            <a:r>
              <a:rPr lang="en-US" dirty="0">
                <a:latin typeface="Times New Roman" panose="02020603050405020304" pitchFamily="18" charset="0"/>
                <a:cs typeface="Times New Roman" panose="02020603050405020304" pitchFamily="18" charset="0"/>
              </a:rPr>
              <a:t>CSF – subarachnoid space.</a:t>
            </a:r>
          </a:p>
          <a:p>
            <a:r>
              <a:rPr lang="en-US" dirty="0">
                <a:latin typeface="Times New Roman" panose="02020603050405020304" pitchFamily="18" charset="0"/>
                <a:cs typeface="Times New Roman" panose="02020603050405020304" pitchFamily="18" charset="0"/>
              </a:rPr>
              <a:t>Terminates at L1/2 vertebral level (conus medullaris ). Dura extends to S2 vertebral level</a:t>
            </a:r>
          </a:p>
          <a:p>
            <a:r>
              <a:rPr lang="en-US" dirty="0">
                <a:latin typeface="Times New Roman" panose="02020603050405020304" pitchFamily="18" charset="0"/>
                <a:cs typeface="Times New Roman" panose="02020603050405020304" pitchFamily="18" charset="0"/>
              </a:rPr>
              <a:t>Connects via filum terminale &amp; denticulate ligaments (pia mater).</a:t>
            </a:r>
          </a:p>
          <a:p>
            <a:r>
              <a:rPr lang="en-US" dirty="0">
                <a:latin typeface="Times New Roman" panose="02020603050405020304" pitchFamily="18" charset="0"/>
                <a:cs typeface="Times New Roman" panose="02020603050405020304" pitchFamily="18" charset="0"/>
              </a:rPr>
              <a:t>31 pairs of spinal nerves  (mixed) (cauda equina).</a:t>
            </a:r>
          </a:p>
          <a:p>
            <a:r>
              <a:rPr lang="en-US" dirty="0">
                <a:latin typeface="Times New Roman" panose="02020603050405020304" pitchFamily="18" charset="0"/>
                <a:cs typeface="Times New Roman" panose="02020603050405020304" pitchFamily="18" charset="0"/>
              </a:rPr>
              <a:t>Cervical &amp; lumbar enlargements</a:t>
            </a:r>
          </a:p>
          <a:p>
            <a:pPr marL="0" indent="0">
              <a:buNone/>
            </a:pPr>
            <a:endParaRPr lang="en-US" dirty="0"/>
          </a:p>
          <a:p>
            <a:endParaRPr lang="en-US" dirty="0"/>
          </a:p>
          <a:p>
            <a:pPr marL="0" indent="0">
              <a:buNone/>
            </a:pPr>
            <a:endParaRPr lang="en-US" dirty="0"/>
          </a:p>
        </p:txBody>
      </p:sp>
      <p:pic>
        <p:nvPicPr>
          <p:cNvPr id="4" name="Picture 7" descr="1302GrosAnatAduSpinCo_L.jpg                                    00201AB2FAP7_JPEGS_ch12-18Labeled      BE4B5C3E:"/>
          <p:cNvPicPr>
            <a:picLocks noChangeAspect="1" noChangeArrowheads="1"/>
          </p:cNvPicPr>
          <p:nvPr/>
        </p:nvPicPr>
        <p:blipFill>
          <a:blip r:embed="rId2" cstate="print">
            <a:extLst>
              <a:ext uri="{28A0092B-C50C-407E-A947-70E740481C1C}">
                <a14:useLocalDpi xmlns:a14="http://schemas.microsoft.com/office/drawing/2010/main" val="0"/>
              </a:ext>
            </a:extLst>
          </a:blip>
          <a:srcRect l="6972" t="5992" r="2777" b="7086"/>
          <a:stretch>
            <a:fillRect/>
          </a:stretch>
        </p:blipFill>
        <p:spPr bwMode="auto">
          <a:xfrm>
            <a:off x="7299957" y="636660"/>
            <a:ext cx="4005073" cy="60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46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97" y="-103858"/>
            <a:ext cx="9905998" cy="1478570"/>
          </a:xfrm>
        </p:spPr>
        <p:txBody>
          <a:bodyPr/>
          <a:lstStyle/>
          <a:p>
            <a:r>
              <a:rPr lang="en-US" dirty="0">
                <a:solidFill>
                  <a:srgbClr val="FF0000"/>
                </a:solidFill>
                <a:latin typeface="Times New Roman" panose="02020603050405020304" pitchFamily="18" charset="0"/>
                <a:cs typeface="Times New Roman" panose="02020603050405020304" pitchFamily="18" charset="0"/>
              </a:rPr>
              <a:t>GROSS ANATOMY………</a:t>
            </a:r>
          </a:p>
        </p:txBody>
      </p:sp>
      <p:sp>
        <p:nvSpPr>
          <p:cNvPr id="3" name="Content Placeholder 2"/>
          <p:cNvSpPr>
            <a:spLocks noGrp="1"/>
          </p:cNvSpPr>
          <p:nvPr>
            <p:ph idx="1"/>
          </p:nvPr>
        </p:nvSpPr>
        <p:spPr>
          <a:xfrm>
            <a:off x="1362456" y="987552"/>
            <a:ext cx="9327477" cy="5586984"/>
          </a:xfrm>
        </p:spPr>
        <p:txBody>
          <a:bodyPr>
            <a:normAutofit fontScale="92500" lnSpcReduction="10000"/>
          </a:bodyPr>
          <a:lstStyle/>
          <a:p>
            <a:r>
              <a:rPr lang="en-US" b="1" i="1" u="sng" dirty="0">
                <a:solidFill>
                  <a:schemeClr val="bg1"/>
                </a:solidFill>
                <a:latin typeface="Times New Roman" panose="02020603050405020304" pitchFamily="18" charset="0"/>
                <a:cs typeface="Times New Roman" panose="02020603050405020304" pitchFamily="18" charset="0"/>
              </a:rPr>
              <a:t>Conus medullaris </a:t>
            </a:r>
            <a:r>
              <a:rPr lang="en-US" dirty="0">
                <a:latin typeface="Times New Roman" panose="02020603050405020304" pitchFamily="18" charset="0"/>
                <a:cs typeface="Times New Roman" panose="02020603050405020304" pitchFamily="18" charset="0"/>
              </a:rPr>
              <a:t>– terminal portion of the spinal cord</a:t>
            </a:r>
          </a:p>
          <a:p>
            <a:r>
              <a:rPr lang="en-US" b="1" i="1" u="sng" dirty="0">
                <a:solidFill>
                  <a:schemeClr val="bg1"/>
                </a:solidFill>
                <a:latin typeface="Times New Roman" panose="02020603050405020304" pitchFamily="18" charset="0"/>
                <a:cs typeface="Times New Roman" panose="02020603050405020304" pitchFamily="18" charset="0"/>
              </a:rPr>
              <a:t>Filum terminale</a:t>
            </a:r>
            <a:r>
              <a:rPr lang="en-US" dirty="0">
                <a:solidFill>
                  <a:schemeClr val="bg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fibrous extension of the pia mater; anchors the spinal cord to the coccyx</a:t>
            </a:r>
          </a:p>
          <a:p>
            <a:r>
              <a:rPr lang="en-US" b="1" i="1" u="sng" dirty="0">
                <a:solidFill>
                  <a:schemeClr val="bg1"/>
                </a:solidFill>
                <a:latin typeface="Times New Roman" panose="02020603050405020304" pitchFamily="18" charset="0"/>
                <a:cs typeface="Times New Roman" panose="02020603050405020304" pitchFamily="18" charset="0"/>
              </a:rPr>
              <a:t>Denticulate ligaments </a:t>
            </a:r>
            <a:r>
              <a:rPr lang="en-US" dirty="0">
                <a:latin typeface="Times New Roman" panose="02020603050405020304" pitchFamily="18" charset="0"/>
                <a:cs typeface="Times New Roman" panose="02020603050405020304" pitchFamily="18" charset="0"/>
              </a:rPr>
              <a:t>– delicate shelves of pia mater; attach the spinal cord to the vertebrae</a:t>
            </a:r>
          </a:p>
          <a:p>
            <a:r>
              <a:rPr lang="en-US" b="1" i="1" u="sng" dirty="0">
                <a:solidFill>
                  <a:schemeClr val="bg1"/>
                </a:solidFill>
                <a:latin typeface="Times New Roman" panose="02020603050405020304" pitchFamily="18" charset="0"/>
                <a:cs typeface="Times New Roman" panose="02020603050405020304" pitchFamily="18" charset="0"/>
              </a:rPr>
              <a:t>Spinal nerves </a:t>
            </a:r>
            <a:r>
              <a:rPr lang="en-US" dirty="0">
                <a:latin typeface="Times New Roman" panose="02020603050405020304" pitchFamily="18" charset="0"/>
                <a:cs typeface="Times New Roman" panose="02020603050405020304" pitchFamily="18" charset="0"/>
              </a:rPr>
              <a:t>– 31 pairs attach to the cord by paired roots</a:t>
            </a:r>
          </a:p>
          <a:p>
            <a:r>
              <a:rPr lang="en-US" dirty="0">
                <a:latin typeface="Times New Roman" panose="02020603050405020304" pitchFamily="18" charset="0"/>
                <a:cs typeface="Times New Roman" panose="02020603050405020304" pitchFamily="18" charset="0"/>
              </a:rPr>
              <a:t>Cervical nerves are named for inferior vertebra </a:t>
            </a:r>
          </a:p>
          <a:p>
            <a:r>
              <a:rPr lang="en-US" dirty="0">
                <a:latin typeface="Times New Roman" panose="02020603050405020304" pitchFamily="18" charset="0"/>
                <a:cs typeface="Times New Roman" panose="02020603050405020304" pitchFamily="18" charset="0"/>
              </a:rPr>
              <a:t>All other nerves are named for superior vertebra </a:t>
            </a:r>
          </a:p>
          <a:p>
            <a:r>
              <a:rPr lang="en-US" b="1" i="1" u="sng" dirty="0">
                <a:solidFill>
                  <a:schemeClr val="bg1"/>
                </a:solidFill>
                <a:latin typeface="Times New Roman" panose="02020603050405020304" pitchFamily="18" charset="0"/>
                <a:cs typeface="Times New Roman" panose="02020603050405020304" pitchFamily="18" charset="0"/>
              </a:rPr>
              <a:t>Cervical and lumbar enlargements </a:t>
            </a:r>
            <a:r>
              <a:rPr lang="en-US" dirty="0">
                <a:latin typeface="Times New Roman" panose="02020603050405020304" pitchFamily="18" charset="0"/>
                <a:cs typeface="Times New Roman" panose="02020603050405020304" pitchFamily="18" charset="0"/>
              </a:rPr>
              <a:t>– sites where nerves serving the upper and lower limbs emerge</a:t>
            </a:r>
          </a:p>
          <a:p>
            <a:r>
              <a:rPr lang="en-US" b="1" i="1" u="sng" dirty="0">
                <a:solidFill>
                  <a:schemeClr val="bg1"/>
                </a:solidFill>
                <a:latin typeface="Times New Roman" panose="02020603050405020304" pitchFamily="18" charset="0"/>
                <a:cs typeface="Times New Roman" panose="02020603050405020304" pitchFamily="18" charset="0"/>
              </a:rPr>
              <a:t>Cauda equina </a:t>
            </a:r>
            <a:r>
              <a:rPr lang="en-US" dirty="0">
                <a:latin typeface="Times New Roman" panose="02020603050405020304" pitchFamily="18" charset="0"/>
                <a:cs typeface="Times New Roman" panose="02020603050405020304" pitchFamily="18" charset="0"/>
              </a:rPr>
              <a:t>– collection of nerve roots at the inferior end of the vertebral cana</a:t>
            </a:r>
            <a:r>
              <a:rPr lang="en-US" dirty="0"/>
              <a:t>l.</a:t>
            </a:r>
          </a:p>
        </p:txBody>
      </p:sp>
    </p:spTree>
    <p:extLst>
      <p:ext uri="{BB962C8B-B14F-4D97-AF65-F5344CB8AC3E}">
        <p14:creationId xmlns:p14="http://schemas.microsoft.com/office/powerpoint/2010/main" val="414090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97" y="0"/>
            <a:ext cx="9905998" cy="1478570"/>
          </a:xfrm>
        </p:spPr>
        <p:txBody>
          <a:bodyPr/>
          <a:lstStyle/>
          <a:p>
            <a:r>
              <a:rPr lang="en-US" dirty="0">
                <a:solidFill>
                  <a:srgbClr val="FF0000"/>
                </a:solidFill>
                <a:latin typeface="Times New Roman" panose="02020603050405020304" pitchFamily="18" charset="0"/>
                <a:cs typeface="Times New Roman" panose="02020603050405020304" pitchFamily="18" charset="0"/>
              </a:rPr>
              <a:t>CROSS-SECTIONAL ANATOMY OF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SPINAL CORD</a:t>
            </a:r>
          </a:p>
        </p:txBody>
      </p:sp>
      <p:sp>
        <p:nvSpPr>
          <p:cNvPr id="3" name="Content Placeholder 2"/>
          <p:cNvSpPr>
            <a:spLocks noGrp="1"/>
          </p:cNvSpPr>
          <p:nvPr>
            <p:ph idx="1"/>
          </p:nvPr>
        </p:nvSpPr>
        <p:spPr>
          <a:xfrm>
            <a:off x="1162385" y="1348393"/>
            <a:ext cx="11029615" cy="1723992"/>
          </a:xfrm>
        </p:spPr>
        <p:txBody>
          <a:bodyPr/>
          <a:lstStyle/>
          <a:p>
            <a:r>
              <a:rPr lang="en-US" b="1" i="1" u="sng" dirty="0">
                <a:solidFill>
                  <a:schemeClr val="bg1"/>
                </a:solidFill>
                <a:latin typeface="Times New Roman" panose="02020603050405020304" pitchFamily="18" charset="0"/>
                <a:cs typeface="Times New Roman" panose="02020603050405020304" pitchFamily="18" charset="0"/>
              </a:rPr>
              <a:t>Anterior median fissure </a:t>
            </a:r>
            <a:r>
              <a:rPr lang="en-US" dirty="0">
                <a:latin typeface="Times New Roman" panose="02020603050405020304" pitchFamily="18" charset="0"/>
                <a:cs typeface="Times New Roman" panose="02020603050405020304" pitchFamily="18" charset="0"/>
              </a:rPr>
              <a:t>– separates anterior funiculi</a:t>
            </a:r>
          </a:p>
          <a:p>
            <a:r>
              <a:rPr lang="en-US" b="1" i="1" u="sng" dirty="0">
                <a:solidFill>
                  <a:schemeClr val="bg1"/>
                </a:solidFill>
                <a:latin typeface="Times New Roman" panose="02020603050405020304" pitchFamily="18" charset="0"/>
                <a:cs typeface="Times New Roman" panose="02020603050405020304" pitchFamily="18" charset="0"/>
              </a:rPr>
              <a:t>Posterior median sulcus </a:t>
            </a:r>
            <a:r>
              <a:rPr lang="en-US" dirty="0">
                <a:latin typeface="Times New Roman" panose="02020603050405020304" pitchFamily="18" charset="0"/>
                <a:cs typeface="Times New Roman" panose="02020603050405020304" pitchFamily="18" charset="0"/>
              </a:rPr>
              <a:t>– divides posterior funiculi</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500" t="1888" r="500" b="6133"/>
          <a:stretch>
            <a:fillRect/>
          </a:stretch>
        </p:blipFill>
        <p:spPr bwMode="auto">
          <a:xfrm>
            <a:off x="1709928" y="2560320"/>
            <a:ext cx="7738122" cy="41513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3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709" y="-195959"/>
            <a:ext cx="9905998" cy="1475296"/>
          </a:xfrm>
        </p:spPr>
        <p:txBody>
          <a:bodyPr/>
          <a:lstStyle/>
          <a:p>
            <a:r>
              <a:rPr lang="en-US" dirty="0">
                <a:solidFill>
                  <a:srgbClr val="FF0000"/>
                </a:solidFill>
                <a:latin typeface="Times New Roman" panose="02020603050405020304" pitchFamily="18" charset="0"/>
                <a:cs typeface="Times New Roman" panose="02020603050405020304" pitchFamily="18" charset="0"/>
              </a:rPr>
              <a:t>STRUCTURE OF SPINAL CORD</a:t>
            </a:r>
          </a:p>
        </p:txBody>
      </p:sp>
      <p:sp>
        <p:nvSpPr>
          <p:cNvPr id="3" name="Content Placeholder 2"/>
          <p:cNvSpPr>
            <a:spLocks noGrp="1"/>
          </p:cNvSpPr>
          <p:nvPr>
            <p:ph idx="1"/>
          </p:nvPr>
        </p:nvSpPr>
        <p:spPr>
          <a:xfrm>
            <a:off x="1223709" y="1015046"/>
            <a:ext cx="4829620" cy="6537898"/>
          </a:xfrm>
        </p:spPr>
        <p:txBody>
          <a:bodyPr>
            <a:normAutofit/>
          </a:bodyPr>
          <a:lstStyle/>
          <a:p>
            <a:pPr marL="0" indent="0">
              <a:buNone/>
            </a:pPr>
            <a:r>
              <a:rPr lang="en-US" sz="2800" b="1" i="1" u="sng" dirty="0">
                <a:solidFill>
                  <a:schemeClr val="bg1"/>
                </a:solidFill>
                <a:latin typeface="Times New Roman" panose="02020603050405020304" pitchFamily="18" charset="0"/>
                <a:cs typeface="Times New Roman" panose="02020603050405020304" pitchFamily="18" charset="0"/>
              </a:rPr>
              <a:t>Paired denticulate ligaments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extend from pia mater to dura mater</a:t>
            </a:r>
          </a:p>
          <a:p>
            <a:r>
              <a:rPr lang="en-US" sz="2800" dirty="0">
                <a:latin typeface="Times New Roman" panose="02020603050405020304" pitchFamily="18" charset="0"/>
                <a:cs typeface="Times New Roman" panose="02020603050405020304" pitchFamily="18" charset="0"/>
              </a:rPr>
              <a:t>stabilize side-to-side movement </a:t>
            </a:r>
          </a:p>
          <a:p>
            <a:pPr marL="0" indent="0">
              <a:buNone/>
            </a:pPr>
            <a:r>
              <a:rPr lang="en-US" sz="2800" dirty="0">
                <a:latin typeface="Times New Roman" panose="02020603050405020304" pitchFamily="18" charset="0"/>
                <a:cs typeface="Times New Roman" panose="02020603050405020304" pitchFamily="18" charset="0"/>
              </a:rPr>
              <a:t>Blood vessels:</a:t>
            </a:r>
          </a:p>
          <a:p>
            <a:r>
              <a:rPr lang="en-US" sz="2800" dirty="0">
                <a:latin typeface="Times New Roman" panose="02020603050405020304" pitchFamily="18" charset="0"/>
                <a:cs typeface="Times New Roman" panose="02020603050405020304" pitchFamily="18" charset="0"/>
              </a:rPr>
              <a:t>along surface of spinal pia mater</a:t>
            </a:r>
          </a:p>
          <a:p>
            <a:r>
              <a:rPr lang="en-US" sz="2800" dirty="0">
                <a:latin typeface="Times New Roman" panose="02020603050405020304" pitchFamily="18" charset="0"/>
                <a:cs typeface="Times New Roman" panose="02020603050405020304" pitchFamily="18" charset="0"/>
              </a:rPr>
              <a:t>within subarachnoid space</a:t>
            </a:r>
          </a:p>
        </p:txBody>
      </p:sp>
      <p:pic>
        <p:nvPicPr>
          <p:cNvPr id="2050" name="Picture 2" descr="Image result for ANTERIOR VIEW OF SPINAL CO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7503" y="1124712"/>
            <a:ext cx="4457700" cy="54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03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TM02900722[[fn=Ion Boardroom]]</Template>
  <TotalTime>1105</TotalTime>
  <Words>728</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Tw Cen MT</vt:lpstr>
      <vt:lpstr>Wingdings</vt:lpstr>
      <vt:lpstr>Circuit</vt:lpstr>
      <vt:lpstr>PowerPoint Presentation</vt:lpstr>
      <vt:lpstr>DEFINITION OF BRAIN</vt:lpstr>
      <vt:lpstr>CLASSIFICATION</vt:lpstr>
      <vt:lpstr>MENINGES</vt:lpstr>
      <vt:lpstr>Spinal Cord</vt:lpstr>
      <vt:lpstr>GROSS ANATOMY</vt:lpstr>
      <vt:lpstr>GROSS ANATOMY………</vt:lpstr>
      <vt:lpstr>CROSS-SECTIONAL ANATOMY OF  SPINAL CORD</vt:lpstr>
      <vt:lpstr>STRUCTURE OF SPINAL CORD</vt:lpstr>
      <vt:lpstr>ORGANIZATION OF  GREY MATTER</vt:lpstr>
      <vt:lpstr>CROSS-SECTIONAL HISTOLOGY OF SPINAL CORD</vt:lpstr>
      <vt:lpstr>THE 4 MAJOR PLEXUS OF VERTEBRAL RAMI</vt:lpstr>
      <vt:lpstr>SPINAL NERVES</vt:lpstr>
      <vt:lpstr>PowerPoint Presentation</vt:lpstr>
      <vt:lpstr>REFLEX ARC AND REFLEX ACTION</vt:lpstr>
      <vt:lpstr>Embryology of spinal cord</vt:lpstr>
      <vt:lpstr>PowerPoint Presentation</vt:lpstr>
      <vt:lpstr>PowerPoint Presentation</vt:lpstr>
      <vt:lpstr>PowerPoint Presentation</vt:lpstr>
      <vt:lpstr>PowerPoint Presentation</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haseeb ahsan</cp:lastModifiedBy>
  <cp:revision>211</cp:revision>
  <dcterms:created xsi:type="dcterms:W3CDTF">2019-02-23T06:31:04Z</dcterms:created>
  <dcterms:modified xsi:type="dcterms:W3CDTF">2020-05-02T16:15:13Z</dcterms:modified>
</cp:coreProperties>
</file>