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D4A89F2-51E9-4E03-BAE4-08CDE5B37B87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8010A4D-9841-4100-B304-BE5FB4FCCE1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DOMINANT PARADIGM OF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8693834" cy="1752600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Topic  9</a:t>
            </a:r>
          </a:p>
          <a:p>
            <a:pPr algn="ctr"/>
            <a:r>
              <a:rPr lang="en-US" sz="2000" dirty="0" smtClean="0"/>
              <a:t>Course Instructor: Ms. </a:t>
            </a:r>
            <a:r>
              <a:rPr lang="en-US" sz="2000" dirty="0" err="1" smtClean="0"/>
              <a:t>Zowaina</a:t>
            </a:r>
            <a:r>
              <a:rPr lang="en-US" sz="2000" dirty="0" smtClean="0"/>
              <a:t> </a:t>
            </a:r>
            <a:r>
              <a:rPr lang="en-US" sz="2000" dirty="0" err="1" smtClean="0"/>
              <a:t>Azhar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Unequal Distribution</a:t>
            </a:r>
          </a:p>
          <a:p>
            <a:pPr lvl="1"/>
            <a:r>
              <a:rPr lang="en-US" dirty="0" smtClean="0"/>
              <a:t>DP measures development on per capita income as the main index</a:t>
            </a:r>
          </a:p>
          <a:p>
            <a:pPr lvl="1"/>
            <a:r>
              <a:rPr lang="en-US" dirty="0" smtClean="0"/>
              <a:t>Average per capita income of 3</a:t>
            </a:r>
            <a:r>
              <a:rPr lang="en-US" baseline="30000" dirty="0" smtClean="0"/>
              <a:t>rd</a:t>
            </a:r>
            <a:r>
              <a:rPr lang="en-US" dirty="0" smtClean="0"/>
              <a:t> world has increased since 1960</a:t>
            </a:r>
          </a:p>
          <a:p>
            <a:pPr lvl="1"/>
            <a:r>
              <a:rPr lang="en-US" dirty="0" smtClean="0"/>
              <a:t>Growth has been distributed unequally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Stress on Economic Development</a:t>
            </a:r>
          </a:p>
          <a:p>
            <a:pPr lvl="1"/>
            <a:r>
              <a:rPr lang="en-US" dirty="0" smtClean="0"/>
              <a:t>No stress on social values</a:t>
            </a:r>
          </a:p>
          <a:p>
            <a:pPr lvl="1"/>
            <a:r>
              <a:rPr lang="en-US" dirty="0" smtClean="0"/>
              <a:t>No link between economic development and the living </a:t>
            </a:r>
            <a:r>
              <a:rPr lang="en-US" dirty="0" err="1" smtClean="0"/>
              <a:t>coditions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Top-down communication</a:t>
            </a:r>
          </a:p>
          <a:p>
            <a:pPr lvl="1"/>
            <a:r>
              <a:rPr lang="en-US" dirty="0" smtClean="0"/>
              <a:t>Information flow from top to bottom</a:t>
            </a:r>
          </a:p>
          <a:p>
            <a:pPr lvl="1"/>
            <a:r>
              <a:rPr lang="en-US" dirty="0" smtClean="0"/>
              <a:t>Development planners at the top </a:t>
            </a:r>
          </a:p>
          <a:p>
            <a:pPr lvl="1"/>
            <a:r>
              <a:rPr lang="en-US" dirty="0" smtClean="0"/>
              <a:t>Vertical effect of hypodermic needle</a:t>
            </a:r>
          </a:p>
          <a:p>
            <a:pPr lvl="1"/>
            <a:r>
              <a:rPr lang="en-US" dirty="0" smtClean="0"/>
              <a:t>Age of democracy gives right to speak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</a:t>
            </a:r>
            <a:r>
              <a:rPr lang="en-US" dirty="0" smtClean="0"/>
              <a:t>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1960s</a:t>
            </a:r>
          </a:p>
          <a:p>
            <a:r>
              <a:rPr lang="en-US" dirty="0" smtClean="0"/>
              <a:t>Based on the idea of modernization</a:t>
            </a:r>
          </a:p>
          <a:p>
            <a:r>
              <a:rPr lang="en-US" dirty="0" smtClean="0"/>
              <a:t>Characteristics</a:t>
            </a:r>
          </a:p>
          <a:p>
            <a:r>
              <a:rPr lang="en-US" dirty="0" smtClean="0"/>
              <a:t>Mode of communication: vertical</a:t>
            </a:r>
          </a:p>
          <a:p>
            <a:r>
              <a:rPr lang="en-US" dirty="0" smtClean="0"/>
              <a:t>Media: mass media</a:t>
            </a:r>
          </a:p>
          <a:p>
            <a:r>
              <a:rPr lang="en-US" dirty="0" smtClean="0"/>
              <a:t>Theory: Hypodermic Needle Theory</a:t>
            </a:r>
          </a:p>
          <a:p>
            <a:r>
              <a:rPr lang="en-US" dirty="0" smtClean="0"/>
              <a:t>Sector: investment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Historical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Industrial Revolution</a:t>
            </a:r>
          </a:p>
          <a:p>
            <a:pPr lvl="1"/>
            <a:r>
              <a:rPr lang="en-US" dirty="0" smtClean="0"/>
              <a:t>Later 18</a:t>
            </a:r>
            <a:r>
              <a:rPr lang="en-US" baseline="30000" dirty="0" smtClean="0"/>
              <a:t>th</a:t>
            </a:r>
            <a:r>
              <a:rPr lang="en-US" dirty="0" smtClean="0"/>
              <a:t> century, industrialization took place in Europe and North America</a:t>
            </a:r>
          </a:p>
          <a:p>
            <a:pPr lvl="1"/>
            <a:r>
              <a:rPr lang="en-US" dirty="0" smtClean="0"/>
              <a:t>Industrialization as the main route of development</a:t>
            </a:r>
          </a:p>
          <a:p>
            <a:pPr lvl="1"/>
            <a:r>
              <a:rPr lang="en-US" dirty="0" smtClean="0"/>
              <a:t>Steel mills, hydroelectric dams, manufacturing industries</a:t>
            </a:r>
          </a:p>
          <a:p>
            <a:pPr lvl="1"/>
            <a:r>
              <a:rPr lang="en-US" dirty="0" smtClean="0"/>
              <a:t>Technology as the best institute of labor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Capital-Intensive Technology</a:t>
            </a:r>
          </a:p>
          <a:p>
            <a:pPr lvl="1"/>
            <a:r>
              <a:rPr lang="en-US" dirty="0" smtClean="0"/>
              <a:t>Capital and technology are always together</a:t>
            </a:r>
          </a:p>
          <a:p>
            <a:pPr lvl="1"/>
            <a:r>
              <a:rPr lang="en-US" dirty="0" smtClean="0"/>
              <a:t>More the technology replace the traditional way of thinking, greater the development would be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Economic Growth</a:t>
            </a:r>
          </a:p>
          <a:p>
            <a:pPr lvl="1"/>
            <a:r>
              <a:rPr lang="en-US" dirty="0" smtClean="0"/>
              <a:t>Men respond to economic incentives</a:t>
            </a:r>
          </a:p>
          <a:p>
            <a:pPr lvl="1"/>
            <a:r>
              <a:rPr lang="en-US" dirty="0" smtClean="0"/>
              <a:t>Behavioral change</a:t>
            </a:r>
          </a:p>
          <a:p>
            <a:pPr lvl="1"/>
            <a:r>
              <a:rPr lang="en-US" dirty="0" smtClean="0"/>
              <a:t>1950s and 1960s-national commissions and five year plans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Quantification</a:t>
            </a:r>
          </a:p>
          <a:p>
            <a:pPr lvl="1"/>
            <a:r>
              <a:rPr lang="en-US" dirty="0" smtClean="0"/>
              <a:t>Per capita income as the main index</a:t>
            </a:r>
          </a:p>
          <a:p>
            <a:pPr lvl="1"/>
            <a:r>
              <a:rPr lang="en-US" dirty="0" smtClean="0"/>
              <a:t>Growth-first and let-equality-come-later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Overview of the Dominant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None/>
            </a:pPr>
            <a:r>
              <a:rPr lang="en-US" dirty="0" smtClean="0"/>
              <a:t>1. The existence of a free enterprise system giving transnatio9nal corporations access to both raw materials and sale on the commercial market</a:t>
            </a:r>
          </a:p>
          <a:p>
            <a:pPr marL="514350" indent="-514350" algn="just">
              <a:buAutoNum type="arabicPeriod"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2. Investment in the modern sector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3. Importation of advanced capital intensive technology by the developing countries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Stimulation of saving by preserving income gaps, particularly in the developing countries, the assumption that equalization leads to less savings (= less money for investment)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 Development aid in the form of loans, gifts, technical assistance and trained personnel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Capitalist World Model</a:t>
            </a:r>
          </a:p>
          <a:p>
            <a:pPr lvl="1"/>
            <a:r>
              <a:rPr lang="en-US" dirty="0" smtClean="0"/>
              <a:t>Does not meet socio-cultural and political needs of less-developed countries</a:t>
            </a:r>
          </a:p>
          <a:p>
            <a:pPr lvl="1"/>
            <a:r>
              <a:rPr lang="en-US" dirty="0" smtClean="0"/>
              <a:t>Failed for trickle down scheme of advantages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63</TotalTime>
  <Words>346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DOMINANT PARADIGM OF DEVELOPMENT</vt:lpstr>
      <vt:lpstr>Introduction</vt:lpstr>
      <vt:lpstr>Historical Perspective</vt:lpstr>
      <vt:lpstr>Continued…</vt:lpstr>
      <vt:lpstr>Continued…</vt:lpstr>
      <vt:lpstr>Continued…</vt:lpstr>
      <vt:lpstr>Overview of the Dominant Paradigm</vt:lpstr>
      <vt:lpstr>Continued…</vt:lpstr>
      <vt:lpstr>Criticism</vt:lpstr>
      <vt:lpstr>Continued…</vt:lpstr>
      <vt:lpstr>Continued…</vt:lpstr>
      <vt:lpstr>Continued…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DOMINANT PARADIGM OF DEVELOPMENT</dc:title>
  <dc:creator>4Bro</dc:creator>
  <cp:lastModifiedBy>4Bro</cp:lastModifiedBy>
  <cp:revision>30</cp:revision>
  <dcterms:created xsi:type="dcterms:W3CDTF">2020-10-26T08:03:37Z</dcterms:created>
  <dcterms:modified xsi:type="dcterms:W3CDTF">2020-10-26T09:06:44Z</dcterms:modified>
</cp:coreProperties>
</file>