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7" r:id="rId6"/>
    <p:sldId id="268" r:id="rId7"/>
    <p:sldId id="269" r:id="rId8"/>
    <p:sldId id="270" r:id="rId9"/>
    <p:sldId id="271" r:id="rId10"/>
    <p:sldId id="263" r:id="rId11"/>
    <p:sldId id="272" r:id="rId12"/>
    <p:sldId id="273" r:id="rId13"/>
    <p:sldId id="274" r:id="rId14"/>
    <p:sldId id="275" r:id="rId15"/>
    <p:sldId id="276" r:id="rId16"/>
    <p:sldId id="264" r:id="rId17"/>
    <p:sldId id="265" r:id="rId18"/>
    <p:sldId id="266" r:id="rId19"/>
    <p:sldId id="278"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65A8B0-9726-42E1-B541-05AD71B6E40B}"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65A8B0-9726-42E1-B541-05AD71B6E40B}"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65A8B0-9726-42E1-B541-05AD71B6E40B}" type="datetimeFigureOut">
              <a:rPr lang="en-US" smtClean="0"/>
              <a:pPr/>
              <a:t>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65A8B0-9726-42E1-B541-05AD71B6E40B}" type="datetimeFigureOut">
              <a:rPr lang="en-US" smtClean="0"/>
              <a:pPr/>
              <a:t>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65A8B0-9726-42E1-B541-05AD71B6E40B}" type="datetimeFigureOut">
              <a:rPr lang="en-US" smtClean="0"/>
              <a:pPr/>
              <a:t>1/17/2017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5A8B0-9726-42E1-B541-05AD71B6E40B}"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5A8B0-9726-42E1-B541-05AD71B6E40B}"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5A8B0-9726-42E1-B541-05AD71B6E40B}" type="datetimeFigureOut">
              <a:rPr lang="en-US" smtClean="0"/>
              <a:pPr/>
              <a:t>1/17/2017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F363E-488D-4919-ADEE-5EC235B494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Strategies for pollution control</a:t>
            </a:r>
            <a:endParaRPr lang="en-US" dirty="0"/>
          </a:p>
        </p:txBody>
      </p:sp>
      <p:sp>
        <p:nvSpPr>
          <p:cNvPr id="3" name="Subtitle 2"/>
          <p:cNvSpPr>
            <a:spLocks noGrp="1"/>
          </p:cNvSpPr>
          <p:nvPr>
            <p:ph type="subTitle" idx="1"/>
          </p:nvPr>
        </p:nvSpPr>
        <p:spPr/>
        <p:txBody>
          <a:bodyPr/>
          <a:lstStyle/>
          <a:p>
            <a:r>
              <a:rPr lang="en-US" dirty="0" smtClean="0"/>
              <a:t>Noor-us-Sabah</a:t>
            </a:r>
          </a:p>
          <a:p>
            <a:r>
              <a:rPr lang="en-US" dirty="0" smtClean="0"/>
              <a:t>Lecturer</a:t>
            </a:r>
          </a:p>
          <a:p>
            <a:r>
              <a:rPr lang="en-US" dirty="0" smtClean="0"/>
              <a:t>Dept. Soil &amp; Environmental Sciences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of water pollution</a:t>
            </a:r>
            <a:endParaRPr lang="en-US" dirty="0"/>
          </a:p>
        </p:txBody>
      </p:sp>
      <p:sp>
        <p:nvSpPr>
          <p:cNvPr id="3" name="Content Placeholder 2"/>
          <p:cNvSpPr>
            <a:spLocks noGrp="1"/>
          </p:cNvSpPr>
          <p:nvPr>
            <p:ph idx="1"/>
          </p:nvPr>
        </p:nvSpPr>
        <p:spPr/>
        <p:txBody>
          <a:bodyPr/>
          <a:lstStyle/>
          <a:p>
            <a:pPr algn="just"/>
            <a:r>
              <a:rPr lang="en-US" b="1" dirty="0" smtClean="0"/>
              <a:t>Reducing the effluent concentration of the waste input by:</a:t>
            </a:r>
          </a:p>
          <a:p>
            <a:pPr algn="just">
              <a:buNone/>
            </a:pPr>
            <a:r>
              <a:rPr lang="en-US" dirty="0" smtClean="0"/>
              <a:t>a. </a:t>
            </a:r>
            <a:r>
              <a:rPr lang="en-US" dirty="0" smtClean="0"/>
              <a:t>Wastewater </a:t>
            </a:r>
            <a:r>
              <a:rPr lang="en-US" dirty="0" smtClean="0"/>
              <a:t>treatment</a:t>
            </a:r>
          </a:p>
          <a:p>
            <a:pPr algn="just">
              <a:buNone/>
            </a:pPr>
            <a:r>
              <a:rPr lang="en-US" dirty="0" smtClean="0"/>
              <a:t>b. </a:t>
            </a:r>
            <a:r>
              <a:rPr lang="en-US" dirty="0" smtClean="0"/>
              <a:t>Industrial in-plant process control</a:t>
            </a:r>
          </a:p>
          <a:p>
            <a:pPr algn="just">
              <a:buNone/>
            </a:pPr>
            <a:r>
              <a:rPr lang="en-US" dirty="0" err="1" smtClean="0"/>
              <a:t>c.Eliminating</a:t>
            </a:r>
            <a:r>
              <a:rPr lang="en-US" dirty="0" smtClean="0"/>
              <a:t> </a:t>
            </a:r>
            <a:r>
              <a:rPr lang="en-US" dirty="0" smtClean="0"/>
              <a:t>effluent constituents by pretreatment prior to discharge to sewer systems or by different product manufacturing for an industry.</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b="1" dirty="0" smtClean="0"/>
              <a:t>Reducing the upstream concentration by upstream point and non – point source controls.</a:t>
            </a:r>
          </a:p>
          <a:p>
            <a:pPr algn="just"/>
            <a:r>
              <a:rPr lang="en-US" b="1" dirty="0" smtClean="0"/>
              <a:t>Reducing the effluent volume by:</a:t>
            </a:r>
            <a:endParaRPr lang="en-US" dirty="0" smtClean="0"/>
          </a:p>
          <a:p>
            <a:pPr algn="just">
              <a:buNone/>
            </a:pPr>
            <a:r>
              <a:rPr lang="en-US" dirty="0" smtClean="0"/>
              <a:t>	(a) Reduction of direct industrial discharge volumes into the municipal sewer system.</a:t>
            </a:r>
          </a:p>
          <a:p>
            <a:pPr algn="just">
              <a:buNone/>
            </a:pPr>
            <a:r>
              <a:rPr lang="en-US" dirty="0" smtClean="0"/>
              <a:t>	(b) Reduction in infiltration into municipal sewer systems.</a:t>
            </a:r>
          </a:p>
          <a:p>
            <a:pPr algn="just">
              <a:buNone/>
            </a:pPr>
            <a:r>
              <a:rPr lang="en-US" dirty="0" smtClean="0"/>
              <a:t>	(c) Reduction of waste volumes through process modifications in industries.</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buNone/>
            </a:pPr>
            <a:endParaRPr lang="en-US" b="1" dirty="0" smtClean="0"/>
          </a:p>
          <a:p>
            <a:pPr algn="just"/>
            <a:r>
              <a:rPr lang="en-US" b="1" dirty="0" smtClean="0"/>
              <a:t> Increase the Environmental, In-Stream Degradation Rate of the Substance:</a:t>
            </a:r>
            <a:endParaRPr lang="en-US" dirty="0" smtClean="0"/>
          </a:p>
          <a:p>
            <a:pPr algn="just"/>
            <a:r>
              <a:rPr lang="en-US" dirty="0" smtClean="0"/>
              <a:t>This can be accomplished by a redesign of the chemical to result in a more rapid breakdown of the chemical by the natural heterotrophic bacteria in the stream. For example, redesign of synthetic detergents to reduce foaming and downstream transport through increased biodegradation rate. In manufacturing of potentially toxic chemicals also an attempt may be made to increase biodegradation rates so that a chemical build-up does not occur.</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b="1" dirty="0" smtClean="0"/>
              <a:t>Environmental Controls:</a:t>
            </a:r>
            <a:endParaRPr lang="en-US" dirty="0" smtClean="0"/>
          </a:p>
          <a:p>
            <a:pPr algn="just"/>
            <a:r>
              <a:rPr lang="en-US" dirty="0" smtClean="0"/>
              <a:t>The three broad categories, for control of pathogenic bacteria, viruses and parasites are – </a:t>
            </a:r>
          </a:p>
          <a:p>
            <a:pPr algn="just">
              <a:buFont typeface="Wingdings" pitchFamily="2" charset="2"/>
              <a:buChar char="Ø"/>
            </a:pPr>
            <a:r>
              <a:rPr lang="en-US" dirty="0" smtClean="0"/>
              <a:t>control at the input source of the micro-organism, </a:t>
            </a:r>
          </a:p>
          <a:p>
            <a:pPr algn="just">
              <a:buFont typeface="Wingdings" pitchFamily="2" charset="2"/>
              <a:buChar char="Ø"/>
            </a:pPr>
            <a:r>
              <a:rPr lang="en-US" dirty="0" smtClean="0"/>
              <a:t>control at the area of water use, and </a:t>
            </a:r>
          </a:p>
          <a:p>
            <a:pPr algn="just">
              <a:buFont typeface="Wingdings" pitchFamily="2" charset="2"/>
              <a:buChar char="Ø"/>
            </a:pPr>
            <a:r>
              <a:rPr lang="en-US" dirty="0" smtClean="0"/>
              <a:t>control of the product that is affected by </a:t>
            </a:r>
            <a:r>
              <a:rPr lang="en-US" dirty="0" smtClean="0"/>
              <a:t>contamination </a:t>
            </a:r>
            <a:endParaRPr lang="en-US" dirty="0" smtClean="0"/>
          </a:p>
          <a:p>
            <a:pPr algn="just"/>
            <a:r>
              <a:rPr lang="en-US" dirty="0" smtClean="0"/>
              <a:t>Municipal wastes causing point pollution are the usual principal inputs of communicable disease organisms. </a:t>
            </a:r>
          </a:p>
          <a:p>
            <a:pPr algn="just"/>
            <a:r>
              <a:rPr lang="en-US" dirty="0" smtClean="0"/>
              <a:t>Such inputs can be reduced by treatment of wastes without disinfection and disinfection by </a:t>
            </a:r>
            <a:r>
              <a:rPr lang="en-US" dirty="0" smtClean="0"/>
              <a:t>chlorination, </a:t>
            </a:r>
            <a:r>
              <a:rPr lang="en-US" dirty="0" smtClean="0"/>
              <a:t>chlorine dioxide and ultraviolet radiation.</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US" b="1" dirty="0" err="1" smtClean="0"/>
              <a:t>Harversting</a:t>
            </a:r>
            <a:r>
              <a:rPr lang="en-US" b="1" dirty="0" smtClean="0"/>
              <a:t> of Biomass:</a:t>
            </a:r>
            <a:endParaRPr lang="en-US" dirty="0" smtClean="0"/>
          </a:p>
          <a:p>
            <a:pPr algn="just"/>
            <a:r>
              <a:rPr lang="en-US" dirty="0" smtClean="0"/>
              <a:t>Water hyacinth and other aquatic weeds are used to upgrade wastewater treatment and treat chemical wastewaters. The water hyacinth has been used for purifying not only domestic wastewater but also industrial wastewater. It can readily absorb, accumulate and concentrate heavy metals such as lead, cadmium, mercury and nickel. Other studies have evaluated the potential of water hyacinth to absorb various organic chemicals like phenols and </a:t>
            </a:r>
            <a:r>
              <a:rPr lang="en-US" dirty="0" err="1" smtClean="0"/>
              <a:t>toxaphene</a:t>
            </a:r>
            <a:r>
              <a:rPr lang="en-US" dirty="0" smtClean="0"/>
              <a:t>. Water hyacinth can remove even radioactive metals from effluents, which is very difficult otherwise.</a:t>
            </a:r>
          </a:p>
          <a:p>
            <a:pPr algn="just"/>
            <a:r>
              <a:rPr lang="en-US" dirty="0" smtClean="0"/>
              <a:t>As the metals are extracted from the effluents, it causes considerable cleaning of the effluent. The pH of effluent after treatment has been found to be between 6.8 and 7.8, which is an ideal range for freshwater. Further, it does not allow the algal bloom to develop and the BOD and COD are lowered to the level at which the effluent can be allowed to mix with freshwater without causing any bad effect.</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b="1" dirty="0" smtClean="0"/>
              <a:t>Wastewater reclamation:</a:t>
            </a:r>
            <a:endParaRPr lang="en-US" dirty="0" smtClean="0"/>
          </a:p>
          <a:p>
            <a:pPr algn="just"/>
            <a:r>
              <a:rPr lang="en-US" dirty="0" smtClean="0"/>
              <a:t>The sewage treatment yields irrigation water that contains a number of essential nutrients like nitrogen, phosphorus and potassium to make it a fertilizer. </a:t>
            </a:r>
          </a:p>
          <a:p>
            <a:pPr algn="just"/>
            <a:r>
              <a:rPr lang="en-US" dirty="0" smtClean="0"/>
              <a:t>In west Bengal, the practice of irrigating fish ponds with sewage for raising fish is common. </a:t>
            </a:r>
          </a:p>
          <a:p>
            <a:pPr algn="just"/>
            <a:r>
              <a:rPr lang="en-US" dirty="0" smtClean="0"/>
              <a:t>Another interesting aspect is the reuse or reclamation of sewage effluents for industrial purposes. This holds good for coping with ever increasing demand for water by industrial establishments in big cities. </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of soil pollution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b="1" dirty="0" smtClean="0"/>
              <a:t>Remediation techniques</a:t>
            </a:r>
          </a:p>
          <a:p>
            <a:pPr algn="just"/>
            <a:r>
              <a:rPr lang="en-US" dirty="0" smtClean="0"/>
              <a:t>Transfer of contaminated solid wastes to </a:t>
            </a:r>
            <a:r>
              <a:rPr lang="en-US" dirty="0" smtClean="0"/>
              <a:t>common landfills </a:t>
            </a:r>
            <a:r>
              <a:rPr lang="en-US" dirty="0" smtClean="0"/>
              <a:t>or possible options for utilization of the waste removed. </a:t>
            </a:r>
          </a:p>
          <a:p>
            <a:pPr algn="just"/>
            <a:r>
              <a:rPr lang="en-US" dirty="0" smtClean="0"/>
              <a:t>Capping the waste in a secured landfill (SLF). </a:t>
            </a:r>
          </a:p>
          <a:p>
            <a:pPr algn="just"/>
            <a:r>
              <a:rPr lang="en-US" dirty="0" smtClean="0"/>
              <a:t>Confinement of the contaminated area by concrete side walls and capping. </a:t>
            </a:r>
          </a:p>
          <a:p>
            <a:pPr algn="just"/>
            <a:r>
              <a:rPr lang="en-US" dirty="0" smtClean="0"/>
              <a:t>Contaminated soil excavation, soil washing and refilling. </a:t>
            </a:r>
          </a:p>
          <a:p>
            <a:pPr algn="just"/>
            <a:r>
              <a:rPr lang="en-US" dirty="0" smtClean="0"/>
              <a:t>Physical and chemical remediation techniques like Soil vapour extraction pump &amp; treat, chemical precipitation etc. </a:t>
            </a:r>
          </a:p>
          <a:p>
            <a:pPr algn="just"/>
            <a:r>
              <a:rPr lang="en-US" dirty="0" smtClean="0"/>
              <a:t>Bioremediation of contaminated </a:t>
            </a:r>
            <a:r>
              <a:rPr lang="en-US" dirty="0" smtClean="0"/>
              <a:t>sites</a:t>
            </a:r>
            <a:endParaRPr lang="en-US" dirty="0" smtClean="0"/>
          </a:p>
          <a:p>
            <a:pPr algn="just"/>
            <a:r>
              <a:rPr lang="en-US" dirty="0" err="1" smtClean="0"/>
              <a:t>Phytoremediation</a:t>
            </a:r>
            <a:r>
              <a:rPr lang="en-US" dirty="0" smtClean="0"/>
              <a:t> of contaminated sites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b="1" dirty="0" smtClean="0"/>
              <a:t>Biological Treatment </a:t>
            </a:r>
          </a:p>
          <a:p>
            <a:pPr algn="just"/>
            <a:r>
              <a:rPr lang="en-US" dirty="0" err="1" smtClean="0"/>
              <a:t>Phytoremediation</a:t>
            </a:r>
            <a:r>
              <a:rPr lang="en-US" dirty="0" smtClean="0"/>
              <a:t> especially suited for heavy metals </a:t>
            </a:r>
          </a:p>
          <a:p>
            <a:pPr algn="just"/>
            <a:r>
              <a:rPr lang="en-US" dirty="0" smtClean="0"/>
              <a:t>Bioremediation for organic pollutants </a:t>
            </a:r>
          </a:p>
          <a:p>
            <a:pPr algn="just"/>
            <a:r>
              <a:rPr lang="en-US" dirty="0" smtClean="0"/>
              <a:t>Land farming as extended application of </a:t>
            </a:r>
            <a:r>
              <a:rPr lang="en-US" dirty="0" smtClean="0"/>
              <a:t>Bioremediation.</a:t>
            </a:r>
          </a:p>
          <a:p>
            <a:pPr algn="just"/>
            <a:r>
              <a:rPr lang="en-US" b="1" dirty="0" smtClean="0"/>
              <a:t>Land farming</a:t>
            </a:r>
            <a:r>
              <a:rPr lang="en-US" dirty="0" smtClean="0"/>
              <a:t> is a bioremediation treatment process that is performed in the upper soil zone or in </a:t>
            </a:r>
            <a:r>
              <a:rPr lang="en-US" dirty="0" err="1" smtClean="0"/>
              <a:t>biotreatment</a:t>
            </a:r>
            <a:r>
              <a:rPr lang="en-US" dirty="0" smtClean="0"/>
              <a:t> cells. Contaminated soils, sediments, or </a:t>
            </a:r>
            <a:r>
              <a:rPr lang="en-US" dirty="0" err="1" smtClean="0"/>
              <a:t>sludges</a:t>
            </a:r>
            <a:r>
              <a:rPr lang="en-US" dirty="0" smtClean="0"/>
              <a:t> are incorporated into the soil surface and periodically turned over or tilled to aerate the mixture.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3" name="Content Placeholder 2"/>
          <p:cNvSpPr>
            <a:spLocks noGrp="1"/>
          </p:cNvSpPr>
          <p:nvPr>
            <p:ph idx="1"/>
          </p:nvPr>
        </p:nvSpPr>
        <p:spPr/>
        <p:txBody>
          <a:bodyPr/>
          <a:lstStyle/>
          <a:p>
            <a:pPr algn="just"/>
            <a:r>
              <a:rPr lang="en-US" dirty="0" smtClean="0"/>
              <a:t>Bioremediation technology </a:t>
            </a:r>
          </a:p>
          <a:p>
            <a:pPr algn="just"/>
            <a:r>
              <a:rPr lang="en-US" dirty="0" smtClean="0"/>
              <a:t>Cost-effective  </a:t>
            </a:r>
          </a:p>
          <a:p>
            <a:pPr algn="just"/>
            <a:r>
              <a:rPr lang="en-US" dirty="0" smtClean="0"/>
              <a:t>Eliminate problem to a greater extant  </a:t>
            </a:r>
          </a:p>
          <a:p>
            <a:pPr algn="just"/>
            <a:r>
              <a:rPr lang="en-US" dirty="0" smtClean="0"/>
              <a:t>Generate no or low waste </a:t>
            </a:r>
          </a:p>
          <a:p>
            <a:pPr algn="just"/>
            <a:r>
              <a:rPr lang="en-US" dirty="0" smtClean="0"/>
              <a:t>High Public acceptance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b="1" dirty="0" smtClean="0"/>
              <a:t>Reduce the amount of plastic you use.</a:t>
            </a:r>
            <a:r>
              <a:rPr lang="en-US" dirty="0" smtClean="0"/>
              <a:t> Researchers fear that such plastic bags may never fully decompose; instead, they gradually just turn into smaller and smaller pieces of plastic. How to reduce the amount of plastic you use in your home:</a:t>
            </a:r>
          </a:p>
          <a:p>
            <a:pPr algn="just"/>
            <a:r>
              <a:rPr lang="en-US" dirty="0" smtClean="0"/>
              <a:t>Don’t use garbage bags—just empty your trash into the garbage bin.</a:t>
            </a:r>
          </a:p>
          <a:p>
            <a:pPr algn="just"/>
            <a:r>
              <a:rPr lang="en-US" dirty="0" smtClean="0"/>
              <a:t>If you don’t like that approach, get yourself some recycled or biodegradable, compostable garbage bags.</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 pollution control</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Air pollution abatement programs can be divided into two categories:</a:t>
            </a:r>
          </a:p>
          <a:p>
            <a:pPr algn="just"/>
            <a:r>
              <a:rPr lang="en-US" dirty="0" smtClean="0"/>
              <a:t>1. Long-term control</a:t>
            </a:r>
          </a:p>
          <a:p>
            <a:pPr algn="just"/>
            <a:r>
              <a:rPr lang="en-US" dirty="0" smtClean="0"/>
              <a:t>2. Short-term control (episode control)</a:t>
            </a:r>
          </a:p>
          <a:p>
            <a:pPr algn="just"/>
            <a:r>
              <a:rPr lang="en-US" dirty="0" smtClean="0"/>
              <a:t>Long-term control strategies involve a legislated set of measures to be adopted over a multiyear period. Short-term (or episode) control involves shutdown and slowdown procedures that are adopted over periods of several hours to several days under impending  adverse meteorological conditions.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b="1" dirty="0" smtClean="0"/>
              <a:t>Reduce your garbage amount</a:t>
            </a:r>
          </a:p>
          <a:p>
            <a:pPr algn="just"/>
            <a:r>
              <a:rPr lang="en-US" dirty="0" smtClean="0"/>
              <a:t>Properly maintain all underground storage tanks, like oil, septic, and sewer lines. Have your septic tank pumped on schedule and look for signs of leakage, such as soggy areas in the yard, odor, slowing and backups in the home, and excessive plant growth over a particular area. Most septic systems need pumped every three to five years.</a:t>
            </a:r>
          </a:p>
          <a:p>
            <a:pPr algn="just"/>
            <a:r>
              <a:rPr lang="en-US" dirty="0" smtClean="0"/>
              <a:t>Be diligent about picking up and disposing of trash. Dispose of animal waste into a septic or sewage system as promptly as possible--do not leave it on the lawn or place it in a storm drain.</a:t>
            </a:r>
          </a:p>
          <a:p>
            <a:pPr algn="just"/>
            <a:r>
              <a:rPr lang="en-US" dirty="0" smtClean="0"/>
              <a:t>Do not burn trash, particularly plastics or tires, because the residue in the smoke will settle and pollute the soil.</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43000"/>
            <a:ext cx="8229600" cy="4983163"/>
          </a:xfrm>
        </p:spPr>
        <p:txBody>
          <a:bodyPr>
            <a:noAutofit/>
          </a:bodyPr>
          <a:lstStyle/>
          <a:p>
            <a:pPr algn="just"/>
            <a:r>
              <a:rPr lang="en-US" sz="2400" dirty="0" smtClean="0"/>
              <a:t>Some examples of long-term air pollution control policies are:</a:t>
            </a:r>
          </a:p>
          <a:p>
            <a:pPr algn="just"/>
            <a:r>
              <a:rPr lang="en-US" sz="2400" dirty="0" smtClean="0"/>
              <a:t>Enforcing standards that restrict the pollutant content of combustion exhaust</a:t>
            </a:r>
          </a:p>
          <a:p>
            <a:pPr algn="just"/>
            <a:r>
              <a:rPr lang="en-US" sz="2400" dirty="0" smtClean="0"/>
              <a:t>Requiring used motor vehicles to be outfitted with exhaust control devices</a:t>
            </a:r>
          </a:p>
          <a:p>
            <a:pPr algn="just"/>
            <a:r>
              <a:rPr lang="en-US" sz="2400" dirty="0" smtClean="0"/>
              <a:t>Requiring new motor vehicles to meet certain emissions standards</a:t>
            </a:r>
          </a:p>
          <a:p>
            <a:pPr algn="just"/>
            <a:r>
              <a:rPr lang="en-US" sz="2400" dirty="0" smtClean="0"/>
              <a:t>Prohibiting or encouraging the use of certain fuels in power plants</a:t>
            </a:r>
          </a:p>
          <a:p>
            <a:pPr algn="just"/>
            <a:r>
              <a:rPr lang="en-US" sz="2400" dirty="0" smtClean="0"/>
              <a:t>Establishing zoning regulations for the emission of pollutants</a:t>
            </a:r>
          </a:p>
          <a:p>
            <a:pPr algn="just"/>
            <a:r>
              <a:rPr lang="en-US" sz="2400" dirty="0" smtClean="0"/>
              <a:t>Encouraging the use of vehicles powered by electricity or natural </a:t>
            </a:r>
            <a:r>
              <a:rPr lang="en-US" sz="2400" dirty="0" smtClean="0"/>
              <a:t>gas</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smtClean="0"/>
              <a:t>Short-term controls are of an emergency nature and are more stringent than long-term controls that are continuously in effect. Examples of short-term control strategies are:</a:t>
            </a:r>
          </a:p>
          <a:p>
            <a:pPr algn="just"/>
            <a:r>
              <a:rPr lang="en-US" dirty="0" smtClean="0"/>
              <a:t>Prohibiting automobiles with fewer than three passengers </a:t>
            </a:r>
          </a:p>
          <a:p>
            <a:pPr algn="just"/>
            <a:r>
              <a:rPr lang="en-US" dirty="0" smtClean="0"/>
              <a:t>Prohibiting the use of certain fuels in some parts of the city</a:t>
            </a:r>
          </a:p>
          <a:p>
            <a:pPr algn="just"/>
            <a:r>
              <a:rPr lang="en-US" dirty="0" smtClean="0"/>
              <a:t>Prohibiting certain activities, such as incineration of refuse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Different techniques are used for controlling air pollution caused by 'gaseous pollutants' and that caused by 'particulate pollutants'.</a:t>
            </a:r>
          </a:p>
          <a:p>
            <a:pPr algn="just"/>
            <a:r>
              <a:rPr lang="en-US" b="1" dirty="0" smtClean="0"/>
              <a:t>Methods of controlling gaseous pollutants:</a:t>
            </a:r>
          </a:p>
          <a:p>
            <a:pPr algn="just"/>
            <a:r>
              <a:rPr lang="en-US" dirty="0" smtClean="0"/>
              <a:t>The air pollution caused by gaseous pollutants like hydrocarbons, </a:t>
            </a:r>
            <a:r>
              <a:rPr lang="en-US" dirty="0" err="1" smtClean="0"/>
              <a:t>sulphur</a:t>
            </a:r>
            <a:r>
              <a:rPr lang="en-US" dirty="0" smtClean="0"/>
              <a:t> dioxide, ammonia, carbon monoxide, etc can be controlled by using three different methods- </a:t>
            </a:r>
            <a:r>
              <a:rPr lang="en-US" b="1" dirty="0" smtClean="0"/>
              <a:t>Combustion, Absorption and Adsorption</a:t>
            </a:r>
            <a:r>
              <a:rPr lang="en-US" dirty="0" smtClean="0"/>
              <a:t>.</a:t>
            </a:r>
          </a:p>
          <a:p>
            <a:pPr algn="just"/>
            <a:r>
              <a:rPr lang="en-US" b="1" dirty="0" smtClean="0"/>
              <a:t>Combustion: </a:t>
            </a:r>
            <a:r>
              <a:rPr lang="en-US" dirty="0" smtClean="0"/>
              <a:t>This technique is applied when the pollutants are organic gases or </a:t>
            </a:r>
            <a:r>
              <a:rPr lang="en-US" dirty="0" err="1" smtClean="0"/>
              <a:t>vapours</a:t>
            </a:r>
            <a:r>
              <a:rPr lang="en-US" dirty="0" smtClean="0"/>
              <a:t>. The organic air pollutants are subjected to 'flame combustion or catalytic combustion' when they are converted to less harmful product carbon dioxide and a harmless product water.</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b="1" dirty="0" smtClean="0"/>
              <a:t>Absorption: </a:t>
            </a:r>
            <a:r>
              <a:rPr lang="en-US" dirty="0" smtClean="0"/>
              <a:t>In this method, the polluted air containing gaseous pollutants is passed through a scrubber containing a suitable liquid absorbent. The liquid absorbs the harmful gaseous pollutants present in air.</a:t>
            </a:r>
          </a:p>
          <a:p>
            <a:pPr algn="just"/>
            <a:r>
              <a:rPr lang="en-US" b="1" dirty="0" smtClean="0"/>
              <a:t>Adsorption: </a:t>
            </a:r>
            <a:r>
              <a:rPr lang="en-US" dirty="0" smtClean="0"/>
              <a:t>In this method, the polluted air is passed through porous solid adsorbents kept in suitable containers. The gaseous pollutants are adsorbed at the surface of the porous solid and clean air passes through.</a:t>
            </a:r>
          </a:p>
          <a:p>
            <a:pPr algn="just"/>
            <a:r>
              <a:rPr lang="en-US" b="1" dirty="0" smtClean="0"/>
              <a:t>Methods of controlling particulate emissions: </a:t>
            </a:r>
            <a:r>
              <a:rPr lang="en-US" dirty="0" smtClean="0"/>
              <a:t>The air pollution caused by particulate matter like dust, soot, ash, etc, can be controlled by using fabric filters, wet scrubbers, </a:t>
            </a:r>
            <a:r>
              <a:rPr lang="en-US" dirty="0" smtClean="0"/>
              <a:t>electrostatic precipitators and </a:t>
            </a:r>
            <a:r>
              <a:rPr lang="en-US" dirty="0" smtClean="0"/>
              <a:t>certain mechanical devices.</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buNone/>
            </a:pPr>
            <a:r>
              <a:rPr lang="en-US" b="1" dirty="0" smtClean="0"/>
              <a:t>	1. Mechanical Devices: </a:t>
            </a:r>
            <a:r>
              <a:rPr lang="en-US" dirty="0" smtClean="0"/>
              <a:t>It works on the basis of following:</a:t>
            </a:r>
          </a:p>
          <a:p>
            <a:pPr algn="just"/>
            <a:r>
              <a:rPr lang="en-US" b="1" dirty="0" smtClean="0"/>
              <a:t>Gravity: </a:t>
            </a:r>
            <a:r>
              <a:rPr lang="en-US" dirty="0" smtClean="0"/>
              <a:t>In this process, the particulate settle down by the action of gravitational force and get removed.</a:t>
            </a:r>
          </a:p>
          <a:p>
            <a:pPr algn="just"/>
            <a:r>
              <a:rPr lang="en-US" b="1" dirty="0" smtClean="0"/>
              <a:t>Sudden change in the direction of air flow: </a:t>
            </a:r>
            <a:r>
              <a:rPr lang="en-US" dirty="0" smtClean="0"/>
              <a:t>It brings about separation of particles due to greater momentum.</a:t>
            </a:r>
          </a:p>
          <a:p>
            <a:pPr algn="just">
              <a:buNone/>
            </a:pPr>
            <a:r>
              <a:rPr lang="en-US" dirty="0" smtClean="0"/>
              <a:t>	</a:t>
            </a:r>
            <a:r>
              <a:rPr lang="en-US" b="1" dirty="0" smtClean="0"/>
              <a:t>2</a:t>
            </a:r>
            <a:r>
              <a:rPr lang="en-US" dirty="0" smtClean="0"/>
              <a:t>. </a:t>
            </a:r>
            <a:r>
              <a:rPr lang="en-US" b="1" dirty="0" smtClean="0"/>
              <a:t>Fabric Filters: </a:t>
            </a:r>
            <a:r>
              <a:rPr lang="en-US" dirty="0" smtClean="0"/>
              <a:t>The particulate matter is passed through a porous medium.</a:t>
            </a:r>
          </a:p>
          <a:p>
            <a:pPr algn="just"/>
            <a:r>
              <a:rPr lang="en-US" dirty="0" smtClean="0"/>
              <a:t>The particulate present in the polluted air are filtered and gets collected in the fabric filters ,while the gases are discharged.</a:t>
            </a:r>
          </a:p>
          <a:p>
            <a:pPr algn="just"/>
            <a:r>
              <a:rPr lang="en-US" dirty="0" smtClean="0"/>
              <a:t>The process of controlling air pollution by using fabric filters is called 'bag filtration'.</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t>Wet Scrubbers: </a:t>
            </a:r>
            <a:r>
              <a:rPr lang="en-US" dirty="0" smtClean="0"/>
              <a:t>They are used to trap SO</a:t>
            </a:r>
            <a:r>
              <a:rPr lang="en-US" baseline="-25000" dirty="0" smtClean="0"/>
              <a:t>2</a:t>
            </a:r>
            <a:r>
              <a:rPr lang="en-US" dirty="0" smtClean="0"/>
              <a:t>, NH</a:t>
            </a:r>
            <a:r>
              <a:rPr lang="en-US" baseline="-25000" dirty="0" smtClean="0"/>
              <a:t>3</a:t>
            </a:r>
            <a:r>
              <a:rPr lang="en-US" dirty="0" smtClean="0"/>
              <a:t> and metal fumes by passing the fumes through water.</a:t>
            </a:r>
          </a:p>
          <a:p>
            <a:pPr algn="just">
              <a:buNone/>
            </a:pPr>
            <a:r>
              <a:rPr lang="en-US" dirty="0" smtClean="0"/>
              <a:t>	4. </a:t>
            </a:r>
            <a:r>
              <a:rPr lang="en-US" b="1" dirty="0" smtClean="0"/>
              <a:t>Electrostatic Precipitators: </a:t>
            </a:r>
            <a:r>
              <a:rPr lang="en-US" dirty="0" smtClean="0"/>
              <a:t>When the polluted air containing particulate pollutants is passed through an electrostatic precipitator, it induces electric charge on the particles and then the aerosol particles get precipitated on the electrodes.</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b="1" dirty="0" smtClean="0"/>
              <a:t>Some other methods of controlling Air Pollution:</a:t>
            </a:r>
            <a:r>
              <a:rPr lang="en-US" dirty="0" smtClean="0"/>
              <a:t/>
            </a:r>
            <a:br>
              <a:rPr lang="en-US" dirty="0" smtClean="0"/>
            </a:br>
            <a:endParaRPr lang="en-US" dirty="0" smtClean="0"/>
          </a:p>
          <a:p>
            <a:pPr algn="just"/>
            <a:r>
              <a:rPr lang="en-US" dirty="0" smtClean="0"/>
              <a:t>Tall chimneys should be installed in factories.</a:t>
            </a:r>
          </a:p>
          <a:p>
            <a:pPr algn="just"/>
            <a:r>
              <a:rPr lang="en-US" dirty="0" smtClean="0"/>
              <a:t>Better designed equipment and smokeless fuels should be used in homes and industries.</a:t>
            </a:r>
          </a:p>
          <a:p>
            <a:pPr algn="just"/>
            <a:r>
              <a:rPr lang="en-US" dirty="0" smtClean="0"/>
              <a:t>Renewable and non- polluting sources of energy like solar energy, wind energy, etc. should be used.</a:t>
            </a:r>
          </a:p>
          <a:p>
            <a:pPr algn="just"/>
            <a:r>
              <a:rPr lang="en-US" dirty="0" smtClean="0"/>
              <a:t>Automobiles should be properly maintained and adhere to emission control standards.</a:t>
            </a:r>
          </a:p>
          <a:p>
            <a:pPr algn="just"/>
            <a:r>
              <a:rPr lang="en-US" dirty="0" smtClean="0"/>
              <a:t>More trees should be planted along roadsides and houses.</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TotalTime>
  <Words>1186</Words>
  <Application>Microsoft Office PowerPoint</Application>
  <PresentationFormat>On-screen Show (4:3)</PresentationFormat>
  <Paragraphs>95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Strategies for pollution control</vt:lpstr>
      <vt:lpstr>Air pollution control</vt:lpstr>
      <vt:lpstr>Slide 3</vt:lpstr>
      <vt:lpstr>Slide 4</vt:lpstr>
      <vt:lpstr>Slide 5</vt:lpstr>
      <vt:lpstr>Slide 6</vt:lpstr>
      <vt:lpstr>Slide 7</vt:lpstr>
      <vt:lpstr>Slide 8</vt:lpstr>
      <vt:lpstr>Slide 9</vt:lpstr>
      <vt:lpstr>Control of water pollution</vt:lpstr>
      <vt:lpstr>Slide 11</vt:lpstr>
      <vt:lpstr>Slide 12</vt:lpstr>
      <vt:lpstr>Slide 13</vt:lpstr>
      <vt:lpstr>Slide 14</vt:lpstr>
      <vt:lpstr>Slide 15</vt:lpstr>
      <vt:lpstr>Control of soil pollution</vt:lpstr>
      <vt:lpstr>Slide 17</vt:lpstr>
      <vt:lpstr>outcomes</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BIODEGRADATION</dc:title>
  <dc:creator>Noor-us-Sabah</dc:creator>
  <cp:lastModifiedBy>Noor-us-Sabah</cp:lastModifiedBy>
  <cp:revision>157</cp:revision>
  <dcterms:created xsi:type="dcterms:W3CDTF">2016-10-24T05:21:41Z</dcterms:created>
  <dcterms:modified xsi:type="dcterms:W3CDTF">2017-01-17T07:45:12Z</dcterms:modified>
</cp:coreProperties>
</file>