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CF189E7-9381-4886-9A5B-697E5A160DB0}" type="datetimeFigureOut">
              <a:rPr lang="en-US" smtClean="0"/>
              <a:t>5/3/2020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5582740-2017-4405-BEEF-63F3D37447F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189E7-9381-4886-9A5B-697E5A160DB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189E7-9381-4886-9A5B-697E5A160DB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F189E7-9381-4886-9A5B-697E5A160DB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F189E7-9381-4886-9A5B-697E5A160DB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CF189E7-9381-4886-9A5B-697E5A160DB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82740-2017-4405-BEEF-63F3D37447F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F189E7-9381-4886-9A5B-697E5A160DB0}"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F189E7-9381-4886-9A5B-697E5A160DB0}"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189E7-9381-4886-9A5B-697E5A160DB0}"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CF189E7-9381-4886-9A5B-697E5A160DB0}" type="datetimeFigureOut">
              <a:rPr lang="en-US" smtClean="0"/>
              <a:t>5/3/2020</a:t>
            </a:fld>
            <a:endParaRPr lang="en-US"/>
          </a:p>
        </p:txBody>
      </p:sp>
      <p:sp>
        <p:nvSpPr>
          <p:cNvPr id="7" name="Slide Number Placeholder 6"/>
          <p:cNvSpPr>
            <a:spLocks noGrp="1"/>
          </p:cNvSpPr>
          <p:nvPr>
            <p:ph type="sldNum" sz="quarter" idx="12"/>
          </p:nvPr>
        </p:nvSpPr>
        <p:spPr/>
        <p:txBody>
          <a:bodyPr/>
          <a:lstStyle/>
          <a:p>
            <a:fld id="{F5582740-2017-4405-BEEF-63F3D37447F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189E7-9381-4886-9A5B-697E5A160DB0}" type="datetimeFigureOut">
              <a:rPr lang="en-US" smtClean="0"/>
              <a:t>5/3/2020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F5582740-2017-4405-BEEF-63F3D37447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CF189E7-9381-4886-9A5B-697E5A160DB0}" type="datetimeFigureOut">
              <a:rPr lang="en-US" smtClean="0"/>
              <a:t>5/3/2020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5582740-2017-4405-BEEF-63F3D37447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MEDIA </a:t>
            </a:r>
            <a:r>
              <a:rPr lang="en-US" dirty="0" smtClean="0"/>
              <a:t>Conglomerates</a:t>
            </a:r>
            <a:endParaRPr lang="en-US" dirty="0"/>
          </a:p>
        </p:txBody>
      </p:sp>
      <p:sp>
        <p:nvSpPr>
          <p:cNvPr id="3" name="Subtitle 2"/>
          <p:cNvSpPr>
            <a:spLocks noGrp="1"/>
          </p:cNvSpPr>
          <p:nvPr>
            <p:ph type="subTitle" idx="1"/>
          </p:nvPr>
        </p:nvSpPr>
        <p:spPr/>
        <p:txBody>
          <a:bodyPr/>
          <a:lstStyle/>
          <a:p>
            <a:r>
              <a:rPr lang="en-US" dirty="0" smtClean="0"/>
              <a:t>Instructor</a:t>
            </a:r>
          </a:p>
          <a:p>
            <a:r>
              <a:rPr lang="en-US" dirty="0" smtClean="0"/>
              <a:t>Amara </a:t>
            </a:r>
            <a:r>
              <a:rPr lang="en-US" dirty="0" err="1" smtClean="0"/>
              <a:t>Saeed</a:t>
            </a:r>
            <a:endParaRPr lang="en-US" dirty="0"/>
          </a:p>
        </p:txBody>
      </p:sp>
    </p:spTree>
    <p:extLst>
      <p:ext uri="{BB962C8B-B14F-4D97-AF65-F5344CB8AC3E}">
        <p14:creationId xmlns:p14="http://schemas.microsoft.com/office/powerpoint/2010/main" val="271081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CBS Corporation was an American multinational media conglomerate with interests primarily in commercial broadcasting, publishing, and television production which was formed as the legal successor to the first incarnation of Viacom on January 1, 2006. </a:t>
            </a:r>
          </a:p>
          <a:p>
            <a:r>
              <a:rPr lang="en-US" dirty="0" smtClean="0"/>
              <a:t>It was one of two companies which succeeded the first Viacom, alongside the second incarnation of Viacom; both were controlled by National Amusements, a theater company controlled by billionaire Sumner Redstone. </a:t>
            </a:r>
          </a:p>
          <a:p>
            <a:r>
              <a:rPr lang="en-US" dirty="0" smtClean="0"/>
              <a:t>The spin-off was structured so that CBS Corporation would be the legal successor to the first Viacom, with the second Viacom being an entirely separated company.</a:t>
            </a:r>
            <a:endParaRPr lang="en-US" dirty="0"/>
          </a:p>
        </p:txBody>
      </p:sp>
    </p:spTree>
    <p:extLst>
      <p:ext uri="{BB962C8B-B14F-4D97-AF65-F5344CB8AC3E}">
        <p14:creationId xmlns:p14="http://schemas.microsoft.com/office/powerpoint/2010/main" val="2055772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CBS Corporation comprised the over-the-air television (CBS and The CW) broadcasting, television production and distribution, publishing, pay-cable, basic cable, and recording assets that were previously owned by the first Viacom. </a:t>
            </a:r>
          </a:p>
          <a:p>
            <a:r>
              <a:rPr lang="en-US" dirty="0" smtClean="0"/>
              <a:t>It was the world's eighth largest entertainment company in terms of revenue, and headquartered at the CBS Building in Midtown Manhattan, New York City.</a:t>
            </a:r>
            <a:endParaRPr lang="en-US" dirty="0"/>
          </a:p>
        </p:txBody>
      </p:sp>
    </p:spTree>
    <p:extLst>
      <p:ext uri="{BB962C8B-B14F-4D97-AF65-F5344CB8AC3E}">
        <p14:creationId xmlns:p14="http://schemas.microsoft.com/office/powerpoint/2010/main" val="2391893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second merger between CBS Corporation and Viacom, creating the combined company </a:t>
            </a:r>
            <a:r>
              <a:rPr lang="en-US" dirty="0" err="1"/>
              <a:t>ViacomCBS</a:t>
            </a:r>
            <a:r>
              <a:rPr lang="en-US" dirty="0"/>
              <a:t>, was announced on August 13, 2019; the merger was completed on December 4, 2019</a:t>
            </a:r>
            <a:r>
              <a:rPr lang="en-US" dirty="0" smtClean="0"/>
              <a:t>.</a:t>
            </a:r>
          </a:p>
          <a:p>
            <a:endParaRPr lang="en-US" dirty="0"/>
          </a:p>
        </p:txBody>
      </p:sp>
    </p:spTree>
    <p:extLst>
      <p:ext uri="{BB962C8B-B14F-4D97-AF65-F5344CB8AC3E}">
        <p14:creationId xmlns:p14="http://schemas.microsoft.com/office/powerpoint/2010/main" val="521570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CBS News controversies and criticism</a:t>
            </a:r>
          </a:p>
        </p:txBody>
      </p:sp>
      <p:sp>
        <p:nvSpPr>
          <p:cNvPr id="3" name="Content Placeholder 2"/>
          <p:cNvSpPr>
            <a:spLocks noGrp="1"/>
          </p:cNvSpPr>
          <p:nvPr>
            <p:ph idx="1"/>
          </p:nvPr>
        </p:nvSpPr>
        <p:spPr/>
        <p:txBody>
          <a:bodyPr/>
          <a:lstStyle/>
          <a:p>
            <a:r>
              <a:rPr lang="en-US" dirty="0"/>
              <a:t>The Media Research Center, a right-wing media watchdog group led by L. Brent </a:t>
            </a:r>
            <a:r>
              <a:rPr lang="en-US" dirty="0" err="1"/>
              <a:t>Bozell</a:t>
            </a:r>
            <a:r>
              <a:rPr lang="en-US" dirty="0"/>
              <a:t>, has been especially critical about what it has perceived to be unduly favorable coverage of liberal topics by </a:t>
            </a:r>
            <a:r>
              <a:rPr lang="en-US" dirty="0" smtClean="0"/>
              <a:t>CBS.</a:t>
            </a:r>
          </a:p>
          <a:p>
            <a:pPr marL="0" indent="0">
              <a:buNone/>
            </a:pPr>
            <a:r>
              <a:rPr lang="en-US" dirty="0" smtClean="0"/>
              <a:t>1 Plagiarism</a:t>
            </a:r>
          </a:p>
          <a:p>
            <a:pPr marL="0" indent="0">
              <a:buNone/>
            </a:pPr>
            <a:r>
              <a:rPr lang="en-US" dirty="0"/>
              <a:t>2 Benghazi Incident</a:t>
            </a:r>
          </a:p>
        </p:txBody>
      </p:sp>
    </p:spTree>
    <p:extLst>
      <p:ext uri="{BB962C8B-B14F-4D97-AF65-F5344CB8AC3E}">
        <p14:creationId xmlns:p14="http://schemas.microsoft.com/office/powerpoint/2010/main" val="827562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VIACOM</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An </a:t>
            </a:r>
            <a:r>
              <a:rPr lang="en-US" dirty="0"/>
              <a:t>American multinational mass media conglomerate with interests primarily in film and television, which was formed as a spin-off of the first </a:t>
            </a:r>
            <a:r>
              <a:rPr lang="en-US" dirty="0" smtClean="0"/>
              <a:t>Viacom </a:t>
            </a:r>
            <a:r>
              <a:rPr lang="en-US" dirty="0"/>
              <a:t>on December 31, 2005</a:t>
            </a:r>
            <a:r>
              <a:rPr lang="en-US" dirty="0" smtClean="0"/>
              <a:t>.</a:t>
            </a:r>
          </a:p>
          <a:p>
            <a:r>
              <a:rPr lang="en-US" dirty="0"/>
              <a:t>The second Viacom comprised Viacom Media Networks and Paramount Pictures, through which it operated approximately 170 networks and reached approximately 700 million subscribers in approximately 160 countries and growing</a:t>
            </a:r>
            <a:r>
              <a:rPr lang="en-US" dirty="0" smtClean="0"/>
              <a:t>.</a:t>
            </a:r>
          </a:p>
          <a:p>
            <a:r>
              <a:rPr lang="en-US" dirty="0" smtClean="0"/>
              <a:t> </a:t>
            </a:r>
            <a:r>
              <a:rPr lang="en-US" dirty="0"/>
              <a:t>CBS Corporation retained the over-the-air broadcasting, television production, pay television subscription service, and publishing assets, which were previously owned by the first Viacom. </a:t>
            </a:r>
            <a:endParaRPr lang="en-US" dirty="0" smtClean="0"/>
          </a:p>
          <a:p>
            <a:r>
              <a:rPr lang="en-US" dirty="0" smtClean="0"/>
              <a:t>The </a:t>
            </a:r>
            <a:r>
              <a:rPr lang="en-US" dirty="0"/>
              <a:t>second Viacom was the world's ninth-largest media company in terms of </a:t>
            </a:r>
            <a:r>
              <a:rPr lang="en-US" dirty="0" smtClean="0"/>
              <a:t>revenue</a:t>
            </a:r>
          </a:p>
          <a:p>
            <a:r>
              <a:rPr lang="en-US" dirty="0" smtClean="0"/>
              <a:t>Its headquartered </a:t>
            </a:r>
            <a:r>
              <a:rPr lang="en-US" dirty="0"/>
              <a:t>at One Astor Plaza in Midtown Manhattan, New York City.</a:t>
            </a:r>
          </a:p>
        </p:txBody>
      </p:sp>
    </p:spTree>
    <p:extLst>
      <p:ext uri="{BB962C8B-B14F-4D97-AF65-F5344CB8AC3E}">
        <p14:creationId xmlns:p14="http://schemas.microsoft.com/office/powerpoint/2010/main" val="265273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Viacom Criticism and Controversies</a:t>
            </a:r>
            <a:endParaRPr lang="en-US" dirty="0"/>
          </a:p>
        </p:txBody>
      </p:sp>
      <p:sp>
        <p:nvSpPr>
          <p:cNvPr id="3" name="Content Placeholder 2"/>
          <p:cNvSpPr>
            <a:spLocks noGrp="1"/>
          </p:cNvSpPr>
          <p:nvPr>
            <p:ph idx="1"/>
          </p:nvPr>
        </p:nvSpPr>
        <p:spPr/>
        <p:txBody>
          <a:bodyPr/>
          <a:lstStyle/>
          <a:p>
            <a:r>
              <a:rPr lang="en-US" dirty="0" smtClean="0"/>
              <a:t>MTV(Adding channels)</a:t>
            </a:r>
          </a:p>
          <a:p>
            <a:r>
              <a:rPr lang="en-US" dirty="0" smtClean="0"/>
              <a:t>Entertainment</a:t>
            </a:r>
            <a:endParaRPr lang="en-US" dirty="0"/>
          </a:p>
        </p:txBody>
      </p:sp>
    </p:spTree>
    <p:extLst>
      <p:ext uri="{BB962C8B-B14F-4D97-AF65-F5344CB8AC3E}">
        <p14:creationId xmlns:p14="http://schemas.microsoft.com/office/powerpoint/2010/main" val="8989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AT&amp;T</a:t>
            </a:r>
          </a:p>
        </p:txBody>
      </p:sp>
      <p:sp>
        <p:nvSpPr>
          <p:cNvPr id="3" name="Content Placeholder 2"/>
          <p:cNvSpPr>
            <a:spLocks noGrp="1"/>
          </p:cNvSpPr>
          <p:nvPr>
            <p:ph idx="1"/>
          </p:nvPr>
        </p:nvSpPr>
        <p:spPr/>
        <p:txBody>
          <a:bodyPr>
            <a:normAutofit fontScale="70000" lnSpcReduction="20000"/>
          </a:bodyPr>
          <a:lstStyle/>
          <a:p>
            <a:r>
              <a:rPr lang="en-US" dirty="0"/>
              <a:t>AT&amp;T Inc. is an American multinational conglomerate holding company headquartered at </a:t>
            </a:r>
            <a:r>
              <a:rPr lang="en-US" dirty="0" err="1"/>
              <a:t>Whitacre</a:t>
            </a:r>
            <a:r>
              <a:rPr lang="en-US" dirty="0"/>
              <a:t> Tower in Downtown Dallas, </a:t>
            </a:r>
            <a:r>
              <a:rPr lang="en-US" dirty="0" smtClean="0"/>
              <a:t>Texas.</a:t>
            </a:r>
          </a:p>
          <a:p>
            <a:pPr marL="0" indent="0">
              <a:buNone/>
            </a:pPr>
            <a:r>
              <a:rPr lang="en-US" dirty="0" smtClean="0"/>
              <a:t>1   It </a:t>
            </a:r>
            <a:r>
              <a:rPr lang="en-US" dirty="0"/>
              <a:t>is the world's largest telecommunications </a:t>
            </a:r>
            <a:r>
              <a:rPr lang="en-US" dirty="0" smtClean="0"/>
              <a:t>company.</a:t>
            </a:r>
          </a:p>
          <a:p>
            <a:pPr marL="514350" indent="-514350">
              <a:buAutoNum type="arabicPlain" startAt="2"/>
            </a:pPr>
            <a:r>
              <a:rPr lang="en-US" dirty="0" smtClean="0"/>
              <a:t>It is the </a:t>
            </a:r>
            <a:r>
              <a:rPr lang="en-US" dirty="0"/>
              <a:t>largest provider of mobile telephone </a:t>
            </a:r>
            <a:r>
              <a:rPr lang="en-US" dirty="0" smtClean="0"/>
              <a:t>services</a:t>
            </a:r>
          </a:p>
          <a:p>
            <a:pPr marL="514350" indent="-514350">
              <a:buAutoNum type="arabicPlain" startAt="2"/>
            </a:pPr>
            <a:r>
              <a:rPr lang="en-US" dirty="0" smtClean="0"/>
              <a:t>It is the </a:t>
            </a:r>
            <a:r>
              <a:rPr lang="en-US" dirty="0"/>
              <a:t>largest provider of fixed telephone services in the United States through AT&amp;T Communications. </a:t>
            </a:r>
            <a:endParaRPr lang="en-US" dirty="0" smtClean="0"/>
          </a:p>
          <a:p>
            <a:r>
              <a:rPr lang="en-US" dirty="0" smtClean="0"/>
              <a:t>Since </a:t>
            </a:r>
            <a:r>
              <a:rPr lang="en-US" dirty="0"/>
              <a:t>June 14, 2018, it is also the parent company of mass media conglomerate </a:t>
            </a:r>
            <a:r>
              <a:rPr lang="en-US" dirty="0" smtClean="0"/>
              <a:t>Warner Media</a:t>
            </a:r>
            <a:r>
              <a:rPr lang="en-US" dirty="0"/>
              <a:t>, making it the world's largest media and entertainment company in terms of revenue</a:t>
            </a:r>
            <a:r>
              <a:rPr lang="en-US" dirty="0" smtClean="0"/>
              <a:t>.</a:t>
            </a:r>
          </a:p>
          <a:p>
            <a:r>
              <a:rPr lang="en-US" dirty="0" smtClean="0"/>
              <a:t> </a:t>
            </a:r>
            <a:r>
              <a:rPr lang="en-US" dirty="0"/>
              <a:t>As of 2018, AT&amp;T is ranked #9 on the Fortune 500 rankings of the largest United States corporations by total revenue</a:t>
            </a:r>
            <a:r>
              <a:rPr lang="en-US" dirty="0" smtClean="0"/>
              <a:t>.</a:t>
            </a:r>
            <a:endParaRPr lang="en-US" dirty="0"/>
          </a:p>
        </p:txBody>
      </p:sp>
    </p:spTree>
    <p:extLst>
      <p:ext uri="{BB962C8B-B14F-4D97-AF65-F5344CB8AC3E}">
        <p14:creationId xmlns:p14="http://schemas.microsoft.com/office/powerpoint/2010/main" val="62275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AT&amp;T Criticism </a:t>
            </a:r>
            <a:r>
              <a:rPr lang="en-US" dirty="0"/>
              <a:t>and Controversies</a:t>
            </a:r>
          </a:p>
        </p:txBody>
      </p:sp>
      <p:sp>
        <p:nvSpPr>
          <p:cNvPr id="3" name="Content Placeholder 2"/>
          <p:cNvSpPr>
            <a:spLocks noGrp="1"/>
          </p:cNvSpPr>
          <p:nvPr>
            <p:ph idx="1"/>
          </p:nvPr>
        </p:nvSpPr>
        <p:spPr/>
        <p:txBody>
          <a:bodyPr/>
          <a:lstStyle/>
          <a:p>
            <a:r>
              <a:rPr lang="en-US" dirty="0"/>
              <a:t>Privacy controversy</a:t>
            </a:r>
            <a:endParaRPr lang="en-US" dirty="0" smtClean="0"/>
          </a:p>
          <a:p>
            <a:r>
              <a:rPr lang="en-US" dirty="0" smtClean="0"/>
              <a:t>Discrimination </a:t>
            </a:r>
            <a:r>
              <a:rPr lang="en-US" dirty="0"/>
              <a:t>against local Public-access television </a:t>
            </a:r>
            <a:r>
              <a:rPr lang="en-US" dirty="0" smtClean="0"/>
              <a:t>channels</a:t>
            </a:r>
          </a:p>
          <a:p>
            <a:r>
              <a:rPr lang="en-US" dirty="0"/>
              <a:t>Information security</a:t>
            </a:r>
          </a:p>
        </p:txBody>
      </p:sp>
    </p:spTree>
    <p:extLst>
      <p:ext uri="{BB962C8B-B14F-4D97-AF65-F5344CB8AC3E}">
        <p14:creationId xmlns:p14="http://schemas.microsoft.com/office/powerpoint/2010/main" val="2289408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104</TotalTime>
  <Words>507</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MEDIA Conglomerates</vt:lpstr>
      <vt:lpstr>CBS</vt:lpstr>
      <vt:lpstr>PowerPoint Presentation</vt:lpstr>
      <vt:lpstr>PowerPoint Presentation</vt:lpstr>
      <vt:lpstr>CBS News controversies and criticism</vt:lpstr>
      <vt:lpstr>VIACOM</vt:lpstr>
      <vt:lpstr>Viacom Criticism and Controversies</vt:lpstr>
      <vt:lpstr>AT&amp;T</vt:lpstr>
      <vt:lpstr>AT&amp;T Criticism and Controversies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CBS</dc:title>
  <dc:creator>923206035640</dc:creator>
  <cp:lastModifiedBy>923206035640</cp:lastModifiedBy>
  <cp:revision>9</cp:revision>
  <dcterms:created xsi:type="dcterms:W3CDTF">2020-04-01T11:46:26Z</dcterms:created>
  <dcterms:modified xsi:type="dcterms:W3CDTF">2020-05-03T14:50:53Z</dcterms:modified>
</cp:coreProperties>
</file>