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70" r:id="rId5"/>
    <p:sldId id="268" r:id="rId6"/>
    <p:sldId id="269" r:id="rId7"/>
    <p:sldId id="260" r:id="rId8"/>
    <p:sldId id="261" r:id="rId9"/>
    <p:sldId id="275" r:id="rId10"/>
    <p:sldId id="262" r:id="rId11"/>
    <p:sldId id="271" r:id="rId12"/>
    <p:sldId id="272" r:id="rId13"/>
    <p:sldId id="273" r:id="rId14"/>
    <p:sldId id="274" r:id="rId15"/>
    <p:sldId id="263" r:id="rId16"/>
    <p:sldId id="264" r:id="rId17"/>
    <p:sldId id="265" r:id="rId18"/>
    <p:sldId id="266" r:id="rId19"/>
    <p:sldId id="26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1456065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3674611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43710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4086557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9952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2810106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2117584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3009125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2354383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ADB3C8-B00C-4DBD-AE42-2C2D5AA7503E}" type="datetimeFigureOut">
              <a:rPr lang="en-GB" smtClean="0"/>
              <a:t>26/03/2020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2996408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ADB3C8-B00C-4DBD-AE42-2C2D5AA7503E}" type="datetimeFigureOut">
              <a:rPr lang="en-GB" smtClean="0"/>
              <a:t>26/03/2020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422405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ADB3C8-B00C-4DBD-AE42-2C2D5AA7503E}" type="datetimeFigureOut">
              <a:rPr lang="en-GB" smtClean="0"/>
              <a:t>26/03/2020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197680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ADB3C8-B00C-4DBD-AE42-2C2D5AA7503E}" type="datetimeFigureOut">
              <a:rPr lang="en-GB" smtClean="0"/>
              <a:t>26/03/2020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2006571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DB3C8-B00C-4DBD-AE42-2C2D5AA7503E}" type="datetimeFigureOut">
              <a:rPr lang="en-GB" smtClean="0"/>
              <a:t>26/03/2020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1141806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ADB3C8-B00C-4DBD-AE42-2C2D5AA7503E}" type="datetimeFigureOut">
              <a:rPr lang="en-GB" smtClean="0"/>
              <a:t>26/03/2020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3629294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ADB3C8-B00C-4DBD-AE42-2C2D5AA7503E}" type="datetimeFigureOut">
              <a:rPr lang="en-GB" smtClean="0"/>
              <a:t>26/03/2020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A1EE1E-DAA5-45C6-8F18-2500EA8CB4A3}" type="slidenum">
              <a:rPr lang="en-GB" smtClean="0"/>
              <a:t>‹#›</a:t>
            </a:fld>
            <a:endParaRPr lang="en-GB"/>
          </a:p>
        </p:txBody>
      </p:sp>
    </p:spTree>
    <p:extLst>
      <p:ext uri="{BB962C8B-B14F-4D97-AF65-F5344CB8AC3E}">
        <p14:creationId xmlns:p14="http://schemas.microsoft.com/office/powerpoint/2010/main" val="4089298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7ADB3C8-B00C-4DBD-AE42-2C2D5AA7503E}" type="datetimeFigureOut">
              <a:rPr lang="en-GB" smtClean="0"/>
              <a:t>26/03/2020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4A1EE1E-DAA5-45C6-8F18-2500EA8CB4A3}" type="slidenum">
              <a:rPr lang="en-GB" smtClean="0"/>
              <a:t>‹#›</a:t>
            </a:fld>
            <a:endParaRPr lang="en-GB"/>
          </a:p>
        </p:txBody>
      </p:sp>
    </p:spTree>
    <p:extLst>
      <p:ext uri="{BB962C8B-B14F-4D97-AF65-F5344CB8AC3E}">
        <p14:creationId xmlns:p14="http://schemas.microsoft.com/office/powerpoint/2010/main" val="2770516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5DAD4-3899-4D9D-9C95-A6E44DB18522}"/>
              </a:ext>
            </a:extLst>
          </p:cNvPr>
          <p:cNvSpPr>
            <a:spLocks noGrp="1"/>
          </p:cNvSpPr>
          <p:nvPr>
            <p:ph type="ctrTitle"/>
          </p:nvPr>
        </p:nvSpPr>
        <p:spPr/>
        <p:txBody>
          <a:bodyPr/>
          <a:lstStyle/>
          <a:p>
            <a:r>
              <a:rPr lang="en-US" dirty="0"/>
              <a:t>Model of Health</a:t>
            </a:r>
            <a:endParaRPr lang="en-GB" dirty="0"/>
          </a:p>
        </p:txBody>
      </p:sp>
      <p:sp>
        <p:nvSpPr>
          <p:cNvPr id="3" name="Subtitle 2">
            <a:extLst>
              <a:ext uri="{FF2B5EF4-FFF2-40B4-BE49-F238E27FC236}">
                <a16:creationId xmlns:a16="http://schemas.microsoft.com/office/drawing/2014/main" id="{3892139C-81AB-4A93-9156-EDB93E2703DA}"/>
              </a:ext>
            </a:extLst>
          </p:cNvPr>
          <p:cNvSpPr>
            <a:spLocks noGrp="1"/>
          </p:cNvSpPr>
          <p:nvPr>
            <p:ph type="subTitle" idx="1"/>
          </p:nvPr>
        </p:nvSpPr>
        <p:spPr/>
        <p:txBody>
          <a:bodyPr>
            <a:normAutofit fontScale="92500" lnSpcReduction="10000"/>
          </a:bodyPr>
          <a:lstStyle/>
          <a:p>
            <a:r>
              <a:rPr lang="en-US" dirty="0"/>
              <a:t>The </a:t>
            </a:r>
            <a:r>
              <a:rPr lang="en-US" b="1" dirty="0"/>
              <a:t>model</a:t>
            </a:r>
            <a:r>
              <a:rPr lang="en-US" dirty="0"/>
              <a:t> defines </a:t>
            </a:r>
            <a:r>
              <a:rPr lang="en-US" b="1" dirty="0"/>
              <a:t>health</a:t>
            </a:r>
            <a:r>
              <a:rPr lang="en-US" dirty="0"/>
              <a:t> in the same way as the World </a:t>
            </a:r>
            <a:r>
              <a:rPr lang="en-US" b="1" dirty="0"/>
              <a:t>Health</a:t>
            </a:r>
            <a:r>
              <a:rPr lang="en-US" dirty="0"/>
              <a:t> Organization: “a state of complete physical, mental, and social well-being and not merely the absence of disease or infirmity.” Like the World </a:t>
            </a:r>
            <a:r>
              <a:rPr lang="en-US" b="1" dirty="0"/>
              <a:t>Health</a:t>
            </a:r>
            <a:r>
              <a:rPr lang="en-US" dirty="0"/>
              <a:t> Organization, our goal is to achieve better </a:t>
            </a:r>
            <a:r>
              <a:rPr lang="en-US" b="1" dirty="0"/>
              <a:t>health</a:t>
            </a:r>
            <a:r>
              <a:rPr lang="en-US" dirty="0"/>
              <a:t> for all.</a:t>
            </a:r>
            <a:endParaRPr lang="en-GB" dirty="0"/>
          </a:p>
        </p:txBody>
      </p:sp>
    </p:spTree>
    <p:extLst>
      <p:ext uri="{BB962C8B-B14F-4D97-AF65-F5344CB8AC3E}">
        <p14:creationId xmlns:p14="http://schemas.microsoft.com/office/powerpoint/2010/main" val="1850331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E80A3-C75C-4461-A15C-D966FB79646A}"/>
              </a:ext>
            </a:extLst>
          </p:cNvPr>
          <p:cNvSpPr>
            <a:spLocks noGrp="1"/>
          </p:cNvSpPr>
          <p:nvPr>
            <p:ph type="title"/>
          </p:nvPr>
        </p:nvSpPr>
        <p:spPr/>
        <p:txBody>
          <a:bodyPr/>
          <a:lstStyle/>
          <a:p>
            <a:r>
              <a:rPr lang="en-US" dirty="0"/>
              <a:t>SOCIAL MODEL OF HEALTH</a:t>
            </a:r>
            <a:endParaRPr lang="en-GB" dirty="0"/>
          </a:p>
        </p:txBody>
      </p:sp>
      <p:sp>
        <p:nvSpPr>
          <p:cNvPr id="3" name="Content Placeholder 2">
            <a:extLst>
              <a:ext uri="{FF2B5EF4-FFF2-40B4-BE49-F238E27FC236}">
                <a16:creationId xmlns:a16="http://schemas.microsoft.com/office/drawing/2014/main" id="{AC699D11-CF41-49F1-98DA-34067EACBD9E}"/>
              </a:ext>
            </a:extLst>
          </p:cNvPr>
          <p:cNvSpPr>
            <a:spLocks noGrp="1"/>
          </p:cNvSpPr>
          <p:nvPr>
            <p:ph idx="1"/>
          </p:nvPr>
        </p:nvSpPr>
        <p:spPr/>
        <p:txBody>
          <a:bodyPr/>
          <a:lstStyle/>
          <a:p>
            <a:r>
              <a:rPr lang="en-US" dirty="0"/>
              <a:t>SOCIAL MODEL OF HEALTH: This model emerged from the social model of disability, which has been strongly advocated by the disability rights movement. It was developed as a reaction to the traditional medical model. The social model of health examines all the factors which contribute to health such as social, cultural, political and the environment. </a:t>
            </a:r>
          </a:p>
          <a:p>
            <a:r>
              <a:rPr lang="en-US" dirty="0"/>
              <a:t>An example is poor housing: It is well documented that both stress and low self esteem can have a negative impact on health. “Low levels of autonomy and low self esteem are likely to relate to worse health.” (Marmot, 2003) CDHN believes that communities know that their health is being affected by a variety of issues. We also believe that communities can and should be actively involved in identifying, planning, designing and implementing solutions to health issues and unjust health inequalities.</a:t>
            </a:r>
            <a:endParaRPr lang="en-GB" dirty="0"/>
          </a:p>
        </p:txBody>
      </p:sp>
    </p:spTree>
    <p:extLst>
      <p:ext uri="{BB962C8B-B14F-4D97-AF65-F5344CB8AC3E}">
        <p14:creationId xmlns:p14="http://schemas.microsoft.com/office/powerpoint/2010/main" val="1836566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5C092-CA08-464C-9F1C-10CB49AF774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861C9ED-5C5F-41AD-BC24-7F0D7A933818}"/>
              </a:ext>
            </a:extLst>
          </p:cNvPr>
          <p:cNvSpPr>
            <a:spLocks noGrp="1"/>
          </p:cNvSpPr>
          <p:nvPr>
            <p:ph idx="1"/>
          </p:nvPr>
        </p:nvSpPr>
        <p:spPr/>
        <p:txBody>
          <a:bodyPr/>
          <a:lstStyle/>
          <a:p>
            <a:r>
              <a:rPr lang="en-US" dirty="0"/>
              <a:t>This model attempts to address the broader influence on health (Social,cultural,environmental and economic factors) rather than disease and injury.</a:t>
            </a:r>
          </a:p>
          <a:p>
            <a:r>
              <a:rPr lang="en-US" dirty="0"/>
              <a:t>It is community approach to prevent disease and illness.</a:t>
            </a:r>
          </a:p>
          <a:p>
            <a:r>
              <a:rPr lang="en-US" dirty="0"/>
              <a:t>Focus is on policies, educational and health promotion.</a:t>
            </a:r>
          </a:p>
          <a:p>
            <a:r>
              <a:rPr lang="en-US" dirty="0"/>
              <a:t>This model was developed in late 1970.</a:t>
            </a:r>
            <a:endParaRPr lang="en-GB" dirty="0"/>
          </a:p>
        </p:txBody>
      </p:sp>
    </p:spTree>
    <p:extLst>
      <p:ext uri="{BB962C8B-B14F-4D97-AF65-F5344CB8AC3E}">
        <p14:creationId xmlns:p14="http://schemas.microsoft.com/office/powerpoint/2010/main" val="334336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60BDC-037D-4A21-B8E9-5EDF0A8804B8}"/>
              </a:ext>
            </a:extLst>
          </p:cNvPr>
          <p:cNvSpPr>
            <a:spLocks noGrp="1"/>
          </p:cNvSpPr>
          <p:nvPr>
            <p:ph type="title"/>
          </p:nvPr>
        </p:nvSpPr>
        <p:spPr/>
        <p:txBody>
          <a:bodyPr/>
          <a:lstStyle/>
          <a:p>
            <a:r>
              <a:rPr lang="en-US" dirty="0"/>
              <a:t>5 key principles of social model of health</a:t>
            </a:r>
            <a:endParaRPr lang="en-GB" dirty="0"/>
          </a:p>
        </p:txBody>
      </p:sp>
      <p:sp>
        <p:nvSpPr>
          <p:cNvPr id="3" name="Content Placeholder 2">
            <a:extLst>
              <a:ext uri="{FF2B5EF4-FFF2-40B4-BE49-F238E27FC236}">
                <a16:creationId xmlns:a16="http://schemas.microsoft.com/office/drawing/2014/main" id="{DBA817E9-7658-4C2C-8227-94FA23111B9C}"/>
              </a:ext>
            </a:extLst>
          </p:cNvPr>
          <p:cNvSpPr>
            <a:spLocks noGrp="1"/>
          </p:cNvSpPr>
          <p:nvPr>
            <p:ph idx="1"/>
          </p:nvPr>
        </p:nvSpPr>
        <p:spPr/>
        <p:txBody>
          <a:bodyPr/>
          <a:lstStyle/>
          <a:p>
            <a:r>
              <a:rPr lang="en-US" dirty="0"/>
              <a:t>Address the broader determinant of health such as </a:t>
            </a:r>
            <a:r>
              <a:rPr lang="en-US" dirty="0" err="1"/>
              <a:t>gender,ethnicity,socio</a:t>
            </a:r>
            <a:r>
              <a:rPr lang="en-US" dirty="0"/>
              <a:t>-economic and environmental influence</a:t>
            </a:r>
          </a:p>
          <a:p>
            <a:r>
              <a:rPr lang="en-US" dirty="0"/>
              <a:t>Reduce social inequalities.</a:t>
            </a:r>
          </a:p>
          <a:p>
            <a:r>
              <a:rPr lang="en-US" dirty="0"/>
              <a:t>Empower individual and communities with skills and knowledge</a:t>
            </a:r>
          </a:p>
          <a:p>
            <a:r>
              <a:rPr lang="en-US" dirty="0"/>
              <a:t>Access to health care ( accessible and appropriate health information).</a:t>
            </a:r>
          </a:p>
          <a:p>
            <a:r>
              <a:rPr lang="en-US" dirty="0"/>
              <a:t>Inter sectorial collaboration (by involving organization and Government).</a:t>
            </a:r>
            <a:endParaRPr lang="en-GB" dirty="0"/>
          </a:p>
        </p:txBody>
      </p:sp>
    </p:spTree>
    <p:extLst>
      <p:ext uri="{BB962C8B-B14F-4D97-AF65-F5344CB8AC3E}">
        <p14:creationId xmlns:p14="http://schemas.microsoft.com/office/powerpoint/2010/main" val="1530877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AC395-A7CC-45AC-BD04-5F822FB984DC}"/>
              </a:ext>
            </a:extLst>
          </p:cNvPr>
          <p:cNvSpPr>
            <a:spLocks noGrp="1"/>
          </p:cNvSpPr>
          <p:nvPr>
            <p:ph type="title"/>
          </p:nvPr>
        </p:nvSpPr>
        <p:spPr/>
        <p:txBody>
          <a:bodyPr/>
          <a:lstStyle/>
          <a:p>
            <a:r>
              <a:rPr lang="en-US" dirty="0"/>
              <a:t>Advantage</a:t>
            </a:r>
            <a:endParaRPr lang="en-GB" dirty="0"/>
          </a:p>
        </p:txBody>
      </p:sp>
      <p:sp>
        <p:nvSpPr>
          <p:cNvPr id="3" name="Content Placeholder 2">
            <a:extLst>
              <a:ext uri="{FF2B5EF4-FFF2-40B4-BE49-F238E27FC236}">
                <a16:creationId xmlns:a16="http://schemas.microsoft.com/office/drawing/2014/main" id="{CD97F0F2-1667-41E7-952C-65C85585AE9F}"/>
              </a:ext>
            </a:extLst>
          </p:cNvPr>
          <p:cNvSpPr>
            <a:spLocks noGrp="1"/>
          </p:cNvSpPr>
          <p:nvPr>
            <p:ph idx="1"/>
          </p:nvPr>
        </p:nvSpPr>
        <p:spPr>
          <a:xfrm>
            <a:off x="584569" y="1657007"/>
            <a:ext cx="8596668" cy="3880773"/>
          </a:xfrm>
        </p:spPr>
        <p:txBody>
          <a:bodyPr/>
          <a:lstStyle/>
          <a:p>
            <a:r>
              <a:rPr lang="en-US" dirty="0"/>
              <a:t>Education for people so don’t get disease.</a:t>
            </a:r>
          </a:p>
          <a:p>
            <a:r>
              <a:rPr lang="en-US" dirty="0"/>
              <a:t>Govt support /strategies </a:t>
            </a:r>
            <a:r>
              <a:rPr lang="en-US" dirty="0" err="1"/>
              <a:t>e.g</a:t>
            </a:r>
            <a:r>
              <a:rPr lang="en-US" dirty="0"/>
              <a:t> immunization</a:t>
            </a:r>
          </a:p>
          <a:p>
            <a:r>
              <a:rPr lang="en-US" dirty="0"/>
              <a:t>Less costly because prevent disease before happening.</a:t>
            </a:r>
          </a:p>
          <a:p>
            <a:r>
              <a:rPr lang="en-US" dirty="0"/>
              <a:t>Community approach because all stakeholder involved.</a:t>
            </a:r>
          </a:p>
          <a:p>
            <a:r>
              <a:rPr lang="en-US" dirty="0"/>
              <a:t>Improved quality of life and living style</a:t>
            </a:r>
          </a:p>
          <a:p>
            <a:endParaRPr lang="en-GB" dirty="0"/>
          </a:p>
        </p:txBody>
      </p:sp>
    </p:spTree>
    <p:extLst>
      <p:ext uri="{BB962C8B-B14F-4D97-AF65-F5344CB8AC3E}">
        <p14:creationId xmlns:p14="http://schemas.microsoft.com/office/powerpoint/2010/main" val="331658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E378A-64A0-40BF-9414-91530BDEC1EC}"/>
              </a:ext>
            </a:extLst>
          </p:cNvPr>
          <p:cNvSpPr>
            <a:spLocks noGrp="1"/>
          </p:cNvSpPr>
          <p:nvPr>
            <p:ph type="title"/>
          </p:nvPr>
        </p:nvSpPr>
        <p:spPr/>
        <p:txBody>
          <a:bodyPr/>
          <a:lstStyle/>
          <a:p>
            <a:r>
              <a:rPr lang="en-US" dirty="0"/>
              <a:t>Disadvantages</a:t>
            </a:r>
            <a:endParaRPr lang="en-GB" dirty="0"/>
          </a:p>
        </p:txBody>
      </p:sp>
      <p:sp>
        <p:nvSpPr>
          <p:cNvPr id="3" name="Content Placeholder 2">
            <a:extLst>
              <a:ext uri="{FF2B5EF4-FFF2-40B4-BE49-F238E27FC236}">
                <a16:creationId xmlns:a16="http://schemas.microsoft.com/office/drawing/2014/main" id="{2FAE479C-D4F5-41A2-9542-F1FD6A3D98CE}"/>
              </a:ext>
            </a:extLst>
          </p:cNvPr>
          <p:cNvSpPr>
            <a:spLocks noGrp="1"/>
          </p:cNvSpPr>
          <p:nvPr>
            <p:ph idx="1"/>
          </p:nvPr>
        </p:nvSpPr>
        <p:spPr/>
        <p:txBody>
          <a:bodyPr/>
          <a:lstStyle/>
          <a:p>
            <a:r>
              <a:rPr lang="en-US" dirty="0"/>
              <a:t>Lack of education for whole population.</a:t>
            </a:r>
          </a:p>
          <a:p>
            <a:r>
              <a:rPr lang="en-US" dirty="0"/>
              <a:t>Population not motivated </a:t>
            </a:r>
            <a:r>
              <a:rPr lang="en-US" dirty="0" err="1"/>
              <a:t>e.g</a:t>
            </a:r>
            <a:r>
              <a:rPr lang="en-US" dirty="0"/>
              <a:t> smoking</a:t>
            </a:r>
          </a:p>
          <a:p>
            <a:r>
              <a:rPr lang="en-US" dirty="0"/>
              <a:t>Not believing it will happen to them</a:t>
            </a:r>
          </a:p>
          <a:p>
            <a:r>
              <a:rPr lang="en-US" dirty="0"/>
              <a:t>Changing lifestyle is very hard</a:t>
            </a:r>
          </a:p>
          <a:p>
            <a:r>
              <a:rPr lang="en-US" dirty="0"/>
              <a:t>Not all diseases can be prevented</a:t>
            </a:r>
          </a:p>
          <a:p>
            <a:endParaRPr lang="en-GB" dirty="0"/>
          </a:p>
        </p:txBody>
      </p:sp>
    </p:spTree>
    <p:extLst>
      <p:ext uri="{BB962C8B-B14F-4D97-AF65-F5344CB8AC3E}">
        <p14:creationId xmlns:p14="http://schemas.microsoft.com/office/powerpoint/2010/main" val="1873208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E93FC-8E89-495D-85CB-0E31374CD2B8}"/>
              </a:ext>
            </a:extLst>
          </p:cNvPr>
          <p:cNvSpPr>
            <a:spLocks noGrp="1"/>
          </p:cNvSpPr>
          <p:nvPr>
            <p:ph type="title"/>
          </p:nvPr>
        </p:nvSpPr>
        <p:spPr/>
        <p:txBody>
          <a:bodyPr/>
          <a:lstStyle/>
          <a:p>
            <a:r>
              <a:rPr lang="en-US" dirty="0"/>
              <a:t>The </a:t>
            </a:r>
            <a:r>
              <a:rPr lang="en-US" b="1" dirty="0"/>
              <a:t>New Public Health</a:t>
            </a:r>
            <a:r>
              <a:rPr lang="en-US" dirty="0"/>
              <a:t> </a:t>
            </a:r>
            <a:endParaRPr lang="en-GB" dirty="0"/>
          </a:p>
        </p:txBody>
      </p:sp>
      <p:sp>
        <p:nvSpPr>
          <p:cNvPr id="3" name="Content Placeholder 2">
            <a:extLst>
              <a:ext uri="{FF2B5EF4-FFF2-40B4-BE49-F238E27FC236}">
                <a16:creationId xmlns:a16="http://schemas.microsoft.com/office/drawing/2014/main" id="{80A96F6C-EEE8-4FF1-9E79-89C772976504}"/>
              </a:ext>
            </a:extLst>
          </p:cNvPr>
          <p:cNvSpPr>
            <a:spLocks noGrp="1"/>
          </p:cNvSpPr>
          <p:nvPr>
            <p:ph idx="1"/>
          </p:nvPr>
        </p:nvSpPr>
        <p:spPr/>
        <p:txBody>
          <a:bodyPr/>
          <a:lstStyle/>
          <a:p>
            <a:r>
              <a:rPr lang="en-US" dirty="0"/>
              <a:t>The </a:t>
            </a:r>
            <a:r>
              <a:rPr lang="en-US" b="1" dirty="0"/>
              <a:t>New Public Health</a:t>
            </a:r>
            <a:r>
              <a:rPr lang="en-US" dirty="0"/>
              <a:t> (NPH) is an integrative approach to protecting and promoting the </a:t>
            </a:r>
            <a:r>
              <a:rPr lang="en-US" b="1" dirty="0"/>
              <a:t>health</a:t>
            </a:r>
            <a:r>
              <a:rPr lang="en-US" dirty="0"/>
              <a:t> status of both the individual and the society.</a:t>
            </a:r>
          </a:p>
          <a:p>
            <a:r>
              <a:rPr lang="en-US" dirty="0"/>
              <a:t>The </a:t>
            </a:r>
            <a:r>
              <a:rPr lang="en-US" b="1" dirty="0"/>
              <a:t>public health model</a:t>
            </a:r>
            <a:r>
              <a:rPr lang="en-US" dirty="0"/>
              <a:t> is a concept with currency in many disciplines, including </a:t>
            </a:r>
            <a:r>
              <a:rPr lang="en-US" b="1" dirty="0"/>
              <a:t>health</a:t>
            </a:r>
            <a:r>
              <a:rPr lang="en-US" dirty="0"/>
              <a:t>, education and welfare. It is an epidemiological </a:t>
            </a:r>
            <a:r>
              <a:rPr lang="en-US" b="1" dirty="0"/>
              <a:t>model</a:t>
            </a:r>
            <a:r>
              <a:rPr lang="en-US" dirty="0"/>
              <a:t> that attempts to prevent or reduce a particular illness or social problem in a population by identifying risk indicators</a:t>
            </a:r>
            <a:endParaRPr lang="en-GB" dirty="0"/>
          </a:p>
        </p:txBody>
      </p:sp>
    </p:spTree>
    <p:extLst>
      <p:ext uri="{BB962C8B-B14F-4D97-AF65-F5344CB8AC3E}">
        <p14:creationId xmlns:p14="http://schemas.microsoft.com/office/powerpoint/2010/main" val="2479450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AD54-6EE6-4379-A508-071728117D6F}"/>
              </a:ext>
            </a:extLst>
          </p:cNvPr>
          <p:cNvSpPr>
            <a:spLocks noGrp="1"/>
          </p:cNvSpPr>
          <p:nvPr>
            <p:ph type="title"/>
          </p:nvPr>
        </p:nvSpPr>
        <p:spPr/>
        <p:txBody>
          <a:bodyPr/>
          <a:lstStyle/>
          <a:p>
            <a:r>
              <a:rPr lang="en-US" b="1" dirty="0"/>
              <a:t>Primary health care</a:t>
            </a:r>
            <a:r>
              <a:rPr lang="en-US" dirty="0"/>
              <a:t> </a:t>
            </a:r>
            <a:endParaRPr lang="en-GB" dirty="0"/>
          </a:p>
        </p:txBody>
      </p:sp>
      <p:sp>
        <p:nvSpPr>
          <p:cNvPr id="3" name="Content Placeholder 2">
            <a:extLst>
              <a:ext uri="{FF2B5EF4-FFF2-40B4-BE49-F238E27FC236}">
                <a16:creationId xmlns:a16="http://schemas.microsoft.com/office/drawing/2014/main" id="{607C4BBD-83A9-487F-909F-50B2E02D269E}"/>
              </a:ext>
            </a:extLst>
          </p:cNvPr>
          <p:cNvSpPr>
            <a:spLocks noGrp="1"/>
          </p:cNvSpPr>
          <p:nvPr>
            <p:ph idx="1"/>
          </p:nvPr>
        </p:nvSpPr>
        <p:spPr/>
        <p:txBody>
          <a:bodyPr/>
          <a:lstStyle/>
          <a:p>
            <a:r>
              <a:rPr lang="en-US" b="1" dirty="0"/>
              <a:t>Primary health care</a:t>
            </a:r>
            <a:r>
              <a:rPr lang="en-US" dirty="0"/>
              <a:t> is a whole-of-society approach to </a:t>
            </a:r>
            <a:r>
              <a:rPr lang="en-US" b="1" dirty="0"/>
              <a:t>health</a:t>
            </a:r>
            <a:r>
              <a:rPr lang="en-US" dirty="0"/>
              <a:t> and well-being </a:t>
            </a:r>
            <a:r>
              <a:rPr lang="en-US" dirty="0" err="1"/>
              <a:t>centred</a:t>
            </a:r>
            <a:r>
              <a:rPr lang="en-US" dirty="0"/>
              <a:t> on the needs and preferences of individuals, families and communities. It addresses the broader determinants of </a:t>
            </a:r>
            <a:r>
              <a:rPr lang="en-US" b="1" dirty="0"/>
              <a:t>health</a:t>
            </a:r>
            <a:r>
              <a:rPr lang="en-US" dirty="0"/>
              <a:t> and focuses on the comprehensive and interrelated aspects of physical, mental and social </a:t>
            </a:r>
            <a:r>
              <a:rPr lang="en-US" b="1" dirty="0"/>
              <a:t>health</a:t>
            </a:r>
            <a:r>
              <a:rPr lang="en-US" dirty="0"/>
              <a:t> and wellbeing.</a:t>
            </a:r>
          </a:p>
          <a:p>
            <a:r>
              <a:rPr lang="en-US" dirty="0"/>
              <a:t>Primary health care (PHC) addresses the majority of a person’s health needs throughout their lifetime. This includes physical, mental and social well-being and it is people-</a:t>
            </a:r>
            <a:r>
              <a:rPr lang="en-US" dirty="0" err="1"/>
              <a:t>centred</a:t>
            </a:r>
            <a:r>
              <a:rPr lang="en-US" dirty="0"/>
              <a:t> rather than disease-</a:t>
            </a:r>
            <a:r>
              <a:rPr lang="en-US" dirty="0" err="1"/>
              <a:t>centred</a:t>
            </a:r>
            <a:r>
              <a:rPr lang="en-US" dirty="0"/>
              <a:t>. PHC is a whole-of-society approach that includes health promotion, disease prevention, treatment, rehabilitation and palliative care</a:t>
            </a:r>
            <a:endParaRPr lang="en-GB" dirty="0"/>
          </a:p>
        </p:txBody>
      </p:sp>
    </p:spTree>
    <p:extLst>
      <p:ext uri="{BB962C8B-B14F-4D97-AF65-F5344CB8AC3E}">
        <p14:creationId xmlns:p14="http://schemas.microsoft.com/office/powerpoint/2010/main" val="2665515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CDAEC-E2CF-4B06-B181-F2BF213F4D99}"/>
              </a:ext>
            </a:extLst>
          </p:cNvPr>
          <p:cNvSpPr>
            <a:spLocks noGrp="1"/>
          </p:cNvSpPr>
          <p:nvPr>
            <p:ph type="title"/>
          </p:nvPr>
        </p:nvSpPr>
        <p:spPr/>
        <p:txBody>
          <a:bodyPr/>
          <a:lstStyle/>
          <a:p>
            <a:r>
              <a:rPr lang="en-US" dirty="0"/>
              <a:t>Three component of Primary Health Care</a:t>
            </a:r>
            <a:endParaRPr lang="en-GB" dirty="0"/>
          </a:p>
        </p:txBody>
      </p:sp>
      <p:sp>
        <p:nvSpPr>
          <p:cNvPr id="3" name="Content Placeholder 2">
            <a:extLst>
              <a:ext uri="{FF2B5EF4-FFF2-40B4-BE49-F238E27FC236}">
                <a16:creationId xmlns:a16="http://schemas.microsoft.com/office/drawing/2014/main" id="{7C4DD07C-8B20-4D27-8930-388E9769A3F7}"/>
              </a:ext>
            </a:extLst>
          </p:cNvPr>
          <p:cNvSpPr>
            <a:spLocks noGrp="1"/>
          </p:cNvSpPr>
          <p:nvPr>
            <p:ph idx="1"/>
          </p:nvPr>
        </p:nvSpPr>
        <p:spPr/>
        <p:txBody>
          <a:bodyPr/>
          <a:lstStyle/>
          <a:p>
            <a:pPr marL="0" indent="0">
              <a:buNone/>
            </a:pPr>
            <a:r>
              <a:rPr lang="en-US" dirty="0"/>
              <a:t>A primary health care approach includes three components:</a:t>
            </a:r>
          </a:p>
          <a:p>
            <a:r>
              <a:rPr lang="en-US" dirty="0"/>
              <a:t>meeting people’s health needs throughout their lives;</a:t>
            </a:r>
          </a:p>
          <a:p>
            <a:r>
              <a:rPr lang="en-US" dirty="0"/>
              <a:t>addressing the broader determinants of health through multisectoral policy and action; and</a:t>
            </a:r>
          </a:p>
          <a:p>
            <a:r>
              <a:rPr lang="en-US" dirty="0"/>
              <a:t>empowering individuals, families and communities to take charge of their own health.</a:t>
            </a:r>
          </a:p>
          <a:p>
            <a:r>
              <a:rPr lang="en-US" dirty="0"/>
              <a:t>PHC, because it is about how best to provide health care and services to everyone, everywhere, is the most efficient and effective way to achieve health for all.</a:t>
            </a:r>
          </a:p>
          <a:p>
            <a:endParaRPr lang="en-GB" dirty="0"/>
          </a:p>
        </p:txBody>
      </p:sp>
    </p:spTree>
    <p:extLst>
      <p:ext uri="{BB962C8B-B14F-4D97-AF65-F5344CB8AC3E}">
        <p14:creationId xmlns:p14="http://schemas.microsoft.com/office/powerpoint/2010/main" val="1944037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06630-9D59-4076-AD37-491FE05B260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A6ADB0A-8B2E-4405-8B34-9EEE2899028C}"/>
              </a:ext>
            </a:extLst>
          </p:cNvPr>
          <p:cNvSpPr>
            <a:spLocks noGrp="1"/>
          </p:cNvSpPr>
          <p:nvPr>
            <p:ph idx="1"/>
          </p:nvPr>
        </p:nvSpPr>
        <p:spPr/>
        <p:txBody>
          <a:bodyPr/>
          <a:lstStyle/>
          <a:p>
            <a:r>
              <a:rPr lang="en-US" dirty="0"/>
              <a:t>Primary health care promotes health and wellness and seeks to prevent injuries and illness. It’s about more than delivering health care services. It’s about creating the conditions that help people to become and stay healthy and well. It’s also about extending the reach of health care providers into communities.</a:t>
            </a:r>
          </a:p>
          <a:p>
            <a:r>
              <a:rPr lang="en-US" b="1" dirty="0"/>
              <a:t>Accessibility</a:t>
            </a:r>
            <a:r>
              <a:rPr lang="en-US" dirty="0"/>
              <a:t> — or making sure that primary care services are available, affordable and provided equally to all individuals irrespective of their gender, age, ethnicity or location.</a:t>
            </a:r>
          </a:p>
          <a:p>
            <a:r>
              <a:rPr lang="en-US" b="1" dirty="0"/>
              <a:t>Public or community participation</a:t>
            </a:r>
            <a:r>
              <a:rPr lang="en-US" dirty="0"/>
              <a:t> — or involving all of community’s resources in promoting health and addressing health problems at the grass roots level. </a:t>
            </a:r>
            <a:endParaRPr lang="en-GB" dirty="0"/>
          </a:p>
        </p:txBody>
      </p:sp>
    </p:spTree>
    <p:extLst>
      <p:ext uri="{BB962C8B-B14F-4D97-AF65-F5344CB8AC3E}">
        <p14:creationId xmlns:p14="http://schemas.microsoft.com/office/powerpoint/2010/main" val="2022694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0F3E-493D-4701-8856-6F8187E87BB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0D8034E-3795-4FCC-A71C-641F626C6646}"/>
              </a:ext>
            </a:extLst>
          </p:cNvPr>
          <p:cNvSpPr>
            <a:spLocks noGrp="1"/>
          </p:cNvSpPr>
          <p:nvPr>
            <p:ph idx="1"/>
          </p:nvPr>
        </p:nvSpPr>
        <p:spPr/>
        <p:txBody>
          <a:bodyPr/>
          <a:lstStyle/>
          <a:p>
            <a:r>
              <a:rPr lang="en-US" b="1" dirty="0"/>
              <a:t>Health promotion</a:t>
            </a:r>
            <a:r>
              <a:rPr lang="en-US" dirty="0"/>
              <a:t>— or helping a community to strengthen the socioeconomic conditions that contribute to good health.</a:t>
            </a:r>
          </a:p>
          <a:p>
            <a:r>
              <a:rPr lang="en-US" b="1" dirty="0"/>
              <a:t>Appropriate use of technology</a:t>
            </a:r>
            <a:r>
              <a:rPr lang="en-US" dirty="0"/>
              <a:t> — or using medical technologies that are affordable, feasible and culturally acceptable to individuals and the community. </a:t>
            </a:r>
            <a:endParaRPr lang="en-GB" dirty="0"/>
          </a:p>
        </p:txBody>
      </p:sp>
    </p:spTree>
    <p:extLst>
      <p:ext uri="{BB962C8B-B14F-4D97-AF65-F5344CB8AC3E}">
        <p14:creationId xmlns:p14="http://schemas.microsoft.com/office/powerpoint/2010/main" val="272793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B473-7909-444F-AB37-640660CF118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D56074D-15C2-4390-9744-BE0464A9791A}"/>
              </a:ext>
            </a:extLst>
          </p:cNvPr>
          <p:cNvSpPr>
            <a:spLocks noGrp="1"/>
          </p:cNvSpPr>
          <p:nvPr>
            <p:ph idx="1"/>
          </p:nvPr>
        </p:nvSpPr>
        <p:spPr/>
        <p:txBody>
          <a:bodyPr/>
          <a:lstStyle/>
          <a:p>
            <a:r>
              <a:rPr lang="en-US" dirty="0"/>
              <a:t>The enjoyment of the highest attainable standard of health is one of the fundamental right of every human being, without distinction of race, religion, political beliefs or economic and social conditions.</a:t>
            </a:r>
          </a:p>
          <a:p>
            <a:r>
              <a:rPr lang="en-US" dirty="0"/>
              <a:t>WHO state that the social or wider determinants of health are “the conditions in which people are born, grow, live, work and age. These conditions or circumstances are shaped by the distribution of money, power and resources at global, national and local levels”. </a:t>
            </a:r>
          </a:p>
          <a:p>
            <a:r>
              <a:rPr lang="en-US" dirty="0"/>
              <a:t>WHO makes clear the link between the social determinants of health and health inequalities, defined as “the unfair and avoidable difference in health status seen within and between countries.” (WHO, 2012)</a:t>
            </a:r>
            <a:endParaRPr lang="en-GB" dirty="0"/>
          </a:p>
        </p:txBody>
      </p:sp>
    </p:spTree>
    <p:extLst>
      <p:ext uri="{BB962C8B-B14F-4D97-AF65-F5344CB8AC3E}">
        <p14:creationId xmlns:p14="http://schemas.microsoft.com/office/powerpoint/2010/main" val="818111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0FCBD-4F1A-4D66-AF76-BE54161D1363}"/>
              </a:ext>
            </a:extLst>
          </p:cNvPr>
          <p:cNvSpPr>
            <a:spLocks noGrp="1"/>
          </p:cNvSpPr>
          <p:nvPr>
            <p:ph type="title"/>
          </p:nvPr>
        </p:nvSpPr>
        <p:spPr/>
        <p:txBody>
          <a:bodyPr/>
          <a:lstStyle/>
          <a:p>
            <a:r>
              <a:rPr lang="en-US" dirty="0"/>
              <a:t>The </a:t>
            </a:r>
            <a:r>
              <a:rPr lang="en-US" b="1" dirty="0"/>
              <a:t>medical model</a:t>
            </a:r>
            <a:r>
              <a:rPr lang="en-US" dirty="0"/>
              <a:t> </a:t>
            </a:r>
            <a:endParaRPr lang="en-GB" dirty="0"/>
          </a:p>
        </p:txBody>
      </p:sp>
      <p:sp>
        <p:nvSpPr>
          <p:cNvPr id="3" name="Content Placeholder 2">
            <a:extLst>
              <a:ext uri="{FF2B5EF4-FFF2-40B4-BE49-F238E27FC236}">
                <a16:creationId xmlns:a16="http://schemas.microsoft.com/office/drawing/2014/main" id="{EFEA78C4-3B86-4435-B2EE-F4679687C4FB}"/>
              </a:ext>
            </a:extLst>
          </p:cNvPr>
          <p:cNvSpPr>
            <a:spLocks noGrp="1"/>
          </p:cNvSpPr>
          <p:nvPr>
            <p:ph idx="1"/>
          </p:nvPr>
        </p:nvSpPr>
        <p:spPr/>
        <p:txBody>
          <a:bodyPr>
            <a:normAutofit lnSpcReduction="10000"/>
          </a:bodyPr>
          <a:lstStyle/>
          <a:p>
            <a:r>
              <a:rPr lang="en-US" dirty="0"/>
              <a:t>The </a:t>
            </a:r>
            <a:r>
              <a:rPr lang="en-US" b="1" dirty="0"/>
              <a:t>medical model</a:t>
            </a:r>
            <a:r>
              <a:rPr lang="en-US" dirty="0"/>
              <a:t> is a </a:t>
            </a:r>
            <a:r>
              <a:rPr lang="en-US" b="1" dirty="0"/>
              <a:t>model of health</a:t>
            </a:r>
            <a:r>
              <a:rPr lang="en-US" dirty="0"/>
              <a:t> which suggests that disease is detected and identified through a systematic process of observation, description, and differentiation, in accordance with standard accepted procedures, such as </a:t>
            </a:r>
            <a:r>
              <a:rPr lang="en-US" b="1" dirty="0"/>
              <a:t>medical</a:t>
            </a:r>
            <a:r>
              <a:rPr lang="en-US" dirty="0"/>
              <a:t> examinations, tests, or a set of symptom descriptions.</a:t>
            </a:r>
          </a:p>
          <a:p>
            <a:r>
              <a:rPr lang="en-US" dirty="0"/>
              <a:t>It is set of procedures in which all doctors are trained". It includes complaint, history, physical examination, ancillary tests if needed, diagnosis, treatment, and prognosis with and without treatment.</a:t>
            </a:r>
          </a:p>
          <a:p>
            <a:r>
              <a:rPr lang="en-US" dirty="0"/>
              <a:t>Focused in physical or biological aspect of disease.</a:t>
            </a:r>
          </a:p>
          <a:p>
            <a:r>
              <a:rPr lang="en-US" dirty="0"/>
              <a:t>Emphasis on diagnosis and treating individuals separately from their lifestyle/living conditions.</a:t>
            </a:r>
          </a:p>
          <a:p>
            <a:r>
              <a:rPr lang="en-US" dirty="0"/>
              <a:t>The reason for the illness are not at the center of medical model.</a:t>
            </a:r>
            <a:endParaRPr lang="en-GB" dirty="0"/>
          </a:p>
        </p:txBody>
      </p:sp>
    </p:spTree>
    <p:extLst>
      <p:ext uri="{BB962C8B-B14F-4D97-AF65-F5344CB8AC3E}">
        <p14:creationId xmlns:p14="http://schemas.microsoft.com/office/powerpoint/2010/main" val="93782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3721D-6F98-482A-B697-ED6D6719152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DEE18E8-762C-4E3F-8BD2-A4D6499D56B6}"/>
              </a:ext>
            </a:extLst>
          </p:cNvPr>
          <p:cNvSpPr>
            <a:spLocks noGrp="1"/>
          </p:cNvSpPr>
          <p:nvPr>
            <p:ph idx="1"/>
          </p:nvPr>
        </p:nvSpPr>
        <p:spPr/>
        <p:txBody>
          <a:bodyPr/>
          <a:lstStyle/>
          <a:p>
            <a:r>
              <a:rPr lang="en-US" dirty="0"/>
              <a:t>: Developed during the age of Enlightenment in the 18th Century, when the traditional natural sciences began to dominate academia and medical practice. The belief that science could cure all illness and disease has remained a core element of modern medicine. </a:t>
            </a:r>
          </a:p>
          <a:p>
            <a:r>
              <a:rPr lang="en-US" dirty="0"/>
              <a:t>This concept of health may be easier to understand as it makes health an attribute you can measure simply by determining if a disease is present or not. However the strong emphasis on the absence of disease as an indicator of good health, and the overdependence on the influence of medical science in health, ignores the power of other important influences.</a:t>
            </a:r>
            <a:endParaRPr lang="en-GB" dirty="0"/>
          </a:p>
          <a:p>
            <a:endParaRPr lang="en-GB" dirty="0"/>
          </a:p>
        </p:txBody>
      </p:sp>
    </p:spTree>
    <p:extLst>
      <p:ext uri="{BB962C8B-B14F-4D97-AF65-F5344CB8AC3E}">
        <p14:creationId xmlns:p14="http://schemas.microsoft.com/office/powerpoint/2010/main" val="903195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930F5-2141-405D-AFF2-E7297C3737A8}"/>
              </a:ext>
            </a:extLst>
          </p:cNvPr>
          <p:cNvSpPr>
            <a:spLocks noGrp="1"/>
          </p:cNvSpPr>
          <p:nvPr>
            <p:ph type="title"/>
          </p:nvPr>
        </p:nvSpPr>
        <p:spPr/>
        <p:txBody>
          <a:bodyPr/>
          <a:lstStyle/>
          <a:p>
            <a:r>
              <a:rPr lang="en-US" dirty="0"/>
              <a:t>Two aspect of Medical model</a:t>
            </a:r>
            <a:endParaRPr lang="en-GB" dirty="0"/>
          </a:p>
        </p:txBody>
      </p:sp>
      <p:sp>
        <p:nvSpPr>
          <p:cNvPr id="3" name="Content Placeholder 2">
            <a:extLst>
              <a:ext uri="{FF2B5EF4-FFF2-40B4-BE49-F238E27FC236}">
                <a16:creationId xmlns:a16="http://schemas.microsoft.com/office/drawing/2014/main" id="{331D988A-51E6-4BC7-84D1-E4BDAAF7D1CA}"/>
              </a:ext>
            </a:extLst>
          </p:cNvPr>
          <p:cNvSpPr>
            <a:spLocks noGrp="1"/>
          </p:cNvSpPr>
          <p:nvPr>
            <p:ph idx="1"/>
          </p:nvPr>
        </p:nvSpPr>
        <p:spPr/>
        <p:txBody>
          <a:bodyPr/>
          <a:lstStyle/>
          <a:p>
            <a:r>
              <a:rPr lang="en-US" dirty="0"/>
              <a:t>Diagnosis: Identification of disease through Dr observation or diagnostic  test like X-ray.</a:t>
            </a:r>
          </a:p>
          <a:p>
            <a:r>
              <a:rPr lang="en-US" dirty="0"/>
              <a:t>Intervention Action taken to improve health via medical treatment, hospitalization and surgery etc.</a:t>
            </a:r>
          </a:p>
          <a:p>
            <a:r>
              <a:rPr lang="en-US" dirty="0"/>
              <a:t>Example. Xray , surgery, blood test and ultrasound </a:t>
            </a:r>
            <a:endParaRPr lang="en-GB" dirty="0"/>
          </a:p>
        </p:txBody>
      </p:sp>
    </p:spTree>
    <p:extLst>
      <p:ext uri="{BB962C8B-B14F-4D97-AF65-F5344CB8AC3E}">
        <p14:creationId xmlns:p14="http://schemas.microsoft.com/office/powerpoint/2010/main" val="2007733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BB4B0-AB83-4DB7-8055-3A3338D76661}"/>
              </a:ext>
            </a:extLst>
          </p:cNvPr>
          <p:cNvSpPr>
            <a:spLocks noGrp="1"/>
          </p:cNvSpPr>
          <p:nvPr>
            <p:ph type="title"/>
          </p:nvPr>
        </p:nvSpPr>
        <p:spPr/>
        <p:txBody>
          <a:bodyPr/>
          <a:lstStyle/>
          <a:p>
            <a:r>
              <a:rPr lang="en-US" dirty="0"/>
              <a:t>Does this medical model of health address the definition of WHO?</a:t>
            </a:r>
            <a:endParaRPr lang="en-GB" dirty="0"/>
          </a:p>
        </p:txBody>
      </p:sp>
      <p:sp>
        <p:nvSpPr>
          <p:cNvPr id="3" name="Content Placeholder 2">
            <a:extLst>
              <a:ext uri="{FF2B5EF4-FFF2-40B4-BE49-F238E27FC236}">
                <a16:creationId xmlns:a16="http://schemas.microsoft.com/office/drawing/2014/main" id="{36C862C2-15EB-40BA-9F65-94549A03D54C}"/>
              </a:ext>
            </a:extLst>
          </p:cNvPr>
          <p:cNvSpPr>
            <a:spLocks noGrp="1"/>
          </p:cNvSpPr>
          <p:nvPr>
            <p:ph idx="1"/>
          </p:nvPr>
        </p:nvSpPr>
        <p:spPr/>
        <p:txBody>
          <a:bodyPr/>
          <a:lstStyle/>
          <a:p>
            <a:r>
              <a:rPr lang="en-US" dirty="0"/>
              <a:t>Disadvantages.</a:t>
            </a:r>
          </a:p>
          <a:p>
            <a:r>
              <a:rPr lang="en-US" dirty="0"/>
              <a:t>Relies on professional health worker and technology and therefore is costly.</a:t>
            </a:r>
          </a:p>
          <a:p>
            <a:r>
              <a:rPr lang="en-US" dirty="0"/>
              <a:t>Does not promote good health/narrow view of health like doesn’t encourage people to live healthy lives</a:t>
            </a:r>
          </a:p>
          <a:p>
            <a:r>
              <a:rPr lang="en-US" dirty="0"/>
              <a:t>Not every condition can be treated like cancer</a:t>
            </a:r>
          </a:p>
          <a:p>
            <a:r>
              <a:rPr lang="en-US" dirty="0"/>
              <a:t>Affordability- Not always affordable</a:t>
            </a:r>
            <a:endParaRPr lang="en-GB" dirty="0"/>
          </a:p>
        </p:txBody>
      </p:sp>
    </p:spTree>
    <p:extLst>
      <p:ext uri="{BB962C8B-B14F-4D97-AF65-F5344CB8AC3E}">
        <p14:creationId xmlns:p14="http://schemas.microsoft.com/office/powerpoint/2010/main" val="2585923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5AB08-7CF5-4BD4-901B-20DD41670CE3}"/>
              </a:ext>
            </a:extLst>
          </p:cNvPr>
          <p:cNvSpPr>
            <a:spLocks noGrp="1"/>
          </p:cNvSpPr>
          <p:nvPr>
            <p:ph type="title"/>
          </p:nvPr>
        </p:nvSpPr>
        <p:spPr/>
        <p:txBody>
          <a:bodyPr/>
          <a:lstStyle/>
          <a:p>
            <a:r>
              <a:rPr lang="en-US" dirty="0"/>
              <a:t>BIOPSYCHOSOCIAL MODEL</a:t>
            </a:r>
            <a:endParaRPr lang="en-GB" dirty="0"/>
          </a:p>
        </p:txBody>
      </p:sp>
      <p:sp>
        <p:nvSpPr>
          <p:cNvPr id="3" name="Content Placeholder 2">
            <a:extLst>
              <a:ext uri="{FF2B5EF4-FFF2-40B4-BE49-F238E27FC236}">
                <a16:creationId xmlns:a16="http://schemas.microsoft.com/office/drawing/2014/main" id="{864DF9C5-B57F-45FE-A3AC-624EF676922C}"/>
              </a:ext>
            </a:extLst>
          </p:cNvPr>
          <p:cNvSpPr>
            <a:spLocks noGrp="1"/>
          </p:cNvSpPr>
          <p:nvPr>
            <p:ph idx="1"/>
          </p:nvPr>
        </p:nvSpPr>
        <p:spPr/>
        <p:txBody>
          <a:bodyPr/>
          <a:lstStyle/>
          <a:p>
            <a:r>
              <a:rPr lang="en-US" dirty="0"/>
              <a:t>BIOPSYCHOSOCIAL MODEL: Developed by psychiatrist George Engel in 1977, and </a:t>
            </a:r>
            <a:r>
              <a:rPr lang="en-US" dirty="0" err="1"/>
              <a:t>recognises</a:t>
            </a:r>
            <a:r>
              <a:rPr lang="en-US" dirty="0"/>
              <a:t> that many factors affect health. It pays “explicit attention to humanness” (Engel, 1997). It views health as a scientific construct and a social phenomena.</a:t>
            </a:r>
          </a:p>
          <a:p>
            <a:r>
              <a:rPr lang="en-US" dirty="0"/>
              <a:t> The model looks at the biological factors which affect health, such as age, illness, gender etc. The psychological factors: individual beliefs &amp; perceptions. The social: the community, the presence or absence of relationships “We suffer when our interpersonal bonds are sundered and we feel solace when they are reestablished” (Engel, 1997)</a:t>
            </a:r>
            <a:endParaRPr lang="en-GB" dirty="0"/>
          </a:p>
        </p:txBody>
      </p:sp>
    </p:spTree>
    <p:extLst>
      <p:ext uri="{BB962C8B-B14F-4D97-AF65-F5344CB8AC3E}">
        <p14:creationId xmlns:p14="http://schemas.microsoft.com/office/powerpoint/2010/main" val="3614810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B53B1-3304-4198-BE66-7659ACE79283}"/>
              </a:ext>
            </a:extLst>
          </p:cNvPr>
          <p:cNvSpPr>
            <a:spLocks noGrp="1"/>
          </p:cNvSpPr>
          <p:nvPr>
            <p:ph type="title"/>
          </p:nvPr>
        </p:nvSpPr>
        <p:spPr/>
        <p:txBody>
          <a:bodyPr/>
          <a:lstStyle/>
          <a:p>
            <a:r>
              <a:rPr lang="en-US" dirty="0"/>
              <a:t>ECOSYSTEM HEALTH</a:t>
            </a:r>
            <a:endParaRPr lang="en-GB" dirty="0"/>
          </a:p>
        </p:txBody>
      </p:sp>
      <p:sp>
        <p:nvSpPr>
          <p:cNvPr id="3" name="Content Placeholder 2">
            <a:extLst>
              <a:ext uri="{FF2B5EF4-FFF2-40B4-BE49-F238E27FC236}">
                <a16:creationId xmlns:a16="http://schemas.microsoft.com/office/drawing/2014/main" id="{D3A65C13-642A-4230-BDE4-E57F7371BE3E}"/>
              </a:ext>
            </a:extLst>
          </p:cNvPr>
          <p:cNvSpPr>
            <a:spLocks noGrp="1"/>
          </p:cNvSpPr>
          <p:nvPr>
            <p:ph idx="1"/>
          </p:nvPr>
        </p:nvSpPr>
        <p:spPr/>
        <p:txBody>
          <a:bodyPr/>
          <a:lstStyle/>
          <a:p>
            <a:r>
              <a:rPr lang="en-US" dirty="0"/>
              <a:t>ECOSYSTEM HEALTH: Humanity is part of and one among many in an environment that is being changed as result of human activity: land use, climate change, population growth, resource depletion, pollution, urbanization, loss of biodiversity, and other local and global processes all disrupt the natural self regulation of the biosphere. </a:t>
            </a:r>
          </a:p>
          <a:p>
            <a:r>
              <a:rPr lang="en-US" dirty="0"/>
              <a:t>These changes harm people, domestic animals, wildlife, the oceans, and the forests. The crucial response has to be to redesign our relations with the rest of nature. (</a:t>
            </a:r>
            <a:r>
              <a:rPr lang="en-US" dirty="0" err="1"/>
              <a:t>Levins</a:t>
            </a:r>
            <a:r>
              <a:rPr lang="en-US" dirty="0"/>
              <a:t> and Lopez 1999)</a:t>
            </a:r>
            <a:endParaRPr lang="en-GB" dirty="0"/>
          </a:p>
        </p:txBody>
      </p:sp>
    </p:spTree>
    <p:extLst>
      <p:ext uri="{BB962C8B-B14F-4D97-AF65-F5344CB8AC3E}">
        <p14:creationId xmlns:p14="http://schemas.microsoft.com/office/powerpoint/2010/main" val="1968787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1EC61-7B02-413E-8C4C-BC203883EF0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4EDDAFB-943F-433E-8985-A980CF9303C6}"/>
              </a:ext>
            </a:extLst>
          </p:cNvPr>
          <p:cNvSpPr>
            <a:spLocks noGrp="1"/>
          </p:cNvSpPr>
          <p:nvPr>
            <p:ph idx="1"/>
          </p:nvPr>
        </p:nvSpPr>
        <p:spPr/>
        <p:txBody>
          <a:bodyPr/>
          <a:lstStyle/>
          <a:p>
            <a:r>
              <a:rPr lang="en-US" dirty="0"/>
              <a:t>An ecologic model of human health is consistent with the broad field of human ecology. which is “the study of the interactions of man and human society with the environment. It is concerned with the philosophy and quality of life in relation to the development of biological and geological resources, of urban and rural settlements, of industry and technology and of education and culture.</a:t>
            </a:r>
          </a:p>
          <a:p>
            <a:r>
              <a:rPr lang="en-US" dirty="0"/>
              <a:t>Ecology identifies environmental factors and influences, which interact and affect individual behavior. These factors may be the physical setting or place, the human aggregate or characteristics of the people, organizational and social climate, and/or characteristics of the surrounding community.</a:t>
            </a:r>
            <a:endParaRPr lang="en-GB" dirty="0"/>
          </a:p>
        </p:txBody>
      </p:sp>
    </p:spTree>
    <p:extLst>
      <p:ext uri="{BB962C8B-B14F-4D97-AF65-F5344CB8AC3E}">
        <p14:creationId xmlns:p14="http://schemas.microsoft.com/office/powerpoint/2010/main" val="17671385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1138</TotalTime>
  <Words>1592</Words>
  <Application>Microsoft Office PowerPoint</Application>
  <PresentationFormat>Widescreen</PresentationFormat>
  <Paragraphs>73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Trebuchet MS</vt:lpstr>
      <vt:lpstr>Wingdings 3</vt:lpstr>
      <vt:lpstr>Facet</vt:lpstr>
      <vt:lpstr>Model of Health</vt:lpstr>
      <vt:lpstr>PowerPoint Presentation</vt:lpstr>
      <vt:lpstr>The medical model </vt:lpstr>
      <vt:lpstr>PowerPoint Presentation</vt:lpstr>
      <vt:lpstr>Two aspect of Medical model</vt:lpstr>
      <vt:lpstr>Does this medical model of health address the definition of WHO?</vt:lpstr>
      <vt:lpstr>BIOPSYCHOSOCIAL MODEL</vt:lpstr>
      <vt:lpstr>ECOSYSTEM HEALTH</vt:lpstr>
      <vt:lpstr>PowerPoint Presentation</vt:lpstr>
      <vt:lpstr>SOCIAL MODEL OF HEALTH</vt:lpstr>
      <vt:lpstr>PowerPoint Presentation</vt:lpstr>
      <vt:lpstr>5 key principles of social model of health</vt:lpstr>
      <vt:lpstr>Advantage</vt:lpstr>
      <vt:lpstr>Disadvantages</vt:lpstr>
      <vt:lpstr>The New Public Health </vt:lpstr>
      <vt:lpstr>Primary health care </vt:lpstr>
      <vt:lpstr>Three component of Primary Health Care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of Health</dc:title>
  <dc:creator>Windows User</dc:creator>
  <cp:lastModifiedBy>Windows User</cp:lastModifiedBy>
  <cp:revision>12</cp:revision>
  <dcterms:created xsi:type="dcterms:W3CDTF">2020-03-26T14:40:49Z</dcterms:created>
  <dcterms:modified xsi:type="dcterms:W3CDTF">2020-03-27T09:39:26Z</dcterms:modified>
</cp:coreProperties>
</file>