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notesMasterIdLst>
    <p:notesMasterId r:id="rId60"/>
  </p:notesMasterIdLst>
  <p:sldIdLst>
    <p:sldId id="256" r:id="rId2"/>
    <p:sldId id="257" r:id="rId3"/>
    <p:sldId id="258" r:id="rId4"/>
    <p:sldId id="260" r:id="rId5"/>
    <p:sldId id="261" r:id="rId6"/>
    <p:sldId id="311" r:id="rId7"/>
    <p:sldId id="259" r:id="rId8"/>
    <p:sldId id="279" r:id="rId9"/>
    <p:sldId id="278" r:id="rId10"/>
    <p:sldId id="326" r:id="rId11"/>
    <p:sldId id="327" r:id="rId12"/>
    <p:sldId id="280" r:id="rId13"/>
    <p:sldId id="267" r:id="rId14"/>
    <p:sldId id="281" r:id="rId15"/>
    <p:sldId id="282" r:id="rId16"/>
    <p:sldId id="283" r:id="rId17"/>
    <p:sldId id="284" r:id="rId18"/>
    <p:sldId id="314" r:id="rId19"/>
    <p:sldId id="285" r:id="rId20"/>
    <p:sldId id="312" r:id="rId21"/>
    <p:sldId id="286" r:id="rId22"/>
    <p:sldId id="313" r:id="rId23"/>
    <p:sldId id="295" r:id="rId24"/>
    <p:sldId id="287" r:id="rId25"/>
    <p:sldId id="288" r:id="rId26"/>
    <p:sldId id="294" r:id="rId27"/>
    <p:sldId id="289" r:id="rId28"/>
    <p:sldId id="290" r:id="rId29"/>
    <p:sldId id="315" r:id="rId30"/>
    <p:sldId id="291" r:id="rId31"/>
    <p:sldId id="316" r:id="rId32"/>
    <p:sldId id="292" r:id="rId33"/>
    <p:sldId id="293" r:id="rId34"/>
    <p:sldId id="296" r:id="rId35"/>
    <p:sldId id="317" r:id="rId36"/>
    <p:sldId id="298" r:id="rId37"/>
    <p:sldId id="323" r:id="rId38"/>
    <p:sldId id="300" r:id="rId39"/>
    <p:sldId id="301" r:id="rId40"/>
    <p:sldId id="302" r:id="rId41"/>
    <p:sldId id="303" r:id="rId42"/>
    <p:sldId id="304" r:id="rId43"/>
    <p:sldId id="309" r:id="rId44"/>
    <p:sldId id="305" r:id="rId45"/>
    <p:sldId id="306" r:id="rId46"/>
    <p:sldId id="307" r:id="rId47"/>
    <p:sldId id="308" r:id="rId48"/>
    <p:sldId id="310" r:id="rId49"/>
    <p:sldId id="318" r:id="rId50"/>
    <p:sldId id="319" r:id="rId51"/>
    <p:sldId id="320" r:id="rId52"/>
    <p:sldId id="321" r:id="rId53"/>
    <p:sldId id="322" r:id="rId54"/>
    <p:sldId id="269" r:id="rId55"/>
    <p:sldId id="273" r:id="rId56"/>
    <p:sldId id="324" r:id="rId57"/>
    <p:sldId id="325" r:id="rId58"/>
    <p:sldId id="276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0" autoAdjust="0"/>
    <p:restoredTop sz="94374" autoAdjust="0"/>
  </p:normalViewPr>
  <p:slideViewPr>
    <p:cSldViewPr snapToGrid="0">
      <p:cViewPr>
        <p:scale>
          <a:sx n="76" d="100"/>
          <a:sy n="76" d="100"/>
        </p:scale>
        <p:origin x="-420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D6D56-26AC-4B80-965C-AA77CEFA7054}" type="datetimeFigureOut">
              <a:rPr lang="en-US" smtClean="0"/>
              <a:t>05-May-20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FA017-F3D3-418A-AE48-5770FDA46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86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FA017-F3D3-418A-AE48-5770FDA464A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FA017-F3D3-418A-AE48-5770FDA464A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15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FA017-F3D3-418A-AE48-5770FDA464A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9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08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94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65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0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25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572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6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98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31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590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68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6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05-May-20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3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vpharmacology.com/vasodilator/CCB" TargetMode="External"/><Relationship Id="rId13" Type="http://schemas.openxmlformats.org/officeDocument/2006/relationships/hyperlink" Target="https://www.cvpharmacology.com/vasodilator/renin" TargetMode="External"/><Relationship Id="rId3" Type="http://schemas.openxmlformats.org/officeDocument/2006/relationships/hyperlink" Target="https://www.cvpharmacology.com/diuretic/diuretics" TargetMode="External"/><Relationship Id="rId7" Type="http://schemas.openxmlformats.org/officeDocument/2006/relationships/hyperlink" Target="https://www.cvpharmacology.com/vasodilator/ARB" TargetMode="External"/><Relationship Id="rId12" Type="http://schemas.openxmlformats.org/officeDocument/2006/relationships/hyperlink" Target="https://www.cvpharmacology.com/vasodilator/K-openers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cvpharmacology.com/vasodilator/Central-act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cvpharmacology.com/vasodilator/ACE" TargetMode="External"/><Relationship Id="rId11" Type="http://schemas.openxmlformats.org/officeDocument/2006/relationships/hyperlink" Target="https://www.cvpharmacology.com/vasodilator/nitro" TargetMode="External"/><Relationship Id="rId5" Type="http://schemas.openxmlformats.org/officeDocument/2006/relationships/hyperlink" Target="https://www.cvpharmacology.com/vasodilator/alpha" TargetMode="External"/><Relationship Id="rId15" Type="http://schemas.openxmlformats.org/officeDocument/2006/relationships/hyperlink" Target="https://www.cvpharmacology.com/cardioinhibitory/beta-blockers" TargetMode="External"/><Relationship Id="rId10" Type="http://schemas.openxmlformats.org/officeDocument/2006/relationships/hyperlink" Target="https://www.cvpharmacology.com/vasodilator/Ganglion" TargetMode="External"/><Relationship Id="rId4" Type="http://schemas.openxmlformats.org/officeDocument/2006/relationships/hyperlink" Target="https://www.cvpharmacology.com/vasodilator/vasodilators" TargetMode="External"/><Relationship Id="rId9" Type="http://schemas.openxmlformats.org/officeDocument/2006/relationships/hyperlink" Target="https://www.cvpharmacology.com/vasodilator/direct" TargetMode="External"/><Relationship Id="rId14" Type="http://schemas.openxmlformats.org/officeDocument/2006/relationships/hyperlink" Target="https://www.cvpharmacology.com/cardioinhibitory/Cardioinhibitory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bmd.com/diet/obesity/features/am-i-obese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ww.webmd.com/smoking-cessation/default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ebmd.com/women/guide/understanding-thyroid-problems-basics" TargetMode="External"/><Relationship Id="rId5" Type="http://schemas.openxmlformats.org/officeDocument/2006/relationships/hyperlink" Target="https://www.webmd.com/webmd/consumer_assets/controlled_content/healthwise/major/chronic_kidney_disease-topic_overview_major_aa65430.xml" TargetMode="External"/><Relationship Id="rId4" Type="http://schemas.openxmlformats.org/officeDocument/2006/relationships/hyperlink" Target="https://www.webmd.com/fitness-exercise/default.ht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verydayhealth.com/hypertension/what-is-secondary-hypertension.aspx" TargetMode="External"/><Relationship Id="rId2" Type="http://schemas.openxmlformats.org/officeDocument/2006/relationships/hyperlink" Target="https://www.everydayhealth.com/high-blood-pressure/guide/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everydayhealth.com/high-blood-pressure/guide/diet/" TargetMode="External"/><Relationship Id="rId4" Type="http://schemas.openxmlformats.org/officeDocument/2006/relationships/hyperlink" Target="https://www.everydayhealth.com/obesity/guide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vpharmacology.com/clinical%20topics/hypertension-3#Sleep%20Apnea" TargetMode="External"/><Relationship Id="rId3" Type="http://schemas.openxmlformats.org/officeDocument/2006/relationships/hyperlink" Target="https://www.cvpharmacology.com/clinical%20topics/hypertension-3#Chronic%20renal%20disease" TargetMode="External"/><Relationship Id="rId7" Type="http://schemas.openxmlformats.org/officeDocument/2006/relationships/hyperlink" Target="https://www.cvpharmacology.com/clinical%20topics/hypertension-3#Hyper-%20or%20hypothyroidism" TargetMode="External"/><Relationship Id="rId2" Type="http://schemas.openxmlformats.org/officeDocument/2006/relationships/hyperlink" Target="https://www.cvpharmacology.com/clinical%20topics/hypertension-3#Renal%20artery%20stenosi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vpharmacology.com/clinical%20topics/hypertension-3#Primary%20hyperaldosteronism" TargetMode="External"/><Relationship Id="rId11" Type="http://schemas.openxmlformats.org/officeDocument/2006/relationships/hyperlink" Target="https://www.everydayhealth.com/type-2-diabetes/guide/" TargetMode="External"/><Relationship Id="rId5" Type="http://schemas.openxmlformats.org/officeDocument/2006/relationships/hyperlink" Target="https://www.cvpharmacology.com/clinical%20topics/hypertension-3#Preeclampsia" TargetMode="External"/><Relationship Id="rId10" Type="http://schemas.openxmlformats.org/officeDocument/2006/relationships/hyperlink" Target="https://www.cvpharmacology.com/clinical%20topics/hypertension-3#Aortic%20coarctation" TargetMode="External"/><Relationship Id="rId4" Type="http://schemas.openxmlformats.org/officeDocument/2006/relationships/hyperlink" Target="https://www.cvpharmacology.com/clinical%20topics/hypertension-3#Stress" TargetMode="External"/><Relationship Id="rId9" Type="http://schemas.openxmlformats.org/officeDocument/2006/relationships/hyperlink" Target="https://www.cvpharmacology.com/clinical%20topics/hypertension-3#Pheochromocytom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60376" y="5224530"/>
            <a:ext cx="5657090" cy="149824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ANIMALS MODELS OF HYPERTENSION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 Placeholder 18"/>
          <p:cNvSpPr>
            <a:spLocks noGrp="1"/>
          </p:cNvSpPr>
          <p:nvPr>
            <p:ph type="body" sz="half" idx="2"/>
          </p:nvPr>
        </p:nvSpPr>
        <p:spPr>
          <a:xfrm>
            <a:off x="6220497" y="4881093"/>
            <a:ext cx="5284116" cy="1841679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SUBMITTED BY: RIZWANA KAUSAR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SUBMITTED TO:DR.HAFIZ IRFAN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SUBJECT:ADVANCE</a:t>
            </a:r>
          </a:p>
          <a:p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CHEMOTHERAPY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0" name="AutoShape 2" descr="Hypertension - HEALTHY MAGAZ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60338"/>
            <a:ext cx="11812252" cy="456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5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52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44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198" y="304799"/>
            <a:ext cx="8911687" cy="175952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Physiological mechanisms involved in development of essential hypertension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48691"/>
            <a:ext cx="8915400" cy="52093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 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00B0F0"/>
                </a:solidFill>
              </a:rPr>
              <a:t>Cardiac output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Peripheral resistance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Renin-angiotensin-aldosterone system </a:t>
            </a:r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Autonomic </a:t>
            </a:r>
            <a:r>
              <a:rPr lang="en-US" sz="2400" dirty="0">
                <a:solidFill>
                  <a:srgbClr val="00B0F0"/>
                </a:solidFill>
              </a:rPr>
              <a:t>nervous </a:t>
            </a:r>
            <a:r>
              <a:rPr lang="en-US" sz="2400" dirty="0" smtClean="0">
                <a:solidFill>
                  <a:srgbClr val="00B0F0"/>
                </a:solidFill>
              </a:rPr>
              <a:t>system</a:t>
            </a:r>
          </a:p>
          <a:p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Other factors: Bradykinin </a:t>
            </a:r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</a:rPr>
              <a:t>Endothelin </a:t>
            </a:r>
            <a:r>
              <a:rPr lang="en-US" sz="2400" dirty="0">
                <a:solidFill>
                  <a:srgbClr val="00B0F0"/>
                </a:solidFill>
              </a:rPr>
              <a:t>EDRF (endothelial derived relaxing factor) or nitric oxide ANP (atrial natriuretic peptide</a:t>
            </a:r>
            <a:r>
              <a:rPr lang="en-US" sz="2400" dirty="0" smtClean="0">
                <a:solidFill>
                  <a:srgbClr val="00B0F0"/>
                </a:solidFill>
              </a:rPr>
              <a:t>)</a:t>
            </a:r>
            <a:endParaRPr lang="en-US" sz="24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240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74840" y="1"/>
            <a:ext cx="10029772" cy="143729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sz="3100" b="1" dirty="0">
                <a:solidFill>
                  <a:schemeClr val="accent6">
                    <a:lumMod val="50000"/>
                  </a:schemeClr>
                </a:solidFill>
              </a:rPr>
              <a:t>Cardiac output and </a:t>
            </a:r>
            <a:r>
              <a:rPr lang="en-US" sz="31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31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100" b="1" dirty="0" smtClean="0">
                <a:solidFill>
                  <a:schemeClr val="accent6">
                    <a:lumMod val="50000"/>
                  </a:schemeClr>
                </a:solidFill>
              </a:rPr>
              <a:t>peripheral </a:t>
            </a:r>
            <a:r>
              <a:rPr lang="en-US" sz="3100" b="1" dirty="0">
                <a:solidFill>
                  <a:schemeClr val="accent6">
                    <a:lumMod val="50000"/>
                  </a:schemeClr>
                </a:solidFill>
              </a:rPr>
              <a:t>resistance</a:t>
            </a:r>
            <a:r>
              <a:rPr lang="en-US" sz="3100" b="1" dirty="0" smtClean="0"/>
              <a:t>            Renin-angiotensin system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b="1" dirty="0">
                <a:solidFill>
                  <a:schemeClr val="accent6">
                    <a:lumMod val="5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1" y="1905001"/>
            <a:ext cx="4504315" cy="511925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561" y="1179871"/>
            <a:ext cx="5783602" cy="56781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47" y="1179871"/>
            <a:ext cx="5589793" cy="552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63330" y="0"/>
            <a:ext cx="9941282" cy="12093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Autonomic nervous         Endothelin</a:t>
            </a:r>
            <a:b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system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6477" y="1209368"/>
            <a:ext cx="6151613" cy="552393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58090" y="619433"/>
            <a:ext cx="5721556" cy="611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27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02908"/>
          </a:xfrm>
        </p:spPr>
        <p:txBody>
          <a:bodyPr/>
          <a:lstStyle/>
          <a:p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Agents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use to induce hypertension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06287"/>
            <a:ext cx="9602788" cy="5812971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Stress:</a:t>
            </a:r>
            <a:r>
              <a:rPr lang="en-US" sz="2400" dirty="0" smtClean="0"/>
              <a:t> </a:t>
            </a:r>
            <a:r>
              <a:rPr lang="en-US" sz="2400" dirty="0"/>
              <a:t>Increases in </a:t>
            </a:r>
            <a:r>
              <a:rPr lang="en-US" sz="2400" b="1" dirty="0"/>
              <a:t>renal nerve </a:t>
            </a:r>
            <a:r>
              <a:rPr lang="en-US" sz="2400" dirty="0"/>
              <a:t>activity mediate </a:t>
            </a:r>
            <a:r>
              <a:rPr lang="en-US" sz="2400" dirty="0" smtClean="0"/>
              <a:t>the marked </a:t>
            </a:r>
            <a:r>
              <a:rPr lang="en-US" sz="2400" dirty="0"/>
              <a:t>changes in renal blood flow that have been </a:t>
            </a:r>
            <a:r>
              <a:rPr lang="en-US" sz="2400" dirty="0" smtClean="0"/>
              <a:t>observed during stress.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-Blood pressure and </a:t>
            </a:r>
            <a:r>
              <a:rPr lang="en-US" sz="2400" dirty="0" smtClean="0"/>
              <a:t>circulating </a:t>
            </a:r>
            <a:r>
              <a:rPr lang="en-US" sz="2400" dirty="0" err="1" smtClean="0"/>
              <a:t>catecholamines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were evaluated in borderline </a:t>
            </a:r>
            <a:r>
              <a:rPr lang="en-US" sz="2400" dirty="0" smtClean="0"/>
              <a:t>hypertensive rats </a:t>
            </a:r>
            <a:r>
              <a:rPr lang="en-US" sz="2400" dirty="0"/>
              <a:t>(BHR) that were exposed to daily </a:t>
            </a:r>
            <a:r>
              <a:rPr lang="en-US" sz="2400" dirty="0" smtClean="0"/>
              <a:t>sessions of </a:t>
            </a:r>
            <a:r>
              <a:rPr lang="en-US" sz="2400" dirty="0"/>
              <a:t>either short (20 min) or long (</a:t>
            </a:r>
            <a:r>
              <a:rPr lang="en-US" sz="2400" dirty="0" smtClean="0"/>
              <a:t>120min</a:t>
            </a:r>
            <a:r>
              <a:rPr lang="en-US" sz="2400" dirty="0"/>
              <a:t>) duration </a:t>
            </a:r>
            <a:r>
              <a:rPr lang="en-US" sz="2400" b="1" dirty="0"/>
              <a:t>air-jet stimulation</a:t>
            </a:r>
            <a:r>
              <a:rPr lang="en-US" sz="2400" dirty="0"/>
              <a:t>. </a:t>
            </a:r>
            <a:br>
              <a:rPr lang="en-US" sz="2400" dirty="0"/>
            </a:b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619177"/>
              </p:ext>
            </p:extLst>
          </p:nvPr>
        </p:nvGraphicFramePr>
        <p:xfrm>
          <a:off x="2786742" y="4073236"/>
          <a:ext cx="9405257" cy="2784764"/>
        </p:xfrm>
        <a:graphic>
          <a:graphicData uri="http://schemas.openxmlformats.org/drawingml/2006/table">
            <a:tbl>
              <a:tblPr/>
              <a:tblGrid>
                <a:gridCol w="94052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784764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55435" y="492691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742" y="4193967"/>
            <a:ext cx="9405257" cy="266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81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3 Stress-induced hypertension. (a) Time-course of development of hypertension after initiation of the psychosocial stress procedure and reversal of hypertension on termination of stress. blood pressure was measured by tail-cuff plethysmography. each point is the mean ± SD from 10 stressed and 5 unstressed (control) male rats. Points between the two (*) are significantly (p &lt; 0.05, t test) different than corresponding points of control rats. Some error lines are masked by signs. (b) Comparison of the magnitude of steady state stress-induced hypertension in male and female Wistar rats shows no significant difference (p &gt; 0.05; unpaired t test) between the two groups. each bar represents the mean ± SD from 10 stressed and 5 control male or female rats. (c) male and female rats responded to stress at a similar rate. No significant (p &gt; 0.05; unpaired t test) difference was seen in the number of days of stress that produced a steady state hypertension in male and female rats. each bar is the mean ± Sem from 16 male and 10 female rats. 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92925" y="374072"/>
            <a:ext cx="7825693" cy="44334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DOCA SALTS:</a:t>
            </a:r>
            <a:br>
              <a:rPr lang="en-US" b="1" dirty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690255" y="678874"/>
            <a:ext cx="9814357" cy="1842654"/>
          </a:xfrm>
        </p:spPr>
        <p:txBody>
          <a:bodyPr>
            <a:normAutofit/>
          </a:bodyPr>
          <a:lstStyle/>
          <a:p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12" b="4476"/>
          <a:stretch/>
        </p:blipFill>
        <p:spPr>
          <a:xfrm>
            <a:off x="307975" y="678874"/>
            <a:ext cx="11901054" cy="617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8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9509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Agents…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219200"/>
            <a:ext cx="8915400" cy="4692022"/>
          </a:xfrm>
        </p:spPr>
        <p:txBody>
          <a:bodyPr>
            <a:normAutofit/>
          </a:bodyPr>
          <a:lstStyle/>
          <a:p>
            <a:r>
              <a:rPr lang="en-US" sz="3200" b="1" dirty="0" err="1"/>
              <a:t>Monocrotaline</a:t>
            </a:r>
            <a:r>
              <a:rPr lang="en-US" sz="3200" dirty="0"/>
              <a:t> (MCT) is an 11-membered macrocyclic pyrrolizidine alkaloid (PA) that causes a pulmonary vascular syndrome in </a:t>
            </a:r>
            <a:r>
              <a:rPr lang="en-US" sz="3200" dirty="0" smtClean="0"/>
              <a:t>rats</a:t>
            </a:r>
          </a:p>
          <a:p>
            <a:r>
              <a:rPr lang="en-US" sz="3200" dirty="0" smtClean="0"/>
              <a:t> </a:t>
            </a:r>
            <a:r>
              <a:rPr lang="en-US" sz="3200" dirty="0"/>
              <a:t>characterized by proliferative pulmonary vasculitis, pulmonary </a:t>
            </a:r>
            <a:r>
              <a:rPr lang="en-US" sz="3200" dirty="0" smtClean="0"/>
              <a:t>hypertension.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28802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" y="0"/>
            <a:ext cx="12074013" cy="700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78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0"/>
            <a:ext cx="8911687" cy="706582"/>
          </a:xfrm>
        </p:spPr>
        <p:txBody>
          <a:bodyPr/>
          <a:lstStyle/>
          <a:p>
            <a:r>
              <a:rPr lang="en-US" dirty="0" smtClean="0"/>
              <a:t>Agents..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817418"/>
            <a:ext cx="8915400" cy="5093804"/>
          </a:xfrm>
        </p:spPr>
        <p:txBody>
          <a:bodyPr>
            <a:normAutofit/>
          </a:bodyPr>
          <a:lstStyle/>
          <a:p>
            <a:r>
              <a:rPr lang="en-US" sz="3200" b="1" dirty="0" err="1" smtClean="0"/>
              <a:t>Fructose:</a:t>
            </a:r>
            <a:r>
              <a:rPr lang="en-US" sz="3200" dirty="0" err="1" smtClean="0"/>
              <a:t>The</a:t>
            </a:r>
            <a:r>
              <a:rPr lang="en-US" sz="3200" dirty="0" smtClean="0"/>
              <a:t> </a:t>
            </a:r>
            <a:r>
              <a:rPr lang="en-US" sz="3200" dirty="0"/>
              <a:t>use of 10% fructose </a:t>
            </a:r>
            <a:r>
              <a:rPr lang="en-US" sz="3200" dirty="0" smtClean="0"/>
              <a:t>in drinking </a:t>
            </a:r>
            <a:r>
              <a:rPr lang="en-US" sz="3200" dirty="0"/>
              <a:t>water</a:t>
            </a:r>
            <a:r>
              <a:rPr lang="en-US" sz="3200" dirty="0" smtClean="0"/>
              <a:t>,   </a:t>
            </a:r>
            <a:r>
              <a:rPr lang="en-US" sz="3200" dirty="0"/>
              <a:t>which is equivalent to a diet </a:t>
            </a:r>
            <a:r>
              <a:rPr lang="en-US" sz="3200" dirty="0" smtClean="0"/>
              <a:t>containing 48-57</a:t>
            </a:r>
            <a:r>
              <a:rPr lang="en-US" sz="3200" dirty="0"/>
              <a:t>% (by calories) fructose, for one week or </a:t>
            </a:r>
            <a:r>
              <a:rPr lang="en-US" sz="3200" dirty="0" smtClean="0"/>
              <a:t>longer appeared </a:t>
            </a:r>
            <a:r>
              <a:rPr lang="en-US" sz="3200" dirty="0"/>
              <a:t>to be most suitable for rapid production </a:t>
            </a:r>
            <a:r>
              <a:rPr lang="en-US" sz="3200" dirty="0" smtClean="0"/>
              <a:t>of </a:t>
            </a:r>
            <a:r>
              <a:rPr lang="en-US" sz="3200" b="1" dirty="0" smtClean="0"/>
              <a:t>fructose induced </a:t>
            </a:r>
            <a:r>
              <a:rPr lang="en-US" sz="3200" b="1" dirty="0" err="1" smtClean="0"/>
              <a:t>hyp</a:t>
            </a:r>
            <a:r>
              <a:rPr lang="en-US" sz="3200" b="1" dirty="0" smtClean="0"/>
              <a:t>.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9003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30076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CONTENTS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182" y="734291"/>
            <a:ext cx="9809018" cy="5763491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 Introduction of disease</a:t>
            </a:r>
          </a:p>
          <a:p>
            <a:r>
              <a:rPr lang="en-US" sz="2400" b="1" dirty="0" smtClean="0"/>
              <a:t> animals models needed</a:t>
            </a:r>
          </a:p>
          <a:p>
            <a:r>
              <a:rPr lang="en-US" sz="2400" b="1" dirty="0" smtClean="0"/>
              <a:t>Causes</a:t>
            </a:r>
          </a:p>
          <a:p>
            <a:r>
              <a:rPr lang="en-US" sz="2400" b="1" dirty="0" smtClean="0"/>
              <a:t>Types</a:t>
            </a:r>
          </a:p>
          <a:p>
            <a:r>
              <a:rPr lang="en-US" sz="2400" b="1" dirty="0" smtClean="0"/>
              <a:t>Pathophysiology</a:t>
            </a:r>
          </a:p>
          <a:p>
            <a:r>
              <a:rPr lang="en-US" sz="2400" b="1" dirty="0" smtClean="0"/>
              <a:t>Agents</a:t>
            </a:r>
          </a:p>
          <a:p>
            <a:r>
              <a:rPr lang="en-US" sz="2400" b="1" dirty="0" smtClean="0"/>
              <a:t>Animal models</a:t>
            </a:r>
          </a:p>
          <a:p>
            <a:r>
              <a:rPr lang="en-US" sz="2400" b="1" dirty="0" smtClean="0"/>
              <a:t>Need for animal models</a:t>
            </a:r>
          </a:p>
          <a:p>
            <a:r>
              <a:rPr lang="en-US" sz="2400" b="1" dirty="0" smtClean="0"/>
              <a:t>Types of animal models</a:t>
            </a:r>
          </a:p>
          <a:p>
            <a:r>
              <a:rPr lang="en-US" sz="2400" b="1" smtClean="0"/>
              <a:t>Measurement of BP</a:t>
            </a:r>
            <a:endParaRPr lang="en-US" sz="2400" b="1" dirty="0" smtClean="0"/>
          </a:p>
          <a:p>
            <a:r>
              <a:rPr lang="en-US" sz="2400" b="1" dirty="0" smtClean="0"/>
              <a:t>REFERENCE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9032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1"/>
            <a:ext cx="12156478" cy="665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27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-732230" y="-2838554"/>
            <a:ext cx="154164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266556"/>
              </p:ext>
            </p:extLst>
          </p:nvPr>
        </p:nvGraphicFramePr>
        <p:xfrm>
          <a:off x="1828800" y="1524001"/>
          <a:ext cx="9826171" cy="1839132"/>
        </p:xfrm>
        <a:graphic>
          <a:graphicData uri="http://schemas.openxmlformats.org/drawingml/2006/table">
            <a:tbl>
              <a:tblPr/>
              <a:tblGrid>
                <a:gridCol w="9826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839132">
                <a:tc>
                  <a:txBody>
                    <a:bodyPr/>
                    <a:lstStyle/>
                    <a:p>
                      <a:r>
                        <a:rPr lang="en-US" sz="3200" b="0" i="0" dirty="0">
                          <a:solidFill>
                            <a:srgbClr val="000000"/>
                          </a:solidFill>
                          <a:effectLst/>
                          <a:latin typeface="Times-Roman"/>
                        </a:rPr>
                        <a:t>Blood pressure </a:t>
                      </a:r>
                      <a:r>
                        <a:rPr lang="en-US" sz="3200" b="0" i="0" dirty="0" smtClean="0">
                          <a:solidFill>
                            <a:srgbClr val="000000"/>
                          </a:solidFill>
                          <a:effectLst/>
                          <a:latin typeface="Times-Roman"/>
                        </a:rPr>
                        <a:t>was</a:t>
                      </a:r>
                      <a:r>
                        <a:rPr lang="en-US" sz="3200" b="0" i="0" baseline="0" dirty="0" smtClean="0">
                          <a:solidFill>
                            <a:srgbClr val="000000"/>
                          </a:solidFill>
                          <a:effectLst/>
                          <a:latin typeface="Times-Roman"/>
                        </a:rPr>
                        <a:t> </a:t>
                      </a:r>
                      <a:r>
                        <a:rPr lang="en-US" sz="3200" b="0" i="0" dirty="0" smtClean="0">
                          <a:solidFill>
                            <a:srgbClr val="000000"/>
                          </a:solidFill>
                          <a:effectLst/>
                          <a:latin typeface="Times-Roman"/>
                        </a:rPr>
                        <a:t>significantly </a:t>
                      </a:r>
                      <a:r>
                        <a:rPr lang="en-US" sz="3200" b="0" i="0" dirty="0">
                          <a:solidFill>
                            <a:srgbClr val="000000"/>
                          </a:solidFill>
                          <a:effectLst/>
                          <a:latin typeface="Times-Roman"/>
                        </a:rPr>
                        <a:t>elevated only in those animals receiving 0.005 </a:t>
                      </a:r>
                      <a:r>
                        <a:rPr lang="en-US" sz="3200" b="0" i="1" dirty="0" smtClean="0">
                          <a:solidFill>
                            <a:srgbClr val="000000"/>
                          </a:solidFill>
                          <a:effectLst/>
                          <a:latin typeface="Times-Italic"/>
                        </a:rPr>
                        <a:t>micro</a:t>
                      </a:r>
                      <a:r>
                        <a:rPr lang="en-US" sz="3200" b="0" i="1" baseline="0" dirty="0" smtClean="0">
                          <a:solidFill>
                            <a:srgbClr val="000000"/>
                          </a:solidFill>
                          <a:effectLst/>
                          <a:latin typeface="Times-Italic"/>
                        </a:rPr>
                        <a:t> </a:t>
                      </a:r>
                      <a:r>
                        <a:rPr lang="en-US" sz="3200" b="0" i="1" dirty="0" smtClean="0">
                          <a:solidFill>
                            <a:srgbClr val="000000"/>
                          </a:solidFill>
                          <a:effectLst/>
                          <a:latin typeface="Times-Italic"/>
                        </a:rPr>
                        <a:t>g</a:t>
                      </a:r>
                      <a:r>
                        <a:rPr lang="en-US" sz="3200" b="0" i="1" baseline="0" dirty="0" smtClean="0">
                          <a:solidFill>
                            <a:srgbClr val="000000"/>
                          </a:solidFill>
                          <a:effectLst/>
                          <a:latin typeface="Times-Italic"/>
                        </a:rPr>
                        <a:t> </a:t>
                      </a:r>
                      <a:r>
                        <a:rPr lang="en-US" sz="3200" b="0" i="0" dirty="0" smtClean="0">
                          <a:solidFill>
                            <a:srgbClr val="000000"/>
                          </a:solidFill>
                          <a:effectLst/>
                          <a:latin typeface="Times-Roman"/>
                        </a:rPr>
                        <a:t>aldosterone/h </a:t>
                      </a:r>
                      <a:r>
                        <a:rPr lang="en-US" sz="3200" b="0" i="0" dirty="0" err="1">
                          <a:solidFill>
                            <a:srgbClr val="000000"/>
                          </a:solidFill>
                          <a:effectLst/>
                          <a:latin typeface="Times-Roman"/>
                        </a:rPr>
                        <a:t>icvt</a:t>
                      </a:r>
                      <a:r>
                        <a:rPr lang="en-US" sz="3200" b="0" i="0" dirty="0">
                          <a:solidFill>
                            <a:srgbClr val="000000"/>
                          </a:solidFill>
                          <a:effectLst/>
                          <a:latin typeface="Times-Roman"/>
                        </a:rPr>
                        <a:t> and 0.5 </a:t>
                      </a:r>
                      <a:r>
                        <a:rPr lang="en-US" sz="3200" b="0" i="1" dirty="0">
                          <a:solidFill>
                            <a:srgbClr val="000000"/>
                          </a:solidFill>
                          <a:effectLst/>
                          <a:latin typeface="Times-Italic"/>
                        </a:rPr>
                        <a:t>ng </a:t>
                      </a:r>
                      <a:r>
                        <a:rPr lang="en-US" sz="3200" b="0" i="0" dirty="0">
                          <a:solidFill>
                            <a:srgbClr val="000000"/>
                          </a:solidFill>
                          <a:effectLst/>
                          <a:latin typeface="Times-Roman"/>
                        </a:rPr>
                        <a:t>aldosterone/h </a:t>
                      </a:r>
                      <a:r>
                        <a:rPr lang="en-US" sz="3200" b="0" i="0" dirty="0" err="1">
                          <a:solidFill>
                            <a:srgbClr val="000000"/>
                          </a:solidFill>
                          <a:effectLst/>
                          <a:latin typeface="Times-Roman"/>
                        </a:rPr>
                        <a:t>sc</a:t>
                      </a:r>
                      <a:endParaRPr lang="en-US" sz="32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469874" y="696681"/>
            <a:ext cx="162595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673540"/>
              </p:ext>
            </p:extLst>
          </p:nvPr>
        </p:nvGraphicFramePr>
        <p:xfrm>
          <a:off x="1828800" y="22208"/>
          <a:ext cx="9826171" cy="1393371"/>
        </p:xfrm>
        <a:graphic>
          <a:graphicData uri="http://schemas.openxmlformats.org/drawingml/2006/table">
            <a:tbl>
              <a:tblPr/>
              <a:tblGrid>
                <a:gridCol w="98261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93371">
                <a:tc>
                  <a:txBody>
                    <a:bodyPr/>
                    <a:lstStyle/>
                    <a:p>
                      <a:r>
                        <a:rPr lang="en-US" sz="2800" b="1" i="0" dirty="0" smtClean="0">
                          <a:solidFill>
                            <a:srgbClr val="000000"/>
                          </a:solidFill>
                          <a:effectLst/>
                          <a:latin typeface="Times-Bold"/>
                        </a:rPr>
                        <a:t>Intra </a:t>
                      </a:r>
                      <a:r>
                        <a:rPr lang="en-US" sz="2800" b="1" i="0" dirty="0" err="1" smtClean="0">
                          <a:solidFill>
                            <a:srgbClr val="000000"/>
                          </a:solidFill>
                          <a:effectLst/>
                          <a:latin typeface="Times-Bold"/>
                        </a:rPr>
                        <a:t>cerebroventricular</a:t>
                      </a:r>
                      <a:r>
                        <a:rPr lang="en-US" sz="2800" b="1" i="0" dirty="0" smtClean="0">
                          <a:solidFill>
                            <a:srgbClr val="000000"/>
                          </a:solidFill>
                          <a:effectLst/>
                          <a:latin typeface="Times-Bold"/>
                        </a:rPr>
                        <a:t> 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Times-Bold"/>
                        </a:rPr>
                        <a:t>Infusion of Aldosterone </a:t>
                      </a:r>
                      <a:r>
                        <a:rPr lang="en-US" sz="2800" b="1" i="0" dirty="0" smtClean="0">
                          <a:solidFill>
                            <a:srgbClr val="000000"/>
                          </a:solidFill>
                          <a:effectLst/>
                          <a:latin typeface="Times-Bold"/>
                        </a:rPr>
                        <a:t>Induces</a:t>
                      </a:r>
                      <a:r>
                        <a:rPr lang="en-US" sz="2800" b="1" i="0" baseline="0" dirty="0" smtClean="0">
                          <a:solidFill>
                            <a:srgbClr val="000000"/>
                          </a:solidFill>
                          <a:effectLst/>
                          <a:latin typeface="Times-Bold"/>
                        </a:rPr>
                        <a:t> </a:t>
                      </a:r>
                      <a:r>
                        <a:rPr lang="en-US" sz="2800" b="1" i="0" dirty="0" smtClean="0">
                          <a:solidFill>
                            <a:srgbClr val="000000"/>
                          </a:solidFill>
                          <a:effectLst/>
                          <a:latin typeface="Times-Bold"/>
                        </a:rPr>
                        <a:t>Hypertension </a:t>
                      </a:r>
                      <a:r>
                        <a:rPr lang="en-US" sz="2800" b="1" i="0" dirty="0">
                          <a:solidFill>
                            <a:srgbClr val="000000"/>
                          </a:solidFill>
                          <a:effectLst/>
                          <a:latin typeface="Times-Bold"/>
                        </a:rPr>
                        <a:t>in Rats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6940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216976"/>
            <a:ext cx="11990522" cy="664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4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" y="360217"/>
            <a:ext cx="12053455" cy="649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11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73429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Need for Animal Models and selection criteria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7539" y="581890"/>
            <a:ext cx="9602788" cy="6276110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r>
              <a:rPr lang="en-US" sz="3800" b="1" i="1" dirty="0"/>
              <a:t>Similarities to Human</a:t>
            </a:r>
            <a:r>
              <a:rPr lang="en-US" sz="3800" dirty="0"/>
              <a:t>. Moreover, many animals are suitable due to their similarity in anatomical basis and physiological functions with humans. For example, chimpanzees and mice share about 99% and 98% of DNA with </a:t>
            </a:r>
            <a:r>
              <a:rPr lang="en-US" sz="3800" dirty="0" smtClean="0"/>
              <a:t>humans,</a:t>
            </a:r>
          </a:p>
          <a:p>
            <a:r>
              <a:rPr lang="en-US" sz="3800" dirty="0"/>
              <a:t>T</a:t>
            </a:r>
            <a:r>
              <a:rPr lang="en-US" sz="3800" dirty="0" smtClean="0"/>
              <a:t>hese</a:t>
            </a:r>
            <a:r>
              <a:rPr lang="en-US" sz="3800" dirty="0"/>
              <a:t> </a:t>
            </a:r>
            <a:r>
              <a:rPr lang="en-US" sz="3800" b="1" dirty="0"/>
              <a:t>models</a:t>
            </a:r>
            <a:r>
              <a:rPr lang="en-US" sz="3800" dirty="0"/>
              <a:t> may target specific factors implicated in the pathogenesis of human </a:t>
            </a:r>
            <a:r>
              <a:rPr lang="en-US" sz="3800" b="1" dirty="0"/>
              <a:t>hypertension</a:t>
            </a:r>
            <a:r>
              <a:rPr lang="en-US" sz="3800" dirty="0"/>
              <a:t>, including salt sensitivity, activation of the renin-angiotensin-aldosterone system (RAAS), and genetic factors</a:t>
            </a:r>
            <a:r>
              <a:rPr lang="en-US" sz="3800" dirty="0" smtClean="0"/>
              <a:t>.</a:t>
            </a:r>
            <a:endParaRPr lang="en-US" sz="3800" dirty="0"/>
          </a:p>
          <a:p>
            <a:r>
              <a:rPr lang="en-US" sz="3800" b="1" i="1" dirty="0"/>
              <a:t>Feasibility</a:t>
            </a:r>
            <a:r>
              <a:rPr lang="en-US" sz="3800" b="1" dirty="0"/>
              <a:t>. </a:t>
            </a:r>
            <a:r>
              <a:rPr lang="en-US" sz="3800" dirty="0"/>
              <a:t>Animal models are relatively easy to manage, as compounding effects of dietary intake and environmental factors including temperature and lighting can be controlled</a:t>
            </a:r>
            <a:r>
              <a:rPr lang="en-US" sz="3800" dirty="0" smtClean="0"/>
              <a:t>.</a:t>
            </a:r>
          </a:p>
          <a:p>
            <a:r>
              <a:rPr lang="en-US" sz="3800" b="1" i="1" dirty="0"/>
              <a:t>Drug Safety</a:t>
            </a:r>
            <a:r>
              <a:rPr lang="en-US" sz="3800" dirty="0"/>
              <a:t>. Preclinical toxicity testing, pharmacodynamics, and pharmacokinetics profile of drugs may be investigated on animals before the compounds or drugs are used in </a:t>
            </a:r>
            <a:r>
              <a:rPr lang="en-US" sz="3800" dirty="0" smtClean="0"/>
              <a:t>humans.</a:t>
            </a:r>
          </a:p>
          <a:p>
            <a:r>
              <a:rPr lang="en-US" sz="3800" dirty="0"/>
              <a:t>The </a:t>
            </a:r>
            <a:r>
              <a:rPr lang="en-US" sz="3800" b="1" dirty="0"/>
              <a:t>short life span, small size, and relatively low cost of the animals </a:t>
            </a:r>
            <a:r>
              <a:rPr lang="en-US" sz="3800" dirty="0"/>
              <a:t>enable the researchers to study the natural history, genetic factors, and pathophysiological changes in hypertension </a:t>
            </a:r>
            <a:endParaRPr lang="en-US" sz="3800" dirty="0" smtClean="0"/>
          </a:p>
          <a:p>
            <a:r>
              <a:rPr lang="en-US" sz="3800" dirty="0"/>
              <a:t> Currently, </a:t>
            </a:r>
            <a:r>
              <a:rPr lang="en-US" sz="3800" b="1" dirty="0"/>
              <a:t>the preferred animal </a:t>
            </a:r>
            <a:r>
              <a:rPr lang="en-US" sz="3800" dirty="0"/>
              <a:t>model is the </a:t>
            </a:r>
            <a:r>
              <a:rPr lang="en-US" sz="3800" b="1" dirty="0"/>
              <a:t>rat</a:t>
            </a:r>
            <a:r>
              <a:rPr lang="en-US" sz="3800" dirty="0"/>
              <a:t>. Along with rats, occasionally </a:t>
            </a:r>
            <a:r>
              <a:rPr lang="en-US" sz="3800" b="1" dirty="0"/>
              <a:t>mice, monkeys, and pigs </a:t>
            </a:r>
            <a:r>
              <a:rPr lang="en-US" sz="3800" dirty="0"/>
              <a:t>are also used as a model for </a:t>
            </a:r>
            <a:r>
              <a:rPr lang="en-US" sz="3800" b="1" dirty="0"/>
              <a:t>experimental hypertension</a:t>
            </a:r>
          </a:p>
        </p:txBody>
      </p:sp>
    </p:spTree>
    <p:extLst>
      <p:ext uri="{BB962C8B-B14F-4D97-AF65-F5344CB8AC3E}">
        <p14:creationId xmlns:p14="http://schemas.microsoft.com/office/powerpoint/2010/main" val="2110104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263235"/>
            <a:ext cx="8911687" cy="92825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Selection criteria…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71600"/>
            <a:ext cx="8915400" cy="4539621"/>
          </a:xfrm>
        </p:spPr>
        <p:txBody>
          <a:bodyPr>
            <a:normAutofit/>
          </a:bodyPr>
          <a:lstStyle/>
          <a:p>
            <a:r>
              <a:rPr lang="en-US" sz="2400" i="1" dirty="0"/>
              <a:t>An ideal animal model of hypertension should fulfill</a:t>
            </a:r>
            <a:br>
              <a:rPr lang="en-US" sz="2400" i="1" dirty="0"/>
            </a:br>
            <a:r>
              <a:rPr lang="en-US" sz="2400" i="1" dirty="0"/>
              <a:t>the following criteria:</a:t>
            </a:r>
            <a:br>
              <a:rPr lang="en-US" sz="2400" i="1" dirty="0"/>
            </a:br>
            <a:r>
              <a:rPr lang="en-US" sz="2400" dirty="0"/>
              <a:t>• It should be </a:t>
            </a:r>
            <a:r>
              <a:rPr lang="en-US" sz="2400" b="1" dirty="0"/>
              <a:t>feasible </a:t>
            </a:r>
            <a:r>
              <a:rPr lang="en-US" sz="2400" dirty="0"/>
              <a:t>in small animals.</a:t>
            </a:r>
            <a:br>
              <a:rPr lang="en-US" sz="2400" dirty="0"/>
            </a:br>
            <a:r>
              <a:rPr lang="en-US" sz="2400" dirty="0"/>
              <a:t>• It should be </a:t>
            </a:r>
            <a:r>
              <a:rPr lang="en-US" sz="2400" b="1" dirty="0"/>
              <a:t>simple to perform </a:t>
            </a:r>
            <a:r>
              <a:rPr lang="en-US" sz="2400" dirty="0"/>
              <a:t>and uniformly</a:t>
            </a:r>
            <a:br>
              <a:rPr lang="en-US" sz="2400" dirty="0"/>
            </a:br>
            <a:r>
              <a:rPr lang="en-US" sz="2400" dirty="0"/>
              <a:t>reproducible.</a:t>
            </a:r>
            <a:br>
              <a:rPr lang="en-US" sz="2400" dirty="0"/>
            </a:br>
            <a:r>
              <a:rPr lang="en-US" sz="2400" dirty="0"/>
              <a:t>• It should be able to </a:t>
            </a:r>
            <a:r>
              <a:rPr lang="en-US" sz="2400" b="1" dirty="0"/>
              <a:t>predict the potential</a:t>
            </a:r>
            <a:br>
              <a:rPr lang="en-US" sz="2400" b="1" dirty="0"/>
            </a:br>
            <a:r>
              <a:rPr lang="en-US" sz="2400" b="1" dirty="0"/>
              <a:t>antihypertensive propertie</a:t>
            </a:r>
            <a:r>
              <a:rPr lang="en-US" sz="2400" dirty="0"/>
              <a:t>s of an agent.</a:t>
            </a:r>
            <a:br>
              <a:rPr lang="en-US" sz="2400" dirty="0"/>
            </a:br>
            <a:r>
              <a:rPr lang="en-US" sz="2400" dirty="0"/>
              <a:t>• It should </a:t>
            </a:r>
            <a:r>
              <a:rPr lang="en-US" sz="2400" b="1" dirty="0"/>
              <a:t>consume minimal quantities </a:t>
            </a:r>
            <a:r>
              <a:rPr lang="en-US" sz="2400" dirty="0"/>
              <a:t>of</a:t>
            </a:r>
            <a:br>
              <a:rPr lang="en-US" sz="2400" dirty="0"/>
            </a:br>
            <a:r>
              <a:rPr lang="en-US" sz="2400" dirty="0"/>
              <a:t>compounds.</a:t>
            </a:r>
            <a:br>
              <a:rPr lang="en-US" sz="2400" dirty="0"/>
            </a:br>
            <a:r>
              <a:rPr lang="en-US" sz="2400" dirty="0"/>
              <a:t>• It should be </a:t>
            </a:r>
            <a:r>
              <a:rPr lang="en-US" sz="2400" b="1" dirty="0"/>
              <a:t>comparable</a:t>
            </a:r>
            <a:r>
              <a:rPr lang="en-US" sz="2400" dirty="0"/>
              <a:t> to some form of human</a:t>
            </a:r>
            <a:br>
              <a:rPr lang="en-US" sz="2400" dirty="0"/>
            </a:br>
            <a:r>
              <a:rPr lang="en-US" sz="2400" dirty="0"/>
              <a:t>hypertension 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5962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1"/>
            <a:ext cx="12095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34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24691"/>
            <a:ext cx="8911687" cy="1246909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Types of Animals models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886692"/>
            <a:ext cx="8915400" cy="5971308"/>
          </a:xfrm>
        </p:spPr>
        <p:txBody>
          <a:bodyPr>
            <a:normAutofit lnSpcReduction="10000"/>
          </a:bodyPr>
          <a:lstStyle/>
          <a:p>
            <a:r>
              <a:rPr lang="en-US" sz="2400" i="1" dirty="0"/>
              <a:t>The various types of animal models of hypertension</a:t>
            </a:r>
            <a:br>
              <a:rPr lang="en-US" sz="2400" i="1" dirty="0"/>
            </a:br>
            <a:r>
              <a:rPr lang="en-US" sz="2400" i="1" dirty="0"/>
              <a:t>being used </a:t>
            </a:r>
            <a:r>
              <a:rPr lang="en-US" sz="2400" i="1" dirty="0" smtClean="0"/>
              <a:t>are:</a:t>
            </a:r>
          </a:p>
          <a:p>
            <a:r>
              <a:rPr lang="en-US" sz="2400" b="1" dirty="0" smtClean="0"/>
              <a:t>1</a:t>
            </a:r>
            <a:r>
              <a:rPr lang="en-US" sz="2400" b="1" dirty="0"/>
              <a:t>. </a:t>
            </a:r>
            <a:r>
              <a:rPr lang="en-US" sz="2400" b="1" dirty="0" smtClean="0"/>
              <a:t>Reno-vascular </a:t>
            </a:r>
            <a:r>
              <a:rPr lang="en-US" sz="2400" b="1" dirty="0"/>
              <a:t>hypertension</a:t>
            </a:r>
            <a:br>
              <a:rPr lang="en-US" sz="2400" b="1" dirty="0"/>
            </a:br>
            <a:endParaRPr lang="en-US" sz="2400" b="1" dirty="0" smtClean="0"/>
          </a:p>
          <a:p>
            <a:r>
              <a:rPr lang="en-US" sz="2400" b="1" dirty="0" smtClean="0"/>
              <a:t>2</a:t>
            </a:r>
            <a:r>
              <a:rPr lang="en-US" sz="2400" b="1" dirty="0"/>
              <a:t>. Dietary hypertension</a:t>
            </a:r>
            <a:br>
              <a:rPr lang="en-US" sz="2400" b="1" dirty="0"/>
            </a:br>
            <a:endParaRPr lang="en-US" sz="2400" b="1" dirty="0" smtClean="0"/>
          </a:p>
          <a:p>
            <a:r>
              <a:rPr lang="en-US" sz="2400" b="1" dirty="0" smtClean="0"/>
              <a:t>3</a:t>
            </a:r>
            <a:r>
              <a:rPr lang="en-US" sz="2400" b="1" dirty="0"/>
              <a:t>. Endocrine hypertension</a:t>
            </a:r>
            <a:br>
              <a:rPr lang="en-US" sz="2400" b="1" dirty="0"/>
            </a:br>
            <a:r>
              <a:rPr lang="en-US" sz="2400" b="1" dirty="0" smtClean="0"/>
              <a:t> </a:t>
            </a:r>
            <a:endParaRPr lang="en-US" sz="2400" b="1" dirty="0"/>
          </a:p>
          <a:p>
            <a:r>
              <a:rPr lang="en-US" sz="2400" b="1" dirty="0" smtClean="0"/>
              <a:t>4</a:t>
            </a:r>
            <a:r>
              <a:rPr lang="en-US" sz="2400" b="1" dirty="0"/>
              <a:t>. Neurogenic hypertension</a:t>
            </a:r>
            <a:br>
              <a:rPr lang="en-US" sz="2400" b="1" dirty="0"/>
            </a:br>
            <a:endParaRPr lang="en-US" sz="2400" b="1" dirty="0" smtClean="0"/>
          </a:p>
          <a:p>
            <a:r>
              <a:rPr lang="en-US" sz="2400" b="1" dirty="0" smtClean="0"/>
              <a:t>5</a:t>
            </a:r>
            <a:r>
              <a:rPr lang="en-US" sz="2400" b="1" dirty="0"/>
              <a:t>. Psychogenic hypertension</a:t>
            </a:r>
            <a:br>
              <a:rPr lang="en-US" sz="2400" b="1" dirty="0"/>
            </a:br>
            <a:endParaRPr lang="en-US" sz="2400" b="1" dirty="0" smtClean="0"/>
          </a:p>
          <a:p>
            <a:r>
              <a:rPr lang="en-US" sz="2400" b="1" dirty="0" smtClean="0"/>
              <a:t>6</a:t>
            </a:r>
            <a:r>
              <a:rPr lang="en-US" sz="2400" b="1" dirty="0"/>
              <a:t>. Genetic hypertension</a:t>
            </a:r>
            <a:br>
              <a:rPr lang="en-US" sz="2400" b="1" dirty="0"/>
            </a:br>
            <a:endParaRPr lang="en-US" sz="2400" b="1" dirty="0" smtClean="0"/>
          </a:p>
          <a:p>
            <a:r>
              <a:rPr lang="en-US" sz="2400" b="1" dirty="0" smtClean="0"/>
              <a:t>7</a:t>
            </a:r>
            <a:r>
              <a:rPr lang="en-US" sz="2400" b="1" dirty="0"/>
              <a:t>. Other models 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5044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192" y="609600"/>
            <a:ext cx="8911687" cy="73429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</a:rPr>
              <a:t>Renovascular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hypertension: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1824" y="1122219"/>
            <a:ext cx="9602788" cy="5735781"/>
          </a:xfrm>
        </p:spPr>
        <p:txBody>
          <a:bodyPr>
            <a:normAutofit/>
          </a:bodyPr>
          <a:lstStyle/>
          <a:p>
            <a:r>
              <a:rPr lang="en-US" sz="2400" dirty="0"/>
              <a:t>Experimentally, renal </a:t>
            </a:r>
            <a:r>
              <a:rPr lang="en-US" sz="2400" dirty="0" smtClean="0"/>
              <a:t>hypertension is </a:t>
            </a:r>
            <a:r>
              <a:rPr lang="en-US" sz="2400" dirty="0"/>
              <a:t>produced </a:t>
            </a:r>
            <a:r>
              <a:rPr lang="en-US" sz="2400" dirty="0" smtClean="0"/>
              <a:t>by</a:t>
            </a:r>
          </a:p>
          <a:p>
            <a:pPr marL="0" indent="0">
              <a:buNone/>
            </a:pPr>
            <a:r>
              <a:rPr lang="en-US" sz="2400" dirty="0" smtClean="0"/>
              <a:t>     </a:t>
            </a:r>
            <a:r>
              <a:rPr lang="en-US" sz="2400" b="1" dirty="0"/>
              <a:t>renal artery constriction</a:t>
            </a:r>
            <a:r>
              <a:rPr lang="en-US" sz="2400" dirty="0"/>
              <a:t>, </a:t>
            </a:r>
            <a:r>
              <a:rPr lang="en-US" sz="2400" dirty="0" smtClean="0"/>
              <a:t>which activates </a:t>
            </a:r>
            <a:r>
              <a:rPr lang="en-US" sz="2400" dirty="0"/>
              <a:t>peripheral </a:t>
            </a:r>
            <a:r>
              <a:rPr lang="en-US" sz="2400" b="1" dirty="0"/>
              <a:t>RAAS </a:t>
            </a:r>
            <a:r>
              <a:rPr lang="en-US" sz="2400" b="1" dirty="0" smtClean="0"/>
              <a:t>                          </a:t>
            </a:r>
            <a:r>
              <a:rPr lang="en-US" sz="2400" dirty="0"/>
              <a:t> </a:t>
            </a:r>
            <a:r>
              <a:rPr lang="en-US" sz="2400" dirty="0" smtClean="0"/>
              <a:t>                                                                                                                                                                         and    </a:t>
            </a:r>
            <a:r>
              <a:rPr lang="en-US" sz="2400" b="1" dirty="0" smtClean="0"/>
              <a:t>sympathetic nervous system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Renin is secreted by kidneys </a:t>
            </a:r>
            <a:r>
              <a:rPr lang="en-US" sz="2400" dirty="0" smtClean="0"/>
              <a:t>when sympathetic </a:t>
            </a:r>
            <a:r>
              <a:rPr lang="en-US" sz="2400" dirty="0"/>
              <a:t>activity is </a:t>
            </a:r>
            <a:r>
              <a:rPr lang="en-US" sz="2400" dirty="0" smtClean="0"/>
              <a:t>increased.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Renin </a:t>
            </a:r>
            <a:r>
              <a:rPr lang="en-US" sz="2400" dirty="0" smtClean="0"/>
              <a:t>converts angiotensinogen </a:t>
            </a:r>
            <a:r>
              <a:rPr lang="en-US" sz="2400" dirty="0"/>
              <a:t>to angiotensin-I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Angiotensin-I </a:t>
            </a:r>
            <a:r>
              <a:rPr lang="en-US" sz="2400" dirty="0" smtClean="0"/>
              <a:t>is converted </a:t>
            </a:r>
            <a:r>
              <a:rPr lang="en-US" sz="2400" dirty="0"/>
              <a:t>to angiotensin-II by angiotensin </a:t>
            </a:r>
            <a:r>
              <a:rPr lang="en-US" sz="2400" dirty="0" smtClean="0"/>
              <a:t>converting enzyme </a:t>
            </a:r>
            <a:r>
              <a:rPr lang="en-US" sz="2400" dirty="0"/>
              <a:t>(ACE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Angiotensin-II is a potent </a:t>
            </a:r>
            <a:r>
              <a:rPr lang="en-US" sz="2400" dirty="0" smtClean="0"/>
              <a:t>vasoconstrictor  and </a:t>
            </a:r>
            <a:r>
              <a:rPr lang="en-US" sz="2400" dirty="0"/>
              <a:t>increases BP. </a:t>
            </a:r>
            <a:endParaRPr lang="en-US" sz="2400" dirty="0" smtClean="0"/>
          </a:p>
          <a:p>
            <a:r>
              <a:rPr lang="en-US" sz="2400" dirty="0" smtClean="0"/>
              <a:t>Angiotensin-II </a:t>
            </a:r>
            <a:r>
              <a:rPr lang="en-US" sz="2400" dirty="0"/>
              <a:t>also causes </a:t>
            </a:r>
            <a:r>
              <a:rPr lang="en-US" sz="2400" dirty="0" smtClean="0"/>
              <a:t>release of aldosterone </a:t>
            </a:r>
            <a:r>
              <a:rPr lang="en-US" sz="2400" dirty="0"/>
              <a:t>leading to salt </a:t>
            </a:r>
            <a:r>
              <a:rPr lang="en-US" sz="2400" dirty="0" smtClean="0"/>
              <a:t>and water </a:t>
            </a:r>
            <a:r>
              <a:rPr lang="en-US" sz="2400" dirty="0"/>
              <a:t>retention </a:t>
            </a:r>
            <a:r>
              <a:rPr lang="en-US" sz="2400" dirty="0" smtClean="0"/>
              <a:t>resulting</a:t>
            </a:r>
            <a:r>
              <a:rPr lang="en-US" sz="2400" dirty="0"/>
              <a:t> in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increased blood 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volume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hypertension.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43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3239"/>
            <a:ext cx="12192000" cy="66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9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Introduction of disease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86" y="1128077"/>
            <a:ext cx="11697795" cy="5406701"/>
          </a:xfrm>
        </p:spPr>
        <p:txBody>
          <a:bodyPr>
            <a:normAutofit/>
          </a:bodyPr>
          <a:lstStyle/>
          <a:p>
            <a:r>
              <a:rPr lang="en-US" sz="2400" dirty="0"/>
              <a:t>Hypertension, also known as high or raised blood pressure, is a condition in which the </a:t>
            </a:r>
            <a:r>
              <a:rPr lang="en-US" sz="2400" dirty="0" smtClean="0"/>
              <a:t>blood </a:t>
            </a:r>
            <a:r>
              <a:rPr lang="en-US" sz="2400" dirty="0"/>
              <a:t>vessels have persistently raised </a:t>
            </a:r>
            <a:r>
              <a:rPr lang="en-US" sz="2400" dirty="0" smtClean="0"/>
              <a:t>pressure.</a:t>
            </a:r>
          </a:p>
          <a:p>
            <a:r>
              <a:rPr lang="en-US" sz="2400" dirty="0"/>
              <a:t>Hypertension is a serious medical condition and can increase the risk of heart, brain, kidney and other diseases.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374" y="2910625"/>
            <a:ext cx="5834129" cy="3760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6095" y="3040699"/>
            <a:ext cx="55379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There are four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stages </a:t>
            </a: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</a:rPr>
              <a:t>of high blood pressure or hypertension:</a:t>
            </a:r>
            <a:endParaRPr lang="en-US" sz="2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STAGE 1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or Prehypertension is 120/80 to 139/89.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STAGE 2 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or Mild Hypertension is 140/90 to 159/99.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STAGE 3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 or Moderate Hypertension is 160/100 to 179/109.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STAGE 4 </a:t>
            </a:r>
            <a:r>
              <a:rPr lang="en-US" sz="2400" dirty="0">
                <a:solidFill>
                  <a:srgbClr val="222222"/>
                </a:solidFill>
                <a:latin typeface="arial" panose="020B0604020202020204" pitchFamily="34" charset="0"/>
              </a:rPr>
              <a:t>or Severe Hypertension is 180/110 or </a:t>
            </a:r>
            <a:r>
              <a:rPr lang="en-US" sz="2400" dirty="0" smtClean="0">
                <a:solidFill>
                  <a:srgbClr val="222222"/>
                </a:solidFill>
                <a:latin typeface="arial" panose="020B0604020202020204" pitchFamily="34" charset="0"/>
              </a:rPr>
              <a:t>higher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3495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66656" y="498764"/>
            <a:ext cx="9809162" cy="6858000"/>
          </a:xfrm>
        </p:spPr>
        <p:txBody>
          <a:bodyPr>
            <a:normAutofit/>
          </a:bodyPr>
          <a:lstStyle/>
          <a:p>
            <a:r>
              <a:rPr lang="en-US" sz="2400" i="1" dirty="0"/>
              <a:t>The various 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methods of inducing </a:t>
            </a:r>
            <a:r>
              <a:rPr lang="en-US" sz="2400" b="1" i="1" dirty="0" err="1" smtClean="0">
                <a:solidFill>
                  <a:schemeClr val="accent1">
                    <a:lumMod val="75000"/>
                  </a:schemeClr>
                </a:solidFill>
              </a:rPr>
              <a:t>reno</a:t>
            </a:r>
            <a:r>
              <a:rPr lang="en-US" sz="2400" b="1" i="1" dirty="0" smtClean="0">
                <a:solidFill>
                  <a:schemeClr val="accent1">
                    <a:lumMod val="75000"/>
                  </a:schemeClr>
                </a:solidFill>
              </a:rPr>
              <a:t> vascular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hypertension </a:t>
            </a:r>
            <a:r>
              <a:rPr lang="en-US" sz="2400" i="1" dirty="0"/>
              <a:t>are as follows:</a:t>
            </a:r>
            <a:br>
              <a:rPr lang="en-US" sz="2400" i="1" dirty="0"/>
            </a:br>
            <a:endParaRPr lang="en-US" sz="2400" i="1" dirty="0" smtClean="0"/>
          </a:p>
          <a:p>
            <a:r>
              <a:rPr lang="en-US" sz="2400" b="1" dirty="0" smtClean="0"/>
              <a:t>I</a:t>
            </a:r>
            <a:r>
              <a:rPr lang="en-US" sz="2400" b="1" dirty="0"/>
              <a:t>. </a:t>
            </a:r>
            <a:r>
              <a:rPr lang="en-US" sz="2400" b="1" dirty="0" smtClean="0"/>
              <a:t>Gold blatt </a:t>
            </a:r>
            <a:r>
              <a:rPr lang="en-US" sz="2400" b="1" dirty="0"/>
              <a:t>method: </a:t>
            </a:r>
            <a:r>
              <a:rPr lang="en-US" sz="2400" dirty="0" smtClean="0"/>
              <a:t>Gold blatt </a:t>
            </a:r>
            <a:r>
              <a:rPr lang="en-US" sz="2400" i="1" dirty="0"/>
              <a:t>et al </a:t>
            </a:r>
            <a:r>
              <a:rPr lang="en-US" sz="2400" dirty="0"/>
              <a:t>(</a:t>
            </a:r>
            <a:r>
              <a:rPr lang="en-US" sz="2400" dirty="0" smtClean="0"/>
              <a:t>1934) reported   that </a:t>
            </a:r>
            <a:r>
              <a:rPr lang="en-US" sz="2400" dirty="0"/>
              <a:t>i</a:t>
            </a:r>
            <a:r>
              <a:rPr lang="en-US" sz="2400" dirty="0" smtClean="0"/>
              <a:t>n </a:t>
            </a:r>
            <a:r>
              <a:rPr lang="en-US" sz="2400" dirty="0"/>
              <a:t>rabbits and </a:t>
            </a:r>
            <a:r>
              <a:rPr lang="en-US" sz="2400" dirty="0" smtClean="0"/>
              <a:t>rats,</a:t>
            </a:r>
          </a:p>
          <a:p>
            <a:r>
              <a:rPr lang="en-US" sz="2400" dirty="0" smtClean="0"/>
              <a:t> a </a:t>
            </a:r>
            <a:r>
              <a:rPr lang="en-US" sz="2400" dirty="0"/>
              <a:t>U-shaped silver </a:t>
            </a:r>
            <a:r>
              <a:rPr lang="en-US" sz="2400" dirty="0" smtClean="0"/>
              <a:t>ribbon </a:t>
            </a:r>
            <a:r>
              <a:rPr lang="en-US" sz="2400" dirty="0"/>
              <a:t>is used </a:t>
            </a:r>
            <a:r>
              <a:rPr lang="en-US" sz="2400" dirty="0" smtClean="0"/>
              <a:t>to constrict </a:t>
            </a:r>
            <a:r>
              <a:rPr lang="en-US" sz="2400" dirty="0"/>
              <a:t>the renal </a:t>
            </a:r>
            <a:r>
              <a:rPr lang="en-US" sz="2400" dirty="0" smtClean="0"/>
              <a:t>arteries.</a:t>
            </a:r>
            <a:endParaRPr lang="en-US" sz="2400" dirty="0"/>
          </a:p>
          <a:p>
            <a:r>
              <a:rPr lang="en-US" sz="2400" dirty="0" smtClean="0"/>
              <a:t> </a:t>
            </a:r>
            <a:r>
              <a:rPr lang="en-US" sz="2400" dirty="0"/>
              <a:t>Rats weighing </a:t>
            </a:r>
            <a:r>
              <a:rPr lang="en-US" sz="2400" dirty="0" smtClean="0"/>
              <a:t>from 120 </a:t>
            </a:r>
            <a:r>
              <a:rPr lang="en-US" sz="2400" dirty="0"/>
              <a:t>to 200 g are anaesthetized with </a:t>
            </a:r>
            <a:r>
              <a:rPr lang="en-US" sz="2400" dirty="0" err="1" smtClean="0">
                <a:solidFill>
                  <a:srgbClr val="00B0F0"/>
                </a:solidFill>
              </a:rPr>
              <a:t>hexo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</a:rPr>
              <a:t>barbitone</a:t>
            </a:r>
            <a:r>
              <a:rPr lang="en-US" sz="2400" dirty="0" smtClean="0">
                <a:solidFill>
                  <a:srgbClr val="00B0F0"/>
                </a:solidFill>
              </a:rPr>
              <a:t> </a:t>
            </a:r>
            <a:r>
              <a:rPr lang="en-US" sz="2400" dirty="0">
                <a:solidFill>
                  <a:srgbClr val="00B0F0"/>
                </a:solidFill>
              </a:rPr>
              <a:t>sodium (40 mg/kg </a:t>
            </a:r>
            <a:r>
              <a:rPr lang="en-US" sz="2400" dirty="0"/>
              <a:t>body weight) </a:t>
            </a:r>
            <a:r>
              <a:rPr lang="en-US" sz="2400" dirty="0" smtClean="0"/>
              <a:t>and a </a:t>
            </a:r>
            <a:r>
              <a:rPr lang="en-US" sz="2400" dirty="0">
                <a:solidFill>
                  <a:srgbClr val="00B0F0"/>
                </a:solidFill>
              </a:rPr>
              <a:t>silver clip of 0.2 mm internal diameter</a:t>
            </a:r>
            <a:r>
              <a:rPr lang="en-US" sz="2400" dirty="0"/>
              <a:t> </a:t>
            </a:r>
            <a:r>
              <a:rPr lang="en-US" sz="2400" dirty="0" smtClean="0"/>
              <a:t>is placed </a:t>
            </a:r>
            <a:r>
              <a:rPr lang="en-US" sz="2400" dirty="0"/>
              <a:t>on the left renal artery close to </a:t>
            </a:r>
            <a:r>
              <a:rPr lang="en-US" sz="2400" dirty="0" smtClean="0"/>
              <a:t>the aorta.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The renal artery in rats can also </a:t>
            </a:r>
            <a:r>
              <a:rPr lang="en-US" sz="2400" dirty="0" smtClean="0"/>
              <a:t>be ligated </a:t>
            </a:r>
            <a:r>
              <a:rPr lang="en-US" sz="2400" dirty="0"/>
              <a:t>with </a:t>
            </a:r>
            <a:r>
              <a:rPr lang="en-US" sz="2400" dirty="0">
                <a:solidFill>
                  <a:srgbClr val="00B0F0"/>
                </a:solidFill>
              </a:rPr>
              <a:t>4-0 silk </a:t>
            </a:r>
            <a:r>
              <a:rPr lang="en-US" sz="2400" dirty="0" smtClean="0">
                <a:solidFill>
                  <a:srgbClr val="00B0F0"/>
                </a:solidFill>
              </a:rPr>
              <a:t>suture</a:t>
            </a:r>
            <a:r>
              <a:rPr lang="en-US" sz="2400" dirty="0" smtClean="0"/>
              <a:t>. </a:t>
            </a:r>
            <a:r>
              <a:rPr lang="en-US" sz="2400" dirty="0"/>
              <a:t>Constriction </a:t>
            </a:r>
            <a:r>
              <a:rPr lang="en-US" sz="2400" dirty="0" smtClean="0"/>
              <a:t>of renal </a:t>
            </a:r>
            <a:r>
              <a:rPr lang="en-US" sz="2400" dirty="0"/>
              <a:t>artery should be more than 50</a:t>
            </a:r>
            <a:r>
              <a:rPr lang="en-US" sz="2400" dirty="0" smtClean="0"/>
              <a:t>%.</a:t>
            </a:r>
          </a:p>
          <a:p>
            <a:r>
              <a:rPr lang="en-US" sz="2400" dirty="0" smtClean="0"/>
              <a:t> The animal </a:t>
            </a:r>
            <a:r>
              <a:rPr lang="en-US" sz="2400" dirty="0"/>
              <a:t>is considered hypertensive if </a:t>
            </a:r>
            <a:r>
              <a:rPr lang="en-US" sz="2400" dirty="0" smtClean="0"/>
              <a:t>systolic BP </a:t>
            </a:r>
            <a:r>
              <a:rPr lang="en-US" sz="2400" dirty="0"/>
              <a:t>is more than 160 mm Hg for </a:t>
            </a:r>
            <a:r>
              <a:rPr lang="en-US" sz="2400" dirty="0" smtClean="0"/>
              <a:t>two consecutive </a:t>
            </a:r>
            <a:r>
              <a:rPr lang="en-US" sz="2400" dirty="0"/>
              <a:t>days after 4 weeks of </a:t>
            </a:r>
            <a:r>
              <a:rPr lang="en-US" sz="2400" dirty="0" smtClean="0"/>
              <a:t>ligation.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905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80219"/>
            <a:ext cx="6400800" cy="713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-280219"/>
            <a:ext cx="57912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89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312606"/>
          </a:xfrm>
        </p:spPr>
        <p:txBody>
          <a:bodyPr>
            <a:normAutofit/>
          </a:bodyPr>
          <a:lstStyle/>
          <a:p>
            <a:r>
              <a:rPr lang="en-US" b="1" dirty="0"/>
              <a:t>Two kidney one clip (</a:t>
            </a:r>
            <a:r>
              <a:rPr lang="en-US" b="1" dirty="0" smtClean="0"/>
              <a:t>2K1C)</a:t>
            </a:r>
            <a:br>
              <a:rPr lang="en-US" b="1" dirty="0" smtClean="0"/>
            </a:br>
            <a:r>
              <a:rPr lang="en-US" b="1" dirty="0" smtClean="0"/>
              <a:t>hypertension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150374"/>
            <a:ext cx="9602788" cy="554137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</a:t>
            </a:r>
            <a:r>
              <a:rPr lang="en-US" sz="2400" dirty="0"/>
              <a:t>renal artery is constricted on only </a:t>
            </a:r>
            <a:r>
              <a:rPr lang="en-US" sz="2400" dirty="0" smtClean="0"/>
              <a:t>one side </a:t>
            </a:r>
            <a:r>
              <a:rPr lang="en-US" sz="2400" dirty="0"/>
              <a:t>with </a:t>
            </a:r>
            <a:r>
              <a:rPr lang="en-US" sz="2400" dirty="0" smtClean="0"/>
              <a:t>the other </a:t>
            </a:r>
            <a:r>
              <a:rPr lang="en-US" sz="2400" dirty="0"/>
              <a:t>artery (or kidney) </a:t>
            </a:r>
            <a:r>
              <a:rPr lang="en-US" sz="2400" dirty="0" smtClean="0"/>
              <a:t>left untouched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/>
              <a:t>results in a </a:t>
            </a:r>
            <a:r>
              <a:rPr lang="en-US" sz="2400" dirty="0" smtClean="0"/>
              <a:t>sustained increase </a:t>
            </a:r>
            <a:r>
              <a:rPr lang="en-US" sz="2400" dirty="0"/>
              <a:t>in BP due to increased plasma </a:t>
            </a:r>
            <a:r>
              <a:rPr lang="en-US" sz="2400" dirty="0" smtClean="0"/>
              <a:t>renin activity </a:t>
            </a:r>
            <a:r>
              <a:rPr lang="en-US" sz="2400" dirty="0"/>
              <a:t>(PRA), which in turn </a:t>
            </a:r>
            <a:r>
              <a:rPr lang="en-US" sz="2400" dirty="0" smtClean="0"/>
              <a:t>increases circulating </a:t>
            </a:r>
            <a:r>
              <a:rPr lang="en-US" sz="2400" dirty="0"/>
              <a:t>angiotensin-II, a potent </a:t>
            </a:r>
            <a:r>
              <a:rPr lang="en-US" sz="2400" dirty="0" smtClean="0"/>
              <a:t>vasoconstrictor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However, there is no salt </a:t>
            </a:r>
            <a:r>
              <a:rPr lang="en-US" sz="2400" dirty="0" smtClean="0"/>
              <a:t>and water </a:t>
            </a:r>
            <a:r>
              <a:rPr lang="en-US" sz="2400" dirty="0"/>
              <a:t>retention because of the other </a:t>
            </a:r>
            <a:r>
              <a:rPr lang="en-US" sz="2400" dirty="0" smtClean="0"/>
              <a:t>normal kidney </a:t>
            </a:r>
            <a:r>
              <a:rPr lang="en-US" sz="2400" dirty="0"/>
              <a:t>being intact. </a:t>
            </a:r>
            <a:endParaRPr lang="en-US" sz="2400" dirty="0" smtClean="0"/>
          </a:p>
          <a:p>
            <a:r>
              <a:rPr lang="en-US" sz="2400" dirty="0" smtClean="0"/>
              <a:t>Thus</a:t>
            </a:r>
            <a:r>
              <a:rPr lang="en-US" sz="2400" dirty="0"/>
              <a:t>, the </a:t>
            </a:r>
            <a:r>
              <a:rPr lang="en-US" sz="2400" dirty="0" smtClean="0"/>
              <a:t>resultant hypertension </a:t>
            </a:r>
            <a:r>
              <a:rPr lang="en-US" sz="2400" dirty="0"/>
              <a:t>at this stage is </a:t>
            </a:r>
            <a:r>
              <a:rPr lang="en-US" sz="2400" dirty="0" smtClean="0"/>
              <a:t>renin-angiotensin dependent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After </a:t>
            </a:r>
            <a:r>
              <a:rPr lang="en-US" sz="2400" dirty="0"/>
              <a:t>about 6 weeks, </a:t>
            </a:r>
            <a:r>
              <a:rPr lang="en-US" sz="2400" dirty="0" smtClean="0"/>
              <a:t>the increased </a:t>
            </a:r>
            <a:r>
              <a:rPr lang="en-US" sz="2400" dirty="0"/>
              <a:t>angiotensin-II releases aldosterone from adrenal cortex leading to </a:t>
            </a:r>
            <a:r>
              <a:rPr lang="en-US" sz="2400" dirty="0" smtClean="0"/>
              <a:t>a gradual </a:t>
            </a:r>
            <a:r>
              <a:rPr lang="en-US" sz="2400" dirty="0"/>
              <a:t>retention of salt and water. </a:t>
            </a:r>
            <a:r>
              <a:rPr lang="en-US" sz="2400" dirty="0" smtClean="0"/>
              <a:t>Retention of </a:t>
            </a:r>
            <a:r>
              <a:rPr lang="en-US" sz="2400" dirty="0"/>
              <a:t>salt and water leads to decreased renin </a:t>
            </a:r>
            <a:r>
              <a:rPr lang="en-US" sz="2400" dirty="0" smtClean="0"/>
              <a:t>production</a:t>
            </a:r>
            <a:r>
              <a:rPr lang="en-US" sz="2400" dirty="0"/>
              <a:t> </a:t>
            </a:r>
            <a:r>
              <a:rPr lang="en-US" sz="2400" dirty="0" smtClean="0"/>
              <a:t>and returns  normal.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3972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4" y="138545"/>
            <a:ext cx="11998036" cy="658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49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One kidney one clip (1K1C) hypertension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Constriction </a:t>
            </a:r>
            <a:r>
              <a:rPr lang="en-US" sz="2400" dirty="0"/>
              <a:t>of renal artery is done on one side</a:t>
            </a:r>
            <a:br>
              <a:rPr lang="en-US" sz="2400" dirty="0"/>
            </a:br>
            <a:r>
              <a:rPr lang="en-US" sz="2400" dirty="0"/>
              <a:t>and the contralateral kidney is removed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There is </a:t>
            </a:r>
            <a:r>
              <a:rPr lang="en-US" sz="2400" dirty="0"/>
              <a:t>an increase in BP within a few hours. Since</a:t>
            </a:r>
            <a:br>
              <a:rPr lang="en-US" sz="2400" dirty="0"/>
            </a:br>
            <a:r>
              <a:rPr lang="en-US" sz="2400" dirty="0"/>
              <a:t>there is no other kidney, there is no pressure</a:t>
            </a:r>
            <a:br>
              <a:rPr lang="en-US" sz="2400" dirty="0"/>
            </a:br>
            <a:r>
              <a:rPr lang="en-US" sz="2400" dirty="0"/>
              <a:t>diuresis and </a:t>
            </a:r>
            <a:r>
              <a:rPr lang="en-US" sz="2400" dirty="0" err="1"/>
              <a:t>natriuresis</a:t>
            </a:r>
            <a:r>
              <a:rPr lang="en-US" sz="2400" dirty="0"/>
              <a:t>, so there is rapid salt</a:t>
            </a:r>
            <a:br>
              <a:rPr lang="en-US" sz="2400" dirty="0"/>
            </a:br>
            <a:r>
              <a:rPr lang="en-US" sz="2400" dirty="0"/>
              <a:t>and water </a:t>
            </a:r>
            <a:r>
              <a:rPr lang="en-US" sz="2400" dirty="0" smtClean="0"/>
              <a:t>retention.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Plasma </a:t>
            </a:r>
            <a:r>
              <a:rPr lang="en-US" sz="2400" dirty="0" smtClean="0"/>
              <a:t>renin</a:t>
            </a:r>
            <a:r>
              <a:rPr lang="en-US" sz="2400" dirty="0"/>
              <a:t> </a:t>
            </a:r>
            <a:r>
              <a:rPr lang="en-US" sz="2400" dirty="0" smtClean="0"/>
              <a:t>activity </a:t>
            </a:r>
            <a:r>
              <a:rPr lang="en-US" sz="2400" dirty="0"/>
              <a:t>is usually normal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Hypertension </a:t>
            </a:r>
            <a:r>
              <a:rPr lang="en-US" sz="2400" dirty="0" smtClean="0"/>
              <a:t>soon becomes </a:t>
            </a:r>
            <a:r>
              <a:rPr lang="en-US" sz="2400" dirty="0"/>
              <a:t>volume dependent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84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73" t="29918" r="48972" b="-37545"/>
          <a:stretch/>
        </p:blipFill>
        <p:spPr>
          <a:xfrm>
            <a:off x="1003069" y="1950720"/>
            <a:ext cx="1054608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14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Two kidney two clip (2K2C) hypertension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9602788" cy="458724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Constriction </a:t>
            </a:r>
            <a:r>
              <a:rPr lang="en-US" sz="2400" dirty="0"/>
              <a:t>of aorta or both renal arteries is</a:t>
            </a:r>
            <a:br>
              <a:rPr lang="en-US" sz="2400" dirty="0"/>
            </a:br>
            <a:r>
              <a:rPr lang="en-US" sz="2400" dirty="0"/>
              <a:t>done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There is a patchy </a:t>
            </a:r>
            <a:r>
              <a:rPr lang="en-US" sz="2400" dirty="0" err="1"/>
              <a:t>ischaemic</a:t>
            </a:r>
            <a:r>
              <a:rPr lang="en-US" sz="2400" dirty="0"/>
              <a:t> </a:t>
            </a:r>
            <a:r>
              <a:rPr lang="en-US" sz="2400" dirty="0" smtClean="0"/>
              <a:t>kidney tissue</a:t>
            </a:r>
            <a:r>
              <a:rPr lang="en-US" sz="2400" dirty="0"/>
              <a:t>, which secretes renin leading </a:t>
            </a:r>
            <a:r>
              <a:rPr lang="en-US" sz="2400" dirty="0" smtClean="0"/>
              <a:t>to increased </a:t>
            </a:r>
            <a:r>
              <a:rPr lang="en-US" sz="2400" dirty="0"/>
              <a:t>BP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The remaining kidney </a:t>
            </a:r>
            <a:r>
              <a:rPr lang="en-US" sz="2400" dirty="0" smtClean="0"/>
              <a:t>tissue retains </a:t>
            </a:r>
            <a:r>
              <a:rPr lang="en-US" sz="2400" dirty="0"/>
              <a:t>salt and water. Indeed, one of the </a:t>
            </a:r>
            <a:r>
              <a:rPr lang="en-US" sz="2400" dirty="0" smtClean="0"/>
              <a:t>most common </a:t>
            </a:r>
            <a:r>
              <a:rPr lang="en-US" sz="2400" dirty="0"/>
              <a:t>causes of renal hypertension in</a:t>
            </a:r>
            <a:br>
              <a:rPr lang="en-US" sz="2400" dirty="0"/>
            </a:br>
            <a:r>
              <a:rPr lang="en-US" sz="2400" dirty="0"/>
              <a:t>human beings is such a patchy </a:t>
            </a:r>
            <a:r>
              <a:rPr lang="en-US" sz="2400" dirty="0" err="1"/>
              <a:t>ischaemic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kidney </a:t>
            </a:r>
            <a:r>
              <a:rPr lang="en-US" sz="2400" dirty="0" smtClean="0"/>
              <a:t>disease.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0089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0764" y="498764"/>
            <a:ext cx="10626436" cy="635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018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2197" y="1898074"/>
            <a:ext cx="110143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Chronic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ingestion of excess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salt produces hypertension in rats,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which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mimics human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hypertension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morphologically.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High salt intake hypertension has been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produced in rats, rabbits and chicks by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replacing drinking water with 1-2% sodium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chloride for 9-12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months.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High salt intake along with unilateral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nephrectomy produces accelerated hypertension within 3-4 weeks in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dogs.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Accelerated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renal hypertension in rats is produced by</a:t>
            </a:r>
            <a:r>
              <a:rPr lang="en-U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89019" y="624110"/>
            <a:ext cx="9315594" cy="74749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2:Dietry hypertension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83673" y="1371601"/>
            <a:ext cx="10947761" cy="5010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Increased salt intake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051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96982"/>
            <a:ext cx="8911687" cy="78970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3:Endocrine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hypertension: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7964" y="886691"/>
            <a:ext cx="10474036" cy="5971309"/>
          </a:xfrm>
        </p:spPr>
        <p:txBody>
          <a:bodyPr anchor="b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Mineralocorticoid induced hypertension: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600" dirty="0" err="1" smtClean="0"/>
              <a:t>Selye</a:t>
            </a:r>
            <a:r>
              <a:rPr lang="en-US" sz="2600" dirty="0" smtClean="0"/>
              <a:t> </a:t>
            </a:r>
            <a:r>
              <a:rPr lang="en-US" sz="2600" i="1" dirty="0"/>
              <a:t>et al </a:t>
            </a:r>
            <a:r>
              <a:rPr lang="en-US" sz="2600" dirty="0"/>
              <a:t>was the first to demonstrate </a:t>
            </a:r>
            <a:r>
              <a:rPr lang="en-US" sz="2600" dirty="0" smtClean="0"/>
              <a:t>that </a:t>
            </a:r>
            <a:r>
              <a:rPr lang="en-US" sz="2600" dirty="0" err="1" smtClean="0"/>
              <a:t>deoxy</a:t>
            </a:r>
            <a:r>
              <a:rPr lang="en-US" sz="2600" dirty="0" smtClean="0"/>
              <a:t> corticosterone </a:t>
            </a:r>
            <a:r>
              <a:rPr lang="en-US" sz="2600" dirty="0"/>
              <a:t>acetate (</a:t>
            </a:r>
            <a:r>
              <a:rPr lang="en-US" sz="2600" dirty="0" smtClean="0"/>
              <a:t>DOCA) produces </a:t>
            </a:r>
            <a:r>
              <a:rPr lang="en-US" sz="2600" dirty="0"/>
              <a:t>hypertension in </a:t>
            </a:r>
            <a:r>
              <a:rPr lang="en-US" sz="2600" dirty="0" smtClean="0"/>
              <a:t>rats.</a:t>
            </a:r>
          </a:p>
          <a:p>
            <a:pPr marL="0" indent="0">
              <a:buNone/>
            </a:pPr>
            <a:r>
              <a:rPr lang="en-US" sz="2600" dirty="0" smtClean="0"/>
              <a:t>There is increased </a:t>
            </a:r>
            <a:r>
              <a:rPr lang="en-US" sz="2600" dirty="0"/>
              <a:t>DOCA-induced reabsorption of salt</a:t>
            </a:r>
            <a:br>
              <a:rPr lang="en-US" sz="2600" dirty="0"/>
            </a:br>
            <a:r>
              <a:rPr lang="en-US" sz="2600" dirty="0"/>
              <a:t>and water leading to increased blood volume</a:t>
            </a:r>
            <a:br>
              <a:rPr lang="en-US" sz="2600" dirty="0"/>
            </a:br>
            <a:r>
              <a:rPr lang="en-US" sz="2600" dirty="0"/>
              <a:t>and hence increased BP. 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There </a:t>
            </a:r>
            <a:r>
              <a:rPr lang="en-US" sz="2600" dirty="0"/>
              <a:t>is </a:t>
            </a:r>
            <a:r>
              <a:rPr lang="en-US" sz="2600" dirty="0" smtClean="0"/>
              <a:t>also increased </a:t>
            </a:r>
            <a:r>
              <a:rPr lang="en-US" sz="2600" dirty="0"/>
              <a:t>secretion of vasopressin leading to</a:t>
            </a:r>
            <a:br>
              <a:rPr lang="en-US" sz="2600" dirty="0"/>
            </a:br>
            <a:r>
              <a:rPr lang="en-US" sz="2600" dirty="0"/>
              <a:t>water retention and vasoconstriction</a:t>
            </a:r>
            <a:r>
              <a:rPr lang="en-US" sz="2600" dirty="0" smtClean="0"/>
              <a:t>.</a:t>
            </a:r>
          </a:p>
          <a:p>
            <a:pPr marL="0" indent="0">
              <a:buNone/>
            </a:pPr>
            <a:r>
              <a:rPr lang="en-US" sz="2600" dirty="0" smtClean="0"/>
              <a:t> In addition</a:t>
            </a:r>
            <a:r>
              <a:rPr lang="en-US" sz="2600" dirty="0"/>
              <a:t>, altered activity of RAAS leads </a:t>
            </a:r>
            <a:r>
              <a:rPr lang="en-US" sz="2600" dirty="0" smtClean="0"/>
              <a:t>to increased </a:t>
            </a:r>
            <a:r>
              <a:rPr lang="en-US" sz="2600" dirty="0"/>
              <a:t>sympathetic </a:t>
            </a:r>
            <a:r>
              <a:rPr lang="en-US" sz="2600" dirty="0" smtClean="0"/>
              <a:t>activity.</a:t>
            </a:r>
          </a:p>
          <a:p>
            <a:pPr marL="0" indent="0">
              <a:buNone/>
            </a:pPr>
            <a:r>
              <a:rPr lang="en-US" sz="2600" dirty="0" smtClean="0"/>
              <a:t> Rats, especially </a:t>
            </a:r>
            <a:r>
              <a:rPr lang="en-US" sz="2600" dirty="0"/>
              <a:t>female and young, are prone to</a:t>
            </a:r>
            <a:br>
              <a:rPr lang="en-US" sz="2600" dirty="0"/>
            </a:br>
            <a:r>
              <a:rPr lang="en-US" sz="2600" dirty="0"/>
              <a:t>DOCA-salt induced </a:t>
            </a:r>
            <a:r>
              <a:rPr lang="en-US" sz="2600" dirty="0" smtClean="0"/>
              <a:t>hypertension.</a:t>
            </a:r>
          </a:p>
          <a:p>
            <a:pPr marL="0" indent="0">
              <a:buNone/>
            </a:pPr>
            <a:r>
              <a:rPr lang="en-US" sz="2600" dirty="0" smtClean="0"/>
              <a:t> </a:t>
            </a:r>
            <a:r>
              <a:rPr lang="en-US" sz="2600" dirty="0"/>
              <a:t>This </a:t>
            </a:r>
            <a:r>
              <a:rPr lang="en-US" sz="2600" dirty="0" smtClean="0"/>
              <a:t>type of </a:t>
            </a:r>
            <a:r>
              <a:rPr lang="en-US" sz="2600" dirty="0"/>
              <a:t>hypertension can also be produced in dogs</a:t>
            </a:r>
            <a:br>
              <a:rPr lang="en-US" sz="2600" dirty="0"/>
            </a:br>
            <a:r>
              <a:rPr lang="en-US" sz="2600" dirty="0"/>
              <a:t>and </a:t>
            </a:r>
            <a:r>
              <a:rPr lang="en-US" sz="2600" dirty="0" smtClean="0"/>
              <a:t>pigs.</a:t>
            </a:r>
          </a:p>
          <a:p>
            <a:pPr marL="0" indent="0">
              <a:buNone/>
            </a:pPr>
            <a:r>
              <a:rPr lang="en-US" sz="2600" dirty="0" smtClean="0"/>
              <a:t> </a:t>
            </a:r>
            <a:r>
              <a:rPr lang="en-US" sz="2600" dirty="0"/>
              <a:t>Other mineralocorticoids (</a:t>
            </a:r>
            <a:r>
              <a:rPr lang="en-US" sz="2600" i="1" dirty="0"/>
              <a:t>e.g. </a:t>
            </a:r>
            <a:r>
              <a:rPr lang="en-US" sz="2600" dirty="0" smtClean="0"/>
              <a:t>aldosterone</a:t>
            </a:r>
            <a:r>
              <a:rPr lang="en-US" sz="2600" dirty="0"/>
              <a:t>) and glucocorticoids can also</a:t>
            </a:r>
            <a:br>
              <a:rPr lang="en-US" sz="2600" dirty="0"/>
            </a:br>
            <a:r>
              <a:rPr lang="en-US" sz="2600" dirty="0"/>
              <a:t>produce this type of hypertension </a:t>
            </a:r>
            <a:br>
              <a:rPr lang="en-US" sz="2600" dirty="0"/>
            </a:br>
            <a:endParaRPr lang="en-US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5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63773"/>
            <a:ext cx="8911687" cy="887105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Symptoms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0154" y="818866"/>
            <a:ext cx="9394458" cy="5092356"/>
          </a:xfrm>
        </p:spPr>
        <p:txBody>
          <a:bodyPr/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Symptoms of High Blood Pressure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/>
              <a:t>Severe headache.</a:t>
            </a:r>
          </a:p>
          <a:p>
            <a:r>
              <a:rPr lang="en-US" sz="2400" dirty="0"/>
              <a:t>Fatigue or confusion.</a:t>
            </a:r>
          </a:p>
          <a:p>
            <a:r>
              <a:rPr lang="en-US" sz="2400" dirty="0"/>
              <a:t>Vision problems.</a:t>
            </a:r>
          </a:p>
          <a:p>
            <a:r>
              <a:rPr lang="en-US" sz="2400" dirty="0"/>
              <a:t>Chest pain.</a:t>
            </a:r>
          </a:p>
          <a:p>
            <a:r>
              <a:rPr lang="en-US" sz="2400" dirty="0"/>
              <a:t>Difficulty breathing.</a:t>
            </a:r>
          </a:p>
          <a:p>
            <a:r>
              <a:rPr lang="en-US" sz="2400" dirty="0"/>
              <a:t>Irregular heartbeat.</a:t>
            </a:r>
          </a:p>
          <a:p>
            <a:r>
              <a:rPr lang="en-US" sz="2400" dirty="0"/>
              <a:t>Blood in the urine.</a:t>
            </a:r>
          </a:p>
          <a:p>
            <a:r>
              <a:rPr lang="en-US" sz="2400" dirty="0"/>
              <a:t>Pounding in your chest, neck, or ears.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449" y="0"/>
            <a:ext cx="4201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437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7673" y="0"/>
            <a:ext cx="8996939" cy="845127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4:Neurogenic hypertension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0473" y="665018"/>
            <a:ext cx="9919854" cy="583276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Stimulation </a:t>
            </a:r>
            <a:r>
              <a:rPr lang="en-US" sz="2400" dirty="0"/>
              <a:t>of </a:t>
            </a:r>
            <a:r>
              <a:rPr lang="en-US" sz="2400" dirty="0">
                <a:solidFill>
                  <a:srgbClr val="00B0F0"/>
                </a:solidFill>
              </a:rPr>
              <a:t>baroreceptors</a:t>
            </a:r>
            <a:r>
              <a:rPr lang="en-US" sz="2400" dirty="0"/>
              <a:t> causes inhibition of</a:t>
            </a:r>
            <a:br>
              <a:rPr lang="en-US" sz="2400" dirty="0"/>
            </a:br>
            <a:r>
              <a:rPr lang="en-US" sz="2400" dirty="0"/>
              <a:t>vasomotor center leading to vasodilatation,</a:t>
            </a:r>
            <a:br>
              <a:rPr lang="en-US" sz="2400" dirty="0"/>
            </a:br>
            <a:r>
              <a:rPr lang="en-US" sz="2400" dirty="0"/>
              <a:t>bradycardia and decrease in </a:t>
            </a:r>
            <a:r>
              <a:rPr lang="en-US" sz="2400" dirty="0" smtClean="0"/>
              <a:t>BP. </a:t>
            </a:r>
            <a:r>
              <a:rPr lang="en-US" sz="2400" dirty="0">
                <a:solidFill>
                  <a:srgbClr val="00B0F0"/>
                </a:solidFill>
              </a:rPr>
              <a:t>Sectioning of the</a:t>
            </a:r>
            <a:br>
              <a:rPr lang="en-US" sz="2400" dirty="0">
                <a:solidFill>
                  <a:srgbClr val="00B0F0"/>
                </a:solidFill>
              </a:rPr>
            </a:br>
            <a:r>
              <a:rPr lang="en-US" sz="2400" dirty="0">
                <a:solidFill>
                  <a:srgbClr val="00B0F0"/>
                </a:solidFill>
              </a:rPr>
              <a:t>baroreceptor nerves</a:t>
            </a:r>
            <a:r>
              <a:rPr lang="en-US" sz="2400" dirty="0"/>
              <a:t> leads to persistent </a:t>
            </a:r>
            <a:r>
              <a:rPr lang="en-US" sz="2400" dirty="0">
                <a:solidFill>
                  <a:srgbClr val="00B0F0"/>
                </a:solidFill>
              </a:rPr>
              <a:t>rise in BP </a:t>
            </a:r>
            <a:r>
              <a:rPr lang="en-US" sz="2400" dirty="0"/>
              <a:t>in</a:t>
            </a:r>
            <a:br>
              <a:rPr lang="en-US" sz="2400" dirty="0"/>
            </a:br>
            <a:r>
              <a:rPr lang="en-US" sz="2400" dirty="0"/>
              <a:t>dogs, cats and </a:t>
            </a:r>
            <a:r>
              <a:rPr lang="en-US" sz="2400" dirty="0" smtClean="0"/>
              <a:t>rabbits.</a:t>
            </a: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</a:rPr>
              <a:t>5:Psychogenic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hypertension: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3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58291" y="3081462"/>
            <a:ext cx="85898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Borderline hypertensive </a:t>
            </a:r>
            <a:r>
              <a:rPr lang="en-US" sz="2400" dirty="0"/>
              <a:t>rats (BHR) are useful for </a:t>
            </a:r>
            <a:r>
              <a:rPr lang="en-US" sz="2400" dirty="0" smtClean="0"/>
              <a:t>psychogenic hypertension</a:t>
            </a:r>
            <a:r>
              <a:rPr lang="en-US" sz="2400" dirty="0"/>
              <a:t>. BHRs that were exposed to </a:t>
            </a:r>
            <a:r>
              <a:rPr lang="en-US" sz="2400" dirty="0" smtClean="0"/>
              <a:t>daily sessions </a:t>
            </a:r>
            <a:r>
              <a:rPr lang="en-US" sz="2400" dirty="0"/>
              <a:t>of either short (20 min) or long (120 min)</a:t>
            </a:r>
            <a:br>
              <a:rPr lang="en-US" sz="2400" dirty="0"/>
            </a:br>
            <a:r>
              <a:rPr lang="en-US" sz="2400" dirty="0"/>
              <a:t>duration </a:t>
            </a:r>
            <a:r>
              <a:rPr lang="en-US" sz="2400" dirty="0">
                <a:solidFill>
                  <a:srgbClr val="00B0F0"/>
                </a:solidFill>
              </a:rPr>
              <a:t>air-jet stimulation </a:t>
            </a:r>
            <a:r>
              <a:rPr lang="en-US" sz="2400" dirty="0"/>
              <a:t>developed hypertension</a:t>
            </a:r>
            <a:br>
              <a:rPr lang="en-US" sz="2400" dirty="0"/>
            </a:br>
            <a:r>
              <a:rPr lang="en-US" sz="2400" dirty="0"/>
              <a:t>within 2 weeks in comparison to home cage controls.</a:t>
            </a:r>
            <a:br>
              <a:rPr lang="en-US" sz="2400" dirty="0"/>
            </a:br>
            <a:r>
              <a:rPr lang="en-US" sz="2400" dirty="0"/>
              <a:t>Animals exposed to 120 min stress sessions had</a:t>
            </a:r>
            <a:br>
              <a:rPr lang="en-US" sz="2400" dirty="0"/>
            </a:br>
            <a:r>
              <a:rPr lang="en-US" sz="2400" dirty="0"/>
              <a:t>significantly higher systolic BP relative to the 20</a:t>
            </a:r>
            <a:br>
              <a:rPr lang="en-US" sz="2400" dirty="0"/>
            </a:br>
            <a:r>
              <a:rPr lang="en-US" sz="2400" dirty="0"/>
              <a:t>minute </a:t>
            </a:r>
            <a:r>
              <a:rPr lang="en-US" sz="2400" dirty="0" smtClean="0"/>
              <a:t>group</a:t>
            </a:r>
            <a:r>
              <a:rPr lang="en-US" sz="2400" b="1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29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96981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Psychogenic hypertension: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831273"/>
            <a:ext cx="8915400" cy="5079949"/>
          </a:xfrm>
        </p:spPr>
        <p:txBody>
          <a:bodyPr>
            <a:noAutofit/>
          </a:bodyPr>
          <a:lstStyle/>
          <a:p>
            <a:r>
              <a:rPr lang="en-US" sz="2400" dirty="0" smtClean="0"/>
              <a:t>Other </a:t>
            </a:r>
            <a:r>
              <a:rPr lang="en-US" sz="2400" dirty="0"/>
              <a:t>types of stress have been applied, such </a:t>
            </a:r>
            <a:r>
              <a:rPr lang="en-US" sz="2400" dirty="0" smtClean="0"/>
              <a:t>as</a:t>
            </a:r>
          </a:p>
          <a:p>
            <a:r>
              <a:rPr lang="en-US" sz="2400" dirty="0" smtClean="0"/>
              <a:t>emotional stimuli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psychosocial </a:t>
            </a:r>
            <a:r>
              <a:rPr lang="en-US" sz="2400" dirty="0" smtClean="0"/>
              <a:t>stress</a:t>
            </a:r>
          </a:p>
          <a:p>
            <a:r>
              <a:rPr lang="en-US" sz="2400" dirty="0" smtClean="0"/>
              <a:t> immobilization</a:t>
            </a:r>
          </a:p>
          <a:p>
            <a:r>
              <a:rPr lang="en-US" sz="2400" dirty="0" smtClean="0"/>
              <a:t>stress  </a:t>
            </a:r>
          </a:p>
          <a:p>
            <a:r>
              <a:rPr lang="en-US" sz="2400" dirty="0" smtClean="0"/>
              <a:t>electric </a:t>
            </a:r>
            <a:r>
              <a:rPr lang="en-US" sz="2400" dirty="0"/>
              <a:t>stimuli</a:t>
            </a:r>
            <a:r>
              <a:rPr lang="en-US" sz="2400" dirty="0" smtClean="0"/>
              <a:t>,                                                                                      </a:t>
            </a:r>
            <a:r>
              <a:rPr lang="en-US" sz="2400" dirty="0"/>
              <a:t>but in all cases the </a:t>
            </a:r>
            <a:r>
              <a:rPr lang="en-US" sz="2400" dirty="0" smtClean="0"/>
              <a:t>results were similar.</a:t>
            </a:r>
            <a:endParaRPr lang="en-US" sz="2400" dirty="0"/>
          </a:p>
          <a:p>
            <a:r>
              <a:rPr lang="en-US" sz="2400" dirty="0" smtClean="0"/>
              <a:t> </a:t>
            </a:r>
            <a:r>
              <a:rPr lang="en-US" sz="2400" dirty="0"/>
              <a:t>As stress plays </a:t>
            </a:r>
            <a:r>
              <a:rPr lang="en-US" sz="2400" dirty="0" smtClean="0"/>
              <a:t>an important </a:t>
            </a:r>
            <a:r>
              <a:rPr lang="en-US" sz="2400" dirty="0"/>
              <a:t>part in development of human hypertension, this model is very frequently used to </a:t>
            </a:r>
            <a:r>
              <a:rPr lang="en-US" sz="2400" dirty="0" smtClean="0"/>
              <a:t>study the </a:t>
            </a:r>
            <a:r>
              <a:rPr lang="en-US" sz="2400" dirty="0"/>
              <a:t>pathophysiology of hypertension. 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5935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24691"/>
            <a:ext cx="8911687" cy="83127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6:Genetic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hypertension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762000"/>
            <a:ext cx="8915400" cy="5149222"/>
          </a:xfrm>
        </p:spPr>
        <p:txBody>
          <a:bodyPr/>
          <a:lstStyle/>
          <a:p>
            <a:r>
              <a:rPr lang="en-US" dirty="0" smtClean="0"/>
              <a:t>I</a:t>
            </a:r>
            <a:r>
              <a:rPr lang="en-US" sz="2400" dirty="0" smtClean="0"/>
              <a:t>n </a:t>
            </a:r>
            <a:r>
              <a:rPr lang="en-US" sz="2400" dirty="0"/>
              <a:t>1963, Okamoto and </a:t>
            </a:r>
            <a:r>
              <a:rPr lang="en-US" sz="2400" dirty="0" smtClean="0"/>
              <a:t>Aoki</a:t>
            </a:r>
            <a:r>
              <a:rPr lang="en-US" sz="2400" b="1" dirty="0"/>
              <a:t> </a:t>
            </a:r>
            <a:r>
              <a:rPr lang="en-US" sz="2400" dirty="0" smtClean="0"/>
              <a:t>introduced </a:t>
            </a:r>
            <a:r>
              <a:rPr lang="en-US" sz="2400" dirty="0"/>
              <a:t>a new model</a:t>
            </a:r>
            <a:br>
              <a:rPr lang="en-US" sz="2400" dirty="0"/>
            </a:br>
            <a:r>
              <a:rPr lang="en-US" sz="2400" dirty="0"/>
              <a:t>of experimental hypertension that required no</a:t>
            </a:r>
            <a:br>
              <a:rPr lang="en-US" sz="2400" dirty="0"/>
            </a:br>
            <a:r>
              <a:rPr lang="en-US" sz="2400" dirty="0"/>
              <a:t>physiological, pharmacological or surgical</a:t>
            </a:r>
            <a:br>
              <a:rPr lang="en-US" sz="2400" dirty="0"/>
            </a:br>
            <a:r>
              <a:rPr lang="en-US" sz="2400" dirty="0"/>
              <a:t>intervention. The so called ‘spontaneous hypertensive</a:t>
            </a:r>
            <a:br>
              <a:rPr lang="en-US" sz="2400" dirty="0"/>
            </a:br>
            <a:r>
              <a:rPr lang="en-US" sz="2400" dirty="0"/>
              <a:t>rat (SHR)’ was developed by meticulous genetic</a:t>
            </a:r>
            <a:br>
              <a:rPr lang="en-US" sz="2400" dirty="0"/>
            </a:br>
            <a:r>
              <a:rPr lang="en-US" sz="2400" dirty="0"/>
              <a:t>inbreeding that uniformly resulted in 100% of the</a:t>
            </a:r>
            <a:br>
              <a:rPr lang="en-US" sz="2400" dirty="0"/>
            </a:br>
            <a:r>
              <a:rPr lang="en-US" sz="2400" dirty="0"/>
              <a:t>progeny having naturally occurring hypertension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89212" y="3590975"/>
            <a:ext cx="935340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In SHRs, BP gradually increases until it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is maintained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at a markedly elevated level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after approximately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12 weeks of age. In unrestrained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male SHRs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, mean arterial pressure is approximately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190- 200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mm Hg as compared to 115-130 mm Hg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in normal rats.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During the early stable stages and</a:t>
            </a:r>
            <a:r>
              <a:rPr lang="en-US" sz="2400" b="1" dirty="0"/>
              <a:t> developmental phase of hypertension, elevated BP</a:t>
            </a:r>
            <a:br>
              <a:rPr lang="en-US" sz="2400" b="1" dirty="0"/>
            </a:br>
            <a:r>
              <a:rPr lang="en-US" sz="2400" b="1" dirty="0"/>
              <a:t>is maintained in large part by enhanced central</a:t>
            </a:r>
            <a:br>
              <a:rPr lang="en-US" sz="2400" b="1" dirty="0"/>
            </a:br>
            <a:r>
              <a:rPr lang="en-US" sz="2400" b="1" dirty="0"/>
              <a:t>sympathetic </a:t>
            </a:r>
            <a:r>
              <a:rPr lang="en-US" sz="2400" b="1" dirty="0" smtClean="0"/>
              <a:t>outflow.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489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2592925" y="124692"/>
            <a:ext cx="8911687" cy="66501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Genetic Rats models of hypertension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589212" y="1149927"/>
            <a:ext cx="8915400" cy="5708073"/>
          </a:xfrm>
        </p:spPr>
        <p:txBody>
          <a:bodyPr>
            <a:noAutofit/>
          </a:bodyPr>
          <a:lstStyle/>
          <a:p>
            <a:r>
              <a:rPr lang="en-US" sz="2400" dirty="0"/>
              <a:t>A number of rat genetic models of hypertension have </a:t>
            </a:r>
            <a:r>
              <a:rPr lang="en-US" sz="2400" dirty="0" smtClean="0"/>
              <a:t>been used </a:t>
            </a:r>
            <a:r>
              <a:rPr lang="en-US" sz="2400" dirty="0"/>
              <a:t>in genetic, (</a:t>
            </a:r>
            <a:r>
              <a:rPr lang="en-US" sz="2400" dirty="0" err="1"/>
              <a:t>patho</a:t>
            </a:r>
            <a:r>
              <a:rPr lang="en-US" sz="2400" dirty="0"/>
              <a:t>)physiological, and </a:t>
            </a:r>
            <a:r>
              <a:rPr lang="en-US" sz="2400" dirty="0" smtClean="0"/>
              <a:t>pharmacological</a:t>
            </a:r>
            <a:r>
              <a:rPr lang="en-US" sz="2400" dirty="0"/>
              <a:t> </a:t>
            </a:r>
            <a:r>
              <a:rPr lang="en-US" sz="2400" dirty="0" smtClean="0"/>
              <a:t>studies. </a:t>
            </a:r>
            <a:r>
              <a:rPr lang="en-US" sz="2400" dirty="0"/>
              <a:t>Rat strains exhibiting genetic hypertension </a:t>
            </a:r>
            <a:r>
              <a:rPr lang="en-US" sz="2400" dirty="0" smtClean="0"/>
              <a:t>include: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the SHR, DSS rat, the fawn-hooded hypertensive (FHH)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rat,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Milan hypertensive strain, the Lyon hypertensive rat,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the Sabra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hypertensive rat, the genetically hypertensive rat,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and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inherited stress-induced arterial hypertension rat model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2400" dirty="0"/>
              <a:t>Of these, the most commonly studied is the SHR. </a:t>
            </a:r>
            <a:br>
              <a:rPr lang="en-US" sz="2400" dirty="0"/>
            </a:br>
            <a:r>
              <a:rPr lang="en-US" sz="2400" dirty="0"/>
              <a:t>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most distinct advantage </a:t>
            </a:r>
            <a:r>
              <a:rPr lang="en-US" sz="2400" dirty="0"/>
              <a:t>of the rat genetic models of hypertension is the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similarities of the BP/hypertension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phenotypes </a:t>
            </a:r>
            <a:r>
              <a:rPr lang="en-US" sz="2400" dirty="0" smtClean="0"/>
              <a:t>to </a:t>
            </a:r>
            <a:r>
              <a:rPr lang="en-US" sz="2400" dirty="0"/>
              <a:t>those observed in patients and the genetic basis of disease</a:t>
            </a:r>
            <a:br>
              <a:rPr lang="en-US" sz="2400" dirty="0"/>
            </a:br>
            <a:r>
              <a:rPr lang="en-US" sz="2400" dirty="0"/>
              <a:t>development that occurs in these animals 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0009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1"/>
            <a:ext cx="8911687" cy="1025236"/>
          </a:xfrm>
        </p:spPr>
        <p:txBody>
          <a:bodyPr/>
          <a:lstStyle/>
          <a:p>
            <a:r>
              <a:rPr lang="en-US" dirty="0" smtClean="0"/>
              <a:t>Other Models…….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665019"/>
            <a:ext cx="8915400" cy="6192982"/>
          </a:xfrm>
        </p:spPr>
        <p:txBody>
          <a:bodyPr>
            <a:noAutofit/>
          </a:bodyPr>
          <a:lstStyle/>
          <a:p>
            <a:r>
              <a:rPr lang="en-US" sz="2400" b="1" dirty="0"/>
              <a:t>Obesity-related hypertension: </a:t>
            </a:r>
            <a:r>
              <a:rPr lang="en-US" sz="2400" dirty="0" err="1"/>
              <a:t>Wistar</a:t>
            </a:r>
            <a:r>
              <a:rPr lang="en-US" sz="2400" dirty="0"/>
              <a:t> </a:t>
            </a:r>
            <a:r>
              <a:rPr lang="en-US" sz="2400" dirty="0" smtClean="0"/>
              <a:t>fatty rats  </a:t>
            </a:r>
            <a:r>
              <a:rPr lang="en-US" sz="2400" dirty="0"/>
              <a:t>show </a:t>
            </a:r>
            <a:r>
              <a:rPr lang="en-US" sz="2400" dirty="0" smtClean="0"/>
              <a:t>persistent hyperinsulinemia </a:t>
            </a:r>
            <a:r>
              <a:rPr lang="en-US" sz="2400" dirty="0"/>
              <a:t>and hypertension after </a:t>
            </a:r>
            <a:r>
              <a:rPr lang="en-US" sz="2400" dirty="0" smtClean="0"/>
              <a:t>16 weeks </a:t>
            </a:r>
            <a:r>
              <a:rPr lang="en-US" sz="2400" dirty="0"/>
              <a:t>of age and may be a good model </a:t>
            </a:r>
            <a:r>
              <a:rPr lang="en-US" sz="2400" dirty="0" smtClean="0"/>
              <a:t>to elucidate </a:t>
            </a:r>
            <a:r>
              <a:rPr lang="en-US" sz="2400" dirty="0"/>
              <a:t>the relationship between hyperinsulinemia and </a:t>
            </a:r>
            <a:r>
              <a:rPr lang="en-US" sz="2400" dirty="0" smtClean="0"/>
              <a:t>hypertension.</a:t>
            </a:r>
            <a:endParaRPr lang="en-US" sz="2400" dirty="0"/>
          </a:p>
          <a:p>
            <a:r>
              <a:rPr lang="en-US" sz="2400" dirty="0" smtClean="0"/>
              <a:t>. </a:t>
            </a:r>
            <a:r>
              <a:rPr lang="en-US" sz="2400" b="1" dirty="0"/>
              <a:t>Hypertension induced by </a:t>
            </a:r>
            <a:r>
              <a:rPr lang="en-US" sz="2400" b="1" dirty="0" err="1" smtClean="0"/>
              <a:t>cholino</a:t>
            </a:r>
            <a:r>
              <a:rPr lang="en-US" sz="2400" b="1" dirty="0" smtClean="0"/>
              <a:t> mimetic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agents: </a:t>
            </a:r>
            <a:r>
              <a:rPr lang="en-US" sz="2400" dirty="0" err="1" smtClean="0"/>
              <a:t>Physostigmine</a:t>
            </a:r>
            <a:r>
              <a:rPr lang="en-US" sz="2400" dirty="0" smtClean="0"/>
              <a:t> </a:t>
            </a:r>
            <a:r>
              <a:rPr lang="en-US" sz="2400" dirty="0"/>
              <a:t>(10-80 µg/kg, </a:t>
            </a:r>
            <a:r>
              <a:rPr lang="en-US" sz="2400" i="1" dirty="0" err="1"/>
              <a:t>i.v.</a:t>
            </a:r>
            <a:r>
              <a:rPr lang="en-US" sz="2400" dirty="0"/>
              <a:t>), </a:t>
            </a:r>
            <a:r>
              <a:rPr lang="en-US" sz="2400" dirty="0" smtClean="0"/>
              <a:t>cholinesterase </a:t>
            </a:r>
            <a:r>
              <a:rPr lang="en-US" sz="2400" dirty="0"/>
              <a:t>inhibitor, and </a:t>
            </a:r>
            <a:r>
              <a:rPr lang="en-US" sz="2400" dirty="0" err="1" smtClean="0"/>
              <a:t>oxotremorine</a:t>
            </a:r>
            <a:r>
              <a:rPr lang="en-US" sz="2400" dirty="0" smtClean="0"/>
              <a:t> (20-40 </a:t>
            </a:r>
            <a:r>
              <a:rPr lang="en-US" sz="2400" dirty="0"/>
              <a:t>µg/kg, </a:t>
            </a:r>
            <a:r>
              <a:rPr lang="en-US" sz="2400" i="1" dirty="0" err="1"/>
              <a:t>i.v.</a:t>
            </a:r>
            <a:r>
              <a:rPr lang="en-US" sz="2400" dirty="0"/>
              <a:t>), a direct </a:t>
            </a:r>
            <a:r>
              <a:rPr lang="en-US" sz="2400" dirty="0" smtClean="0"/>
              <a:t>muscarinic cholinergic </a:t>
            </a:r>
            <a:r>
              <a:rPr lang="en-US" sz="2400" dirty="0"/>
              <a:t>agonist, cause a </a:t>
            </a:r>
            <a:r>
              <a:rPr lang="en-US" sz="2400" dirty="0" smtClean="0"/>
              <a:t>dose-dependent increase </a:t>
            </a:r>
            <a:r>
              <a:rPr lang="en-US" sz="2400" dirty="0"/>
              <a:t>in </a:t>
            </a:r>
            <a:r>
              <a:rPr lang="en-US" sz="2400" dirty="0" smtClean="0"/>
              <a:t>BP. </a:t>
            </a:r>
            <a:r>
              <a:rPr lang="en-US" sz="2400" dirty="0"/>
              <a:t>The </a:t>
            </a:r>
            <a:r>
              <a:rPr lang="en-US" sz="2400" dirty="0" smtClean="0"/>
              <a:t>cholinomimetic-induced hypertension </a:t>
            </a:r>
            <a:r>
              <a:rPr lang="en-US" sz="2400" dirty="0"/>
              <a:t>has been shown to be elicited</a:t>
            </a:r>
            <a:br>
              <a:rPr lang="en-US" sz="2400" dirty="0"/>
            </a:br>
            <a:r>
              <a:rPr lang="en-US" sz="2400" dirty="0"/>
              <a:t>through activation of central </a:t>
            </a:r>
            <a:r>
              <a:rPr lang="en-US" sz="2400" dirty="0" smtClean="0"/>
              <a:t>cholinergic mechanism </a:t>
            </a:r>
            <a:r>
              <a:rPr lang="en-US" sz="2400" dirty="0"/>
              <a:t>and mediated peripherally </a:t>
            </a:r>
            <a:r>
              <a:rPr lang="en-US" sz="2400" dirty="0" smtClean="0"/>
              <a:t>through sympathetic </a:t>
            </a:r>
            <a:r>
              <a:rPr lang="en-US" sz="2400" dirty="0"/>
              <a:t>nervous </a:t>
            </a:r>
            <a:r>
              <a:rPr lang="en-US" sz="2400" dirty="0" smtClean="0"/>
              <a:t>system. Pretreatment with </a:t>
            </a:r>
            <a:r>
              <a:rPr lang="en-US" sz="2400" dirty="0"/>
              <a:t>methyl scopolamine (1 mg/kg) </a:t>
            </a:r>
            <a:r>
              <a:rPr lang="en-US" sz="2400" dirty="0" smtClean="0"/>
              <a:t>5-10 minutes </a:t>
            </a:r>
            <a:r>
              <a:rPr lang="en-US" sz="2400" dirty="0"/>
              <a:t>before giving </a:t>
            </a:r>
            <a:r>
              <a:rPr lang="en-US" sz="2400" dirty="0" err="1"/>
              <a:t>oxotremorine</a:t>
            </a:r>
            <a:r>
              <a:rPr lang="en-US" sz="2400" dirty="0"/>
              <a:t> </a:t>
            </a:r>
            <a:r>
              <a:rPr lang="en-US" sz="2400" dirty="0" smtClean="0"/>
              <a:t>prevents initial </a:t>
            </a:r>
            <a:r>
              <a:rPr lang="en-US" sz="2400" dirty="0"/>
              <a:t>hypotension in this </a:t>
            </a:r>
            <a:r>
              <a:rPr lang="en-US" sz="2400" dirty="0" smtClean="0"/>
              <a:t>model.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223296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49876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945" y="651164"/>
            <a:ext cx="10875819" cy="5818909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/>
              <a:t>Angiotensin-II induced hypertension:</a:t>
            </a:r>
            <a:br>
              <a:rPr lang="en-US" sz="2800" b="1" dirty="0"/>
            </a:br>
            <a:r>
              <a:rPr lang="en-US" sz="2800" dirty="0"/>
              <a:t>Subcutaneous infusion of angiotensin-II (</a:t>
            </a:r>
            <a:r>
              <a:rPr lang="en-US" sz="2800" dirty="0" smtClean="0"/>
              <a:t>0.7 mg/kg/day</a:t>
            </a:r>
            <a:r>
              <a:rPr lang="en-US" sz="2800" dirty="0"/>
              <a:t>) using </a:t>
            </a:r>
            <a:r>
              <a:rPr lang="en-US" sz="2800" dirty="0" smtClean="0"/>
              <a:t>mini pump </a:t>
            </a:r>
            <a:r>
              <a:rPr lang="en-US" sz="2800" dirty="0"/>
              <a:t>elicits hypertension in 4-8 </a:t>
            </a:r>
            <a:r>
              <a:rPr lang="en-US" sz="2800" dirty="0" smtClean="0"/>
              <a:t>weeks.</a:t>
            </a:r>
          </a:p>
          <a:p>
            <a:r>
              <a:rPr lang="en-US" sz="2800" b="1" dirty="0" smtClean="0"/>
              <a:t>Hypertension </a:t>
            </a:r>
            <a:r>
              <a:rPr lang="en-US" sz="2800" b="1" dirty="0"/>
              <a:t>induced by cadmium:</a:t>
            </a:r>
            <a:br>
              <a:rPr lang="en-US" sz="2800" b="1" dirty="0"/>
            </a:br>
            <a:r>
              <a:rPr lang="en-US" sz="2800" dirty="0"/>
              <a:t>Hypertension is produced by the </a:t>
            </a:r>
            <a:r>
              <a:rPr lang="en-US" sz="2800" dirty="0" smtClean="0"/>
              <a:t>chronic administration </a:t>
            </a:r>
            <a:r>
              <a:rPr lang="en-US" sz="2800" dirty="0"/>
              <a:t>of </a:t>
            </a:r>
            <a:r>
              <a:rPr lang="en-US" sz="2800" dirty="0" err="1" smtClean="0"/>
              <a:t>CdCI</a:t>
            </a:r>
            <a:r>
              <a:rPr lang="en-US" sz="2800" dirty="0" smtClean="0"/>
              <a:t> </a:t>
            </a:r>
            <a:r>
              <a:rPr lang="en-US" sz="2800" dirty="0"/>
              <a:t>(1 mg/kg/day, </a:t>
            </a:r>
            <a:r>
              <a:rPr lang="en-US" sz="2800" i="1" dirty="0" err="1"/>
              <a:t>i.p</a:t>
            </a:r>
            <a:r>
              <a:rPr lang="en-US" sz="2800" i="1" dirty="0"/>
              <a:t>. </a:t>
            </a:r>
            <a:r>
              <a:rPr lang="en-US" sz="2800" dirty="0" smtClean="0"/>
              <a:t>for</a:t>
            </a:r>
            <a:r>
              <a:rPr lang="en-US" sz="2800" dirty="0"/>
              <a:t> </a:t>
            </a:r>
            <a:r>
              <a:rPr lang="en-US" sz="2800" dirty="0" smtClean="0"/>
              <a:t>2 </a:t>
            </a:r>
            <a:r>
              <a:rPr lang="en-US" sz="2800" dirty="0" err="1"/>
              <a:t>wk</a:t>
            </a:r>
            <a:r>
              <a:rPr lang="en-US" sz="2800" dirty="0" smtClean="0"/>
              <a:t>). </a:t>
            </a:r>
            <a:r>
              <a:rPr lang="en-US" sz="2800" dirty="0" err="1"/>
              <a:t>CdCl</a:t>
            </a:r>
            <a:r>
              <a:rPr lang="en-US" sz="2800" dirty="0"/>
              <a:t>-induced hypertension might </a:t>
            </a:r>
            <a:r>
              <a:rPr lang="en-US" sz="2800" dirty="0" smtClean="0"/>
              <a:t>be due </a:t>
            </a:r>
            <a:r>
              <a:rPr lang="en-US" sz="2800" dirty="0"/>
              <a:t>to the fact that the metal ion might </a:t>
            </a:r>
            <a:r>
              <a:rPr lang="en-US" sz="2800" dirty="0" smtClean="0"/>
              <a:t>mimic</a:t>
            </a:r>
            <a:r>
              <a:rPr lang="en-US" sz="2800" dirty="0"/>
              <a:t> Ca</a:t>
            </a:r>
            <a:r>
              <a:rPr lang="en-US" sz="2800" b="1" dirty="0"/>
              <a:t>2+ </a:t>
            </a:r>
            <a:r>
              <a:rPr lang="en-US" sz="2800" dirty="0"/>
              <a:t>ion as a partial agonist and produce a</a:t>
            </a:r>
            <a:br>
              <a:rPr lang="en-US" sz="2800" dirty="0"/>
            </a:br>
            <a:r>
              <a:rPr lang="en-US" sz="2800" dirty="0"/>
              <a:t>direct contractile effect on vascular smooth</a:t>
            </a:r>
            <a:br>
              <a:rPr lang="en-US" sz="2800" dirty="0"/>
            </a:br>
            <a:r>
              <a:rPr lang="en-US" sz="2800" dirty="0" smtClean="0"/>
              <a:t>muscle.</a:t>
            </a:r>
          </a:p>
          <a:p>
            <a:r>
              <a:rPr lang="en-US" sz="2800" b="1" dirty="0" smtClean="0"/>
              <a:t>Chronic </a:t>
            </a:r>
            <a:r>
              <a:rPr lang="en-US" sz="2800" b="1" dirty="0"/>
              <a:t>nitric oxide </a:t>
            </a:r>
            <a:r>
              <a:rPr lang="en-US" sz="2800" b="1" dirty="0" smtClean="0"/>
              <a:t>inhibition-induced hypertension</a:t>
            </a:r>
            <a:r>
              <a:rPr lang="en-US" sz="2800" b="1" dirty="0"/>
              <a:t>: </a:t>
            </a:r>
            <a:r>
              <a:rPr lang="en-US" sz="2800" dirty="0"/>
              <a:t>SHRs when given a nonselective nitric oxide synthase inhibitor, </a:t>
            </a:r>
            <a:r>
              <a:rPr lang="en-US" sz="2800" dirty="0" err="1" smtClean="0"/>
              <a:t>N</a:t>
            </a:r>
            <a:r>
              <a:rPr lang="en-US" sz="2800" b="1" dirty="0" err="1" smtClean="0"/>
              <a:t>w</a:t>
            </a:r>
            <a:r>
              <a:rPr lang="en-US" sz="2800" dirty="0" err="1" smtClean="0"/>
              <a:t>nitro</a:t>
            </a:r>
            <a:r>
              <a:rPr lang="en-US" sz="2800" dirty="0" smtClean="0"/>
              <a:t>-L-arginine methyl </a:t>
            </a:r>
            <a:r>
              <a:rPr lang="en-US" sz="2800" dirty="0"/>
              <a:t>ester (L-NAME), for 4</a:t>
            </a:r>
            <a:br>
              <a:rPr lang="en-US" sz="2800" dirty="0"/>
            </a:br>
            <a:r>
              <a:rPr lang="en-US" sz="2800" dirty="0"/>
              <a:t>weeks develop time and dose-dependent</a:t>
            </a:r>
            <a:br>
              <a:rPr lang="en-US" sz="2800" dirty="0"/>
            </a:br>
            <a:r>
              <a:rPr lang="en-US" sz="2800" dirty="0" smtClean="0"/>
              <a:t>hypertension</a:t>
            </a:r>
            <a:r>
              <a:rPr lang="en-US" sz="2800" b="1" dirty="0" smtClean="0"/>
              <a:t>.</a:t>
            </a:r>
          </a:p>
          <a:p>
            <a:r>
              <a:rPr lang="en-US" sz="3100" dirty="0" smtClean="0"/>
              <a:t>  </a:t>
            </a:r>
            <a:r>
              <a:rPr lang="en-US" sz="3100" dirty="0" err="1">
                <a:solidFill>
                  <a:srgbClr val="FF0000"/>
                </a:solidFill>
              </a:rPr>
              <a:t>Soriguer</a:t>
            </a:r>
            <a:r>
              <a:rPr lang="en-US" sz="3100" dirty="0">
                <a:solidFill>
                  <a:srgbClr val="FF0000"/>
                </a:solidFill>
              </a:rPr>
              <a:t> et al. [51] conducted a study on cooking oils, reporting that repeatedly oxidized frying oil is an independent risk factor for hypertension</a:t>
            </a:r>
            <a:r>
              <a:rPr lang="en-US" sz="3100" dirty="0" smtClean="0">
                <a:solidFill>
                  <a:srgbClr val="FF0000"/>
                </a:solidFill>
              </a:rPr>
              <a:t>.</a:t>
            </a:r>
            <a:r>
              <a:rPr lang="en-US" sz="3100" dirty="0">
                <a:solidFill>
                  <a:srgbClr val="FF0000"/>
                </a:solidFill>
              </a:rPr>
              <a:t> Heated oil diet promotes oxidative stress, resulting in NO sequestration and inactivation. Furthermore, heated oil causes a significant increase in ACE activity and a reduction in </a:t>
            </a:r>
            <a:r>
              <a:rPr lang="en-US" sz="3100" dirty="0" err="1">
                <a:solidFill>
                  <a:srgbClr val="FF0000"/>
                </a:solidFill>
              </a:rPr>
              <a:t>heme</a:t>
            </a:r>
            <a:r>
              <a:rPr lang="en-US" sz="3100" dirty="0">
                <a:solidFill>
                  <a:srgbClr val="FF0000"/>
                </a:solidFill>
              </a:rPr>
              <a:t> oxygenase content. The thermal oxidation of vegetable oils promotes the generation of free radicals and may contribute to the pathogenesis of hypertension in rats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79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22765" y="429491"/>
            <a:ext cx="1028007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</a:rPr>
              <a:t>Measurement of BP in animal models</a:t>
            </a: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In acute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experiments, 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animals are usually anesthetized and BP is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measured for the duration of the experiment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by exposing 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</a:rPr>
              <a:t>an accessible artery and inserting a </a:t>
            </a:r>
            <a:r>
              <a:rPr lang="en-US" sz="2400" dirty="0" smtClean="0">
                <a:solidFill>
                  <a:srgbClr val="00B0F0"/>
                </a:solidFill>
                <a:latin typeface="Arial" panose="020B0604020202020204" pitchFamily="34" charset="0"/>
              </a:rPr>
              <a:t>cannula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connected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to a mercury manometer or a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pressure transducer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. Frequent repetition of the surgical arterial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exposure under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anaesthesia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is undesirable.</a:t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Anaesthesia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is used only when immobilization of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the animal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is required to measure BP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</a:rPr>
              <a:t>Anaesthesia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</a:rPr>
              <a:t>makes</a:t>
            </a:r>
            <a:r>
              <a:rPr lang="en-US" sz="2400" dirty="0"/>
              <a:t> determination of BP easier and more accurate </a:t>
            </a:r>
            <a:r>
              <a:rPr lang="en-US" sz="2400" dirty="0" smtClean="0"/>
              <a:t>but the </a:t>
            </a:r>
            <a:r>
              <a:rPr lang="en-US" sz="2400" dirty="0"/>
              <a:t>use of </a:t>
            </a:r>
            <a:r>
              <a:rPr lang="en-US" sz="2400" dirty="0" err="1" smtClean="0"/>
              <a:t>anaesthesia</a:t>
            </a:r>
            <a:r>
              <a:rPr lang="en-US" sz="2400" dirty="0" smtClean="0"/>
              <a:t> </a:t>
            </a:r>
            <a:r>
              <a:rPr lang="en-US" sz="2400" dirty="0"/>
              <a:t>introduces an additional</a:t>
            </a:r>
            <a:br>
              <a:rPr lang="en-US" sz="2400" dirty="0"/>
            </a:br>
            <a:r>
              <a:rPr lang="en-US" sz="2400" dirty="0"/>
              <a:t>variable. </a:t>
            </a:r>
            <a:r>
              <a:rPr lang="en-US" sz="2400" dirty="0" err="1" smtClean="0"/>
              <a:t>Anaesthetic</a:t>
            </a:r>
            <a:r>
              <a:rPr lang="en-US" sz="2400" dirty="0" smtClean="0"/>
              <a:t> </a:t>
            </a:r>
            <a:r>
              <a:rPr lang="en-US" sz="2400" dirty="0"/>
              <a:t>agents have been reported to</a:t>
            </a:r>
            <a:br>
              <a:rPr lang="en-US" sz="2400" dirty="0"/>
            </a:br>
            <a:r>
              <a:rPr lang="en-US" sz="2400" dirty="0"/>
              <a:t>alter BP and cardiovascular </a:t>
            </a:r>
            <a:r>
              <a:rPr lang="en-US" sz="2400" dirty="0" smtClean="0"/>
              <a:t>reflexes. </a:t>
            </a:r>
          </a:p>
          <a:p>
            <a:r>
              <a:rPr lang="en-US" sz="2400" dirty="0" smtClean="0"/>
              <a:t>BP </a:t>
            </a:r>
            <a:r>
              <a:rPr lang="en-US" sz="2400" dirty="0"/>
              <a:t>can </a:t>
            </a:r>
            <a:r>
              <a:rPr lang="en-US" sz="2400" dirty="0" smtClean="0"/>
              <a:t>be recorded </a:t>
            </a:r>
            <a:r>
              <a:rPr lang="en-US" sz="2400" dirty="0"/>
              <a:t>in </a:t>
            </a:r>
            <a:r>
              <a:rPr lang="en-US" sz="2400" dirty="0" err="1" smtClean="0"/>
              <a:t>unanaesthetised</a:t>
            </a:r>
            <a:r>
              <a:rPr lang="en-US" sz="2400" dirty="0" smtClean="0"/>
              <a:t> </a:t>
            </a:r>
            <a:r>
              <a:rPr lang="en-US" sz="2400" dirty="0"/>
              <a:t>state. </a:t>
            </a:r>
            <a:r>
              <a:rPr lang="en-US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18274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799184"/>
              </p:ext>
            </p:extLst>
          </p:nvPr>
        </p:nvGraphicFramePr>
        <p:xfrm>
          <a:off x="1787236" y="1801091"/>
          <a:ext cx="10196945" cy="4724399"/>
        </p:xfrm>
        <a:graphic>
          <a:graphicData uri="http://schemas.openxmlformats.org/drawingml/2006/table">
            <a:tbl>
              <a:tblPr/>
              <a:tblGrid>
                <a:gridCol w="5104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921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99789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Spontaneous hypertension </a:t>
                      </a:r>
                      <a:b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Renal artery stenosis </a:t>
                      </a:r>
                      <a:b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hypertension</a:t>
                      </a:r>
                      <a:b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2400" b="0" i="0" dirty="0" err="1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Overdosage</a:t>
                      </a:r>
                      <a: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 of glucocorticoids </a:t>
                      </a:r>
                      <a:b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2400" b="0" i="0" dirty="0" err="1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Overdosage</a:t>
                      </a:r>
                      <a: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 of mineralocorticoids </a:t>
                      </a:r>
                      <a:b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2400" b="0" i="0" dirty="0" err="1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Overdosage</a:t>
                      </a:r>
                      <a: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 of salt </a:t>
                      </a:r>
                      <a:b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Obesity related hypertension </a:t>
                      </a:r>
                      <a:b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Uterine </a:t>
                      </a:r>
                      <a:r>
                        <a:rPr lang="en-US" sz="2400" b="0" i="0" dirty="0" err="1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ischaemia</a:t>
                      </a:r>
                      <a: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b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Reduced renal mass </a:t>
                      </a:r>
                      <a:endParaRPr lang="en-US" sz="2400" dirty="0">
                        <a:solidFill>
                          <a:srgbClr val="FFC000"/>
                        </a:solidFill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Essential hypertension</a:t>
                      </a:r>
                      <a:br>
                        <a:rPr lang="en-US" sz="2400" b="0" i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2400" b="0" i="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Renal artery</a:t>
                      </a:r>
                      <a:r>
                        <a:rPr lang="en-US" sz="2400" b="0" i="0" baseline="0" dirty="0" smtClean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</a:rPr>
                        <a:t> stenosis</a:t>
                      </a:r>
                      <a:endParaRPr lang="en-US" sz="2400" b="0" i="0" dirty="0" smtClean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Cushing syndrome</a:t>
                      </a:r>
                      <a:b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Primary </a:t>
                      </a:r>
                      <a:r>
                        <a:rPr kumimoji="0" lang="en-US" sz="24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aldosteronism</a:t>
                      </a: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Chronic high salt intake</a:t>
                      </a:r>
                      <a:b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Obese hypertension</a:t>
                      </a:r>
                      <a:b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Preeclampsia</a:t>
                      </a:r>
                      <a:b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en-US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Renal diseases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4610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16728" y="450595"/>
            <a:ext cx="844528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Comparable forms of experimental and clinical</a:t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hypertension.</a:t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Experimental Hypertension                Clinical Hypertension</a:t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7954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38" y="0"/>
            <a:ext cx="10569262" cy="615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623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256" y="206062"/>
            <a:ext cx="9852338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55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130" b="7710"/>
          <a:stretch/>
        </p:blipFill>
        <p:spPr>
          <a:xfrm>
            <a:off x="162232" y="132734"/>
            <a:ext cx="11680724" cy="64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375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022" r="-6514" b="27072"/>
          <a:stretch/>
        </p:blipFill>
        <p:spPr>
          <a:xfrm>
            <a:off x="2150772" y="-154546"/>
            <a:ext cx="9491729" cy="2897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6434" b="10420"/>
          <a:stretch/>
        </p:blipFill>
        <p:spPr>
          <a:xfrm>
            <a:off x="2150772" y="2537138"/>
            <a:ext cx="8925059" cy="28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592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45" y="-96982"/>
            <a:ext cx="9092484" cy="3670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455" y="144496"/>
            <a:ext cx="3948545" cy="31875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46" y="3573495"/>
            <a:ext cx="12053454" cy="318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536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9738" b="27121"/>
          <a:stretch/>
        </p:blipFill>
        <p:spPr>
          <a:xfrm>
            <a:off x="-1" y="0"/>
            <a:ext cx="7897092" cy="2424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3" y="2424546"/>
            <a:ext cx="7135090" cy="4433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144" y="2424547"/>
            <a:ext cx="5347855" cy="432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322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4" y="0"/>
            <a:ext cx="11859491" cy="666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269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30581" y="264575"/>
            <a:ext cx="888076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u="sng" dirty="0" smtClean="0">
                <a:solidFill>
                  <a:srgbClr val="3A3A3A"/>
                </a:solidFill>
                <a:latin typeface="arial" panose="020B0604020202020204" pitchFamily="34" charset="0"/>
                <a:hlinkClick r:id="rId3"/>
              </a:rPr>
              <a:t>ANTI HYPERTYENSIVE DRUGS: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 smtClean="0">
                <a:solidFill>
                  <a:srgbClr val="3A3A3A"/>
                </a:solidFill>
                <a:latin typeface="arial" panose="020B0604020202020204" pitchFamily="34" charset="0"/>
                <a:hlinkClick r:id="rId3"/>
              </a:rPr>
              <a:t>Diuretics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3"/>
              </a:rPr>
              <a:t>thiazide diuretics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3"/>
              </a:rPr>
              <a:t>loop diuretics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3"/>
              </a:rPr>
              <a:t>potassium-sparing diuretics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4"/>
              </a:rPr>
              <a:t>Vasodilators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5"/>
              </a:rPr>
              <a:t>alpha-adrenoceptor antagonists (alpha-blockers)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6"/>
              </a:rPr>
              <a:t>angiotensin converting enzyme inhibitors (ACE inhibitors)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7"/>
              </a:rPr>
              <a:t>angiotensin receptor blockers (ARBs)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8"/>
              </a:rPr>
              <a:t>calcium-channel blockers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9"/>
              </a:rPr>
              <a:t>direct acting arterial dilators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10"/>
              </a:rPr>
              <a:t>ganglionic blockers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 err="1">
                <a:solidFill>
                  <a:srgbClr val="3A3A3A"/>
                </a:solidFill>
                <a:latin typeface="arial" panose="020B0604020202020204" pitchFamily="34" charset="0"/>
                <a:hlinkClick r:id="rId11"/>
              </a:rPr>
              <a:t>nitrodilators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12"/>
              </a:rPr>
              <a:t> potassium-channel openers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13"/>
              </a:rPr>
              <a:t>renin inhibitors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 err="1">
                <a:solidFill>
                  <a:srgbClr val="3A3A3A"/>
                </a:solidFill>
                <a:latin typeface="arial" panose="020B0604020202020204" pitchFamily="34" charset="0"/>
                <a:hlinkClick r:id="rId14"/>
              </a:rPr>
              <a:t>Cardioinhibitory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14"/>
              </a:rPr>
              <a:t> drugs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15"/>
              </a:rPr>
              <a:t>beta-blockers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-  </a:t>
            </a: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8"/>
              </a:rPr>
              <a:t>calcium-channel blockers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rgbClr val="3A3A3A"/>
                </a:solidFill>
                <a:latin typeface="arial" panose="020B0604020202020204" pitchFamily="34" charset="0"/>
                <a:hlinkClick r:id="rId16"/>
              </a:rPr>
              <a:t>Centrally acting </a:t>
            </a:r>
            <a:r>
              <a:rPr lang="en-US" u="sng" dirty="0" err="1">
                <a:solidFill>
                  <a:srgbClr val="3A3A3A"/>
                </a:solidFill>
                <a:latin typeface="arial" panose="020B0604020202020204" pitchFamily="34" charset="0"/>
                <a:hlinkClick r:id="rId16"/>
              </a:rPr>
              <a:t>sympatholytics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291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</a:t>
            </a:r>
            <a:r>
              <a:rPr lang="en-US" dirty="0" smtClean="0"/>
              <a:t>REFERENCES: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302327"/>
            <a:ext cx="8915400" cy="460889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Hatton, D. C., </a:t>
            </a:r>
            <a:r>
              <a:rPr lang="en-US" dirty="0" err="1"/>
              <a:t>DeMerritt</a:t>
            </a:r>
            <a:r>
              <a:rPr lang="en-US" dirty="0"/>
              <a:t>, J., </a:t>
            </a:r>
            <a:r>
              <a:rPr lang="en-US" dirty="0" err="1"/>
              <a:t>Coste</a:t>
            </a:r>
            <a:r>
              <a:rPr lang="en-US" dirty="0"/>
              <a:t>, S. C., &amp; McCarron, D. A. (1993). Stress-induced hypertension in the borderline hypertensive rat: stimulus duration. </a:t>
            </a:r>
            <a:r>
              <a:rPr lang="en-US" i="1" dirty="0"/>
              <a:t>Physiology &amp; behavior</a:t>
            </a:r>
            <a:r>
              <a:rPr lang="en-US" dirty="0"/>
              <a:t>, </a:t>
            </a:r>
            <a:r>
              <a:rPr lang="en-US" i="1" dirty="0"/>
              <a:t>53</a:t>
            </a:r>
            <a:r>
              <a:rPr lang="en-US" dirty="0"/>
              <a:t>(4), 635-641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 err="1"/>
              <a:t>Suwanich</a:t>
            </a:r>
            <a:r>
              <a:rPr lang="en-US" dirty="0"/>
              <a:t>, A., Wyss, J. M., &amp; </a:t>
            </a:r>
            <a:r>
              <a:rPr lang="en-US" dirty="0" err="1"/>
              <a:t>Roysommuti</a:t>
            </a:r>
            <a:r>
              <a:rPr lang="en-US" dirty="0"/>
              <a:t>, S. (2013). Taurine supplementation in spontaneously hypertensive rats: Advantages and limitations for human applications. </a:t>
            </a:r>
            <a:r>
              <a:rPr lang="en-US" i="1" dirty="0"/>
              <a:t>World journal of cardiology</a:t>
            </a:r>
            <a:r>
              <a:rPr lang="en-US" dirty="0"/>
              <a:t>, </a:t>
            </a:r>
            <a:r>
              <a:rPr lang="en-US" i="1" dirty="0"/>
              <a:t>5</a:t>
            </a:r>
            <a:r>
              <a:rPr lang="en-US" dirty="0"/>
              <a:t>(11), </a:t>
            </a:r>
            <a:r>
              <a:rPr lang="en-US" dirty="0" smtClean="0"/>
              <a:t>404.</a:t>
            </a:r>
          </a:p>
          <a:p>
            <a:r>
              <a:rPr lang="en-US" dirty="0" smtClean="0"/>
              <a:t>Sweet</a:t>
            </a:r>
            <a:r>
              <a:rPr lang="en-US" dirty="0"/>
              <a:t>, C. S., &amp; </a:t>
            </a:r>
            <a:r>
              <a:rPr lang="en-US" dirty="0" err="1"/>
              <a:t>Columbo</a:t>
            </a:r>
            <a:r>
              <a:rPr lang="en-US" dirty="0"/>
              <a:t>, J. M. (1979). Cardiovascular properties of antihypertensive drugs in a model of severe renal hypertension. </a:t>
            </a:r>
            <a:r>
              <a:rPr lang="en-US" i="1" dirty="0" smtClean="0"/>
              <a:t>Journal </a:t>
            </a:r>
            <a:r>
              <a:rPr lang="en-US" i="1" dirty="0"/>
              <a:t>of Pharmacological Methods</a:t>
            </a:r>
            <a:r>
              <a:rPr lang="en-US" dirty="0"/>
              <a:t>, </a:t>
            </a:r>
            <a:r>
              <a:rPr lang="en-US" i="1" dirty="0"/>
              <a:t>2</a:t>
            </a:r>
            <a:r>
              <a:rPr lang="en-US" dirty="0"/>
              <a:t>(3), </a:t>
            </a:r>
            <a:r>
              <a:rPr lang="en-US" dirty="0" smtClean="0"/>
              <a:t>223-239</a:t>
            </a:r>
          </a:p>
          <a:p>
            <a:r>
              <a:rPr lang="en-US" dirty="0" smtClean="0"/>
              <a:t> </a:t>
            </a:r>
            <a:r>
              <a:rPr lang="en-US" dirty="0" err="1"/>
              <a:t>Doggrell</a:t>
            </a:r>
            <a:r>
              <a:rPr lang="en-US" dirty="0"/>
              <a:t>, S. A., &amp; Brown, L. (1998). Rat models of hypertension, cardiac hypertrophy and failure. </a:t>
            </a:r>
            <a:r>
              <a:rPr lang="en-US" i="1" dirty="0"/>
              <a:t>Cardiovascular research</a:t>
            </a:r>
            <a:r>
              <a:rPr lang="en-US" dirty="0"/>
              <a:t>, </a:t>
            </a:r>
            <a:r>
              <a:rPr lang="en-US" i="1" dirty="0"/>
              <a:t>39</a:t>
            </a:r>
            <a:r>
              <a:rPr lang="en-US" dirty="0"/>
              <a:t>(1), </a:t>
            </a:r>
            <a:r>
              <a:rPr lang="en-US" dirty="0" smtClean="0"/>
              <a:t>89-105.</a:t>
            </a:r>
          </a:p>
          <a:p>
            <a:r>
              <a:rPr lang="en-US" dirty="0" smtClean="0"/>
              <a:t>Singh</a:t>
            </a:r>
            <a:r>
              <a:rPr lang="en-US" dirty="0"/>
              <a:t>, V. K., Thrall, K. D., &amp; </a:t>
            </a:r>
            <a:r>
              <a:rPr lang="en-US" dirty="0" err="1"/>
              <a:t>Hauer</a:t>
            </a:r>
            <a:r>
              <a:rPr lang="en-US" dirty="0"/>
              <a:t>-Jensen, M. (2016). </a:t>
            </a:r>
            <a:r>
              <a:rPr lang="en-US" dirty="0" err="1"/>
              <a:t>Minipigs</a:t>
            </a:r>
            <a:r>
              <a:rPr lang="en-US" dirty="0"/>
              <a:t> as models in drug discovery.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296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47455" y="0"/>
            <a:ext cx="9357157" cy="110836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147455" y="1108364"/>
            <a:ext cx="9357157" cy="4802858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Lerman</a:t>
            </a:r>
            <a:r>
              <a:rPr lang="en-US" dirty="0"/>
              <a:t>, L. O., </a:t>
            </a:r>
            <a:r>
              <a:rPr lang="en-US" dirty="0" err="1"/>
              <a:t>Chade</a:t>
            </a:r>
            <a:r>
              <a:rPr lang="en-US" dirty="0"/>
              <a:t>, A. R., </a:t>
            </a:r>
            <a:r>
              <a:rPr lang="en-US" dirty="0" err="1"/>
              <a:t>Sica</a:t>
            </a:r>
            <a:r>
              <a:rPr lang="en-US" dirty="0"/>
              <a:t>, V., &amp; Napoli, C. (2005). Animal models of hypertension: an overview. </a:t>
            </a:r>
            <a:r>
              <a:rPr lang="en-US" i="1" dirty="0"/>
              <a:t>Journal of Laboratory and Clinical Medicine</a:t>
            </a:r>
            <a:r>
              <a:rPr lang="en-US" dirty="0"/>
              <a:t>, </a:t>
            </a:r>
            <a:r>
              <a:rPr lang="en-US" i="1" dirty="0"/>
              <a:t>146</a:t>
            </a:r>
            <a:r>
              <a:rPr lang="en-US" dirty="0"/>
              <a:t>(3), </a:t>
            </a:r>
            <a:r>
              <a:rPr lang="en-US" dirty="0" smtClean="0"/>
              <a:t>160-173</a:t>
            </a:r>
          </a:p>
          <a:p>
            <a:r>
              <a:rPr lang="en-US" dirty="0" smtClean="0"/>
              <a:t>Wright</a:t>
            </a:r>
            <a:r>
              <a:rPr lang="en-US" dirty="0"/>
              <a:t>, J. M., </a:t>
            </a:r>
            <a:r>
              <a:rPr lang="en-US" dirty="0" err="1"/>
              <a:t>Musini</a:t>
            </a:r>
            <a:r>
              <a:rPr lang="en-US" dirty="0"/>
              <a:t>, V. M., &amp; Gill, R. (2018). First‐line drugs for hypertension. </a:t>
            </a:r>
            <a:r>
              <a:rPr lang="en-US" i="1" dirty="0"/>
              <a:t>Cochrane Database of systematic reviews</a:t>
            </a:r>
            <a:r>
              <a:rPr lang="en-US" dirty="0"/>
              <a:t>, (4</a:t>
            </a:r>
            <a:r>
              <a:rPr lang="en-US" dirty="0" smtClean="0"/>
              <a:t>).</a:t>
            </a:r>
          </a:p>
          <a:p>
            <a:r>
              <a:rPr lang="en-US" dirty="0"/>
              <a:t>Sun, Z. J., &amp; Zhang, Z. E. (2005). Historic perspectives and recent advances in major animal models of hypertension. </a:t>
            </a:r>
            <a:r>
              <a:rPr lang="en-US" i="1" dirty="0" err="1"/>
              <a:t>Acta</a:t>
            </a:r>
            <a:r>
              <a:rPr lang="en-US" i="1" dirty="0"/>
              <a:t> </a:t>
            </a:r>
            <a:r>
              <a:rPr lang="en-US" i="1" dirty="0" err="1"/>
              <a:t>Pharmacologica</a:t>
            </a:r>
            <a:r>
              <a:rPr lang="en-US" i="1" dirty="0"/>
              <a:t> </a:t>
            </a:r>
            <a:r>
              <a:rPr lang="en-US" i="1" dirty="0" err="1"/>
              <a:t>Sinica</a:t>
            </a:r>
            <a:r>
              <a:rPr lang="en-US" dirty="0"/>
              <a:t>, </a:t>
            </a:r>
            <a:r>
              <a:rPr lang="en-US" i="1" dirty="0"/>
              <a:t>26</a:t>
            </a:r>
            <a:r>
              <a:rPr lang="en-US" dirty="0"/>
              <a:t>(3), 295-301</a:t>
            </a:r>
            <a:r>
              <a:rPr lang="en-US" dirty="0" smtClean="0"/>
              <a:t>.</a:t>
            </a:r>
          </a:p>
          <a:p>
            <a:r>
              <a:rPr lang="en-US" dirty="0" err="1"/>
              <a:t>Vorobioff</a:t>
            </a:r>
            <a:r>
              <a:rPr lang="en-US" dirty="0"/>
              <a:t>, J. U. L. I. O., </a:t>
            </a:r>
            <a:r>
              <a:rPr lang="en-US" dirty="0" err="1"/>
              <a:t>Bredfeldt</a:t>
            </a:r>
            <a:r>
              <a:rPr lang="en-US" dirty="0"/>
              <a:t>, J. E., &amp; </a:t>
            </a:r>
            <a:r>
              <a:rPr lang="en-US" dirty="0" err="1"/>
              <a:t>Groszmann</a:t>
            </a:r>
            <a:r>
              <a:rPr lang="en-US" dirty="0"/>
              <a:t>, R. J. (1983). </a:t>
            </a:r>
            <a:r>
              <a:rPr lang="en-US" dirty="0" err="1"/>
              <a:t>Hyperdynamic</a:t>
            </a:r>
            <a:r>
              <a:rPr lang="en-US" dirty="0"/>
              <a:t> circulation in portal-hypertensive rat model: a primary factor for maintenance of chronic portal hypertension. </a:t>
            </a:r>
            <a:r>
              <a:rPr lang="en-US" i="1" dirty="0" smtClean="0"/>
              <a:t>American </a:t>
            </a:r>
            <a:r>
              <a:rPr lang="en-US" i="1" dirty="0"/>
              <a:t>Journal of Physiology-Gastrointestinal and Liver Physiology</a:t>
            </a:r>
            <a:r>
              <a:rPr lang="en-US" dirty="0"/>
              <a:t>, </a:t>
            </a:r>
            <a:r>
              <a:rPr lang="en-US" i="1" dirty="0"/>
              <a:t>244</a:t>
            </a:r>
            <a:r>
              <a:rPr lang="en-US" dirty="0"/>
              <a:t>(1), G52-G57</a:t>
            </a:r>
            <a:r>
              <a:rPr lang="en-US" dirty="0" smtClean="0"/>
              <a:t>.</a:t>
            </a:r>
          </a:p>
          <a:p>
            <a:r>
              <a:rPr lang="en-US" dirty="0" err="1"/>
              <a:t>Vorobioff</a:t>
            </a:r>
            <a:r>
              <a:rPr lang="en-US" dirty="0"/>
              <a:t>, J. U. L. I. O., </a:t>
            </a:r>
            <a:r>
              <a:rPr lang="en-US" dirty="0" err="1"/>
              <a:t>Bredfeldt</a:t>
            </a:r>
            <a:r>
              <a:rPr lang="en-US" dirty="0"/>
              <a:t>, J. E., &amp; </a:t>
            </a:r>
            <a:r>
              <a:rPr lang="en-US" dirty="0" err="1"/>
              <a:t>Groszmann</a:t>
            </a:r>
            <a:r>
              <a:rPr lang="en-US" dirty="0"/>
              <a:t>, R. J. (1983). </a:t>
            </a:r>
            <a:r>
              <a:rPr lang="en-US" dirty="0" err="1"/>
              <a:t>Hyperdynamic</a:t>
            </a:r>
            <a:r>
              <a:rPr lang="en-US" dirty="0"/>
              <a:t> circulation in portal-hypertensive rat model: a primary factor for maintenance of chronic portal hypertension. </a:t>
            </a:r>
            <a:r>
              <a:rPr lang="en-US" i="1" dirty="0"/>
              <a:t>American Journal of Physiology-Gastrointestinal and Liver Physiology</a:t>
            </a:r>
            <a:r>
              <a:rPr lang="en-US" dirty="0"/>
              <a:t>, </a:t>
            </a:r>
            <a:r>
              <a:rPr lang="en-US" i="1" dirty="0"/>
              <a:t>244</a:t>
            </a:r>
            <a:r>
              <a:rPr lang="en-US" dirty="0"/>
              <a:t>(1), G52-G57.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4007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Badyal</a:t>
            </a:r>
            <a:r>
              <a:rPr lang="en-US" dirty="0"/>
              <a:t>, D. K., </a:t>
            </a:r>
            <a:r>
              <a:rPr lang="en-US" dirty="0" err="1"/>
              <a:t>Lata</a:t>
            </a:r>
            <a:r>
              <a:rPr lang="en-US" dirty="0"/>
              <a:t>, H., &amp; Dadhich, A. P. (2003). Animal models of hypertension and effect of drugs. </a:t>
            </a:r>
            <a:r>
              <a:rPr lang="en-US" i="1" dirty="0"/>
              <a:t>Indian Journal of pharmacology</a:t>
            </a:r>
            <a:r>
              <a:rPr lang="en-US" dirty="0"/>
              <a:t>, </a:t>
            </a:r>
            <a:r>
              <a:rPr lang="en-US" i="1" dirty="0"/>
              <a:t>35</a:t>
            </a:r>
            <a:r>
              <a:rPr lang="en-US" dirty="0"/>
              <a:t>(6), 349-362</a:t>
            </a:r>
            <a:r>
              <a:rPr lang="en-US" dirty="0" smtClean="0"/>
              <a:t>.</a:t>
            </a:r>
          </a:p>
          <a:p>
            <a:r>
              <a:rPr lang="en-US" dirty="0" err="1"/>
              <a:t>Lerman</a:t>
            </a:r>
            <a:r>
              <a:rPr lang="en-US" dirty="0"/>
              <a:t>, L. O., Kurtz, T. W., </a:t>
            </a:r>
            <a:r>
              <a:rPr lang="en-US" dirty="0" err="1"/>
              <a:t>Touyz</a:t>
            </a:r>
            <a:r>
              <a:rPr lang="en-US" dirty="0"/>
              <a:t>, R. M., Ellison, D. H., </a:t>
            </a:r>
            <a:r>
              <a:rPr lang="en-US" dirty="0" err="1"/>
              <a:t>Chade</a:t>
            </a:r>
            <a:r>
              <a:rPr lang="en-US" dirty="0"/>
              <a:t>, A. R., Crowley, S. D., ... &amp; </a:t>
            </a:r>
            <a:r>
              <a:rPr lang="en-US" dirty="0" err="1"/>
              <a:t>Reckelhoff</a:t>
            </a:r>
            <a:r>
              <a:rPr lang="en-US" dirty="0"/>
              <a:t>, J. F. (2019). Animal models of hypertension: a scientific statement from the American Heart Association. </a:t>
            </a:r>
            <a:r>
              <a:rPr lang="en-US" i="1" dirty="0"/>
              <a:t>Hypertension</a:t>
            </a:r>
            <a:r>
              <a:rPr lang="en-US" dirty="0"/>
              <a:t>, </a:t>
            </a:r>
            <a:r>
              <a:rPr lang="en-US" i="1" dirty="0"/>
              <a:t>73</a:t>
            </a:r>
            <a:r>
              <a:rPr lang="en-US" dirty="0"/>
              <a:t>(6), e87-e120</a:t>
            </a:r>
            <a:r>
              <a:rPr lang="en-US" dirty="0" smtClean="0"/>
              <a:t>.</a:t>
            </a:r>
          </a:p>
          <a:p>
            <a:r>
              <a:rPr lang="en-US" dirty="0" err="1"/>
              <a:t>Tobian</a:t>
            </a:r>
            <a:r>
              <a:rPr lang="en-US" dirty="0"/>
              <a:t>, L. (1991). Salt and hypertension. Lessons from animal models that relate to human hypertension. </a:t>
            </a:r>
            <a:r>
              <a:rPr lang="en-US" i="1" dirty="0"/>
              <a:t>Hypertension</a:t>
            </a:r>
            <a:r>
              <a:rPr lang="en-US" dirty="0"/>
              <a:t>, </a:t>
            </a:r>
            <a:r>
              <a:rPr lang="en-US" i="1" dirty="0"/>
              <a:t>17</a:t>
            </a:r>
            <a:r>
              <a:rPr lang="en-US" dirty="0"/>
              <a:t>(1_supplement), I52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Dai, S., &amp; McNeill, J. H. (1995). Fructose-induced hypertension in rats is concentration-and duration-dependent. </a:t>
            </a:r>
            <a:r>
              <a:rPr lang="en-US" i="1" dirty="0"/>
              <a:t>Journal of pharmacological and toxicological methods</a:t>
            </a:r>
            <a:r>
              <a:rPr lang="en-US" dirty="0"/>
              <a:t>, </a:t>
            </a:r>
            <a:r>
              <a:rPr lang="en-US" i="1" dirty="0"/>
              <a:t>33</a:t>
            </a:r>
            <a:r>
              <a:rPr lang="en-US" dirty="0"/>
              <a:t>(2), 101-107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GOMEZ-SANCHEZ, E. P. (1986). </a:t>
            </a:r>
            <a:r>
              <a:rPr lang="en-US" dirty="0" err="1"/>
              <a:t>Intracerebroventricular</a:t>
            </a:r>
            <a:r>
              <a:rPr lang="en-US" dirty="0"/>
              <a:t> infusion of aldosterone induces hypertension in rats. </a:t>
            </a:r>
            <a:r>
              <a:rPr lang="en-US" i="1" dirty="0"/>
              <a:t>Endocrinology</a:t>
            </a:r>
            <a:r>
              <a:rPr lang="en-US" dirty="0"/>
              <a:t>, </a:t>
            </a:r>
            <a:r>
              <a:rPr lang="en-US" i="1" dirty="0"/>
              <a:t>118</a:t>
            </a:r>
            <a:r>
              <a:rPr lang="en-US" dirty="0"/>
              <a:t>(2), 819-823.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861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836" y="-1"/>
            <a:ext cx="12178145" cy="667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31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8" y="0"/>
            <a:ext cx="12074012" cy="675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77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6638" y="129378"/>
            <a:ext cx="8911687" cy="7850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Causes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2107" y="809767"/>
            <a:ext cx="8915400" cy="576845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The exact causes of high blood pressure are not known, but several things may play a role, including:</a:t>
            </a:r>
          </a:p>
          <a:p>
            <a:r>
              <a:rPr lang="en-US" sz="2400" dirty="0">
                <a:hlinkClick r:id="rId2"/>
              </a:rPr>
              <a:t>Smoking</a:t>
            </a:r>
            <a:endParaRPr lang="en-US" sz="2400" dirty="0"/>
          </a:p>
          <a:p>
            <a:r>
              <a:rPr lang="en-US" sz="2400" dirty="0"/>
              <a:t>Being </a:t>
            </a:r>
            <a:r>
              <a:rPr lang="en-US" sz="2400" dirty="0">
                <a:hlinkClick r:id="rId3"/>
              </a:rPr>
              <a:t>overweight</a:t>
            </a:r>
            <a:r>
              <a:rPr lang="en-US" sz="2400" dirty="0"/>
              <a:t> or obese</a:t>
            </a:r>
          </a:p>
          <a:p>
            <a:r>
              <a:rPr lang="en-US" sz="2400" dirty="0"/>
              <a:t>Lack of </a:t>
            </a:r>
            <a:r>
              <a:rPr lang="en-US" sz="2400" dirty="0">
                <a:hlinkClick r:id="rId4"/>
              </a:rPr>
              <a:t>physical activity</a:t>
            </a:r>
            <a:endParaRPr lang="en-US" sz="2400" dirty="0"/>
          </a:p>
          <a:p>
            <a:r>
              <a:rPr lang="en-US" sz="2400" dirty="0"/>
              <a:t>Too much salt in the diet</a:t>
            </a:r>
          </a:p>
          <a:p>
            <a:r>
              <a:rPr lang="en-US" sz="2400" dirty="0"/>
              <a:t>Too much alcohol </a:t>
            </a:r>
            <a:r>
              <a:rPr lang="en-US" sz="2400" dirty="0" smtClean="0"/>
              <a:t>consumption                                                </a:t>
            </a:r>
            <a:r>
              <a:rPr lang="en-US" sz="2400" dirty="0"/>
              <a:t>(more than 1 to 2 drinks per day)</a:t>
            </a:r>
          </a:p>
          <a:p>
            <a:r>
              <a:rPr lang="en-US" sz="2400" dirty="0"/>
              <a:t>Stress</a:t>
            </a:r>
          </a:p>
          <a:p>
            <a:r>
              <a:rPr lang="en-US" sz="2400" dirty="0"/>
              <a:t>Older age</a:t>
            </a:r>
          </a:p>
          <a:p>
            <a:r>
              <a:rPr lang="en-US" sz="2400" dirty="0"/>
              <a:t>Genetics</a:t>
            </a:r>
          </a:p>
          <a:p>
            <a:r>
              <a:rPr lang="en-US" sz="2400" dirty="0"/>
              <a:t>Family history of high blood pressure</a:t>
            </a:r>
          </a:p>
          <a:p>
            <a:r>
              <a:rPr lang="en-US" sz="2400" dirty="0">
                <a:hlinkClick r:id="rId5"/>
              </a:rPr>
              <a:t>Chronic kidney disease</a:t>
            </a:r>
            <a:endParaRPr lang="en-US" sz="2400" dirty="0"/>
          </a:p>
          <a:p>
            <a:r>
              <a:rPr lang="en-US" sz="2400" dirty="0"/>
              <a:t>Adrenal and </a:t>
            </a:r>
            <a:r>
              <a:rPr lang="en-US" sz="2400" dirty="0">
                <a:hlinkClick r:id="rId6"/>
              </a:rPr>
              <a:t>thyroid disorders</a:t>
            </a:r>
            <a:endParaRPr lang="en-US" sz="2400" dirty="0"/>
          </a:p>
          <a:p>
            <a:r>
              <a:rPr lang="en-US" sz="2400" dirty="0"/>
              <a:t>Sleep apnea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712" y="1419367"/>
            <a:ext cx="4044287" cy="525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4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392098"/>
            <a:ext cx="8911687" cy="863496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Types of hypertension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9979" y="1059375"/>
            <a:ext cx="1049962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open-sans"/>
              </a:rPr>
              <a:t>There are two primary </a:t>
            </a:r>
            <a:r>
              <a:rPr lang="en-US" sz="2400" dirty="0">
                <a:solidFill>
                  <a:srgbClr val="333333"/>
                </a:solidFill>
                <a:latin typeface="open-sans"/>
                <a:hlinkClick r:id="rId2"/>
              </a:rPr>
              <a:t>hypertension</a:t>
            </a:r>
            <a:r>
              <a:rPr lang="en-US" sz="2400" dirty="0">
                <a:solidFill>
                  <a:srgbClr val="333333"/>
                </a:solidFill>
                <a:latin typeface="open-sans"/>
              </a:rPr>
              <a:t> types. For 95 percent of people with </a:t>
            </a:r>
            <a:r>
              <a:rPr lang="en-US" sz="2400" dirty="0">
                <a:solidFill>
                  <a:srgbClr val="333333"/>
                </a:solidFill>
                <a:latin typeface="open-sans"/>
                <a:hlinkClick r:id="rId2"/>
              </a:rPr>
              <a:t>high blood pressure</a:t>
            </a:r>
            <a:r>
              <a:rPr lang="en-US" sz="2400" dirty="0">
                <a:solidFill>
                  <a:srgbClr val="333333"/>
                </a:solidFill>
                <a:latin typeface="open-sans"/>
              </a:rPr>
              <a:t>, the cause of their hypertension is unknown — this is called essential, or primary, hypertension. When a cause can be found, the condition is called </a:t>
            </a:r>
            <a:r>
              <a:rPr lang="en-US" sz="2400" dirty="0">
                <a:solidFill>
                  <a:srgbClr val="333333"/>
                </a:solidFill>
                <a:latin typeface="open-sans"/>
                <a:hlinkClick r:id="rId3"/>
              </a:rPr>
              <a:t>secondary hypertension</a:t>
            </a:r>
            <a:r>
              <a:rPr lang="en-US" sz="2400" dirty="0" smtClean="0">
                <a:solidFill>
                  <a:srgbClr val="333333"/>
                </a:solidFill>
                <a:latin typeface="open-sans"/>
              </a:rPr>
              <a:t>.</a:t>
            </a:r>
          </a:p>
          <a:p>
            <a:r>
              <a:rPr lang="en-US" sz="2400" b="1" dirty="0">
                <a:solidFill>
                  <a:srgbClr val="00B0F0"/>
                </a:solidFill>
              </a:rPr>
              <a:t>Essential hypertension</a:t>
            </a:r>
            <a:r>
              <a:rPr lang="en-US" sz="2400" b="1" dirty="0" smtClean="0">
                <a:solidFill>
                  <a:srgbClr val="00B0F0"/>
                </a:solidFill>
              </a:rPr>
              <a:t>.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/>
              <a:t>Usually people with essential hypertension have no symptoms, but you may experience frequent headaches, tiredness, dizziness, or nose bleeds. Although the cause is unknown, researchers do know that </a:t>
            </a:r>
            <a:r>
              <a:rPr lang="en-US" sz="2400" dirty="0">
                <a:hlinkClick r:id="rId4"/>
              </a:rPr>
              <a:t>obesity</a:t>
            </a:r>
            <a:r>
              <a:rPr lang="en-US" sz="2400" dirty="0"/>
              <a:t>, smoking, alcohol, </a:t>
            </a:r>
            <a:r>
              <a:rPr lang="en-US" sz="2400" dirty="0">
                <a:hlinkClick r:id="rId5"/>
              </a:rPr>
              <a:t>diet</a:t>
            </a:r>
            <a:r>
              <a:rPr lang="en-US" sz="2400" dirty="0"/>
              <a:t>, and heredity all play a role in essential hypertension.</a:t>
            </a:r>
            <a:endParaRPr lang="en-US" sz="2400" dirty="0">
              <a:solidFill>
                <a:srgbClr val="333333"/>
              </a:solidFill>
              <a:latin typeface="open-sans"/>
            </a:endParaRPr>
          </a:p>
          <a:p>
            <a:r>
              <a:rPr lang="en-US" sz="2400" b="1" dirty="0" smtClean="0">
                <a:solidFill>
                  <a:srgbClr val="00B0F0"/>
                </a:solidFill>
              </a:rPr>
              <a:t>Secondary </a:t>
            </a:r>
            <a:r>
              <a:rPr lang="en-US" sz="2400" b="1" dirty="0" err="1" smtClean="0">
                <a:solidFill>
                  <a:srgbClr val="00B0F0"/>
                </a:solidFill>
              </a:rPr>
              <a:t>hypertension</a:t>
            </a:r>
            <a:r>
              <a:rPr lang="en-US" sz="2400" dirty="0" err="1"/>
              <a:t>The</a:t>
            </a:r>
            <a:r>
              <a:rPr lang="en-US" sz="2400" dirty="0"/>
              <a:t> most common cause of secondary hypertension is an abnormality in the arteries supplying blood to the </a:t>
            </a:r>
            <a:r>
              <a:rPr lang="en-US" sz="2400" dirty="0" smtClean="0"/>
              <a:t>kidneys. </a:t>
            </a:r>
            <a:r>
              <a:rPr lang="en-US" sz="2400" dirty="0"/>
              <a:t>Drugs can cause secondary hypertension, including over-the-counter medications such as ibuprofen (Motrin, Advil, and others) and </a:t>
            </a:r>
            <a:r>
              <a:rPr lang="en-US" sz="2400" dirty="0" smtClean="0"/>
              <a:t>pseudoephedrine.</a:t>
            </a:r>
            <a:endParaRPr lang="en-US" sz="2400" dirty="0">
              <a:solidFill>
                <a:srgbClr val="333333"/>
              </a:solidFill>
              <a:latin typeface="open-sans"/>
            </a:endParaRPr>
          </a:p>
          <a:p>
            <a:r>
              <a:rPr lang="en-US" sz="2400" dirty="0">
                <a:solidFill>
                  <a:srgbClr val="333333"/>
                </a:solidFill>
                <a:latin typeface="open-sans"/>
              </a:rPr>
              <a:t/>
            </a:r>
            <a:br>
              <a:rPr lang="en-US" sz="2400" dirty="0">
                <a:solidFill>
                  <a:srgbClr val="333333"/>
                </a:solidFill>
                <a:latin typeface="open-sans"/>
              </a:rPr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2411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97637"/>
            <a:ext cx="8911687" cy="1280890"/>
          </a:xfrm>
        </p:spPr>
        <p:txBody>
          <a:bodyPr>
            <a:normAutofit/>
          </a:bodyPr>
          <a:lstStyle/>
          <a:p>
            <a:r>
              <a:rPr lang="en-US" sz="2800" dirty="0"/>
              <a:t>Some causes of secondary hypertension are listed below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9529" y="962890"/>
            <a:ext cx="10252363" cy="60890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u="sng" dirty="0" smtClean="0">
                <a:hlinkClick r:id="rId2"/>
              </a:rPr>
              <a:t>Renal </a:t>
            </a:r>
            <a:r>
              <a:rPr lang="en-US" sz="2400" u="sng" dirty="0">
                <a:hlinkClick r:id="rId2"/>
              </a:rPr>
              <a:t>artery </a:t>
            </a:r>
            <a:r>
              <a:rPr lang="en-US" sz="2400" u="sng" dirty="0" smtClean="0">
                <a:hlinkClick r:id="rId2"/>
              </a:rPr>
              <a:t>stenosis</a:t>
            </a:r>
            <a:r>
              <a:rPr lang="en-US" sz="2400" u="sng" dirty="0"/>
              <a:t>,</a:t>
            </a:r>
            <a:r>
              <a:rPr lang="en-US" sz="2400" dirty="0" smtClean="0"/>
              <a:t> </a:t>
            </a:r>
            <a:r>
              <a:rPr lang="en-US" sz="2400" u="sng" dirty="0" smtClean="0">
                <a:hlinkClick r:id="rId3"/>
              </a:rPr>
              <a:t>Chronic </a:t>
            </a:r>
            <a:r>
              <a:rPr lang="en-US" sz="2400" u="sng" dirty="0">
                <a:hlinkClick r:id="rId3"/>
              </a:rPr>
              <a:t>renal </a:t>
            </a:r>
            <a:r>
              <a:rPr lang="en-US" sz="2400" u="sng" dirty="0" smtClean="0">
                <a:hlinkClick r:id="rId3"/>
              </a:rPr>
              <a:t>disease</a:t>
            </a:r>
            <a:r>
              <a:rPr lang="en-US" sz="2400" u="sng" dirty="0" smtClean="0"/>
              <a:t>,</a:t>
            </a:r>
            <a:r>
              <a:rPr lang="en-US" sz="2400" u="sng" dirty="0">
                <a:hlinkClick r:id="rId4"/>
              </a:rPr>
              <a:t> Stress</a:t>
            </a:r>
            <a:r>
              <a:rPr lang="en-US" sz="2400" u="sng" dirty="0" smtClean="0"/>
              <a:t>,</a:t>
            </a:r>
            <a:r>
              <a:rPr lang="en-US" sz="2400" u="sng" dirty="0">
                <a:hlinkClick r:id="rId5"/>
              </a:rPr>
              <a:t> </a:t>
            </a:r>
            <a:r>
              <a:rPr lang="en-US" sz="2400" u="sng" dirty="0" smtClean="0">
                <a:hlinkClick r:id="rId5"/>
              </a:rPr>
              <a:t>Preeclampsia</a:t>
            </a:r>
            <a:r>
              <a:rPr lang="en-US" sz="2400" dirty="0" smtClean="0"/>
              <a:t>,</a:t>
            </a:r>
            <a:endParaRPr lang="en-US" sz="2400" dirty="0"/>
          </a:p>
          <a:p>
            <a:pPr marL="0" indent="0">
              <a:buNone/>
            </a:pPr>
            <a:r>
              <a:rPr lang="en-US" sz="2400" u="sng" dirty="0">
                <a:hlinkClick r:id="rId6"/>
              </a:rPr>
              <a:t>Primary </a:t>
            </a:r>
            <a:r>
              <a:rPr lang="en-US" sz="2400" u="sng" dirty="0" smtClean="0">
                <a:hlinkClick r:id="rId6"/>
              </a:rPr>
              <a:t>hyperaldosteronism</a:t>
            </a:r>
            <a:r>
              <a:rPr lang="en-US" sz="2400" u="sng" dirty="0" smtClean="0"/>
              <a:t>, </a:t>
            </a:r>
            <a:r>
              <a:rPr lang="en-US" sz="2400" u="sng" dirty="0">
                <a:hlinkClick r:id="rId7"/>
              </a:rPr>
              <a:t>Hyper- or hypothyroidism</a:t>
            </a:r>
            <a:endParaRPr lang="en-US" sz="2400" dirty="0"/>
          </a:p>
          <a:p>
            <a:pPr marL="0" indent="0">
              <a:buNone/>
            </a:pPr>
            <a:r>
              <a:rPr lang="en-US" sz="2400" u="sng" dirty="0" smtClean="0">
                <a:hlinkClick r:id="rId8"/>
              </a:rPr>
              <a:t>Sleep apnea</a:t>
            </a:r>
            <a:r>
              <a:rPr lang="en-US" sz="2400" u="sng" dirty="0" smtClean="0"/>
              <a:t>,</a:t>
            </a:r>
            <a:r>
              <a:rPr lang="en-US" sz="2400" dirty="0"/>
              <a:t> </a:t>
            </a:r>
            <a:r>
              <a:rPr lang="en-US" sz="2400" u="sng" dirty="0" err="1" smtClean="0">
                <a:hlinkClick r:id="rId9"/>
              </a:rPr>
              <a:t>Pheochromocytoma</a:t>
            </a:r>
            <a:r>
              <a:rPr lang="en-US" sz="2400" u="sng" dirty="0" smtClean="0"/>
              <a:t>,</a:t>
            </a:r>
            <a:r>
              <a:rPr lang="en-US" sz="2400" dirty="0" smtClean="0"/>
              <a:t> &amp;</a:t>
            </a:r>
            <a:r>
              <a:rPr lang="en-US" sz="2400" u="sng" dirty="0" smtClean="0">
                <a:hlinkClick r:id="rId10"/>
              </a:rPr>
              <a:t>Aortic </a:t>
            </a:r>
            <a:r>
              <a:rPr lang="en-US" sz="2400" u="sng" dirty="0" err="1" smtClean="0">
                <a:hlinkClick r:id="rId10"/>
              </a:rPr>
              <a:t>coarctation</a:t>
            </a:r>
            <a:endParaRPr lang="en-US" sz="2400" dirty="0" smtClean="0"/>
          </a:p>
          <a:p>
            <a:r>
              <a:rPr lang="en-US" sz="2400" b="1" dirty="0">
                <a:solidFill>
                  <a:srgbClr val="00B0F0"/>
                </a:solidFill>
              </a:rPr>
              <a:t>Additional Hypertension Types</a:t>
            </a:r>
            <a:r>
              <a:rPr lang="en-US" sz="2400" b="1" dirty="0" smtClean="0"/>
              <a:t>:</a:t>
            </a:r>
            <a:endParaRPr lang="en-US" sz="2400" dirty="0" smtClean="0">
              <a:solidFill>
                <a:srgbClr val="333333"/>
              </a:solidFill>
              <a:latin typeface="open-sans"/>
            </a:endParaRPr>
          </a:p>
          <a:p>
            <a:r>
              <a:rPr lang="en-US" sz="2400" b="1" dirty="0" smtClean="0">
                <a:solidFill>
                  <a:srgbClr val="00B0F0"/>
                </a:solidFill>
              </a:rPr>
              <a:t>Isolated </a:t>
            </a:r>
            <a:r>
              <a:rPr lang="en-US" sz="2400" b="1" dirty="0" err="1">
                <a:solidFill>
                  <a:srgbClr val="00B0F0"/>
                </a:solidFill>
              </a:rPr>
              <a:t>systolic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n-US" sz="2400" dirty="0" err="1"/>
              <a:t>This</a:t>
            </a:r>
            <a:r>
              <a:rPr lang="en-US" sz="2400" dirty="0"/>
              <a:t> type of hypertension is most common in people over the age of 65 and is caused by the loss of elasticity in the </a:t>
            </a:r>
            <a:r>
              <a:rPr lang="en-US" sz="2400" dirty="0" smtClean="0"/>
              <a:t>arteries.</a:t>
            </a:r>
          </a:p>
          <a:p>
            <a:r>
              <a:rPr lang="en-US" sz="2400" b="1" dirty="0" smtClean="0">
                <a:solidFill>
                  <a:srgbClr val="00B0F0"/>
                </a:solidFill>
                <a:latin typeface="open-sans"/>
              </a:rPr>
              <a:t>Malignant</a:t>
            </a:r>
            <a:r>
              <a:rPr lang="en-US" sz="2400" dirty="0">
                <a:solidFill>
                  <a:srgbClr val="00B0F0"/>
                </a:solidFill>
              </a:rPr>
              <a:t> </a:t>
            </a:r>
            <a:r>
              <a:rPr lang="en-US" sz="2400" dirty="0"/>
              <a:t>Malignant hypertension occurs when your blood pressure </a:t>
            </a:r>
            <a:r>
              <a:rPr lang="en-US" sz="2400" dirty="0" smtClean="0"/>
              <a:t>rises </a:t>
            </a:r>
            <a:r>
              <a:rPr lang="en-US" sz="2400" dirty="0"/>
              <a:t>extremely quickly.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open-sans"/>
            </a:endParaRPr>
          </a:p>
          <a:p>
            <a:r>
              <a:rPr lang="en-US" sz="2400" b="1" dirty="0" smtClean="0">
                <a:solidFill>
                  <a:srgbClr val="00B0F0"/>
                </a:solidFill>
                <a:latin typeface="open-sans"/>
              </a:rPr>
              <a:t>Resistant </a:t>
            </a:r>
            <a:r>
              <a:rPr lang="en-US" sz="2400" dirty="0" err="1" smtClean="0"/>
              <a:t>Resistant</a:t>
            </a:r>
            <a:r>
              <a:rPr lang="en-US" sz="2400" dirty="0" smtClean="0"/>
              <a:t> </a:t>
            </a:r>
            <a:r>
              <a:rPr lang="en-US" sz="2400" dirty="0"/>
              <a:t>hypertension may have a genetic component and is more common in people who are older, obese, female, African American, or have an underlying illness, such as </a:t>
            </a:r>
            <a:r>
              <a:rPr lang="en-US" sz="2400" dirty="0">
                <a:hlinkClick r:id="rId11"/>
              </a:rPr>
              <a:t>diabetes</a:t>
            </a:r>
            <a:r>
              <a:rPr lang="en-US" sz="2400" dirty="0"/>
              <a:t> or kidney disease.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open-sans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2251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1399</TotalTime>
  <Words>1155</Words>
  <Application>Microsoft Office PowerPoint</Application>
  <PresentationFormat>Custom</PresentationFormat>
  <Paragraphs>209</Paragraphs>
  <Slides>58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ANIMALS MODELS OF HYPERTENSION</vt:lpstr>
      <vt:lpstr>CONTENTS </vt:lpstr>
      <vt:lpstr>Introduction of disease</vt:lpstr>
      <vt:lpstr>Symptoms</vt:lpstr>
      <vt:lpstr>PowerPoint Presentation</vt:lpstr>
      <vt:lpstr>PowerPoint Presentation</vt:lpstr>
      <vt:lpstr>Causes </vt:lpstr>
      <vt:lpstr>Types of hypertension</vt:lpstr>
      <vt:lpstr>Some causes of secondary hypertension are listed below</vt:lpstr>
      <vt:lpstr>PowerPoint Presentation</vt:lpstr>
      <vt:lpstr>PowerPoint Presentation</vt:lpstr>
      <vt:lpstr>Physiological mechanisms involved in development of essential hypertension </vt:lpstr>
      <vt:lpstr> Cardiac output and  peripheral resistance            Renin-angiotensin system  </vt:lpstr>
      <vt:lpstr>Autonomic nervous         Endothelin system</vt:lpstr>
      <vt:lpstr>Agents use to induce hypertension</vt:lpstr>
      <vt:lpstr>DOCA SALTS: </vt:lpstr>
      <vt:lpstr>Agents….</vt:lpstr>
      <vt:lpstr>PowerPoint Presentation</vt:lpstr>
      <vt:lpstr>Agents..</vt:lpstr>
      <vt:lpstr>PowerPoint Presentation</vt:lpstr>
      <vt:lpstr> </vt:lpstr>
      <vt:lpstr>PowerPoint Presentation</vt:lpstr>
      <vt:lpstr>PowerPoint Presentation</vt:lpstr>
      <vt:lpstr>Need for Animal Models and selection criteria</vt:lpstr>
      <vt:lpstr>Selection criteria…</vt:lpstr>
      <vt:lpstr>PowerPoint Presentation</vt:lpstr>
      <vt:lpstr>Types of Animals models</vt:lpstr>
      <vt:lpstr>1. Renovascular hypertension:  </vt:lpstr>
      <vt:lpstr>PowerPoint Presentation</vt:lpstr>
      <vt:lpstr>PowerPoint Presentation</vt:lpstr>
      <vt:lpstr>PowerPoint Presentation</vt:lpstr>
      <vt:lpstr>Two kidney one clip (2K1C) hypertension</vt:lpstr>
      <vt:lpstr>PowerPoint Presentation</vt:lpstr>
      <vt:lpstr>One kidney one clip (1K1C) hypertension</vt:lpstr>
      <vt:lpstr>PowerPoint Presentation</vt:lpstr>
      <vt:lpstr>Two kidney two clip (2K2C) hypertension</vt:lpstr>
      <vt:lpstr>PowerPoint Presentation</vt:lpstr>
      <vt:lpstr>  2:Dietry hypertension</vt:lpstr>
      <vt:lpstr>3:Endocrine hypertension:  </vt:lpstr>
      <vt:lpstr>4:Neurogenic hypertension</vt:lpstr>
      <vt:lpstr>Psychogenic hypertension:  </vt:lpstr>
      <vt:lpstr>6:Genetic hypertension</vt:lpstr>
      <vt:lpstr> Genetic Rats models of hypertension</vt:lpstr>
      <vt:lpstr>Other Models…….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REFERENCES: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ANIMALS MODELS OF HYPERTENSION</dc:title>
  <dc:creator>RIZWANA</dc:creator>
  <cp:lastModifiedBy>Alamgeer</cp:lastModifiedBy>
  <cp:revision>96</cp:revision>
  <dcterms:created xsi:type="dcterms:W3CDTF">2020-04-02T10:42:54Z</dcterms:created>
  <dcterms:modified xsi:type="dcterms:W3CDTF">2020-05-05T08:43:29Z</dcterms:modified>
</cp:coreProperties>
</file>