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E3B7A9-94DC-4676-B068-0A2184F47CE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2037290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3B7A9-94DC-4676-B068-0A2184F47CE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84997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3B7A9-94DC-4676-B068-0A2184F47CE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43798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3B7A9-94DC-4676-B068-0A2184F47CE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321814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3B7A9-94DC-4676-B068-0A2184F47CE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1922488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E3B7A9-94DC-4676-B068-0A2184F47CE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219799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E3B7A9-94DC-4676-B068-0A2184F47CEA}"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2373397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E3B7A9-94DC-4676-B068-0A2184F47CEA}"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420285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E3B7A9-94DC-4676-B068-0A2184F47CEA}"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398600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3B7A9-94DC-4676-B068-0A2184F47CE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74951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3B7A9-94DC-4676-B068-0A2184F47CE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F36D2-2BF4-4AC6-9CD5-18CB114118A3}" type="slidenum">
              <a:rPr lang="en-US" smtClean="0"/>
              <a:t>‹#›</a:t>
            </a:fld>
            <a:endParaRPr lang="en-US"/>
          </a:p>
        </p:txBody>
      </p:sp>
    </p:spTree>
    <p:extLst>
      <p:ext uri="{BB962C8B-B14F-4D97-AF65-F5344CB8AC3E}">
        <p14:creationId xmlns:p14="http://schemas.microsoft.com/office/powerpoint/2010/main" val="198550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3B7A9-94DC-4676-B068-0A2184F47CEA}"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F36D2-2BF4-4AC6-9CD5-18CB114118A3}" type="slidenum">
              <a:rPr lang="en-US" smtClean="0"/>
              <a:t>‹#›</a:t>
            </a:fld>
            <a:endParaRPr lang="en-US"/>
          </a:p>
        </p:txBody>
      </p:sp>
    </p:spTree>
    <p:extLst>
      <p:ext uri="{BB962C8B-B14F-4D97-AF65-F5344CB8AC3E}">
        <p14:creationId xmlns:p14="http://schemas.microsoft.com/office/powerpoint/2010/main" val="1678784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kumimoji="0" lang="en-US" altLang="en-US"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Hierarchy of Data:</a:t>
            </a:r>
            <a:br>
              <a:rPr kumimoji="0" lang="en-US" altLang="en-US"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9768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86365" y="122695"/>
            <a:ext cx="11127347" cy="587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Hierarchy of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Data are the principal resources of an organization. Data stored in computer systems form a hierarchy extending from a single bit to a database, the major record-keeping entity of a firm. Each higher rung of this hierarchy is organized from the components below it.</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Data are logically organized into:</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1. Bits (characters)</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2. Fields</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3. Records</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4. Files</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5. Databases</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Bit</a:t>
            </a:r>
            <a:r>
              <a:rPr kumimoji="0" lang="en-US" altLang="en-US" sz="28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(Character) </a:t>
            </a:r>
            <a:r>
              <a:rPr kumimoji="0" lang="en-US" altLang="en-US"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 bit is the smallest unit of data representation (value of a bit may be a 0 or 1). Eight bits make a byte which can represent a character or a special symbol in a character code.</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Field</a:t>
            </a:r>
            <a:r>
              <a:rPr kumimoji="0" lang="en-US" altLang="en-US" sz="28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 field consists of a grouping of characters. A data field represents an attribute (a characteristic or quality) of some entity (object, person, place, or event).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571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80304" y="45627"/>
            <a:ext cx="1168113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Record</a:t>
            </a:r>
            <a:r>
              <a:rPr kumimoji="0" lang="en-US" altLang="en-US" sz="28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 record represents a collection of attributes that describe a real-world entity. A record consists of fields, with each field describing an attribute of the entity.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File</a:t>
            </a:r>
            <a:r>
              <a:rPr kumimoji="0" lang="en-US" altLang="en-US" sz="28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 group of related records. Files are frequently classified by the application for which they are primarily used (employee file). A </a:t>
            </a:r>
            <a:r>
              <a:rPr kumimoji="0" lang="en-US" altLang="en-US" sz="2000" b="1"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primary key</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in a file is the field (or fields) whose value identifies a record among others in a data file.</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Database</a:t>
            </a:r>
            <a:r>
              <a:rPr kumimoji="0" lang="en-US" altLang="en-US" sz="28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is an integrated collection of logically related records or files. A database consolidates records previously stored in separate files into a common pool of data records that provides data for many applications. The data is managed by systems software called database management systems (DBMS). The data stored in a database is independent of the application programs using it and of the types of secondary storage devices on which it is stored.</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80304" y="3662002"/>
            <a:ext cx="11784169"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File Environment and its Limitations:</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There are three principal methods of organizing files, of which only two provide the direct access necessary in on-line systems.</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File Organization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Data files are organized so as to facilitate access to records and to ensure their efficient storage. A tradeoff between these two requirements generally exists: if rapid access is required, more storage is required to make it possible.</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Access</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to a record for reading it is the essential operation on data.</a:t>
            </a:r>
            <a:endParaRPr kumimoji="0" lang="en-US" altLang="en-US" sz="1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654284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39" y="53671"/>
            <a:ext cx="11311943" cy="2123658"/>
          </a:xfrm>
          <a:prstGeom prst="rect">
            <a:avLst/>
          </a:prstGeom>
        </p:spPr>
        <p:txBody>
          <a:bodyPr wrap="square">
            <a:spAutoFit/>
          </a:bodyPr>
          <a:lstStyle/>
          <a:p>
            <a:pPr eaLnBrk="0" fontAlgn="base" hangingPunct="0">
              <a:spcBef>
                <a:spcPct val="0"/>
              </a:spcBef>
              <a:spcAft>
                <a:spcPct val="0"/>
              </a:spcAft>
            </a:pPr>
            <a:r>
              <a:rPr kumimoji="0" lang="en-US" alt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There are two types of access:</a:t>
            </a:r>
            <a:endParaRPr kumimoji="0" lang="en-US" altLang="en-US" b="1" i="0" u="sng" strike="noStrike" cap="none" normalizeH="0" baseline="0" dirty="0" smtClean="0">
              <a:ln>
                <a:noFill/>
              </a:ln>
              <a:solidFill>
                <a:schemeClr val="tx1"/>
              </a:solidFill>
              <a:effectLst/>
            </a:endParaRPr>
          </a:p>
          <a:p>
            <a:pPr lvl="0" eaLnBrk="0" fontAlgn="base" hangingPunct="0">
              <a:spcBef>
                <a:spcPct val="0"/>
              </a:spcBef>
              <a:spcAft>
                <a:spcPct val="0"/>
              </a:spcAft>
            </a:pPr>
            <a:endParaRPr kumimoji="0" lang="en-US" altLang="en-US" b="0" i="0" u="none" strike="noStrike" cap="none" normalizeH="0" baseline="0" dirty="0" smtClean="0">
              <a:ln>
                <a:noFill/>
              </a:ln>
              <a:solidFill>
                <a:srgbClr val="000000"/>
              </a:solidFill>
              <a:effectLst/>
              <a:latin typeface="Arial" panose="020B0604020202020204" pitchFamily="34" charset="0"/>
            </a:endParaRPr>
          </a:p>
          <a:p>
            <a:pPr lvl="0" eaLnBrk="0" fontAlgn="base" hangingPunct="0">
              <a:spcBef>
                <a:spcPct val="0"/>
              </a:spcBef>
              <a:spcAft>
                <a:spcPct val="0"/>
              </a:spcAft>
            </a:pPr>
            <a:r>
              <a:rPr kumimoji="0" lang="en-US" altLang="en-US" b="0" i="0" u="none" strike="noStrike" cap="none" normalizeH="0" baseline="0" dirty="0" smtClean="0">
                <a:ln>
                  <a:noFill/>
                </a:ln>
                <a:solidFill>
                  <a:srgbClr val="000000"/>
                </a:solidFill>
                <a:effectLst/>
                <a:latin typeface="Arial" panose="020B0604020202020204" pitchFamily="34" charset="0"/>
              </a:rPr>
              <a:t>1. </a:t>
            </a:r>
            <a:r>
              <a:rPr kumimoji="0" lang="en-US" altLang="en-US" b="1" i="1" u="none" strike="noStrike" cap="none" normalizeH="0" baseline="0" dirty="0" smtClean="0">
                <a:ln>
                  <a:noFill/>
                </a:ln>
                <a:solidFill>
                  <a:srgbClr val="000000"/>
                </a:solidFill>
                <a:effectLst/>
                <a:latin typeface="Arial" panose="020B0604020202020204" pitchFamily="34" charset="0"/>
              </a:rPr>
              <a:t>Sequential access</a:t>
            </a:r>
            <a:r>
              <a:rPr kumimoji="0" lang="en-US" altLang="en-US" b="0" i="0" u="none" strike="noStrike" cap="none" normalizeH="0" baseline="0" dirty="0" smtClean="0">
                <a:ln>
                  <a:noFill/>
                </a:ln>
                <a:solidFill>
                  <a:srgbClr val="000000"/>
                </a:solidFill>
                <a:effectLst/>
                <a:latin typeface="Arial" panose="020B0604020202020204" pitchFamily="34" charset="0"/>
              </a:rPr>
              <a:t> - is performed when records are accessed in the order they are stored. Sequential access is the main access mode only in batch systems, where files are used and updated at regular intervals.</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lvl="0" eaLnBrk="0" fontAlgn="base" hangingPunct="0">
              <a:spcBef>
                <a:spcPct val="0"/>
              </a:spcBef>
              <a:spcAft>
                <a:spcPct val="0"/>
              </a:spcAft>
            </a:pPr>
            <a:r>
              <a:rPr kumimoji="0" lang="en-US" altLang="en-US" b="0" i="0" u="none" strike="noStrike" cap="none" normalizeH="0" baseline="0" dirty="0" smtClean="0">
                <a:ln>
                  <a:noFill/>
                </a:ln>
                <a:solidFill>
                  <a:srgbClr val="000000"/>
                </a:solidFill>
                <a:effectLst/>
                <a:latin typeface="Arial" panose="020B0604020202020204" pitchFamily="34" charset="0"/>
              </a:rPr>
              <a:t>needed record.</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r>
              <a:rPr kumimoji="0" lang="en-US" altLang="en-US" b="0" i="0" u="none" strike="noStrike" cap="none" normalizeH="0" baseline="0" dirty="0" smtClean="0">
                <a:ln>
                  <a:noFill/>
                </a:ln>
                <a:solidFill>
                  <a:srgbClr val="000000"/>
                </a:solidFill>
                <a:effectLst/>
                <a:latin typeface="Arial" panose="020B0604020202020204" pitchFamily="34" charset="0"/>
              </a:rPr>
              <a:t>2. </a:t>
            </a:r>
            <a:r>
              <a:rPr kumimoji="0" lang="en-US" altLang="en-US" b="1" i="1" u="none" strike="noStrike" cap="none" normalizeH="0" baseline="0" dirty="0" smtClean="0">
                <a:ln>
                  <a:noFill/>
                </a:ln>
                <a:solidFill>
                  <a:srgbClr val="000000"/>
                </a:solidFill>
                <a:effectLst/>
                <a:latin typeface="Arial" panose="020B0604020202020204" pitchFamily="34" charset="0"/>
              </a:rPr>
              <a:t>Direct access</a:t>
            </a:r>
            <a:r>
              <a:rPr kumimoji="0" lang="en-US" altLang="en-US" b="0" i="0" u="none" strike="noStrike" cap="none" normalizeH="0" baseline="0" dirty="0" smtClean="0">
                <a:ln>
                  <a:noFill/>
                </a:ln>
                <a:solidFill>
                  <a:srgbClr val="000000"/>
                </a:solidFill>
                <a:effectLst/>
                <a:latin typeface="Arial" panose="020B0604020202020204" pitchFamily="34" charset="0"/>
              </a:rPr>
              <a:t> - on-line processing requires direct access, whereby a record can be accessed without accessing the records between it and the beginning of the file. The primary key serves to identify the </a:t>
            </a:r>
            <a:endParaRPr lang="en-US" dirty="0"/>
          </a:p>
        </p:txBody>
      </p:sp>
      <p:sp>
        <p:nvSpPr>
          <p:cNvPr id="3" name="Rectangle 1"/>
          <p:cNvSpPr>
            <a:spLocks noChangeArrowheads="1"/>
          </p:cNvSpPr>
          <p:nvPr/>
        </p:nvSpPr>
        <p:spPr bwMode="auto">
          <a:xfrm>
            <a:off x="218939" y="2079648"/>
            <a:ext cx="1084401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sng" strike="noStrike" cap="none" normalizeH="0" baseline="0" dirty="0" smtClean="0">
                <a:ln>
                  <a:noFill/>
                </a:ln>
                <a:solidFill>
                  <a:srgbClr val="000000"/>
                </a:solidFill>
                <a:latin typeface="Times New Roman" panose="02020603050405020304" pitchFamily="18" charset="0"/>
                <a:cs typeface="Times New Roman" panose="02020603050405020304" pitchFamily="18" charset="0"/>
              </a:rPr>
              <a:t>There are three methods of file organization: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sng"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Arial" panose="020B0604020202020204" pitchFamily="34" charset="0"/>
              </a:rPr>
              <a:t>1. Sequential organization</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Arial" panose="020B0604020202020204" pitchFamily="34" charset="0"/>
              </a:rPr>
              <a:t>2. Indexed-sequential organization</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Arial" panose="020B0604020202020204" pitchFamily="34" charset="0"/>
              </a:rPr>
              <a:t>3. Direct organization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218939" y="3367955"/>
            <a:ext cx="11861444"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Sequential Organization:</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In sequential organization records are physically stored in a specified order according to a key field in each record.</a:t>
            </a:r>
            <a:endParaRPr kumimoji="0" lang="en-US" altLang="en-US" sz="1100" b="0" i="0"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Advantages of sequential access: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sng"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altLang="en-US" b="0" i="0" u="none" strike="noStrike" cap="none" normalizeH="0" baseline="0" dirty="0" smtClean="0">
                <a:ln>
                  <a:noFill/>
                </a:ln>
                <a:solidFill>
                  <a:srgbClr val="000000"/>
                </a:solidFill>
                <a:effectLst/>
                <a:latin typeface="Arial" panose="020B0604020202020204" pitchFamily="34" charset="0"/>
              </a:rPr>
              <a:t>It is fast and efficient when dealing with large volumes of data that need to be processed periodically (batch system).</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u="sng" dirty="0">
                <a:solidFill>
                  <a:srgbClr val="000000"/>
                </a:solidFill>
              </a:rPr>
              <a:t>Disadvantages of sequential access</a:t>
            </a:r>
            <a:r>
              <a:rPr lang="en-US" altLang="en-US" u="sng" dirty="0" smtClean="0">
                <a:solidFill>
                  <a:srgbClr val="000000"/>
                </a:solidFill>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u="sng" dirty="0">
              <a:solidFill>
                <a:srgbClr val="00000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1. Requires that all new transactions be sorted into the proper sequence for sequential access processing.</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2. Locating, storing, modifying, deleting, or adding records in the file requires rearranging the file.</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3. This method is too slow to handle applications requiring immediate updating or responses.</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2473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4547" y="583737"/>
            <a:ext cx="11269014" cy="3462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Indexed-Sequential Organization:</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In the indexed-sequential files method, records are physically stored in sequential order on a magnetic disk or other direct access storage device based on the key field of each record. Each file contains an index that references one or more key fields of each data record to its storage location address.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Direct Organization:</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Direct file organization provides the fastest direct access to records. When using direct access methods, records do not have to be arranged in any particular sequence on storage media. Characteristics of the direct access method include:</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1. Computers must keep track of the storage location of each record using a variety of direct organization methods so that data can be retrieved when needed.</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2. New transactions' data do not have to be sorted.</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3. Processing that requires immediate responses or updating is easily performed.</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6518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3608647"/>
              </p:ext>
            </p:extLst>
          </p:nvPr>
        </p:nvGraphicFramePr>
        <p:xfrm>
          <a:off x="206063" y="3092980"/>
          <a:ext cx="5184720" cy="2917360"/>
        </p:xfrm>
        <a:graphic>
          <a:graphicData uri="http://schemas.openxmlformats.org/drawingml/2006/table">
            <a:tbl>
              <a:tblPr/>
              <a:tblGrid>
                <a:gridCol w="5184720"/>
              </a:tblGrid>
              <a:tr h="254743">
                <a:tc>
                  <a:txBody>
                    <a:bodyPr/>
                    <a:lstStyle/>
                    <a:p>
                      <a:endParaRPr lang="en-US" sz="1700" u="sng" dirty="0"/>
                    </a:p>
                  </a:txBody>
                  <a:tcPr marL="70639" marR="70639" marT="70639" marB="70639">
                    <a:lnL>
                      <a:noFill/>
                    </a:lnL>
                    <a:lnR>
                      <a:noFill/>
                    </a:lnR>
                    <a:lnT>
                      <a:noFill/>
                    </a:lnT>
                    <a:lnB>
                      <a:noFill/>
                    </a:lnB>
                  </a:tcPr>
                </a:tc>
              </a:tr>
              <a:tr h="2517002">
                <a:tc>
                  <a:txBody>
                    <a:bodyPr/>
                    <a:lstStyle/>
                    <a:p>
                      <a:r>
                        <a:rPr lang="en-US" sz="2400" b="1" dirty="0"/>
                        <a:t>Hierarchical Data </a:t>
                      </a:r>
                      <a:r>
                        <a:rPr lang="en-US" sz="2400" b="1" dirty="0" smtClean="0"/>
                        <a:t>Structure:</a:t>
                      </a:r>
                      <a:endParaRPr lang="en-US" sz="2400" b="1" dirty="0"/>
                    </a:p>
                  </a:txBody>
                  <a:tcPr marL="70639" marR="70639" marT="70639" marB="70639">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010077861"/>
              </p:ext>
            </p:extLst>
          </p:nvPr>
        </p:nvGraphicFramePr>
        <p:xfrm>
          <a:off x="206063" y="4249733"/>
          <a:ext cx="11126273" cy="2963080"/>
        </p:xfrm>
        <a:graphic>
          <a:graphicData uri="http://schemas.openxmlformats.org/drawingml/2006/table">
            <a:tbl>
              <a:tblPr/>
              <a:tblGrid>
                <a:gridCol w="11126273"/>
              </a:tblGrid>
              <a:tr h="0">
                <a:tc>
                  <a:txBody>
                    <a:bodyPr/>
                    <a:lstStyle/>
                    <a:p>
                      <a:r>
                        <a:rPr lang="en-US" sz="2000" b="1" u="sng" dirty="0"/>
                        <a:t>ADVANTAGES</a:t>
                      </a:r>
                    </a:p>
                  </a:txBody>
                  <a:tcPr marL="70639" marR="70639" marT="70639" marB="70639">
                    <a:lnL>
                      <a:noFill/>
                    </a:lnL>
                    <a:lnR>
                      <a:noFill/>
                    </a:lnR>
                    <a:lnT>
                      <a:noFill/>
                    </a:lnT>
                    <a:lnB>
                      <a:noFill/>
                    </a:lnB>
                  </a:tcPr>
                </a:tc>
              </a:tr>
              <a:tr h="2517002">
                <a:tc>
                  <a:txBody>
                    <a:bodyPr/>
                    <a:lstStyle/>
                    <a:p>
                      <a:r>
                        <a:rPr lang="en-US" sz="2000" dirty="0"/>
                        <a:t>Ease with which data can be stored and retrieved in structured, routine types of transactions</a:t>
                      </a:r>
                      <a:r>
                        <a:rPr lang="en-US" sz="2000" dirty="0" smtClean="0"/>
                        <a:t>. Ease </a:t>
                      </a:r>
                      <a:r>
                        <a:rPr lang="en-US" sz="2000" dirty="0"/>
                        <a:t>with which data can be extracted for reporting purposes.</a:t>
                      </a:r>
                    </a:p>
                    <a:p>
                      <a:r>
                        <a:rPr lang="en-US" sz="2000" dirty="0"/>
                        <a:t>Routine types of transaction processing is fast and efficiently.</a:t>
                      </a:r>
                    </a:p>
                  </a:txBody>
                  <a:tcPr marL="70639" marR="70639" marT="70639" marB="70639">
                    <a:lnL>
                      <a:noFill/>
                    </a:lnL>
                    <a:lnR>
                      <a:noFill/>
                    </a:lnR>
                    <a:lnT>
                      <a:noFill/>
                    </a:lnT>
                    <a:lnB>
                      <a:noFill/>
                    </a:lnB>
                  </a:tcPr>
                </a:tc>
              </a:tr>
            </a:tbl>
          </a:graphicData>
        </a:graphic>
      </p:graphicFrame>
      <p:sp>
        <p:nvSpPr>
          <p:cNvPr id="5" name="Rectangle 4"/>
          <p:cNvSpPr>
            <a:spLocks noChangeArrowheads="1"/>
          </p:cNvSpPr>
          <p:nvPr/>
        </p:nvSpPr>
        <p:spPr bwMode="auto">
          <a:xfrm>
            <a:off x="206063" y="-55186"/>
            <a:ext cx="11423561" cy="340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How data is represented</a:t>
            </a:r>
            <a:r>
              <a:rPr kumimoji="0" lang="en-US" altLang="en-US" sz="2000" b="1" i="0" u="none" strike="noStrike" cap="none" normalizeH="0" dirty="0" smtClean="0">
                <a:ln>
                  <a:noFill/>
                </a:ln>
                <a:solidFill>
                  <a:srgbClr val="000000"/>
                </a:solidFill>
                <a:effectLst/>
                <a:latin typeface="Times New Roman" panose="02020603050405020304" pitchFamily="18" charset="0"/>
                <a:cs typeface="Times New Roman" panose="02020603050405020304" pitchFamily="18" charset="0"/>
              </a:rPr>
              <a:t> in</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Hierarchical Modal: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Early mainframe DBMS packages used the</a:t>
            </a:r>
            <a:r>
              <a:rPr kumimoji="0" lang="en-US" altLang="en-US" sz="2000" b="0"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1"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hierarchical structure</a:t>
            </a:r>
            <a:r>
              <a:rPr kumimoji="0" lang="en-US" altLang="en-US" sz="2000" b="0" i="0" u="sng"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in which: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sng"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1. Relationships between records form a hierarchy or tree like structure.</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2. Records are dependent and arranged in multilevel structures, consisting of one </a:t>
            </a:r>
            <a:r>
              <a:rPr kumimoji="0" lang="en-US" altLang="en-US" b="0" i="0" u="sng" strike="noStrike" cap="none" normalizeH="0" baseline="0" dirty="0" smtClean="0">
                <a:ln>
                  <a:noFill/>
                </a:ln>
                <a:solidFill>
                  <a:srgbClr val="000000"/>
                </a:solidFill>
                <a:effectLst/>
                <a:latin typeface="Arial" panose="020B0604020202020204" pitchFamily="34" charset="0"/>
              </a:rPr>
              <a:t>root</a:t>
            </a:r>
            <a:r>
              <a:rPr kumimoji="0" lang="en-US" altLang="en-US" b="0" i="0" u="none" strike="noStrike" cap="none" normalizeH="0" baseline="0" dirty="0" smtClean="0">
                <a:ln>
                  <a:noFill/>
                </a:ln>
                <a:solidFill>
                  <a:srgbClr val="000000"/>
                </a:solidFill>
                <a:effectLst/>
                <a:latin typeface="Arial" panose="020B0604020202020204" pitchFamily="34" charset="0"/>
              </a:rPr>
              <a:t> record &amp; any number of subordinate levels.</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3. Relationships among the records are one-to-many, since each data element is related only to one element above it.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Arial" panose="020B0604020202020204" pitchFamily="34" charset="0"/>
              </a:rPr>
              <a:t>4. Data element or record at the highest level of the hierarchy is called the root element. Any data element can be accessed by moving progressively downward from the root and along the branches of the tree until the desired record is located.</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7994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56455022"/>
              </p:ext>
            </p:extLst>
          </p:nvPr>
        </p:nvGraphicFramePr>
        <p:xfrm>
          <a:off x="232357" y="434708"/>
          <a:ext cx="11267942" cy="2963080"/>
        </p:xfrm>
        <a:graphic>
          <a:graphicData uri="http://schemas.openxmlformats.org/drawingml/2006/table">
            <a:tbl>
              <a:tblPr/>
              <a:tblGrid>
                <a:gridCol w="11267942"/>
              </a:tblGrid>
              <a:tr h="254743">
                <a:tc>
                  <a:txBody>
                    <a:bodyPr/>
                    <a:lstStyle/>
                    <a:p>
                      <a:r>
                        <a:rPr lang="en-US" sz="2000" b="1" u="sng" dirty="0"/>
                        <a:t>DISADVANTAGES</a:t>
                      </a:r>
                    </a:p>
                  </a:txBody>
                  <a:tcPr marL="70639" marR="70639" marT="70639" marB="70639">
                    <a:lnL>
                      <a:noFill/>
                    </a:lnL>
                    <a:lnR>
                      <a:noFill/>
                    </a:lnR>
                    <a:lnT>
                      <a:noFill/>
                    </a:lnT>
                    <a:lnB>
                      <a:noFill/>
                    </a:lnB>
                  </a:tcPr>
                </a:tc>
              </a:tr>
              <a:tr h="2517002">
                <a:tc>
                  <a:txBody>
                    <a:bodyPr/>
                    <a:lstStyle/>
                    <a:p>
                      <a:r>
                        <a:rPr lang="en-US" sz="2000" dirty="0"/>
                        <a:t>Hierarchical one-to many relationships must be specified in advance, and are not flexible</a:t>
                      </a:r>
                      <a:r>
                        <a:rPr lang="en-US" sz="2000" dirty="0" smtClean="0"/>
                        <a:t>. Cannot </a:t>
                      </a:r>
                      <a:r>
                        <a:rPr lang="en-US" sz="2000" dirty="0"/>
                        <a:t>easily handle ad hoc requests for information.</a:t>
                      </a:r>
                    </a:p>
                    <a:p>
                      <a:r>
                        <a:rPr lang="en-US" sz="2000" dirty="0"/>
                        <a:t>Modifying a hierarchical database structure is complex.</a:t>
                      </a:r>
                    </a:p>
                    <a:p>
                      <a:r>
                        <a:rPr lang="en-US" sz="2000" dirty="0"/>
                        <a:t>Great deal of redundancy.</a:t>
                      </a:r>
                    </a:p>
                    <a:p>
                      <a:r>
                        <a:rPr lang="en-US" sz="2000" dirty="0"/>
                        <a:t>Requires knowledge of a programming language.</a:t>
                      </a:r>
                    </a:p>
                  </a:txBody>
                  <a:tcPr marL="70639" marR="70639" marT="70639" marB="70639">
                    <a:lnL>
                      <a:noFill/>
                    </a:lnL>
                    <a:lnR>
                      <a:noFill/>
                    </a:lnR>
                    <a:lnT>
                      <a:noFill/>
                    </a:lnT>
                    <a:lnB>
                      <a:noFill/>
                    </a:lnB>
                  </a:tcPr>
                </a:tc>
              </a:tr>
            </a:tbl>
          </a:graphicData>
        </a:graphic>
      </p:graphicFrame>
    </p:spTree>
    <p:extLst>
      <p:ext uri="{BB962C8B-B14F-4D97-AF65-F5344CB8AC3E}">
        <p14:creationId xmlns:p14="http://schemas.microsoft.com/office/powerpoint/2010/main" val="1205271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509</Words>
  <Application>Microsoft Office PowerPoint</Application>
  <PresentationFormat>Widescreen</PresentationFormat>
  <Paragraphs>68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Hierarchy of Data: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5</cp:revision>
  <dcterms:created xsi:type="dcterms:W3CDTF">2020-12-04T14:34:30Z</dcterms:created>
  <dcterms:modified xsi:type="dcterms:W3CDTF">2020-12-04T15:11:46Z</dcterms:modified>
</cp:coreProperties>
</file>