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993AE7-28AF-4834-B831-1FA8D5C32DD0}"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1043B4-30A5-4A4C-8CB9-D0F96C7F550E}" type="slidenum">
              <a:rPr lang="en-US" smtClean="0"/>
              <a:t>‹#›</a:t>
            </a:fld>
            <a:endParaRPr lang="en-US"/>
          </a:p>
        </p:txBody>
      </p:sp>
    </p:spTree>
    <p:extLst>
      <p:ext uri="{BB962C8B-B14F-4D97-AF65-F5344CB8AC3E}">
        <p14:creationId xmlns:p14="http://schemas.microsoft.com/office/powerpoint/2010/main" val="1700175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993AE7-28AF-4834-B831-1FA8D5C32DD0}"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1043B4-30A5-4A4C-8CB9-D0F96C7F550E}" type="slidenum">
              <a:rPr lang="en-US" smtClean="0"/>
              <a:t>‹#›</a:t>
            </a:fld>
            <a:endParaRPr lang="en-US"/>
          </a:p>
        </p:txBody>
      </p:sp>
    </p:spTree>
    <p:extLst>
      <p:ext uri="{BB962C8B-B14F-4D97-AF65-F5344CB8AC3E}">
        <p14:creationId xmlns:p14="http://schemas.microsoft.com/office/powerpoint/2010/main" val="3408359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993AE7-28AF-4834-B831-1FA8D5C32DD0}"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1043B4-30A5-4A4C-8CB9-D0F96C7F550E}" type="slidenum">
              <a:rPr lang="en-US" smtClean="0"/>
              <a:t>‹#›</a:t>
            </a:fld>
            <a:endParaRPr lang="en-US"/>
          </a:p>
        </p:txBody>
      </p:sp>
    </p:spTree>
    <p:extLst>
      <p:ext uri="{BB962C8B-B14F-4D97-AF65-F5344CB8AC3E}">
        <p14:creationId xmlns:p14="http://schemas.microsoft.com/office/powerpoint/2010/main" val="1123178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993AE7-28AF-4834-B831-1FA8D5C32DD0}"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1043B4-30A5-4A4C-8CB9-D0F96C7F550E}" type="slidenum">
              <a:rPr lang="en-US" smtClean="0"/>
              <a:t>‹#›</a:t>
            </a:fld>
            <a:endParaRPr lang="en-US"/>
          </a:p>
        </p:txBody>
      </p:sp>
    </p:spTree>
    <p:extLst>
      <p:ext uri="{BB962C8B-B14F-4D97-AF65-F5344CB8AC3E}">
        <p14:creationId xmlns:p14="http://schemas.microsoft.com/office/powerpoint/2010/main" val="823546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993AE7-28AF-4834-B831-1FA8D5C32DD0}"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1043B4-30A5-4A4C-8CB9-D0F96C7F550E}" type="slidenum">
              <a:rPr lang="en-US" smtClean="0"/>
              <a:t>‹#›</a:t>
            </a:fld>
            <a:endParaRPr lang="en-US"/>
          </a:p>
        </p:txBody>
      </p:sp>
    </p:spTree>
    <p:extLst>
      <p:ext uri="{BB962C8B-B14F-4D97-AF65-F5344CB8AC3E}">
        <p14:creationId xmlns:p14="http://schemas.microsoft.com/office/powerpoint/2010/main" val="1141486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993AE7-28AF-4834-B831-1FA8D5C32DD0}"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1043B4-30A5-4A4C-8CB9-D0F96C7F550E}" type="slidenum">
              <a:rPr lang="en-US" smtClean="0"/>
              <a:t>‹#›</a:t>
            </a:fld>
            <a:endParaRPr lang="en-US"/>
          </a:p>
        </p:txBody>
      </p:sp>
    </p:spTree>
    <p:extLst>
      <p:ext uri="{BB962C8B-B14F-4D97-AF65-F5344CB8AC3E}">
        <p14:creationId xmlns:p14="http://schemas.microsoft.com/office/powerpoint/2010/main" val="1429677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993AE7-28AF-4834-B831-1FA8D5C32DD0}"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1043B4-30A5-4A4C-8CB9-D0F96C7F550E}" type="slidenum">
              <a:rPr lang="en-US" smtClean="0"/>
              <a:t>‹#›</a:t>
            </a:fld>
            <a:endParaRPr lang="en-US"/>
          </a:p>
        </p:txBody>
      </p:sp>
    </p:spTree>
    <p:extLst>
      <p:ext uri="{BB962C8B-B14F-4D97-AF65-F5344CB8AC3E}">
        <p14:creationId xmlns:p14="http://schemas.microsoft.com/office/powerpoint/2010/main" val="3623658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993AE7-28AF-4834-B831-1FA8D5C32DD0}"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1043B4-30A5-4A4C-8CB9-D0F96C7F550E}" type="slidenum">
              <a:rPr lang="en-US" smtClean="0"/>
              <a:t>‹#›</a:t>
            </a:fld>
            <a:endParaRPr lang="en-US"/>
          </a:p>
        </p:txBody>
      </p:sp>
    </p:spTree>
    <p:extLst>
      <p:ext uri="{BB962C8B-B14F-4D97-AF65-F5344CB8AC3E}">
        <p14:creationId xmlns:p14="http://schemas.microsoft.com/office/powerpoint/2010/main" val="2146615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993AE7-28AF-4834-B831-1FA8D5C32DD0}"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1043B4-30A5-4A4C-8CB9-D0F96C7F550E}" type="slidenum">
              <a:rPr lang="en-US" smtClean="0"/>
              <a:t>‹#›</a:t>
            </a:fld>
            <a:endParaRPr lang="en-US"/>
          </a:p>
        </p:txBody>
      </p:sp>
    </p:spTree>
    <p:extLst>
      <p:ext uri="{BB962C8B-B14F-4D97-AF65-F5344CB8AC3E}">
        <p14:creationId xmlns:p14="http://schemas.microsoft.com/office/powerpoint/2010/main" val="3847413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993AE7-28AF-4834-B831-1FA8D5C32DD0}"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1043B4-30A5-4A4C-8CB9-D0F96C7F550E}" type="slidenum">
              <a:rPr lang="en-US" smtClean="0"/>
              <a:t>‹#›</a:t>
            </a:fld>
            <a:endParaRPr lang="en-US"/>
          </a:p>
        </p:txBody>
      </p:sp>
    </p:spTree>
    <p:extLst>
      <p:ext uri="{BB962C8B-B14F-4D97-AF65-F5344CB8AC3E}">
        <p14:creationId xmlns:p14="http://schemas.microsoft.com/office/powerpoint/2010/main" val="3821627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993AE7-28AF-4834-B831-1FA8D5C32DD0}"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1043B4-30A5-4A4C-8CB9-D0F96C7F550E}" type="slidenum">
              <a:rPr lang="en-US" smtClean="0"/>
              <a:t>‹#›</a:t>
            </a:fld>
            <a:endParaRPr lang="en-US"/>
          </a:p>
        </p:txBody>
      </p:sp>
    </p:spTree>
    <p:extLst>
      <p:ext uri="{BB962C8B-B14F-4D97-AF65-F5344CB8AC3E}">
        <p14:creationId xmlns:p14="http://schemas.microsoft.com/office/powerpoint/2010/main" val="1682010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993AE7-28AF-4834-B831-1FA8D5C32DD0}" type="datetimeFigureOut">
              <a:rPr lang="en-US" smtClean="0"/>
              <a:t>12/4/2020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1043B4-30A5-4A4C-8CB9-D0F96C7F550E}" type="slidenum">
              <a:rPr lang="en-US" smtClean="0"/>
              <a:t>‹#›</a:t>
            </a:fld>
            <a:endParaRPr lang="en-US"/>
          </a:p>
        </p:txBody>
      </p:sp>
    </p:spTree>
    <p:extLst>
      <p:ext uri="{BB962C8B-B14F-4D97-AF65-F5344CB8AC3E}">
        <p14:creationId xmlns:p14="http://schemas.microsoft.com/office/powerpoint/2010/main" val="926222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digitalthinkerhelp.com/what-is-operating-system-and-its-types-use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en.wikipedia.org/wiki/Global_Positioning_System"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222222"/>
                </a:solidFill>
                <a:effectLst/>
                <a:latin typeface="Roboto"/>
              </a:rPr>
              <a:t>Mobile Computing</a:t>
            </a:r>
            <a:br>
              <a:rPr lang="en-US" b="1" dirty="0" smtClean="0">
                <a:solidFill>
                  <a:srgbClr val="222222"/>
                </a:solidFill>
                <a:effectLst/>
                <a:latin typeface="Roboto"/>
              </a:rPr>
            </a:br>
            <a:endParaRPr lang="en-US" dirty="0"/>
          </a:p>
        </p:txBody>
      </p:sp>
    </p:spTree>
    <p:extLst>
      <p:ext uri="{BB962C8B-B14F-4D97-AF65-F5344CB8AC3E}">
        <p14:creationId xmlns:p14="http://schemas.microsoft.com/office/powerpoint/2010/main" val="4095014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6062" y="426617"/>
            <a:ext cx="11449317" cy="2031325"/>
          </a:xfrm>
          <a:prstGeom prst="rect">
            <a:avLst/>
          </a:prstGeom>
        </p:spPr>
        <p:txBody>
          <a:bodyPr wrap="square">
            <a:spAutoFit/>
          </a:bodyPr>
          <a:lstStyle/>
          <a:p>
            <a:pPr fontAlgn="base"/>
            <a:r>
              <a:rPr lang="en-US" b="1" dirty="0" smtClean="0">
                <a:solidFill>
                  <a:srgbClr val="222222"/>
                </a:solidFill>
                <a:effectLst/>
                <a:latin typeface="Roboto"/>
              </a:rPr>
              <a:t>What is Mobile Computing:</a:t>
            </a:r>
          </a:p>
          <a:p>
            <a:pPr fontAlgn="base"/>
            <a:endParaRPr lang="en-US" b="1" dirty="0" smtClean="0">
              <a:solidFill>
                <a:srgbClr val="222222"/>
              </a:solidFill>
              <a:effectLst/>
              <a:latin typeface="Roboto"/>
            </a:endParaRPr>
          </a:p>
          <a:p>
            <a:pPr algn="just" fontAlgn="base"/>
            <a:r>
              <a:rPr lang="en-US" b="1" u="sng" dirty="0" smtClean="0">
                <a:solidFill>
                  <a:srgbClr val="0000FF"/>
                </a:solidFill>
                <a:effectLst/>
                <a:latin typeface="Roboto"/>
              </a:rPr>
              <a:t>Definition</a:t>
            </a:r>
            <a:r>
              <a:rPr lang="en-US" b="0" dirty="0" smtClean="0">
                <a:solidFill>
                  <a:srgbClr val="000000"/>
                </a:solidFill>
                <a:effectLst/>
                <a:latin typeface="Roboto"/>
              </a:rPr>
              <a:t> – </a:t>
            </a:r>
            <a:r>
              <a:rPr lang="en-US" b="1" dirty="0" smtClean="0">
                <a:solidFill>
                  <a:srgbClr val="000000"/>
                </a:solidFill>
                <a:effectLst/>
                <a:latin typeface="Roboto"/>
              </a:rPr>
              <a:t>Mobile Computing System mean Wireless communication</a:t>
            </a:r>
            <a:r>
              <a:rPr lang="en-US" b="0" dirty="0" smtClean="0">
                <a:solidFill>
                  <a:srgbClr val="000000"/>
                </a:solidFill>
                <a:effectLst/>
                <a:latin typeface="Roboto"/>
              </a:rPr>
              <a:t> and its applications  are generic technology that refers to numerous devices that are supportable to access transmitted data like voice, video, and text any time and any where over the wireless network infrastructure and in which to include mobile communication, mobile hardware, and mobile software and this react as human-computer interaction. Cause of these has improved the quality of our lives.</a:t>
            </a:r>
            <a:endParaRPr lang="en-US" b="0" dirty="0">
              <a:solidFill>
                <a:srgbClr val="7A7A7A"/>
              </a:solidFill>
              <a:effectLst/>
              <a:latin typeface="Roboto"/>
            </a:endParaRPr>
          </a:p>
        </p:txBody>
      </p:sp>
      <p:pic>
        <p:nvPicPr>
          <p:cNvPr id="1026" name="Picture 2" descr="Mobile Comput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0290" y="2784549"/>
            <a:ext cx="5034612" cy="3612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8420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8286" y="1031718"/>
            <a:ext cx="10449059" cy="3970318"/>
          </a:xfrm>
          <a:prstGeom prst="rect">
            <a:avLst/>
          </a:prstGeom>
        </p:spPr>
        <p:txBody>
          <a:bodyPr wrap="square">
            <a:spAutoFit/>
          </a:bodyPr>
          <a:lstStyle/>
          <a:p>
            <a:pPr algn="ctr" fontAlgn="base"/>
            <a:r>
              <a:rPr lang="en-US" b="1" dirty="0" smtClean="0">
                <a:solidFill>
                  <a:srgbClr val="FF0707"/>
                </a:solidFill>
                <a:effectLst/>
                <a:latin typeface="Roboto"/>
              </a:rPr>
              <a:t>Features of Mobile Computing</a:t>
            </a:r>
          </a:p>
          <a:p>
            <a:pPr algn="ctr" fontAlgn="base"/>
            <a:endParaRPr lang="en-US" b="1" dirty="0" smtClean="0">
              <a:solidFill>
                <a:srgbClr val="FF0707"/>
              </a:solidFill>
              <a:effectLst/>
              <a:latin typeface="Roboto"/>
            </a:endParaRPr>
          </a:p>
          <a:p>
            <a:pPr fontAlgn="base">
              <a:buFont typeface="Arial" panose="020B0604020202020204" pitchFamily="34" charset="0"/>
              <a:buChar char="•"/>
            </a:pPr>
            <a:r>
              <a:rPr lang="en-US" b="0" dirty="0" smtClean="0">
                <a:solidFill>
                  <a:srgbClr val="000000"/>
                </a:solidFill>
                <a:effectLst/>
                <a:latin typeface="Roboto"/>
              </a:rPr>
              <a:t>Easy to handle and carry these small devices.</a:t>
            </a:r>
            <a:endParaRPr lang="en-US" b="0" dirty="0" smtClean="0">
              <a:solidFill>
                <a:srgbClr val="7A7A7A"/>
              </a:solidFill>
              <a:effectLst/>
              <a:latin typeface="Roboto"/>
            </a:endParaRPr>
          </a:p>
          <a:p>
            <a:pPr fontAlgn="base">
              <a:buFont typeface="Arial" panose="020B0604020202020204" pitchFamily="34" charset="0"/>
              <a:buChar char="•"/>
            </a:pPr>
            <a:r>
              <a:rPr lang="en-US" b="0" dirty="0" smtClean="0">
                <a:solidFill>
                  <a:srgbClr val="000000"/>
                </a:solidFill>
                <a:effectLst/>
                <a:latin typeface="Roboto"/>
              </a:rPr>
              <a:t>Data can be transferred easily between users.</a:t>
            </a:r>
            <a:endParaRPr lang="en-US" b="0" dirty="0" smtClean="0">
              <a:solidFill>
                <a:srgbClr val="7A7A7A"/>
              </a:solidFill>
              <a:effectLst/>
              <a:latin typeface="Roboto"/>
            </a:endParaRPr>
          </a:p>
          <a:p>
            <a:pPr fontAlgn="base">
              <a:buFont typeface="Arial" panose="020B0604020202020204" pitchFamily="34" charset="0"/>
              <a:buChar char="•"/>
            </a:pPr>
            <a:r>
              <a:rPr lang="en-US" b="0" dirty="0" smtClean="0">
                <a:solidFill>
                  <a:srgbClr val="000000"/>
                </a:solidFill>
                <a:effectLst/>
                <a:latin typeface="Roboto"/>
              </a:rPr>
              <a:t>Collect simulated data to current zone or your time.</a:t>
            </a:r>
            <a:endParaRPr lang="en-US" b="0" dirty="0" smtClean="0">
              <a:solidFill>
                <a:srgbClr val="7A7A7A"/>
              </a:solidFill>
              <a:effectLst/>
              <a:latin typeface="Roboto"/>
            </a:endParaRPr>
          </a:p>
          <a:p>
            <a:pPr fontAlgn="base">
              <a:buFont typeface="Arial" panose="020B0604020202020204" pitchFamily="34" charset="0"/>
              <a:buChar char="•"/>
            </a:pPr>
            <a:r>
              <a:rPr lang="en-US" b="0" dirty="0" smtClean="0">
                <a:solidFill>
                  <a:srgbClr val="000000"/>
                </a:solidFill>
                <a:effectLst/>
                <a:latin typeface="Roboto"/>
              </a:rPr>
              <a:t>Arbitrary network, easily connect to other environment and transmit data.</a:t>
            </a:r>
            <a:endParaRPr lang="en-US" b="0" dirty="0" smtClean="0">
              <a:solidFill>
                <a:srgbClr val="7A7A7A"/>
              </a:solidFill>
              <a:effectLst/>
              <a:latin typeface="Roboto"/>
            </a:endParaRPr>
          </a:p>
          <a:p>
            <a:pPr fontAlgn="base">
              <a:buFont typeface="Arial" panose="020B0604020202020204" pitchFamily="34" charset="0"/>
              <a:buChar char="•"/>
            </a:pPr>
            <a:r>
              <a:rPr lang="en-US" b="0" dirty="0" smtClean="0">
                <a:solidFill>
                  <a:srgbClr val="000000"/>
                </a:solidFill>
                <a:effectLst/>
                <a:latin typeface="Roboto"/>
              </a:rPr>
              <a:t>Having fast processor speed.</a:t>
            </a:r>
            <a:endParaRPr lang="en-US" b="0" dirty="0" smtClean="0">
              <a:solidFill>
                <a:srgbClr val="7A7A7A"/>
              </a:solidFill>
              <a:effectLst/>
              <a:latin typeface="Roboto"/>
            </a:endParaRPr>
          </a:p>
          <a:p>
            <a:pPr fontAlgn="base">
              <a:buFont typeface="Arial" panose="020B0604020202020204" pitchFamily="34" charset="0"/>
              <a:buChar char="•"/>
            </a:pPr>
            <a:r>
              <a:rPr lang="en-US" b="0" dirty="0" smtClean="0">
                <a:solidFill>
                  <a:srgbClr val="000000"/>
                </a:solidFill>
                <a:effectLst/>
                <a:latin typeface="Roboto"/>
              </a:rPr>
              <a:t>Good battery life.</a:t>
            </a:r>
            <a:endParaRPr lang="en-US" b="0" dirty="0" smtClean="0">
              <a:solidFill>
                <a:srgbClr val="7A7A7A"/>
              </a:solidFill>
              <a:effectLst/>
              <a:latin typeface="Roboto"/>
            </a:endParaRPr>
          </a:p>
          <a:p>
            <a:pPr fontAlgn="base">
              <a:buFont typeface="Arial" panose="020B0604020202020204" pitchFamily="34" charset="0"/>
              <a:buChar char="•"/>
            </a:pPr>
            <a:r>
              <a:rPr lang="en-US" b="0" dirty="0" smtClean="0">
                <a:solidFill>
                  <a:srgbClr val="000000"/>
                </a:solidFill>
                <a:effectLst/>
                <a:latin typeface="Roboto"/>
              </a:rPr>
              <a:t>Huge memory capacity.</a:t>
            </a:r>
            <a:endParaRPr lang="en-US" b="0" dirty="0" smtClean="0">
              <a:solidFill>
                <a:srgbClr val="7A7A7A"/>
              </a:solidFill>
              <a:effectLst/>
              <a:latin typeface="Roboto"/>
            </a:endParaRPr>
          </a:p>
          <a:p>
            <a:pPr fontAlgn="base">
              <a:buFont typeface="Arial" panose="020B0604020202020204" pitchFamily="34" charset="0"/>
              <a:buChar char="•"/>
            </a:pPr>
            <a:r>
              <a:rPr lang="en-US" b="0" dirty="0" smtClean="0">
                <a:solidFill>
                  <a:srgbClr val="000000"/>
                </a:solidFill>
                <a:effectLst/>
                <a:latin typeface="Roboto"/>
              </a:rPr>
              <a:t>Bar code scanner</a:t>
            </a:r>
            <a:endParaRPr lang="en-US" b="0" dirty="0" smtClean="0">
              <a:solidFill>
                <a:srgbClr val="7A7A7A"/>
              </a:solidFill>
              <a:effectLst/>
              <a:latin typeface="Roboto"/>
            </a:endParaRPr>
          </a:p>
          <a:p>
            <a:pPr fontAlgn="base">
              <a:buFont typeface="Arial" panose="020B0604020202020204" pitchFamily="34" charset="0"/>
              <a:buChar char="•"/>
            </a:pPr>
            <a:r>
              <a:rPr lang="en-US" b="0" dirty="0" smtClean="0">
                <a:solidFill>
                  <a:srgbClr val="000000"/>
                </a:solidFill>
                <a:effectLst/>
                <a:latin typeface="Roboto"/>
              </a:rPr>
              <a:t>Windows </a:t>
            </a:r>
            <a:r>
              <a:rPr lang="en-US" b="1" u="sng" dirty="0" smtClean="0">
                <a:solidFill>
                  <a:srgbClr val="00FF00"/>
                </a:solidFill>
                <a:effectLst/>
                <a:latin typeface="Roboto"/>
                <a:hlinkClick r:id="rId2"/>
              </a:rPr>
              <a:t>Operating System</a:t>
            </a:r>
            <a:endParaRPr lang="en-US" b="0" dirty="0" smtClean="0">
              <a:solidFill>
                <a:srgbClr val="7A7A7A"/>
              </a:solidFill>
              <a:effectLst/>
              <a:latin typeface="Roboto"/>
            </a:endParaRPr>
          </a:p>
          <a:p>
            <a:pPr fontAlgn="base">
              <a:buFont typeface="Arial" panose="020B0604020202020204" pitchFamily="34" charset="0"/>
              <a:buChar char="•"/>
            </a:pPr>
            <a:r>
              <a:rPr lang="en-US" b="0" dirty="0" smtClean="0">
                <a:solidFill>
                  <a:srgbClr val="000000"/>
                </a:solidFill>
                <a:effectLst/>
                <a:latin typeface="Roboto"/>
              </a:rPr>
              <a:t>Camera</a:t>
            </a:r>
            <a:endParaRPr lang="en-US" b="0" dirty="0" smtClean="0">
              <a:solidFill>
                <a:srgbClr val="7A7A7A"/>
              </a:solidFill>
              <a:effectLst/>
              <a:latin typeface="Roboto"/>
            </a:endParaRPr>
          </a:p>
          <a:p>
            <a:pPr fontAlgn="base">
              <a:buFont typeface="Arial" panose="020B0604020202020204" pitchFamily="34" charset="0"/>
              <a:buChar char="•"/>
            </a:pPr>
            <a:r>
              <a:rPr lang="en-US" b="0" dirty="0" smtClean="0">
                <a:solidFill>
                  <a:srgbClr val="000000"/>
                </a:solidFill>
                <a:effectLst/>
                <a:latin typeface="Roboto"/>
              </a:rPr>
              <a:t>Global positioning system.</a:t>
            </a:r>
            <a:endParaRPr lang="en-US" b="0" dirty="0" smtClean="0">
              <a:solidFill>
                <a:srgbClr val="7A7A7A"/>
              </a:solidFill>
              <a:effectLst/>
              <a:latin typeface="Roboto"/>
            </a:endParaRPr>
          </a:p>
          <a:p>
            <a:pPr fontAlgn="base">
              <a:buFont typeface="Arial" panose="020B0604020202020204" pitchFamily="34" charset="0"/>
              <a:buChar char="•"/>
            </a:pPr>
            <a:r>
              <a:rPr lang="en-US" b="0" dirty="0" smtClean="0">
                <a:solidFill>
                  <a:srgbClr val="000000"/>
                </a:solidFill>
                <a:effectLst/>
                <a:latin typeface="Roboto"/>
              </a:rPr>
              <a:t>Durability</a:t>
            </a:r>
            <a:endParaRPr lang="en-US" b="0" dirty="0">
              <a:solidFill>
                <a:srgbClr val="7A7A7A"/>
              </a:solidFill>
              <a:effectLst/>
              <a:latin typeface="Roboto"/>
            </a:endParaRPr>
          </a:p>
        </p:txBody>
      </p:sp>
    </p:spTree>
    <p:extLst>
      <p:ext uri="{BB962C8B-B14F-4D97-AF65-F5344CB8AC3E}">
        <p14:creationId xmlns:p14="http://schemas.microsoft.com/office/powerpoint/2010/main" val="522470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9120" y="514012"/>
            <a:ext cx="3638560" cy="369332"/>
          </a:xfrm>
          <a:prstGeom prst="rect">
            <a:avLst/>
          </a:prstGeom>
        </p:spPr>
        <p:txBody>
          <a:bodyPr wrap="none">
            <a:spAutoFit/>
          </a:bodyPr>
          <a:lstStyle/>
          <a:p>
            <a:pPr algn="ctr" fontAlgn="base"/>
            <a:r>
              <a:rPr lang="en-US" b="1" i="0" dirty="0" smtClean="0">
                <a:solidFill>
                  <a:srgbClr val="FF0505"/>
                </a:solidFill>
                <a:effectLst/>
                <a:latin typeface="Roboto"/>
              </a:rPr>
              <a:t>Mobile Computing Applications</a:t>
            </a:r>
            <a:endParaRPr lang="en-US" b="1" i="0" dirty="0">
              <a:solidFill>
                <a:srgbClr val="FF0505"/>
              </a:solidFill>
              <a:effectLst/>
              <a:latin typeface="Roboto"/>
            </a:endParaRPr>
          </a:p>
        </p:txBody>
      </p:sp>
      <p:sp>
        <p:nvSpPr>
          <p:cNvPr id="3" name="Rectangle 2"/>
          <p:cNvSpPr/>
          <p:nvPr/>
        </p:nvSpPr>
        <p:spPr>
          <a:xfrm>
            <a:off x="446467" y="1157338"/>
            <a:ext cx="11518005" cy="2308324"/>
          </a:xfrm>
          <a:prstGeom prst="rect">
            <a:avLst/>
          </a:prstGeom>
        </p:spPr>
        <p:txBody>
          <a:bodyPr wrap="square">
            <a:spAutoFit/>
          </a:bodyPr>
          <a:lstStyle/>
          <a:p>
            <a:pPr algn="just" fontAlgn="base"/>
            <a:r>
              <a:rPr lang="en-US" b="0" i="0" dirty="0" smtClean="0">
                <a:solidFill>
                  <a:srgbClr val="000000"/>
                </a:solidFill>
                <a:effectLst/>
                <a:latin typeface="Roboto"/>
              </a:rPr>
              <a:t>There are different </a:t>
            </a:r>
            <a:r>
              <a:rPr lang="en-US" b="1" i="0" dirty="0" smtClean="0">
                <a:solidFill>
                  <a:srgbClr val="000000"/>
                </a:solidFill>
                <a:effectLst/>
                <a:latin typeface="Roboto"/>
              </a:rPr>
              <a:t>types of real life applications</a:t>
            </a:r>
            <a:r>
              <a:rPr lang="en-US" b="0" i="0" dirty="0" smtClean="0">
                <a:solidFill>
                  <a:srgbClr val="000000"/>
                </a:solidFill>
                <a:effectLst/>
                <a:latin typeface="Roboto"/>
              </a:rPr>
              <a:t> which are used in the Mobile computing, such as:</a:t>
            </a:r>
            <a:endParaRPr lang="en-US" b="0" i="0" dirty="0" smtClean="0">
              <a:solidFill>
                <a:srgbClr val="7A7A7A"/>
              </a:solidFill>
              <a:effectLst/>
              <a:latin typeface="Roboto"/>
            </a:endParaRPr>
          </a:p>
          <a:p>
            <a:pPr fontAlgn="base"/>
            <a:r>
              <a:rPr lang="en-US" b="1" i="0" u="sng" dirty="0" smtClean="0">
                <a:solidFill>
                  <a:srgbClr val="0000FF"/>
                </a:solidFill>
                <a:effectLst/>
                <a:latin typeface="Roboto"/>
              </a:rPr>
              <a:t>Traffic:</a:t>
            </a:r>
          </a:p>
          <a:p>
            <a:pPr fontAlgn="base"/>
            <a:r>
              <a:rPr lang="en-US" b="0" i="0" dirty="0" smtClean="0">
                <a:solidFill>
                  <a:srgbClr val="7A7A7A"/>
                </a:solidFill>
                <a:effectLst/>
                <a:latin typeface="Roboto"/>
              </a:rPr>
              <a:t/>
            </a:r>
            <a:br>
              <a:rPr lang="en-US" b="0" i="0" dirty="0" smtClean="0">
                <a:solidFill>
                  <a:srgbClr val="7A7A7A"/>
                </a:solidFill>
                <a:effectLst/>
                <a:latin typeface="Roboto"/>
              </a:rPr>
            </a:br>
            <a:r>
              <a:rPr lang="en-US" b="0" i="0" dirty="0" smtClean="0">
                <a:solidFill>
                  <a:srgbClr val="000000"/>
                </a:solidFill>
                <a:effectLst/>
                <a:latin typeface="Roboto"/>
              </a:rPr>
              <a:t>During traveling in traffic if we require to know road situation, latest news and when if feel more stress in driving then can play music and other important broadcast data are received through digital audio broadcasting(DAB). If we forget the road then we can know our exact location with the help of</a:t>
            </a:r>
            <a:r>
              <a:rPr lang="en-US" b="0" i="0" dirty="0" smtClean="0">
                <a:solidFill>
                  <a:srgbClr val="00FF00"/>
                </a:solidFill>
                <a:effectLst/>
                <a:latin typeface="Roboto"/>
              </a:rPr>
              <a:t> </a:t>
            </a:r>
            <a:r>
              <a:rPr lang="en-US" b="1" i="0" u="sng" dirty="0" smtClean="0">
                <a:solidFill>
                  <a:srgbClr val="00FF00"/>
                </a:solidFill>
                <a:effectLst/>
                <a:latin typeface="Roboto"/>
                <a:hlinkClick r:id="rId2"/>
              </a:rPr>
              <a:t>global positioning system</a:t>
            </a:r>
            <a:r>
              <a:rPr lang="en-US" b="0" i="0" dirty="0" smtClean="0">
                <a:solidFill>
                  <a:srgbClr val="000000"/>
                </a:solidFill>
                <a:effectLst/>
                <a:latin typeface="Roboto"/>
              </a:rPr>
              <a:t> (GPS).In case if got accident then can to inform police and ambulance via an emergency call to the service provider, which help to improve organization and save time &amp; money.</a:t>
            </a:r>
            <a:endParaRPr lang="en-US" b="0" i="0" dirty="0">
              <a:solidFill>
                <a:srgbClr val="7A7A7A"/>
              </a:solidFill>
              <a:effectLst/>
              <a:latin typeface="Roboto"/>
            </a:endParaRPr>
          </a:p>
        </p:txBody>
      </p:sp>
      <p:sp>
        <p:nvSpPr>
          <p:cNvPr id="4" name="Rectangle 3"/>
          <p:cNvSpPr/>
          <p:nvPr/>
        </p:nvSpPr>
        <p:spPr>
          <a:xfrm>
            <a:off x="446467" y="3633087"/>
            <a:ext cx="10533984" cy="2031325"/>
          </a:xfrm>
          <a:prstGeom prst="rect">
            <a:avLst/>
          </a:prstGeom>
        </p:spPr>
        <p:txBody>
          <a:bodyPr wrap="square">
            <a:spAutoFit/>
          </a:bodyPr>
          <a:lstStyle/>
          <a:p>
            <a:pPr algn="just" fontAlgn="base"/>
            <a:r>
              <a:rPr lang="en-US" b="1" i="0" u="sng" dirty="0" smtClean="0">
                <a:solidFill>
                  <a:srgbClr val="0000FF"/>
                </a:solidFill>
                <a:effectLst/>
                <a:latin typeface="Roboto"/>
              </a:rPr>
              <a:t>Emergencies Situation</a:t>
            </a:r>
            <a:endParaRPr lang="en-US" b="0" i="0" dirty="0" smtClean="0">
              <a:solidFill>
                <a:srgbClr val="7A7A7A"/>
              </a:solidFill>
              <a:effectLst/>
              <a:latin typeface="Roboto"/>
            </a:endParaRPr>
          </a:p>
          <a:p>
            <a:pPr algn="just" fontAlgn="base"/>
            <a:r>
              <a:rPr lang="en-US" b="0" i="0" dirty="0" smtClean="0">
                <a:solidFill>
                  <a:srgbClr val="000000"/>
                </a:solidFill>
                <a:effectLst/>
                <a:latin typeface="Roboto"/>
              </a:rPr>
              <a:t>To play a vital role in the medical sector can hire an ambulance with great quality wireless connection and help of this can carry significant information about injured persons. The useful step can prepare for a particular accident and doctor can be consulted for diagnosis. Only Wireless networks work of communication in nature disaster 2 such as earthquakes, tsunami, flood, and fire. In worst conditions only decentralized, wireless ad-hoc networks survive. Means that can handle Emergencies situation by mobile computing easily.</a:t>
            </a:r>
            <a:endParaRPr lang="en-US" b="0" i="0" dirty="0">
              <a:solidFill>
                <a:srgbClr val="7A7A7A"/>
              </a:solidFill>
              <a:effectLst/>
              <a:latin typeface="Roboto"/>
            </a:endParaRPr>
          </a:p>
        </p:txBody>
      </p:sp>
    </p:spTree>
    <p:extLst>
      <p:ext uri="{BB962C8B-B14F-4D97-AF65-F5344CB8AC3E}">
        <p14:creationId xmlns:p14="http://schemas.microsoft.com/office/powerpoint/2010/main" val="1253645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0607" y="474345"/>
            <a:ext cx="10650829" cy="4524315"/>
          </a:xfrm>
          <a:prstGeom prst="rect">
            <a:avLst/>
          </a:prstGeom>
        </p:spPr>
        <p:txBody>
          <a:bodyPr wrap="square">
            <a:spAutoFit/>
          </a:bodyPr>
          <a:lstStyle/>
          <a:p>
            <a:pPr algn="just" fontAlgn="base"/>
            <a:r>
              <a:rPr lang="en-US" b="1" i="0" u="sng" dirty="0" smtClean="0">
                <a:solidFill>
                  <a:srgbClr val="0000FF"/>
                </a:solidFill>
                <a:effectLst/>
                <a:latin typeface="Roboto"/>
              </a:rPr>
              <a:t>Use in Business</a:t>
            </a:r>
            <a:endParaRPr lang="en-US" b="0" i="0" dirty="0" smtClean="0">
              <a:solidFill>
                <a:srgbClr val="7A7A7A"/>
              </a:solidFill>
              <a:effectLst/>
              <a:latin typeface="Roboto"/>
            </a:endParaRPr>
          </a:p>
          <a:p>
            <a:pPr algn="just" fontAlgn="base"/>
            <a:r>
              <a:rPr lang="en-US" b="0" i="0" dirty="0" smtClean="0">
                <a:solidFill>
                  <a:srgbClr val="000000"/>
                </a:solidFill>
                <a:effectLst/>
                <a:latin typeface="Roboto"/>
              </a:rPr>
              <a:t>As per business point of view CEO help of this computing system can represent the presentation at the front of their clients while can access hot news of the market. Help of video conference could be discuss at the topic without hindrance any time. Another side if traveling salesman wants to access the company database as per requirement then can be retrieved data on his wireless device and maintain the consistency company’s database. Cause of these every employee are updated up to date.</a:t>
            </a:r>
          </a:p>
          <a:p>
            <a:pPr algn="just" fontAlgn="base"/>
            <a:endParaRPr lang="en-US" dirty="0">
              <a:solidFill>
                <a:srgbClr val="000000"/>
              </a:solidFill>
              <a:latin typeface="Roboto"/>
            </a:endParaRPr>
          </a:p>
          <a:p>
            <a:pPr algn="just" fontAlgn="base"/>
            <a:endParaRPr lang="en-US" b="0" i="0" dirty="0" smtClean="0">
              <a:solidFill>
                <a:srgbClr val="000000"/>
              </a:solidFill>
              <a:effectLst/>
              <a:latin typeface="Roboto"/>
            </a:endParaRPr>
          </a:p>
          <a:p>
            <a:pPr algn="just" fontAlgn="base"/>
            <a:endParaRPr lang="en-US" b="0" i="0" dirty="0" smtClean="0">
              <a:solidFill>
                <a:srgbClr val="7A7A7A"/>
              </a:solidFill>
              <a:effectLst/>
              <a:latin typeface="Roboto"/>
            </a:endParaRPr>
          </a:p>
          <a:p>
            <a:pPr algn="just" fontAlgn="base"/>
            <a:r>
              <a:rPr lang="en-US" b="1" i="0" u="sng" dirty="0" smtClean="0">
                <a:solidFill>
                  <a:srgbClr val="0000FF"/>
                </a:solidFill>
                <a:effectLst/>
                <a:latin typeface="Roboto"/>
              </a:rPr>
              <a:t>Credit Card Verification</a:t>
            </a:r>
            <a:endParaRPr lang="en-US" b="0" i="0" dirty="0" smtClean="0">
              <a:solidFill>
                <a:srgbClr val="7A7A7A"/>
              </a:solidFill>
              <a:effectLst/>
              <a:latin typeface="Roboto"/>
            </a:endParaRPr>
          </a:p>
          <a:p>
            <a:pPr algn="just" fontAlgn="base"/>
            <a:r>
              <a:rPr lang="en-US" b="0" i="0" dirty="0" smtClean="0">
                <a:solidFill>
                  <a:srgbClr val="000000"/>
                </a:solidFill>
                <a:effectLst/>
                <a:latin typeface="Roboto"/>
              </a:rPr>
              <a:t>Credit card verification using this computing most secure. In respect of Sale terminals(POS) when customer buy items in malls and other small shops when and pay bill in the form of swap credit card for transactions then need to establish network in between POS terminal and bank central computer then over protected cellular network verify the credential information of card </a:t>
            </a:r>
            <a:r>
              <a:rPr lang="en-US" b="0" i="0" dirty="0" err="1" smtClean="0">
                <a:solidFill>
                  <a:srgbClr val="000000"/>
                </a:solidFill>
                <a:effectLst/>
                <a:latin typeface="Roboto"/>
              </a:rPr>
              <a:t>fastly</a:t>
            </a:r>
            <a:r>
              <a:rPr lang="en-US" b="0" i="0" dirty="0" smtClean="0">
                <a:solidFill>
                  <a:srgbClr val="000000"/>
                </a:solidFill>
                <a:effectLst/>
                <a:latin typeface="Roboto"/>
              </a:rPr>
              <a:t>, if match it then proceed further otherwise denied get boost up speed of transaction process and relieve the burden at the POS network.</a:t>
            </a:r>
            <a:endParaRPr lang="en-US" b="0" i="0" dirty="0">
              <a:solidFill>
                <a:srgbClr val="7A7A7A"/>
              </a:solidFill>
              <a:effectLst/>
              <a:latin typeface="Roboto"/>
            </a:endParaRPr>
          </a:p>
        </p:txBody>
      </p:sp>
    </p:spTree>
    <p:extLst>
      <p:ext uri="{BB962C8B-B14F-4D97-AF65-F5344CB8AC3E}">
        <p14:creationId xmlns:p14="http://schemas.microsoft.com/office/powerpoint/2010/main" val="3877081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9194" y="722418"/>
            <a:ext cx="10989972" cy="4247317"/>
          </a:xfrm>
          <a:prstGeom prst="rect">
            <a:avLst/>
          </a:prstGeom>
        </p:spPr>
        <p:txBody>
          <a:bodyPr wrap="square">
            <a:spAutoFit/>
          </a:bodyPr>
          <a:lstStyle/>
          <a:p>
            <a:pPr algn="just" fontAlgn="base"/>
            <a:r>
              <a:rPr lang="en-US" b="1" u="sng" dirty="0" smtClean="0">
                <a:solidFill>
                  <a:srgbClr val="0000FF"/>
                </a:solidFill>
                <a:effectLst/>
                <a:latin typeface="Roboto"/>
              </a:rPr>
              <a:t>Replacement of Fixed Networks</a:t>
            </a:r>
            <a:endParaRPr lang="en-US" b="0" dirty="0" smtClean="0">
              <a:solidFill>
                <a:srgbClr val="7A7A7A"/>
              </a:solidFill>
              <a:effectLst/>
              <a:latin typeface="Roboto"/>
            </a:endParaRPr>
          </a:p>
          <a:p>
            <a:pPr algn="just" fontAlgn="base"/>
            <a:r>
              <a:rPr lang="en-US" b="0" dirty="0" smtClean="0">
                <a:solidFill>
                  <a:srgbClr val="000000"/>
                </a:solidFill>
                <a:effectLst/>
                <a:latin typeface="Roboto"/>
              </a:rPr>
              <a:t>Wired network has been replaced in wireless network e.g. trade shows, remote sensors and historical buildings. in wired networks, weather forecasting, earthquake detection and to get environmental data are impossible. This is possible only in adapting the replacement of fixed networks in this computing.</a:t>
            </a:r>
          </a:p>
          <a:p>
            <a:pPr algn="just" fontAlgn="base"/>
            <a:endParaRPr lang="en-US" dirty="0">
              <a:solidFill>
                <a:srgbClr val="000000"/>
              </a:solidFill>
              <a:latin typeface="Roboto"/>
            </a:endParaRPr>
          </a:p>
          <a:p>
            <a:pPr algn="just" fontAlgn="base"/>
            <a:endParaRPr lang="en-US" b="0" dirty="0" smtClean="0">
              <a:solidFill>
                <a:srgbClr val="000000"/>
              </a:solidFill>
              <a:effectLst/>
              <a:latin typeface="Roboto"/>
            </a:endParaRPr>
          </a:p>
          <a:p>
            <a:pPr algn="just" fontAlgn="base"/>
            <a:endParaRPr lang="en-US" b="0" dirty="0" smtClean="0">
              <a:solidFill>
                <a:srgbClr val="7A7A7A"/>
              </a:solidFill>
              <a:effectLst/>
              <a:latin typeface="Roboto"/>
            </a:endParaRPr>
          </a:p>
          <a:p>
            <a:pPr algn="just" fontAlgn="base"/>
            <a:r>
              <a:rPr lang="en-US" b="1" u="sng" dirty="0" smtClean="0">
                <a:solidFill>
                  <a:srgbClr val="0000FF"/>
                </a:solidFill>
                <a:effectLst/>
                <a:latin typeface="Roboto"/>
              </a:rPr>
              <a:t>Infotainment</a:t>
            </a:r>
            <a:endParaRPr lang="en-US" b="0" dirty="0" smtClean="0">
              <a:solidFill>
                <a:srgbClr val="7A7A7A"/>
              </a:solidFill>
              <a:effectLst/>
              <a:latin typeface="Roboto"/>
            </a:endParaRPr>
          </a:p>
          <a:p>
            <a:pPr algn="just" fontAlgn="base"/>
            <a:r>
              <a:rPr lang="en-US" b="0" dirty="0" smtClean="0">
                <a:solidFill>
                  <a:srgbClr val="000000"/>
                </a:solidFill>
                <a:effectLst/>
                <a:latin typeface="Roboto"/>
              </a:rPr>
              <a:t>Wireless networks are capable to deliver the latest information at any suitable regions and can download knowledge about concert at morning through wireless network that concert is conducting in any region as well as Another growing field of wireless network applications lies in entertainment and games to enable, e.g., ad-hoc gaming networks as soon as people meet to play together. So Infotainment by wireless computing is more easy.</a:t>
            </a:r>
            <a:endParaRPr lang="en-US" b="0" dirty="0" smtClean="0">
              <a:solidFill>
                <a:srgbClr val="7A7A7A"/>
              </a:solidFill>
              <a:effectLst/>
              <a:latin typeface="Roboto"/>
            </a:endParaRPr>
          </a:p>
          <a:p>
            <a:r>
              <a:rPr lang="en-US" b="0" i="0" dirty="0" smtClean="0">
                <a:solidFill>
                  <a:srgbClr val="414141"/>
                </a:solidFill>
                <a:effectLst/>
                <a:latin typeface="Roboto"/>
              </a:rPr>
              <a:t/>
            </a:r>
            <a:br>
              <a:rPr lang="en-US" b="0" i="0" dirty="0" smtClean="0">
                <a:solidFill>
                  <a:srgbClr val="414141"/>
                </a:solidFill>
                <a:effectLst/>
                <a:latin typeface="Roboto"/>
              </a:rPr>
            </a:br>
            <a:endParaRPr lang="en-US" dirty="0"/>
          </a:p>
        </p:txBody>
      </p:sp>
    </p:spTree>
    <p:extLst>
      <p:ext uri="{BB962C8B-B14F-4D97-AF65-F5344CB8AC3E}">
        <p14:creationId xmlns:p14="http://schemas.microsoft.com/office/powerpoint/2010/main" val="54554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102" y="655681"/>
            <a:ext cx="3211135" cy="369332"/>
          </a:xfrm>
          <a:prstGeom prst="rect">
            <a:avLst/>
          </a:prstGeom>
        </p:spPr>
        <p:txBody>
          <a:bodyPr wrap="none">
            <a:spAutoFit/>
          </a:bodyPr>
          <a:lstStyle/>
          <a:p>
            <a:pPr algn="ctr" fontAlgn="base"/>
            <a:r>
              <a:rPr lang="en-US" b="1" i="0" dirty="0" smtClean="0">
                <a:solidFill>
                  <a:srgbClr val="FF0202"/>
                </a:solidFill>
                <a:effectLst/>
                <a:latin typeface="Roboto"/>
              </a:rPr>
              <a:t>Mobile Computing Services</a:t>
            </a:r>
            <a:endParaRPr lang="en-US" b="1" i="0" dirty="0">
              <a:solidFill>
                <a:srgbClr val="FF0202"/>
              </a:solidFill>
              <a:effectLst/>
              <a:latin typeface="Roboto"/>
            </a:endParaRPr>
          </a:p>
        </p:txBody>
      </p:sp>
      <p:sp>
        <p:nvSpPr>
          <p:cNvPr id="3" name="Rectangle 2"/>
          <p:cNvSpPr/>
          <p:nvPr/>
        </p:nvSpPr>
        <p:spPr>
          <a:xfrm>
            <a:off x="485101" y="1240948"/>
            <a:ext cx="10642245" cy="3970318"/>
          </a:xfrm>
          <a:prstGeom prst="rect">
            <a:avLst/>
          </a:prstGeom>
        </p:spPr>
        <p:txBody>
          <a:bodyPr wrap="square">
            <a:spAutoFit/>
          </a:bodyPr>
          <a:lstStyle/>
          <a:p>
            <a:pPr algn="just" fontAlgn="base"/>
            <a:r>
              <a:rPr lang="en-US" b="1" i="0" dirty="0" smtClean="0">
                <a:solidFill>
                  <a:srgbClr val="0000FF"/>
                </a:solidFill>
                <a:effectLst/>
                <a:latin typeface="Roboto"/>
              </a:rPr>
              <a:t>Software as a service </a:t>
            </a:r>
            <a:r>
              <a:rPr lang="en-US" b="0" i="0" dirty="0" smtClean="0">
                <a:solidFill>
                  <a:srgbClr val="000000"/>
                </a:solidFill>
                <a:effectLst/>
                <a:latin typeface="Roboto"/>
              </a:rPr>
              <a:t>is best platform with the help of rendering the many utilities and applications on the internet world in the form of services.</a:t>
            </a:r>
          </a:p>
          <a:p>
            <a:pPr algn="just" fontAlgn="base"/>
            <a:endParaRPr lang="en-US" b="0" i="0" dirty="0" smtClean="0">
              <a:solidFill>
                <a:srgbClr val="7A7A7A"/>
              </a:solidFill>
              <a:effectLst/>
              <a:latin typeface="Roboto"/>
            </a:endParaRPr>
          </a:p>
          <a:p>
            <a:pPr algn="just" fontAlgn="base"/>
            <a:r>
              <a:rPr lang="en-US" b="1" i="0" dirty="0" smtClean="0">
                <a:solidFill>
                  <a:srgbClr val="0000FF"/>
                </a:solidFill>
                <a:effectLst/>
                <a:latin typeface="Roboto"/>
              </a:rPr>
              <a:t>Cloud Computing</a:t>
            </a:r>
            <a:r>
              <a:rPr lang="en-US" b="1" i="0" dirty="0" smtClean="0">
                <a:solidFill>
                  <a:srgbClr val="7A7A7A"/>
                </a:solidFill>
                <a:effectLst/>
                <a:latin typeface="Roboto"/>
              </a:rPr>
              <a:t> </a:t>
            </a:r>
            <a:r>
              <a:rPr lang="en-US" b="0" i="0" dirty="0" smtClean="0">
                <a:solidFill>
                  <a:srgbClr val="000000"/>
                </a:solidFill>
                <a:effectLst/>
                <a:latin typeface="Roboto"/>
              </a:rPr>
              <a:t>help to optimize your resources and scale up while control your cost.</a:t>
            </a:r>
          </a:p>
          <a:p>
            <a:pPr algn="just" fontAlgn="base"/>
            <a:endParaRPr lang="en-US" b="0" i="0" dirty="0" smtClean="0">
              <a:solidFill>
                <a:srgbClr val="7A7A7A"/>
              </a:solidFill>
              <a:effectLst/>
              <a:latin typeface="Roboto"/>
            </a:endParaRPr>
          </a:p>
          <a:p>
            <a:pPr algn="just" fontAlgn="base"/>
            <a:r>
              <a:rPr lang="en-US" b="1" i="0" dirty="0" smtClean="0">
                <a:solidFill>
                  <a:srgbClr val="0000FF"/>
                </a:solidFill>
                <a:effectLst/>
                <a:latin typeface="Roboto"/>
              </a:rPr>
              <a:t>Suggest </a:t>
            </a:r>
            <a:r>
              <a:rPr lang="en-US" b="0" i="0" dirty="0" smtClean="0">
                <a:solidFill>
                  <a:srgbClr val="000000"/>
                </a:solidFill>
                <a:effectLst/>
                <a:latin typeface="Roboto"/>
              </a:rPr>
              <a:t>the best mobile hardware and software for your using utilities and applications</a:t>
            </a:r>
            <a:r>
              <a:rPr lang="en-US" b="1" i="0" dirty="0" smtClean="0">
                <a:solidFill>
                  <a:srgbClr val="000000"/>
                </a:solidFill>
                <a:effectLst/>
                <a:latin typeface="Roboto"/>
              </a:rPr>
              <a:t>.</a:t>
            </a:r>
          </a:p>
          <a:p>
            <a:pPr algn="just" fontAlgn="base"/>
            <a:endParaRPr lang="en-US" b="0" i="0" dirty="0" smtClean="0">
              <a:solidFill>
                <a:srgbClr val="7A7A7A"/>
              </a:solidFill>
              <a:effectLst/>
              <a:latin typeface="Roboto"/>
            </a:endParaRPr>
          </a:p>
          <a:p>
            <a:pPr algn="just" fontAlgn="base"/>
            <a:r>
              <a:rPr lang="en-US" b="1" i="0" dirty="0" smtClean="0">
                <a:solidFill>
                  <a:srgbClr val="0000FF"/>
                </a:solidFill>
                <a:effectLst/>
                <a:latin typeface="Roboto"/>
              </a:rPr>
              <a:t>In arbitrary wireless network service </a:t>
            </a:r>
            <a:r>
              <a:rPr lang="en-US" b="0" i="0" dirty="0" smtClean="0">
                <a:solidFill>
                  <a:srgbClr val="000000"/>
                </a:solidFill>
                <a:effectLst/>
                <a:latin typeface="Roboto"/>
              </a:rPr>
              <a:t>help to connect freely network, and with the help of this concept, you can access data anywhere without time and place limitation</a:t>
            </a:r>
            <a:r>
              <a:rPr lang="en-US" b="1" i="0" dirty="0" smtClean="0">
                <a:solidFill>
                  <a:srgbClr val="000000"/>
                </a:solidFill>
                <a:effectLst/>
                <a:latin typeface="Roboto"/>
              </a:rPr>
              <a:t>.</a:t>
            </a:r>
          </a:p>
          <a:p>
            <a:pPr algn="just" fontAlgn="base"/>
            <a:endParaRPr lang="en-US" b="0" i="0" dirty="0" smtClean="0">
              <a:solidFill>
                <a:srgbClr val="7A7A7A"/>
              </a:solidFill>
              <a:effectLst/>
              <a:latin typeface="Roboto"/>
            </a:endParaRPr>
          </a:p>
          <a:p>
            <a:pPr algn="just" fontAlgn="base"/>
            <a:r>
              <a:rPr lang="en-US" b="1" i="0" dirty="0" smtClean="0">
                <a:solidFill>
                  <a:srgbClr val="0000FF"/>
                </a:solidFill>
                <a:effectLst/>
                <a:latin typeface="Roboto"/>
              </a:rPr>
              <a:t>Mobile terminal phases are</a:t>
            </a:r>
            <a:endParaRPr lang="en-US" b="0" i="0" dirty="0" smtClean="0">
              <a:solidFill>
                <a:srgbClr val="7A7A7A"/>
              </a:solidFill>
              <a:effectLst/>
              <a:latin typeface="Roboto"/>
            </a:endParaRPr>
          </a:p>
          <a:p>
            <a:pPr algn="just" fontAlgn="base">
              <a:buFont typeface="Arial" panose="020B0604020202020204" pitchFamily="34" charset="0"/>
              <a:buChar char="•"/>
            </a:pPr>
            <a:r>
              <a:rPr lang="en-US" b="0" i="0" dirty="0" smtClean="0">
                <a:solidFill>
                  <a:srgbClr val="000000"/>
                </a:solidFill>
                <a:effectLst/>
                <a:latin typeface="Roboto"/>
              </a:rPr>
              <a:t>Provide the current and appropriate O/S and other software.</a:t>
            </a:r>
            <a:endParaRPr lang="en-US" b="0" i="0" dirty="0" smtClean="0">
              <a:solidFill>
                <a:srgbClr val="7A7A7A"/>
              </a:solidFill>
              <a:effectLst/>
              <a:latin typeface="Roboto"/>
            </a:endParaRPr>
          </a:p>
          <a:p>
            <a:pPr algn="just" fontAlgn="base">
              <a:buFont typeface="Arial" panose="020B0604020202020204" pitchFamily="34" charset="0"/>
              <a:buChar char="•"/>
            </a:pPr>
            <a:r>
              <a:rPr lang="en-US" b="0" i="0" dirty="0" smtClean="0">
                <a:solidFill>
                  <a:srgbClr val="000000"/>
                </a:solidFill>
                <a:effectLst/>
                <a:latin typeface="Roboto"/>
              </a:rPr>
              <a:t>Examine the loading time of particular software.</a:t>
            </a:r>
            <a:endParaRPr lang="en-US" b="0" i="0" dirty="0" smtClean="0">
              <a:solidFill>
                <a:srgbClr val="7A7A7A"/>
              </a:solidFill>
              <a:effectLst/>
              <a:latin typeface="Roboto"/>
            </a:endParaRPr>
          </a:p>
          <a:p>
            <a:pPr algn="just" fontAlgn="base">
              <a:buFont typeface="Arial" panose="020B0604020202020204" pitchFamily="34" charset="0"/>
              <a:buChar char="•"/>
            </a:pPr>
            <a:r>
              <a:rPr lang="en-US" b="0" i="0" dirty="0" smtClean="0">
                <a:solidFill>
                  <a:srgbClr val="000000"/>
                </a:solidFill>
                <a:effectLst/>
                <a:latin typeface="Roboto"/>
              </a:rPr>
              <a:t>Setup the wireless networks such as WAN and LAN</a:t>
            </a:r>
            <a:endParaRPr lang="en-US" b="0" i="0" dirty="0">
              <a:solidFill>
                <a:srgbClr val="7A7A7A"/>
              </a:solidFill>
              <a:effectLst/>
              <a:latin typeface="Roboto"/>
            </a:endParaRPr>
          </a:p>
        </p:txBody>
      </p:sp>
    </p:spTree>
    <p:extLst>
      <p:ext uri="{BB962C8B-B14F-4D97-AF65-F5344CB8AC3E}">
        <p14:creationId xmlns:p14="http://schemas.microsoft.com/office/powerpoint/2010/main" val="470121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123" y="873796"/>
            <a:ext cx="10998559" cy="3970318"/>
          </a:xfrm>
          <a:prstGeom prst="rect">
            <a:avLst/>
          </a:prstGeom>
        </p:spPr>
        <p:txBody>
          <a:bodyPr wrap="square">
            <a:spAutoFit/>
          </a:bodyPr>
          <a:lstStyle/>
          <a:p>
            <a:pPr fontAlgn="base"/>
            <a:r>
              <a:rPr lang="en-US" b="1" dirty="0" smtClean="0">
                <a:solidFill>
                  <a:srgbClr val="FF0202"/>
                </a:solidFill>
                <a:effectLst/>
                <a:latin typeface="Roboto"/>
              </a:rPr>
              <a:t>Mobile Computing Security:</a:t>
            </a:r>
          </a:p>
          <a:p>
            <a:pPr fontAlgn="base"/>
            <a:endParaRPr lang="en-US" b="1" dirty="0" smtClean="0">
              <a:solidFill>
                <a:srgbClr val="FF0202"/>
              </a:solidFill>
              <a:effectLst/>
              <a:latin typeface="Roboto"/>
            </a:endParaRPr>
          </a:p>
          <a:p>
            <a:pPr algn="just" fontAlgn="base"/>
            <a:r>
              <a:rPr lang="en-US" b="0" dirty="0" smtClean="0">
                <a:solidFill>
                  <a:srgbClr val="000000"/>
                </a:solidFill>
                <a:effectLst/>
                <a:latin typeface="Roboto"/>
              </a:rPr>
              <a:t>Two types attacks are existed in the </a:t>
            </a:r>
            <a:r>
              <a:rPr lang="en-US" b="1" dirty="0" smtClean="0">
                <a:solidFill>
                  <a:srgbClr val="000000"/>
                </a:solidFill>
                <a:effectLst/>
                <a:latin typeface="Roboto"/>
              </a:rPr>
              <a:t>Mobile Computing security</a:t>
            </a:r>
            <a:r>
              <a:rPr lang="en-US" b="0" dirty="0" smtClean="0">
                <a:solidFill>
                  <a:srgbClr val="000000"/>
                </a:solidFill>
                <a:effectLst/>
                <a:latin typeface="Roboto"/>
              </a:rPr>
              <a:t>:-</a:t>
            </a:r>
            <a:endParaRPr lang="en-US" b="0" dirty="0" smtClean="0">
              <a:solidFill>
                <a:srgbClr val="7A7A7A"/>
              </a:solidFill>
              <a:effectLst/>
              <a:latin typeface="Roboto"/>
            </a:endParaRPr>
          </a:p>
          <a:p>
            <a:pPr algn="just" fontAlgn="base"/>
            <a:r>
              <a:rPr lang="en-US" b="1" dirty="0" smtClean="0">
                <a:solidFill>
                  <a:srgbClr val="0000FF"/>
                </a:solidFill>
                <a:effectLst/>
                <a:latin typeface="Roboto"/>
              </a:rPr>
              <a:t>Passive attack –</a:t>
            </a:r>
            <a:r>
              <a:rPr lang="en-US" b="0" dirty="0" smtClean="0">
                <a:solidFill>
                  <a:srgbClr val="0000FF"/>
                </a:solidFill>
                <a:effectLst/>
                <a:latin typeface="Roboto"/>
              </a:rPr>
              <a:t> </a:t>
            </a:r>
            <a:r>
              <a:rPr lang="en-US" b="0" dirty="0" smtClean="0">
                <a:solidFill>
                  <a:srgbClr val="000000"/>
                </a:solidFill>
                <a:effectLst/>
                <a:latin typeface="Roboto"/>
              </a:rPr>
              <a:t>In this attack intruder only monitor the transmitted data over the network.</a:t>
            </a:r>
            <a:endParaRPr lang="en-US" b="0" dirty="0" smtClean="0">
              <a:solidFill>
                <a:srgbClr val="7A7A7A"/>
              </a:solidFill>
              <a:effectLst/>
              <a:latin typeface="Roboto"/>
            </a:endParaRPr>
          </a:p>
          <a:p>
            <a:pPr algn="just" fontAlgn="base"/>
            <a:r>
              <a:rPr lang="en-US" b="1" dirty="0" smtClean="0">
                <a:solidFill>
                  <a:srgbClr val="0000FF"/>
                </a:solidFill>
                <a:effectLst/>
                <a:latin typeface="Roboto"/>
              </a:rPr>
              <a:t>Active attack –</a:t>
            </a:r>
            <a:r>
              <a:rPr lang="en-US" b="0" dirty="0" smtClean="0">
                <a:solidFill>
                  <a:srgbClr val="000000"/>
                </a:solidFill>
                <a:effectLst/>
                <a:latin typeface="Roboto"/>
              </a:rPr>
              <a:t> In which intruder gives some modification in the original data.</a:t>
            </a:r>
            <a:endParaRPr lang="en-US" b="0" dirty="0" smtClean="0">
              <a:solidFill>
                <a:srgbClr val="7A7A7A"/>
              </a:solidFill>
              <a:effectLst/>
              <a:latin typeface="Roboto"/>
            </a:endParaRPr>
          </a:p>
          <a:p>
            <a:pPr algn="just" fontAlgn="base"/>
            <a:r>
              <a:rPr lang="en-US" b="1" dirty="0" smtClean="0">
                <a:solidFill>
                  <a:srgbClr val="000000"/>
                </a:solidFill>
                <a:effectLst/>
                <a:latin typeface="Roboto"/>
              </a:rPr>
              <a:t>Concern Security is:</a:t>
            </a:r>
            <a:endParaRPr lang="en-US" b="0" dirty="0" smtClean="0">
              <a:solidFill>
                <a:srgbClr val="7A7A7A"/>
              </a:solidFill>
              <a:effectLst/>
              <a:latin typeface="Roboto"/>
            </a:endParaRPr>
          </a:p>
          <a:p>
            <a:pPr algn="just" fontAlgn="base">
              <a:buFont typeface="Arial" panose="020B0604020202020204" pitchFamily="34" charset="0"/>
              <a:buChar char="•"/>
            </a:pPr>
            <a:r>
              <a:rPr lang="en-US" b="0" dirty="0" smtClean="0">
                <a:solidFill>
                  <a:srgbClr val="000000"/>
                </a:solidFill>
                <a:effectLst/>
                <a:latin typeface="Roboto"/>
              </a:rPr>
              <a:t>Encrypted data</a:t>
            </a:r>
            <a:endParaRPr lang="en-US" b="0" dirty="0" smtClean="0">
              <a:solidFill>
                <a:srgbClr val="7A7A7A"/>
              </a:solidFill>
              <a:effectLst/>
              <a:latin typeface="Roboto"/>
            </a:endParaRPr>
          </a:p>
          <a:p>
            <a:pPr algn="just" fontAlgn="base">
              <a:buFont typeface="Arial" panose="020B0604020202020204" pitchFamily="34" charset="0"/>
              <a:buChar char="•"/>
            </a:pPr>
            <a:r>
              <a:rPr lang="en-US" b="0" dirty="0" smtClean="0">
                <a:solidFill>
                  <a:srgbClr val="000000"/>
                </a:solidFill>
                <a:effectLst/>
                <a:latin typeface="Roboto"/>
              </a:rPr>
              <a:t>Outsource detection</a:t>
            </a:r>
            <a:endParaRPr lang="en-US" b="0" dirty="0" smtClean="0">
              <a:solidFill>
                <a:srgbClr val="7A7A7A"/>
              </a:solidFill>
              <a:effectLst/>
              <a:latin typeface="Roboto"/>
            </a:endParaRPr>
          </a:p>
          <a:p>
            <a:pPr algn="just" fontAlgn="base">
              <a:buFont typeface="Arial" panose="020B0604020202020204" pitchFamily="34" charset="0"/>
              <a:buChar char="•"/>
            </a:pPr>
            <a:r>
              <a:rPr lang="en-US" b="0" dirty="0" smtClean="0">
                <a:solidFill>
                  <a:srgbClr val="000000"/>
                </a:solidFill>
                <a:effectLst/>
                <a:latin typeface="Roboto"/>
              </a:rPr>
              <a:t>Lack of data capacity</a:t>
            </a:r>
            <a:endParaRPr lang="en-US" b="0" dirty="0" smtClean="0">
              <a:solidFill>
                <a:srgbClr val="7A7A7A"/>
              </a:solidFill>
              <a:effectLst/>
              <a:latin typeface="Roboto"/>
            </a:endParaRPr>
          </a:p>
          <a:p>
            <a:pPr algn="just" fontAlgn="base">
              <a:buFont typeface="Arial" panose="020B0604020202020204" pitchFamily="34" charset="0"/>
              <a:buChar char="•"/>
            </a:pPr>
            <a:r>
              <a:rPr lang="en-US" b="0" dirty="0" smtClean="0">
                <a:solidFill>
                  <a:srgbClr val="000000"/>
                </a:solidFill>
                <a:effectLst/>
                <a:latin typeface="Roboto"/>
              </a:rPr>
              <a:t>Terminal tracer</a:t>
            </a:r>
            <a:endParaRPr lang="en-US" b="0" dirty="0" smtClean="0">
              <a:solidFill>
                <a:srgbClr val="7A7A7A"/>
              </a:solidFill>
              <a:effectLst/>
              <a:latin typeface="Roboto"/>
            </a:endParaRPr>
          </a:p>
          <a:p>
            <a:pPr algn="just" fontAlgn="base">
              <a:buFont typeface="Arial" panose="020B0604020202020204" pitchFamily="34" charset="0"/>
              <a:buChar char="•"/>
            </a:pPr>
            <a:r>
              <a:rPr lang="en-US" b="0" dirty="0" smtClean="0">
                <a:solidFill>
                  <a:srgbClr val="000000"/>
                </a:solidFill>
                <a:effectLst/>
                <a:latin typeface="Roboto"/>
              </a:rPr>
              <a:t>Set up timeout system</a:t>
            </a:r>
            <a:endParaRPr lang="en-US" b="0" dirty="0" smtClean="0">
              <a:solidFill>
                <a:srgbClr val="7A7A7A"/>
              </a:solidFill>
              <a:effectLst/>
              <a:latin typeface="Roboto"/>
            </a:endParaRPr>
          </a:p>
          <a:p>
            <a:pPr algn="just" fontAlgn="base">
              <a:buFont typeface="Arial" panose="020B0604020202020204" pitchFamily="34" charset="0"/>
              <a:buChar char="•"/>
            </a:pPr>
            <a:r>
              <a:rPr lang="en-US" b="0" dirty="0" smtClean="0">
                <a:solidFill>
                  <a:srgbClr val="000000"/>
                </a:solidFill>
                <a:effectLst/>
                <a:latin typeface="Roboto"/>
              </a:rPr>
              <a:t>Use reliable sources such as Google Play and Amazon App</a:t>
            </a:r>
            <a:endParaRPr lang="en-US" b="0" dirty="0" smtClean="0">
              <a:solidFill>
                <a:srgbClr val="7A7A7A"/>
              </a:solidFill>
              <a:effectLst/>
              <a:latin typeface="Roboto"/>
            </a:endParaRPr>
          </a:p>
          <a:p>
            <a:r>
              <a:rPr lang="en-US" b="0" i="0" dirty="0" smtClean="0">
                <a:solidFill>
                  <a:srgbClr val="414141"/>
                </a:solidFill>
                <a:effectLst/>
                <a:latin typeface="Roboto"/>
              </a:rPr>
              <a:t/>
            </a:r>
            <a:br>
              <a:rPr lang="en-US" b="0" i="0" dirty="0" smtClean="0">
                <a:solidFill>
                  <a:srgbClr val="414141"/>
                </a:solidFill>
                <a:effectLst/>
                <a:latin typeface="Roboto"/>
              </a:rPr>
            </a:br>
            <a:endParaRPr lang="en-US" dirty="0"/>
          </a:p>
        </p:txBody>
      </p:sp>
    </p:spTree>
    <p:extLst>
      <p:ext uri="{BB962C8B-B14F-4D97-AF65-F5344CB8AC3E}">
        <p14:creationId xmlns:p14="http://schemas.microsoft.com/office/powerpoint/2010/main" val="3405756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493</Words>
  <Application>Microsoft Office PowerPoint</Application>
  <PresentationFormat>Widescreen</PresentationFormat>
  <Paragraphs>65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Roboto</vt:lpstr>
      <vt:lpstr>Office Theme</vt:lpstr>
      <vt:lpstr>Mobile Computing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Computing </dc:title>
  <dc:creator>DELL</dc:creator>
  <cp:lastModifiedBy>DELL</cp:lastModifiedBy>
  <cp:revision>1</cp:revision>
  <dcterms:created xsi:type="dcterms:W3CDTF">2020-12-04T17:42:44Z</dcterms:created>
  <dcterms:modified xsi:type="dcterms:W3CDTF">2020-12-04T17:49:40Z</dcterms:modified>
</cp:coreProperties>
</file>