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11" r:id="rId15"/>
    <p:sldId id="269" r:id="rId16"/>
    <p:sldId id="310" r:id="rId17"/>
    <p:sldId id="270" r:id="rId18"/>
    <p:sldId id="271" r:id="rId19"/>
    <p:sldId id="272" r:id="rId20"/>
    <p:sldId id="273" r:id="rId21"/>
    <p:sldId id="274" r:id="rId22"/>
    <p:sldId id="275" r:id="rId23"/>
    <p:sldId id="276" r:id="rId24"/>
    <p:sldId id="277" r:id="rId25"/>
    <p:sldId id="278" r:id="rId26"/>
    <p:sldId id="279" r:id="rId27"/>
    <p:sldId id="312" r:id="rId28"/>
    <p:sldId id="280" r:id="rId29"/>
    <p:sldId id="281" r:id="rId30"/>
    <p:sldId id="313"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Lst>
  <p:sldSz cx="9144000" cy="6858000" type="screen4x3"/>
  <p:notesSz cx="7004050" cy="12033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709" autoAdjust="0"/>
  </p:normalViewPr>
  <p:slideViewPr>
    <p:cSldViewPr>
      <p:cViewPr varScale="1">
        <p:scale>
          <a:sx n="75" d="100"/>
          <a:sy n="75" d="100"/>
        </p:scale>
        <p:origin x="594" y="72"/>
      </p:cViewPr>
      <p:guideLst>
        <p:guide orient="horz" pos="2160"/>
        <p:guide pos="2880"/>
      </p:guideLst>
    </p:cSldViewPr>
  </p:slideViewPr>
  <p:outlineViewPr>
    <p:cViewPr>
      <p:scale>
        <a:sx n="33" d="100"/>
        <a:sy n="33" d="100"/>
      </p:scale>
      <p:origin x="30" y="42366"/>
    </p:cViewPr>
  </p:outlineViewPr>
  <p:notesTextViewPr>
    <p:cViewPr>
      <p:scale>
        <a:sx n="100" d="100"/>
        <a:sy n="100" d="100"/>
      </p:scale>
      <p:origin x="0" y="0"/>
    </p:cViewPr>
  </p:notesTextViewPr>
  <p:sorterViewPr>
    <p:cViewPr>
      <p:scale>
        <a:sx n="66" d="100"/>
        <a:sy n="66" d="100"/>
      </p:scale>
      <p:origin x="0" y="4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5088" cy="601663"/>
          </a:xfrm>
          <a:prstGeom prst="rect">
            <a:avLst/>
          </a:prstGeom>
        </p:spPr>
        <p:txBody>
          <a:bodyPr vert="horz" lIns="108777" tIns="54389" rIns="108777" bIns="54389" rtlCol="0"/>
          <a:lstStyle>
            <a:lvl1pPr algn="l">
              <a:defRPr sz="1400"/>
            </a:lvl1pPr>
          </a:lstStyle>
          <a:p>
            <a:endParaRPr lang="en-US"/>
          </a:p>
        </p:txBody>
      </p:sp>
      <p:sp>
        <p:nvSpPr>
          <p:cNvPr id="3" name="Date Placeholder 2"/>
          <p:cNvSpPr>
            <a:spLocks noGrp="1"/>
          </p:cNvSpPr>
          <p:nvPr>
            <p:ph type="dt" sz="quarter" idx="1"/>
          </p:nvPr>
        </p:nvSpPr>
        <p:spPr>
          <a:xfrm>
            <a:off x="3967341" y="3"/>
            <a:ext cx="3035088" cy="601663"/>
          </a:xfrm>
          <a:prstGeom prst="rect">
            <a:avLst/>
          </a:prstGeom>
        </p:spPr>
        <p:txBody>
          <a:bodyPr vert="horz" lIns="108777" tIns="54389" rIns="108777" bIns="54389" rtlCol="0"/>
          <a:lstStyle>
            <a:lvl1pPr algn="r">
              <a:defRPr sz="1400"/>
            </a:lvl1pPr>
          </a:lstStyle>
          <a:p>
            <a:fld id="{F082CBDA-12E4-4E3A-B2A4-18FF849772FF}" type="datetimeFigureOut">
              <a:rPr lang="en-US" smtClean="0"/>
              <a:t>2/16/2020</a:t>
            </a:fld>
            <a:endParaRPr lang="en-US"/>
          </a:p>
        </p:txBody>
      </p:sp>
      <p:sp>
        <p:nvSpPr>
          <p:cNvPr id="4" name="Footer Placeholder 3"/>
          <p:cNvSpPr>
            <a:spLocks noGrp="1"/>
          </p:cNvSpPr>
          <p:nvPr>
            <p:ph type="ftr" sz="quarter" idx="2"/>
          </p:nvPr>
        </p:nvSpPr>
        <p:spPr>
          <a:xfrm>
            <a:off x="0" y="11429502"/>
            <a:ext cx="3035088" cy="601663"/>
          </a:xfrm>
          <a:prstGeom prst="rect">
            <a:avLst/>
          </a:prstGeom>
        </p:spPr>
        <p:txBody>
          <a:bodyPr vert="horz" lIns="108777" tIns="54389" rIns="108777" bIns="54389" rtlCol="0" anchor="b"/>
          <a:lstStyle>
            <a:lvl1pPr algn="l">
              <a:defRPr sz="1400"/>
            </a:lvl1pPr>
          </a:lstStyle>
          <a:p>
            <a:endParaRPr lang="en-US"/>
          </a:p>
        </p:txBody>
      </p:sp>
      <p:sp>
        <p:nvSpPr>
          <p:cNvPr id="5" name="Slide Number Placeholder 4"/>
          <p:cNvSpPr>
            <a:spLocks noGrp="1"/>
          </p:cNvSpPr>
          <p:nvPr>
            <p:ph type="sldNum" sz="quarter" idx="3"/>
          </p:nvPr>
        </p:nvSpPr>
        <p:spPr>
          <a:xfrm>
            <a:off x="3967341" y="11429502"/>
            <a:ext cx="3035088" cy="601663"/>
          </a:xfrm>
          <a:prstGeom prst="rect">
            <a:avLst/>
          </a:prstGeom>
        </p:spPr>
        <p:txBody>
          <a:bodyPr vert="horz" lIns="108777" tIns="54389" rIns="108777" bIns="54389" rtlCol="0" anchor="b"/>
          <a:lstStyle>
            <a:lvl1pPr algn="r">
              <a:defRPr sz="1400"/>
            </a:lvl1pPr>
          </a:lstStyle>
          <a:p>
            <a:fld id="{F5F16D8E-E7B7-463D-BEAD-0F1552D7C09C}" type="slidenum">
              <a:rPr lang="en-US" smtClean="0"/>
              <a:t>‹#›</a:t>
            </a:fld>
            <a:endParaRPr lang="en-US"/>
          </a:p>
        </p:txBody>
      </p:sp>
    </p:spTree>
    <p:extLst>
      <p:ext uri="{BB962C8B-B14F-4D97-AF65-F5344CB8AC3E}">
        <p14:creationId xmlns:p14="http://schemas.microsoft.com/office/powerpoint/2010/main" val="3458695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6016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7163" y="0"/>
            <a:ext cx="3035300" cy="601663"/>
          </a:xfrm>
          <a:prstGeom prst="rect">
            <a:avLst/>
          </a:prstGeom>
        </p:spPr>
        <p:txBody>
          <a:bodyPr vert="horz" lIns="91440" tIns="45720" rIns="91440" bIns="45720" rtlCol="0"/>
          <a:lstStyle>
            <a:lvl1pPr algn="r">
              <a:defRPr sz="1200"/>
            </a:lvl1pPr>
          </a:lstStyle>
          <a:p>
            <a:fld id="{BDEA2CAE-D6E4-4763-8FC7-97A172EFCCF9}" type="datetimeFigureOut">
              <a:rPr lang="en-US" smtClean="0"/>
              <a:t>2/16/2020</a:t>
            </a:fld>
            <a:endParaRPr lang="en-US"/>
          </a:p>
        </p:txBody>
      </p:sp>
      <p:sp>
        <p:nvSpPr>
          <p:cNvPr id="4" name="Slide Image Placeholder 3"/>
          <p:cNvSpPr>
            <a:spLocks noGrp="1" noRot="1" noChangeAspect="1"/>
          </p:cNvSpPr>
          <p:nvPr>
            <p:ph type="sldImg" idx="2"/>
          </p:nvPr>
        </p:nvSpPr>
        <p:spPr>
          <a:xfrm>
            <a:off x="495300" y="903288"/>
            <a:ext cx="6013450" cy="45116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5716588"/>
            <a:ext cx="5603875" cy="5414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1430000"/>
            <a:ext cx="3035300" cy="6016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7163" y="11430000"/>
            <a:ext cx="3035300" cy="601663"/>
          </a:xfrm>
          <a:prstGeom prst="rect">
            <a:avLst/>
          </a:prstGeom>
        </p:spPr>
        <p:txBody>
          <a:bodyPr vert="horz" lIns="91440" tIns="45720" rIns="91440" bIns="45720" rtlCol="0" anchor="b"/>
          <a:lstStyle>
            <a:lvl1pPr algn="r">
              <a:defRPr sz="1200"/>
            </a:lvl1pPr>
          </a:lstStyle>
          <a:p>
            <a:fld id="{1EA09FC9-0D61-4907-8740-F03EE69392D5}" type="slidenum">
              <a:rPr lang="en-US" smtClean="0"/>
              <a:t>‹#›</a:t>
            </a:fld>
            <a:endParaRPr lang="en-US"/>
          </a:p>
        </p:txBody>
      </p:sp>
    </p:spTree>
    <p:extLst>
      <p:ext uri="{BB962C8B-B14F-4D97-AF65-F5344CB8AC3E}">
        <p14:creationId xmlns:p14="http://schemas.microsoft.com/office/powerpoint/2010/main" val="236763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9A801FC-5FB5-484A-9C38-5E72D264BDF5}" type="datetime1">
              <a:rPr lang="en-US" smtClean="0"/>
              <a:t>2/16/2020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06F7303-B834-436A-B539-D6E27A640FC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88D178-A405-438A-B1E2-55FF43E2626F}" type="datetime1">
              <a:rPr lang="en-US" smtClean="0"/>
              <a:t>2/16/2020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F7303-B834-436A-B539-D6E27A640FC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86B188-2EF3-4476-A186-2F2B18BC5BE6}" type="datetime1">
              <a:rPr lang="en-US" smtClean="0"/>
              <a:t>2/16/2020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F7303-B834-436A-B539-D6E27A640FC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DEB3F1-731C-44FF-A075-86FD258E4838}" type="datetime1">
              <a:rPr lang="en-US" smtClean="0"/>
              <a:t>2/16/2020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F7303-B834-436A-B539-D6E27A640FC8}"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E5A70D7-B1B1-4328-88B1-69BCD181929E}" type="datetime1">
              <a:rPr lang="en-US" smtClean="0"/>
              <a:t>2/16/2020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6F7303-B834-436A-B539-D6E27A640FC8}"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FE7983A-B4D7-45EE-8000-E172D1CFAA24}" type="datetime1">
              <a:rPr lang="en-US" smtClean="0"/>
              <a:t>2/16/2020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06F7303-B834-436A-B539-D6E27A640FC8}"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FCB9A2-529A-442E-9565-4699F0E07311}" type="datetime1">
              <a:rPr lang="en-US" smtClean="0"/>
              <a:t>2/16/2020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206F7303-B834-436A-B539-D6E27A640FC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1E23D5B-C0AC-4F2B-B782-023F616AA74E}" type="datetime1">
              <a:rPr lang="en-US" smtClean="0"/>
              <a:t>2/16/2020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06F7303-B834-436A-B539-D6E27A640FC8}"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55EE334-1D90-48AC-9E85-CADD231A8482}" type="datetime1">
              <a:rPr lang="en-US" smtClean="0"/>
              <a:t>2/16/2020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06F7303-B834-436A-B539-D6E27A640FC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C2FC037-8542-46B7-BEB6-436A008D6297}" type="datetime1">
              <a:rPr lang="en-US" smtClean="0"/>
              <a:t>2/16/2020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06F7303-B834-436A-B539-D6E27A640FC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B36171E-D695-4465-A259-541206FF2B26}" type="datetime1">
              <a:rPr lang="en-US" smtClean="0"/>
              <a:t>2/16/2020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06F7303-B834-436A-B539-D6E27A640FC8}"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BA34E9-C07A-4A66-A395-FDC5E9F134A9}" type="datetime1">
              <a:rPr lang="en-US" smtClean="0"/>
              <a:t>2/16/2020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06F7303-B834-436A-B539-D6E27A640FC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829761"/>
          </a:xfrm>
        </p:spPr>
        <p:txBody>
          <a:bodyPr/>
          <a:lstStyle/>
          <a:p>
            <a:r>
              <a:rPr lang="en-US" dirty="0" smtClean="0">
                <a:latin typeface="Bookman Old Style" pitchFamily="18" charset="0"/>
              </a:rPr>
              <a:t>RESEARCH VARIABLES</a:t>
            </a:r>
            <a:endParaRPr lang="en-US" dirty="0">
              <a:latin typeface="Bookman Old Style" pitchFamily="18" charset="0"/>
            </a:endParaRPr>
          </a:p>
        </p:txBody>
      </p:sp>
      <p:sp>
        <p:nvSpPr>
          <p:cNvPr id="3" name="Subtitle 2"/>
          <p:cNvSpPr>
            <a:spLocks noGrp="1"/>
          </p:cNvSpPr>
          <p:nvPr>
            <p:ph type="subTitle" idx="1"/>
          </p:nvPr>
        </p:nvSpPr>
        <p:spPr/>
        <p:txBody>
          <a:bodyPr/>
          <a:lstStyle/>
          <a:p>
            <a:r>
              <a:rPr lang="en-US" b="1" dirty="0" smtClean="0">
                <a:latin typeface="Bookman Old Style" pitchFamily="18" charset="0"/>
              </a:rPr>
              <a:t>Presented by</a:t>
            </a:r>
          </a:p>
          <a:p>
            <a:r>
              <a:rPr lang="en-US" b="1" dirty="0" smtClean="0">
                <a:latin typeface="Bookman Old Style" pitchFamily="18" charset="0"/>
              </a:rPr>
              <a:t>HAFIZ AHMAD BILAL</a:t>
            </a:r>
            <a:endParaRPr lang="en-US" b="1" dirty="0">
              <a:latin typeface="Bookman Old Styl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754563"/>
          </a:xfrm>
        </p:spPr>
        <p:txBody>
          <a:bodyPr>
            <a:normAutofit/>
          </a:bodyPr>
          <a:lstStyle/>
          <a:p>
            <a:pPr>
              <a:lnSpc>
                <a:spcPct val="150000"/>
              </a:lnSpc>
            </a:pPr>
            <a:r>
              <a:rPr lang="en-US" sz="2400" dirty="0" smtClean="0">
                <a:latin typeface="Bookman Old Style" pitchFamily="18" charset="0"/>
              </a:rPr>
              <a:t>The independent variable is what we are studying with respect to how it is related to or influences the dependent variable. </a:t>
            </a:r>
          </a:p>
          <a:p>
            <a:pPr>
              <a:lnSpc>
                <a:spcPct val="150000"/>
              </a:lnSpc>
            </a:pPr>
            <a:r>
              <a:rPr lang="en-US" sz="2400" dirty="0" smtClean="0">
                <a:latin typeface="Bookman Old Style" pitchFamily="18" charset="0"/>
              </a:rPr>
              <a:t>If the independent variable is related to or influences the dependent variable, it can be used to predict the dependent variable. It is therefore sometimes called the predictor variable, or the explanatory variable. </a:t>
            </a:r>
            <a:endParaRPr lang="en-US"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2900" u="sng" cap="all" dirty="0" smtClean="0">
                <a:latin typeface="Bookman Old Style" pitchFamily="18" charset="0"/>
              </a:rPr>
              <a:t>Independent and Dependent Variables</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754563"/>
          </a:xfrm>
        </p:spPr>
        <p:txBody>
          <a:bodyPr>
            <a:normAutofit/>
          </a:bodyPr>
          <a:lstStyle/>
          <a:p>
            <a:pPr algn="just">
              <a:lnSpc>
                <a:spcPct val="150000"/>
              </a:lnSpc>
            </a:pPr>
            <a:r>
              <a:rPr lang="en-US" sz="2400" dirty="0" smtClean="0">
                <a:latin typeface="Bookman Old Style" pitchFamily="18" charset="0"/>
              </a:rPr>
              <a:t>In contrast, the dependent variable is what we are studying, with respect to how it is related to or influenced by the independent variable or how it can be explained or predicted by the independent variable. It is sometimes called the response variable or the criterion variable. It is never manipulated as a part of the study. Dependent variables  are the things we measure about people.</a:t>
            </a: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2900" u="sng" cap="all" dirty="0" smtClean="0">
                <a:latin typeface="Bookman Old Style" pitchFamily="18" charset="0"/>
              </a:rPr>
              <a:t>Independent and Dependent Variables</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lnSpcReduction="10000"/>
          </a:bodyPr>
          <a:lstStyle/>
          <a:p>
            <a:pPr lvl="0" algn="just">
              <a:lnSpc>
                <a:spcPct val="150000"/>
              </a:lnSpc>
            </a:pPr>
            <a:r>
              <a:rPr lang="en-US" sz="2400" dirty="0" smtClean="0">
                <a:latin typeface="Bookman Old Style" pitchFamily="18" charset="0"/>
              </a:rPr>
              <a:t>In an experiment, the independent variable is the variable that is varied or manipulated by the researcher, and the dependent variable is the response that is measured.</a:t>
            </a:r>
          </a:p>
          <a:p>
            <a:pPr lvl="0" algn="just">
              <a:lnSpc>
                <a:spcPct val="150000"/>
              </a:lnSpc>
            </a:pPr>
            <a:r>
              <a:rPr lang="en-US" sz="2400" dirty="0" smtClean="0">
                <a:latin typeface="Bookman Old Style" pitchFamily="18" charset="0"/>
              </a:rPr>
              <a:t>An independent variable is the presumed cause, whereas the dependent variable is the presumed effect.</a:t>
            </a:r>
          </a:p>
          <a:p>
            <a:pPr algn="just">
              <a:lnSpc>
                <a:spcPct val="150000"/>
              </a:lnSpc>
            </a:pPr>
            <a:r>
              <a:rPr lang="en-US" sz="2400" dirty="0" smtClean="0">
                <a:latin typeface="Bookman Old Style" pitchFamily="18" charset="0"/>
              </a:rPr>
              <a:t>The IV is the antecedent, whereas the DV is the consequent.</a:t>
            </a:r>
          </a:p>
          <a:p>
            <a:pPr lvl="0"/>
            <a:endParaRPr lang="en-US" sz="2400" dirty="0"/>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100" u="sng" cap="all" dirty="0" smtClean="0">
                <a:latin typeface="Bookman Old Style" pitchFamily="18" charset="0"/>
              </a:rPr>
              <a:t>differences between a DV and an IV</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pPr lvl="0" algn="just"/>
            <a:r>
              <a:rPr lang="en-US" sz="2400" dirty="0" smtClean="0">
                <a:latin typeface="Bookman Old Style" pitchFamily="18" charset="0"/>
              </a:rPr>
              <a:t>In experiments, the IV is the variable that is controlled and manipulated by the experimenter; whereas the DV is not manipulated, instead the DV is observed or measured for variation as a presumed result of the variation in the IV.</a:t>
            </a:r>
          </a:p>
          <a:p>
            <a:pPr lvl="0" algn="just"/>
            <a:r>
              <a:rPr lang="en-US" sz="2400" dirty="0" smtClean="0">
                <a:latin typeface="Bookman Old Style" pitchFamily="18" charset="0"/>
              </a:rPr>
              <a:t>For example, a researcher might wish to establish the effect of temperature on the rate of plant growth; temperature is the treatment variable. They could regard growth as height, weight, number of fruits produced, or all of these. A whole range of dependent variables arises from one independent variable. </a:t>
            </a: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100" u="sng" cap="all" dirty="0" smtClean="0">
                <a:latin typeface="Bookman Old Style" pitchFamily="18" charset="0"/>
              </a:rPr>
              <a:t>differences between a DV and an IV</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229600" cy="4572000"/>
          </a:xfrm>
        </p:spPr>
        <p:txBody>
          <a:bodyPr>
            <a:normAutofit/>
          </a:bodyPr>
          <a:lstStyle/>
          <a:p>
            <a:pPr lvl="0" algn="just">
              <a:lnSpc>
                <a:spcPct val="130000"/>
              </a:lnSpc>
            </a:pPr>
            <a:r>
              <a:rPr lang="en-US" sz="2400" dirty="0" smtClean="0">
                <a:latin typeface="Bookman Old Style" pitchFamily="18" charset="0"/>
              </a:rPr>
              <a:t>In non-experimental research, where there is no experimental manipulation, the independent variable is the variable that 'logically' has some effect on a dependent variable. </a:t>
            </a:r>
          </a:p>
          <a:p>
            <a:pPr lvl="0" algn="just">
              <a:lnSpc>
                <a:spcPct val="130000"/>
              </a:lnSpc>
            </a:pPr>
            <a:r>
              <a:rPr lang="en-US" sz="2400" dirty="0" smtClean="0">
                <a:latin typeface="Bookman Old Style" pitchFamily="18" charset="0"/>
              </a:rPr>
              <a:t>For example, in the research on cigarette-smoking and lung cancer, cigarette-smoking, which has already been done by many subjects, is the independent variable.</a:t>
            </a: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100" u="sng" cap="all" dirty="0" smtClean="0">
                <a:latin typeface="Bookman Old Style" pitchFamily="18" charset="0"/>
              </a:rPr>
              <a:t>differences between a DV and an IV</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29600" cy="4648200"/>
          </a:xfrm>
        </p:spPr>
        <p:txBody>
          <a:bodyPr>
            <a:normAutofit/>
          </a:bodyPr>
          <a:lstStyle/>
          <a:p>
            <a:pPr lvl="0" algn="just">
              <a:lnSpc>
                <a:spcPct val="120000"/>
              </a:lnSpc>
            </a:pPr>
            <a:r>
              <a:rPr lang="en-US" sz="2400" dirty="0" smtClean="0">
                <a:latin typeface="Bookman Old Style" pitchFamily="18" charset="0"/>
              </a:rPr>
              <a:t>The DV refers to the status of the 'effect' (or outcome) in which the researcher is interested; the independent variable refers to the status of the presumed 'cause,' changes in which lead to changes in the status of the dependent variable. </a:t>
            </a:r>
          </a:p>
          <a:p>
            <a:pPr algn="just">
              <a:lnSpc>
                <a:spcPct val="120000"/>
              </a:lnSpc>
            </a:pPr>
            <a:r>
              <a:rPr lang="en-US" sz="2400" dirty="0" smtClean="0">
                <a:latin typeface="Bookman Old Style" pitchFamily="18" charset="0"/>
              </a:rPr>
              <a:t>If you designed an experiment to determine how quickly a cup of coffee cools, the manipulated independent variable is time and the dependent measured variable is temperature.</a:t>
            </a: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100" u="sng" cap="all" dirty="0" smtClean="0">
                <a:latin typeface="Bookman Old Style" pitchFamily="18" charset="0"/>
              </a:rPr>
              <a:t>differences between a DV and an IV</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76400"/>
            <a:ext cx="8229600" cy="4572000"/>
          </a:xfrm>
        </p:spPr>
        <p:txBody>
          <a:bodyPr>
            <a:normAutofit/>
          </a:bodyPr>
          <a:lstStyle/>
          <a:p>
            <a:pPr lvl="0" algn="just">
              <a:lnSpc>
                <a:spcPct val="130000"/>
              </a:lnSpc>
            </a:pPr>
            <a:r>
              <a:rPr lang="en-US" sz="2400" dirty="0" smtClean="0">
                <a:latin typeface="Bookman Old Style" pitchFamily="18" charset="0"/>
              </a:rPr>
              <a:t>Any event or condition can be conceptualized as either an independent or a dependent variable. </a:t>
            </a:r>
          </a:p>
          <a:p>
            <a:pPr lvl="0" algn="just">
              <a:lnSpc>
                <a:spcPct val="130000"/>
              </a:lnSpc>
            </a:pPr>
            <a:r>
              <a:rPr lang="en-US" sz="2400" dirty="0" smtClean="0">
                <a:latin typeface="Bookman Old Style" pitchFamily="18" charset="0"/>
              </a:rPr>
              <a:t>For example, it has been observed that rumor-mongering can sometimes cause a riot to erupt, but it has also been observed that riots can cause rumors to surface. Rumors are variables that can be conceived of as causes (independent variables) and as effects (dependent variables).</a:t>
            </a: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100" u="sng" cap="all" dirty="0" smtClean="0">
                <a:latin typeface="Bookman Old Style" pitchFamily="18" charset="0"/>
              </a:rPr>
              <a:t>differences between a DV and an IV</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lnSpcReduction="10000"/>
          </a:bodyPr>
          <a:lstStyle/>
          <a:p>
            <a:pPr>
              <a:lnSpc>
                <a:spcPct val="150000"/>
              </a:lnSpc>
            </a:pPr>
            <a:r>
              <a:rPr lang="en-US" sz="2400" dirty="0" smtClean="0">
                <a:latin typeface="Bookman Old Style" pitchFamily="18" charset="0"/>
              </a:rPr>
              <a:t>Example: A </a:t>
            </a:r>
            <a:r>
              <a:rPr lang="en-US" sz="2400" b="1" dirty="0" smtClean="0">
                <a:latin typeface="Bookman Old Style" pitchFamily="18" charset="0"/>
              </a:rPr>
              <a:t>hypothesis</a:t>
            </a:r>
            <a:r>
              <a:rPr lang="en-US" sz="2400" dirty="0" smtClean="0">
                <a:latin typeface="Bookman Old Style" pitchFamily="18" charset="0"/>
              </a:rPr>
              <a:t> for a study</a:t>
            </a:r>
          </a:p>
          <a:p>
            <a:pPr>
              <a:lnSpc>
                <a:spcPct val="150000"/>
              </a:lnSpc>
            </a:pPr>
            <a:r>
              <a:rPr lang="en-US" sz="2400" dirty="0" smtClean="0">
                <a:latin typeface="Bookman Old Style" pitchFamily="18" charset="0"/>
              </a:rPr>
              <a:t>"There will be a statistically significant difference in graduation rates of at-risk high-school seniors who participate in an intensive study program as opposed to at-risk high-school seniors who do not participate in the intensive study program." </a:t>
            </a:r>
          </a:p>
          <a:p>
            <a:pPr>
              <a:lnSpc>
                <a:spcPct val="150000"/>
              </a:lnSpc>
            </a:pPr>
            <a:r>
              <a:rPr lang="en-US" sz="2400" b="1" dirty="0" smtClean="0">
                <a:latin typeface="Bookman Old Style" pitchFamily="18" charset="0"/>
              </a:rPr>
              <a:t>Indirect Variable</a:t>
            </a:r>
            <a:r>
              <a:rPr lang="en-US" sz="2400" dirty="0" smtClean="0">
                <a:latin typeface="Bookman Old Style" pitchFamily="18" charset="0"/>
              </a:rPr>
              <a:t>: Participation in intensive study program. </a:t>
            </a:r>
          </a:p>
          <a:p>
            <a:pPr>
              <a:lnSpc>
                <a:spcPct val="150000"/>
              </a:lnSpc>
            </a:pPr>
            <a:r>
              <a:rPr lang="en-US" sz="2400" b="1" dirty="0" smtClean="0">
                <a:latin typeface="Bookman Old Style" pitchFamily="18" charset="0"/>
              </a:rPr>
              <a:t>Direct variable</a:t>
            </a:r>
            <a:r>
              <a:rPr lang="en-US" sz="2400" dirty="0" smtClean="0">
                <a:latin typeface="Bookman Old Style" pitchFamily="18" charset="0"/>
              </a:rPr>
              <a:t>: Graduation rates.</a:t>
            </a: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100" u="sng" cap="all" dirty="0" smtClean="0">
                <a:latin typeface="Bookman Old Style" pitchFamily="18" charset="0"/>
              </a:rPr>
              <a:t>differences between a DV and an IV</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343400"/>
          </a:xfrm>
        </p:spPr>
        <p:txBody>
          <a:bodyPr>
            <a:normAutofit/>
          </a:bodyPr>
          <a:lstStyle/>
          <a:p>
            <a:pPr>
              <a:lnSpc>
                <a:spcPct val="250000"/>
              </a:lnSpc>
            </a:pPr>
            <a:r>
              <a:rPr lang="en-US" sz="2400" dirty="0" smtClean="0">
                <a:latin typeface="Bookman Old Style" pitchFamily="18" charset="0"/>
              </a:rPr>
              <a:t>There are three types of independent variables: </a:t>
            </a:r>
          </a:p>
          <a:p>
            <a:pPr lvl="5">
              <a:lnSpc>
                <a:spcPct val="150000"/>
              </a:lnSpc>
            </a:pPr>
            <a:r>
              <a:rPr lang="en-US" sz="2400" dirty="0" smtClean="0">
                <a:latin typeface="Bookman Old Style" pitchFamily="18" charset="0"/>
              </a:rPr>
              <a:t>Treatment Variable</a:t>
            </a:r>
          </a:p>
          <a:p>
            <a:pPr lvl="5">
              <a:lnSpc>
                <a:spcPct val="150000"/>
              </a:lnSpc>
            </a:pPr>
            <a:r>
              <a:rPr lang="en-US" sz="2400" dirty="0" err="1" smtClean="0">
                <a:latin typeface="Bookman Old Style" pitchFamily="18" charset="0"/>
              </a:rPr>
              <a:t>Organismic</a:t>
            </a:r>
            <a:r>
              <a:rPr lang="en-US" sz="2400" dirty="0" smtClean="0">
                <a:latin typeface="Bookman Old Style" pitchFamily="18" charset="0"/>
              </a:rPr>
              <a:t> or Attribute Variable</a:t>
            </a:r>
          </a:p>
          <a:p>
            <a:pPr lvl="5">
              <a:lnSpc>
                <a:spcPct val="150000"/>
              </a:lnSpc>
            </a:pPr>
            <a:r>
              <a:rPr lang="en-US" sz="2400" dirty="0" smtClean="0">
                <a:latin typeface="Bookman Old Style" pitchFamily="18" charset="0"/>
              </a:rPr>
              <a:t>Moderator Variable</a:t>
            </a:r>
          </a:p>
          <a:p>
            <a:pPr lvl="5">
              <a:lnSpc>
                <a:spcPct val="150000"/>
              </a:lnSpc>
              <a:buNone/>
            </a:pPr>
            <a:endParaRPr lang="en-US" sz="2400" dirty="0" smtClean="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Independent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50000"/>
              </a:lnSpc>
            </a:pPr>
            <a:r>
              <a:rPr lang="en-US" sz="2400" b="1" dirty="0" smtClean="0">
                <a:latin typeface="Bookman Old Style" pitchFamily="18" charset="0"/>
              </a:rPr>
              <a:t>a) Treatment Variables</a:t>
            </a:r>
            <a:r>
              <a:rPr lang="en-US" sz="2400" dirty="0" smtClean="0">
                <a:latin typeface="Bookman Old Style" pitchFamily="18" charset="0"/>
              </a:rPr>
              <a:t> are those factors that the experimenter manipulates and to which he assigns subjects.</a:t>
            </a:r>
          </a:p>
          <a:p>
            <a:pPr algn="just">
              <a:lnSpc>
                <a:spcPct val="150000"/>
              </a:lnSpc>
            </a:pPr>
            <a:r>
              <a:rPr lang="en-US" sz="2400" dirty="0" smtClean="0">
                <a:latin typeface="Bookman Old Style" pitchFamily="18" charset="0"/>
              </a:rPr>
              <a:t> For example, a teacher practices different teaching methods on different groups in her class to see which yields the best results</a:t>
            </a:r>
          </a:p>
          <a:p>
            <a:pPr algn="just">
              <a:lnSpc>
                <a:spcPct val="150000"/>
              </a:lnSpc>
            </a:pPr>
            <a:r>
              <a:rPr lang="en-US" sz="2400" dirty="0" smtClean="0">
                <a:latin typeface="Bookman Old Style" pitchFamily="18" charset="0"/>
              </a:rPr>
              <a:t>a doctor treats a patient with a skin condition with different creams to see which is most effective.</a:t>
            </a:r>
          </a:p>
          <a:p>
            <a:pPr>
              <a:lnSpc>
                <a:spcPct val="200000"/>
              </a:lnSpc>
            </a:pPr>
            <a:endParaRPr lang="en-US" sz="2400" dirty="0" smtClean="0">
              <a:latin typeface="Bookman Old Style" pitchFamily="18" charset="0"/>
            </a:endParaRPr>
          </a:p>
          <a:p>
            <a:pPr lvl="5">
              <a:lnSpc>
                <a:spcPct val="150000"/>
              </a:lnSpc>
              <a:buNone/>
            </a:pPr>
            <a:endParaRPr lang="en-US" sz="2400" dirty="0" smtClean="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Independent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25963"/>
          </a:xfrm>
        </p:spPr>
        <p:txBody>
          <a:bodyPr>
            <a:normAutofit/>
          </a:bodyPr>
          <a:lstStyle/>
          <a:p>
            <a:pPr algn="just">
              <a:lnSpc>
                <a:spcPct val="130000"/>
              </a:lnSpc>
            </a:pPr>
            <a:r>
              <a:rPr lang="en-US" sz="2400" b="1" dirty="0" smtClean="0">
                <a:latin typeface="Bookman Old Style" pitchFamily="18" charset="0"/>
              </a:rPr>
              <a:t>Population</a:t>
            </a:r>
            <a:r>
              <a:rPr lang="en-US" sz="2400" dirty="0" smtClean="0">
                <a:latin typeface="Bookman Old Style" pitchFamily="18" charset="0"/>
              </a:rPr>
              <a:t> refers to all individuals that make up a designated group for research purposes. For example, if a researcher aims at establishing that Pakistani English is a different variety of English, and he investigates all the fluent English speaking employees at university level, all the employees in all the universities of Pakistan would be referred to as population</a:t>
            </a:r>
            <a:r>
              <a:rPr lang="en-US" dirty="0" smtClean="0">
                <a:latin typeface="Bookman Old Style" pitchFamily="18" charset="0"/>
              </a:rPr>
              <a:t>.  </a:t>
            </a:r>
          </a:p>
          <a:p>
            <a:endParaRPr lang="en-US" dirty="0"/>
          </a:p>
        </p:txBody>
      </p:sp>
      <p:sp>
        <p:nvSpPr>
          <p:cNvPr id="3" name="Title 2"/>
          <p:cNvSpPr>
            <a:spLocks noGrp="1"/>
          </p:cNvSpPr>
          <p:nvPr>
            <p:ph type="title"/>
          </p:nvPr>
        </p:nvSpPr>
        <p:spPr>
          <a:xfrm>
            <a:off x="457200" y="762000"/>
            <a:ext cx="8229600" cy="1096962"/>
          </a:xfrm>
        </p:spPr>
        <p:txBody>
          <a:bodyPr>
            <a:normAutofit fontScale="90000"/>
          </a:bodyPr>
          <a:lstStyle/>
          <a:p>
            <a:pPr algn="ctr"/>
            <a:r>
              <a:rPr lang="en-US" sz="3600" u="sng" dirty="0" smtClean="0">
                <a:latin typeface="Bookman Old Style" pitchFamily="18" charset="0"/>
              </a:rPr>
              <a:t>POPULATION, SAMPLE, SUBJECT AND VARIABLE</a:t>
            </a:r>
            <a:r>
              <a:rPr lang="en-US" dirty="0" smtClean="0">
                <a:latin typeface="Bookman Old Style" pitchFamily="18" charset="0"/>
              </a:rPr>
              <a:t/>
            </a:r>
            <a:br>
              <a:rPr lang="en-US" dirty="0" smtClean="0">
                <a:latin typeface="Bookman Old Style" pitchFamily="18" charset="0"/>
              </a:rPr>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fontScale="92500"/>
          </a:bodyPr>
          <a:lstStyle/>
          <a:p>
            <a:pPr algn="just">
              <a:lnSpc>
                <a:spcPct val="120000"/>
              </a:lnSpc>
            </a:pPr>
            <a:r>
              <a:rPr lang="en-US" sz="2400" b="1" dirty="0" smtClean="0">
                <a:latin typeface="Bookman Old Style" pitchFamily="18" charset="0"/>
              </a:rPr>
              <a:t>b) Attribute or </a:t>
            </a:r>
            <a:r>
              <a:rPr lang="en-US" sz="2400" b="1" dirty="0" err="1" smtClean="0">
                <a:latin typeface="Bookman Old Style" pitchFamily="18" charset="0"/>
              </a:rPr>
              <a:t>Organismic</a:t>
            </a:r>
            <a:r>
              <a:rPr lang="en-US" sz="2400" b="1" dirty="0" smtClean="0">
                <a:latin typeface="Bookman Old Style" pitchFamily="18" charset="0"/>
              </a:rPr>
              <a:t> Variables</a:t>
            </a:r>
            <a:r>
              <a:rPr lang="en-US" sz="2400" dirty="0" smtClean="0">
                <a:latin typeface="Bookman Old Style" pitchFamily="18" charset="0"/>
              </a:rPr>
              <a:t> are those characteristics that cannot be altered by the experimenter. Such independent variables as age, sex, race, and intelligence level have already been determined, but the experimenter can decide to include them or remove them as variables to be studied. </a:t>
            </a:r>
          </a:p>
          <a:p>
            <a:pPr algn="just">
              <a:lnSpc>
                <a:spcPct val="120000"/>
              </a:lnSpc>
            </a:pPr>
            <a:r>
              <a:rPr lang="en-US" sz="2400" dirty="0" smtClean="0">
                <a:latin typeface="Bookman Old Style" pitchFamily="18" charset="0"/>
              </a:rPr>
              <a:t>The question of whether 8 year old girls show greater achievement than 8 year old boys is an example of the use of an </a:t>
            </a:r>
            <a:r>
              <a:rPr lang="en-US" sz="2400" dirty="0" err="1" smtClean="0">
                <a:latin typeface="Bookman Old Style" pitchFamily="18" charset="0"/>
              </a:rPr>
              <a:t>organismic</a:t>
            </a:r>
            <a:r>
              <a:rPr lang="en-US" sz="2400" dirty="0" smtClean="0">
                <a:latin typeface="Bookman Old Style" pitchFamily="18" charset="0"/>
              </a:rPr>
              <a:t> variable, sex. The teaching procedure is the same for both groups, so there is no treatment independent variable.</a:t>
            </a:r>
          </a:p>
          <a:p>
            <a:pPr lvl="5">
              <a:lnSpc>
                <a:spcPct val="150000"/>
              </a:lnSpc>
              <a:buNone/>
            </a:pPr>
            <a:endParaRPr lang="en-US" sz="2400" dirty="0" smtClean="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Independent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30000"/>
              </a:lnSpc>
            </a:pPr>
            <a:r>
              <a:rPr lang="en-US" sz="2400" b="1" dirty="0" smtClean="0">
                <a:latin typeface="Bookman Old Style" pitchFamily="18" charset="0"/>
              </a:rPr>
              <a:t>c) Moderator Variable</a:t>
            </a:r>
            <a:r>
              <a:rPr lang="en-US" sz="2400" dirty="0" smtClean="0">
                <a:latin typeface="Bookman Old Style" pitchFamily="18" charset="0"/>
              </a:rPr>
              <a:t> is that factor which is measured, manipulated, or selected by the experimenter to discover whether it modifies the relationship of the independent variable to an observed phenomenon. It is a special type of independent variable.</a:t>
            </a:r>
          </a:p>
          <a:p>
            <a:pPr algn="just">
              <a:lnSpc>
                <a:spcPct val="130000"/>
              </a:lnSpc>
            </a:pPr>
            <a:r>
              <a:rPr lang="en-US" sz="2400" dirty="0" smtClean="0">
                <a:latin typeface="Bookman Old Style" pitchFamily="18" charset="0"/>
              </a:rPr>
              <a:t>The independent variable's relationship with the dependent variable may change under different conditions. That condition is the moderator variable. </a:t>
            </a:r>
          </a:p>
          <a:p>
            <a:pPr lvl="5">
              <a:lnSpc>
                <a:spcPct val="150000"/>
              </a:lnSpc>
              <a:buNone/>
            </a:pPr>
            <a:endParaRPr lang="en-US" sz="2400" dirty="0" smtClean="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Independent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20000"/>
              </a:lnSpc>
            </a:pPr>
            <a:r>
              <a:rPr lang="en-US" sz="2400" dirty="0" smtClean="0">
                <a:latin typeface="Bookman Old Style" pitchFamily="18" charset="0"/>
              </a:rPr>
              <a:t>For example, in a study of two methods of teaching reading, one of the methods of teaching reading may work better with boys than girls. </a:t>
            </a:r>
          </a:p>
          <a:p>
            <a:pPr algn="just">
              <a:lnSpc>
                <a:spcPct val="120000"/>
              </a:lnSpc>
            </a:pPr>
            <a:r>
              <a:rPr lang="en-US" sz="2400" dirty="0" smtClean="0">
                <a:latin typeface="Bookman Old Style" pitchFamily="18" charset="0"/>
              </a:rPr>
              <a:t>Method of teaching reading is the independent variable and reading achievement is the dependent variable. </a:t>
            </a:r>
          </a:p>
          <a:p>
            <a:pPr algn="just">
              <a:lnSpc>
                <a:spcPct val="120000"/>
              </a:lnSpc>
            </a:pPr>
            <a:r>
              <a:rPr lang="en-US" sz="2400" dirty="0" smtClean="0">
                <a:latin typeface="Bookman Old Style" pitchFamily="18" charset="0"/>
              </a:rPr>
              <a:t>Gender is the moderator variable because it moderates or changes the relationship between the IV (teaching method) and the DV (reading achievement). </a:t>
            </a:r>
          </a:p>
          <a:p>
            <a:pPr lvl="5">
              <a:lnSpc>
                <a:spcPct val="150000"/>
              </a:lnSpc>
              <a:buNone/>
            </a:pPr>
            <a:endParaRPr lang="en-US" sz="2400" dirty="0" smtClean="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Independent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nSpc>
                <a:spcPct val="200000"/>
              </a:lnSpc>
            </a:pPr>
            <a:r>
              <a:rPr lang="en-US" sz="2800" dirty="0" smtClean="0">
                <a:latin typeface="Bookman Old Style" pitchFamily="18" charset="0"/>
              </a:rPr>
              <a:t>Variables can also be characterized as:</a:t>
            </a:r>
          </a:p>
          <a:p>
            <a:pPr>
              <a:lnSpc>
                <a:spcPct val="150000"/>
              </a:lnSpc>
              <a:buNone/>
            </a:pPr>
            <a:r>
              <a:rPr lang="en-US" sz="2800" dirty="0" smtClean="0">
                <a:latin typeface="Bookman Old Style" pitchFamily="18" charset="0"/>
              </a:rPr>
              <a:t>		 </a:t>
            </a:r>
          </a:p>
          <a:p>
            <a:pPr>
              <a:lnSpc>
                <a:spcPct val="150000"/>
              </a:lnSpc>
              <a:buNone/>
            </a:pPr>
            <a:r>
              <a:rPr lang="en-US" sz="2800" dirty="0" smtClean="0">
                <a:latin typeface="Bookman Old Style" pitchFamily="18" charset="0"/>
              </a:rPr>
              <a:t>		 	a) Dichotomous Variable</a:t>
            </a:r>
          </a:p>
          <a:p>
            <a:pPr>
              <a:lnSpc>
                <a:spcPct val="150000"/>
              </a:lnSpc>
              <a:buNone/>
            </a:pPr>
            <a:r>
              <a:rPr lang="en-US" sz="2800" dirty="0" smtClean="0">
                <a:latin typeface="Bookman Old Style" pitchFamily="18" charset="0"/>
              </a:rPr>
              <a:t>		 	b</a:t>
            </a:r>
            <a:r>
              <a:rPr lang="en-US" sz="2800" smtClean="0">
                <a:latin typeface="Bookman Old Style" pitchFamily="18" charset="0"/>
              </a:rPr>
              <a:t>) Discrete </a:t>
            </a:r>
            <a:r>
              <a:rPr lang="en-US" sz="2800" dirty="0" smtClean="0">
                <a:latin typeface="Bookman Old Style" pitchFamily="18" charset="0"/>
              </a:rPr>
              <a:t>Variable</a:t>
            </a:r>
          </a:p>
          <a:p>
            <a:pPr>
              <a:lnSpc>
                <a:spcPct val="150000"/>
              </a:lnSpc>
              <a:buNone/>
            </a:pPr>
            <a:r>
              <a:rPr lang="en-US" sz="2800" dirty="0" smtClean="0">
                <a:latin typeface="Bookman Old Style" pitchFamily="18" charset="0"/>
              </a:rPr>
              <a:t> 		 	c) Continuous Variable</a:t>
            </a:r>
          </a:p>
          <a:p>
            <a:pPr lvl="5">
              <a:lnSpc>
                <a:spcPct val="150000"/>
              </a:lnSpc>
              <a:buNone/>
            </a:pPr>
            <a:endParaRPr lang="en-US" sz="2400" dirty="0" smtClean="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lnSpcReduction="10000"/>
          </a:bodyPr>
          <a:lstStyle/>
          <a:p>
            <a:pPr algn="just">
              <a:lnSpc>
                <a:spcPct val="150000"/>
              </a:lnSpc>
            </a:pPr>
            <a:r>
              <a:rPr lang="en-US" sz="2400" b="1" dirty="0" smtClean="0">
                <a:latin typeface="Bookman Old Style" pitchFamily="18" charset="0"/>
              </a:rPr>
              <a:t>Dichotomous (nominal) variables</a:t>
            </a:r>
            <a:r>
              <a:rPr lang="en-US" sz="2400" dirty="0" smtClean="0">
                <a:latin typeface="Bookman Old Style" pitchFamily="18" charset="0"/>
              </a:rPr>
              <a:t> are variables that have two levels; they are “either/or”. </a:t>
            </a:r>
          </a:p>
          <a:p>
            <a:pPr algn="just">
              <a:lnSpc>
                <a:spcPct val="150000"/>
              </a:lnSpc>
            </a:pPr>
            <a:r>
              <a:rPr lang="en-US" sz="2400" dirty="0" smtClean="0">
                <a:latin typeface="Bookman Old Style" pitchFamily="18" charset="0"/>
              </a:rPr>
              <a:t>For example, if we were looking at gender, we would probably categorize somebody as either “male” or “female”. </a:t>
            </a:r>
          </a:p>
          <a:p>
            <a:pPr algn="just">
              <a:lnSpc>
                <a:spcPct val="150000"/>
              </a:lnSpc>
            </a:pPr>
            <a:r>
              <a:rPr lang="en-US" sz="2400" dirty="0" smtClean="0">
                <a:latin typeface="Bookman Old Style" pitchFamily="18" charset="0"/>
              </a:rPr>
              <a:t>Alternately, if we were interested in mobile phone usage, we might start by asking a person: Do you own a mobile phone? Here, we may categorize mobile phone ownership as either “Yes” or “No”. </a:t>
            </a: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lnSpcReduction="10000"/>
          </a:bodyPr>
          <a:lstStyle/>
          <a:p>
            <a:pPr algn="just">
              <a:lnSpc>
                <a:spcPct val="120000"/>
              </a:lnSpc>
            </a:pPr>
            <a:r>
              <a:rPr lang="en-US" sz="2400" b="1" dirty="0" smtClean="0">
                <a:latin typeface="Bookman Old Style" pitchFamily="18" charset="0"/>
              </a:rPr>
              <a:t>Discrete variables</a:t>
            </a:r>
            <a:r>
              <a:rPr lang="en-US" sz="2400" dirty="0" smtClean="0">
                <a:latin typeface="Bookman Old Style" pitchFamily="18" charset="0"/>
              </a:rPr>
              <a:t>, also known as </a:t>
            </a:r>
            <a:r>
              <a:rPr lang="en-US" sz="2400" b="1" dirty="0" smtClean="0">
                <a:latin typeface="Bookman Old Style" pitchFamily="18" charset="0"/>
              </a:rPr>
              <a:t>qualitative, categorical, or ordinal variables</a:t>
            </a:r>
            <a:r>
              <a:rPr lang="en-US" sz="2400" dirty="0" smtClean="0">
                <a:latin typeface="Bookman Old Style" pitchFamily="18" charset="0"/>
              </a:rPr>
              <a:t>, have more than two levels of measurement. </a:t>
            </a:r>
          </a:p>
          <a:p>
            <a:pPr algn="just">
              <a:lnSpc>
                <a:spcPct val="120000"/>
              </a:lnSpc>
            </a:pPr>
            <a:r>
              <a:rPr lang="en-US" sz="2400" dirty="0" smtClean="0">
                <a:latin typeface="Bookman Old Style" pitchFamily="18" charset="0"/>
              </a:rPr>
              <a:t>For example, if we were looking at where people live, we may categorize this by the number of provinces in the country including Kashmir and FATA, which would mean that we had 6 different levels.</a:t>
            </a:r>
          </a:p>
          <a:p>
            <a:pPr algn="just">
              <a:lnSpc>
                <a:spcPct val="120000"/>
              </a:lnSpc>
            </a:pPr>
            <a:r>
              <a:rPr lang="en-US" sz="2400" dirty="0" smtClean="0">
                <a:latin typeface="Bookman Old Style" pitchFamily="18" charset="0"/>
              </a:rPr>
              <a:t>Similarly, in examining what political party an individual voted for, we may categorize this as “PML (N)”, “PPPP”, “None”, and “Other”. </a:t>
            </a: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fontScale="92500"/>
          </a:bodyPr>
          <a:lstStyle/>
          <a:p>
            <a:pPr algn="just">
              <a:lnSpc>
                <a:spcPct val="150000"/>
              </a:lnSpc>
            </a:pPr>
            <a:r>
              <a:rPr lang="en-US" sz="2400" dirty="0" smtClean="0">
                <a:latin typeface="Bookman Old Style" pitchFamily="18" charset="0"/>
              </a:rPr>
              <a:t>We may even ask the question: Do you like PPPP? If we gave people the choice of stating “Not very much”, “They are OK”, and “Yes, a lot”, we can also rank the people’s opinions. Indeed, we could rank these opinions from the most positive (Yes, a lot), to our middle response (They are OK), to the least positive (Not very much). </a:t>
            </a:r>
          </a:p>
          <a:p>
            <a:pPr algn="just">
              <a:lnSpc>
                <a:spcPct val="150000"/>
              </a:lnSpc>
            </a:pPr>
            <a:r>
              <a:rPr lang="en-US" sz="2400" dirty="0" smtClean="0">
                <a:latin typeface="Bookman Old Style" pitchFamily="18" charset="0"/>
              </a:rPr>
              <a:t>However, whilst we can rank the levels of measurement for discrete variables, we cannot place a “value” to them. </a:t>
            </a:r>
          </a:p>
          <a:p>
            <a:pPr algn="just">
              <a:lnSpc>
                <a:spcPct val="15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r>
              <a:rPr lang="en-US" sz="2400" b="1" dirty="0" smtClean="0">
                <a:latin typeface="Bookman Old Style" pitchFamily="18" charset="0"/>
              </a:rPr>
              <a:t>Discrete variables </a:t>
            </a:r>
            <a:r>
              <a:rPr lang="en-US" sz="2400" dirty="0" smtClean="0">
                <a:latin typeface="Bookman Old Style" pitchFamily="18" charset="0"/>
              </a:rPr>
              <a:t>can be classified into the following categories:</a:t>
            </a:r>
          </a:p>
          <a:p>
            <a:pPr lvl="5"/>
            <a:endParaRPr lang="en-US" sz="2400" dirty="0" smtClean="0">
              <a:latin typeface="Bookman Old Style" pitchFamily="18" charset="0"/>
            </a:endParaRPr>
          </a:p>
          <a:p>
            <a:pPr lvl="5">
              <a:lnSpc>
                <a:spcPct val="120000"/>
              </a:lnSpc>
            </a:pPr>
            <a:r>
              <a:rPr lang="en-US" sz="2400" dirty="0" smtClean="0">
                <a:latin typeface="Bookman Old Style" pitchFamily="18" charset="0"/>
              </a:rPr>
              <a:t>Nominal variables </a:t>
            </a:r>
          </a:p>
          <a:p>
            <a:pPr lvl="5">
              <a:lnSpc>
                <a:spcPct val="120000"/>
              </a:lnSpc>
            </a:pPr>
            <a:r>
              <a:rPr lang="en-US" sz="2400" dirty="0" smtClean="0">
                <a:latin typeface="Bookman Old Style" pitchFamily="18" charset="0"/>
              </a:rPr>
              <a:t>Ordinal variables </a:t>
            </a:r>
          </a:p>
          <a:p>
            <a:pPr lvl="5">
              <a:lnSpc>
                <a:spcPct val="120000"/>
              </a:lnSpc>
            </a:pPr>
            <a:r>
              <a:rPr lang="en-US" sz="2400" dirty="0" smtClean="0">
                <a:latin typeface="Bookman Old Style" pitchFamily="18" charset="0"/>
              </a:rPr>
              <a:t>Dummy variables from quantitative variables </a:t>
            </a:r>
          </a:p>
          <a:p>
            <a:pPr lvl="5">
              <a:lnSpc>
                <a:spcPct val="120000"/>
              </a:lnSpc>
            </a:pPr>
            <a:r>
              <a:rPr lang="en-US" sz="2400" dirty="0" smtClean="0">
                <a:latin typeface="Bookman Old Style" pitchFamily="18" charset="0"/>
              </a:rPr>
              <a:t>Preference variables </a:t>
            </a:r>
          </a:p>
          <a:p>
            <a:pPr lvl="5"/>
            <a:r>
              <a:rPr lang="en-US" sz="2400" dirty="0" smtClean="0">
                <a:latin typeface="Bookman Old Style" pitchFamily="18" charset="0"/>
              </a:rPr>
              <a:t>Multiple response variables </a:t>
            </a:r>
          </a:p>
          <a:p>
            <a:pPr algn="just">
              <a:lnSpc>
                <a:spcPct val="15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724400"/>
          </a:xfrm>
        </p:spPr>
        <p:txBody>
          <a:bodyPr>
            <a:normAutofit lnSpcReduction="10000"/>
          </a:bodyPr>
          <a:lstStyle/>
          <a:p>
            <a:pPr algn="just">
              <a:lnSpc>
                <a:spcPct val="130000"/>
              </a:lnSpc>
            </a:pPr>
            <a:r>
              <a:rPr lang="en-US" sz="2400" b="1" dirty="0" smtClean="0">
                <a:latin typeface="Bookman Old Style" pitchFamily="18" charset="0"/>
              </a:rPr>
              <a:t>Continuous variables</a:t>
            </a:r>
            <a:r>
              <a:rPr lang="en-US" sz="2400" dirty="0" smtClean="0">
                <a:latin typeface="Bookman Old Style" pitchFamily="18" charset="0"/>
              </a:rPr>
              <a:t>, also known as </a:t>
            </a:r>
            <a:r>
              <a:rPr lang="en-US" sz="2400" b="1" dirty="0" smtClean="0">
                <a:latin typeface="Bookman Old Style" pitchFamily="18" charset="0"/>
              </a:rPr>
              <a:t>quantitative, interval or ratio variables</a:t>
            </a:r>
            <a:r>
              <a:rPr lang="en-US" sz="2400" dirty="0" smtClean="0">
                <a:latin typeface="Bookman Old Style" pitchFamily="18" charset="0"/>
              </a:rPr>
              <a:t> have a number of facets. However, their central characteristic is that continuous data can be measured along a continuum and has a numerical value (for example, continuous variables include income, height, age, time, temperature, etc). </a:t>
            </a:r>
          </a:p>
          <a:p>
            <a:pPr algn="just">
              <a:lnSpc>
                <a:spcPct val="130000"/>
              </a:lnSpc>
            </a:pPr>
            <a:r>
              <a:rPr lang="en-US" sz="2400" dirty="0" smtClean="0">
                <a:latin typeface="Bookman Old Style" pitchFamily="18" charset="0"/>
              </a:rPr>
              <a:t>As such, the time could be 10:43, 10:44, 10:45 and so forth. Height in inches and scores on a test would be examples of quantitative variables.</a:t>
            </a:r>
          </a:p>
          <a:p>
            <a:pPr algn="just">
              <a:lnSpc>
                <a:spcPct val="13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648200"/>
          </a:xfrm>
        </p:spPr>
        <p:txBody>
          <a:bodyPr>
            <a:normAutofit/>
          </a:bodyPr>
          <a:lstStyle/>
          <a:p>
            <a:pPr algn="just">
              <a:lnSpc>
                <a:spcPct val="150000"/>
              </a:lnSpc>
            </a:pPr>
            <a:r>
              <a:rPr lang="en-US" sz="2400" dirty="0" smtClean="0">
                <a:latin typeface="Bookman Old Style" pitchFamily="18" charset="0"/>
              </a:rPr>
              <a:t>Here, the accuracy of the measurement is determined by the precision of the measurement instrument. </a:t>
            </a:r>
          </a:p>
          <a:p>
            <a:pPr algn="just">
              <a:lnSpc>
                <a:spcPct val="150000"/>
              </a:lnSpc>
            </a:pPr>
            <a:r>
              <a:rPr lang="en-US" sz="2400" dirty="0" smtClean="0">
                <a:latin typeface="Bookman Old Style" pitchFamily="18" charset="0"/>
              </a:rPr>
              <a:t>For example, the time recorded is as accurate as the precision of the recording device. Therefore, we may not only be able to record time in minutes, but also seconds, milliseconds, and so forth. </a:t>
            </a: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25963"/>
          </a:xfrm>
        </p:spPr>
        <p:txBody>
          <a:bodyPr>
            <a:normAutofit fontScale="77500" lnSpcReduction="20000"/>
          </a:bodyPr>
          <a:lstStyle/>
          <a:p>
            <a:pPr algn="just">
              <a:lnSpc>
                <a:spcPct val="130000"/>
              </a:lnSpc>
            </a:pPr>
            <a:r>
              <a:rPr lang="en-US" sz="2800" b="1" dirty="0" smtClean="0">
                <a:latin typeface="Bookman Old Style" pitchFamily="18" charset="0"/>
              </a:rPr>
              <a:t>Sample</a:t>
            </a:r>
            <a:r>
              <a:rPr lang="en-US" sz="2800" dirty="0" smtClean="0">
                <a:latin typeface="Bookman Old Style" pitchFamily="18" charset="0"/>
              </a:rPr>
              <a:t> means a small group drawn from a population, carefully selected to reflect closely the characteristics of a population. Samples are used in research because it is often impossible, and almost always inconvenient, to study the entire population. Samples need to represent population closely because researchers wish to generalize to the population what is learnt from studying the samples. For example, the researcher selects the employees serving at GC University Faisalabad for his research, then those employees would be treated as sample.</a:t>
            </a:r>
          </a:p>
          <a:p>
            <a:pPr algn="just">
              <a:lnSpc>
                <a:spcPct val="130000"/>
              </a:lnSpc>
            </a:pPr>
            <a:endParaRPr lang="en-US" sz="2800" dirty="0" smtClean="0">
              <a:latin typeface="Bookman Old Style" pitchFamily="18" charset="0"/>
            </a:endParaRPr>
          </a:p>
          <a:p>
            <a:endParaRPr lang="en-US" dirty="0"/>
          </a:p>
        </p:txBody>
      </p:sp>
      <p:sp>
        <p:nvSpPr>
          <p:cNvPr id="3" name="Title 2"/>
          <p:cNvSpPr>
            <a:spLocks noGrp="1"/>
          </p:cNvSpPr>
          <p:nvPr>
            <p:ph type="title"/>
          </p:nvPr>
        </p:nvSpPr>
        <p:spPr>
          <a:xfrm>
            <a:off x="457200" y="762000"/>
            <a:ext cx="8229600" cy="1096962"/>
          </a:xfrm>
        </p:spPr>
        <p:txBody>
          <a:bodyPr>
            <a:normAutofit fontScale="90000"/>
          </a:bodyPr>
          <a:lstStyle/>
          <a:p>
            <a:pPr algn="ctr"/>
            <a:r>
              <a:rPr lang="en-US" sz="3600" u="sng" dirty="0" smtClean="0">
                <a:latin typeface="Bookman Old Style" pitchFamily="18" charset="0"/>
              </a:rPr>
              <a:t>POPULATION, SAMPLE, SUBJECT AND VARIABLE</a:t>
            </a:r>
            <a:r>
              <a:rPr lang="en-US" dirty="0" smtClean="0">
                <a:latin typeface="Bookman Old Style" pitchFamily="18" charset="0"/>
              </a:rPr>
              <a:t/>
            </a:r>
            <a:br>
              <a:rPr lang="en-US" dirty="0" smtClean="0">
                <a:latin typeface="Bookman Old Style" pitchFamily="18" charset="0"/>
              </a:rPr>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648200"/>
          </a:xfrm>
        </p:spPr>
        <p:txBody>
          <a:bodyPr>
            <a:normAutofit/>
          </a:bodyPr>
          <a:lstStyle/>
          <a:p>
            <a:pPr>
              <a:lnSpc>
                <a:spcPct val="150000"/>
              </a:lnSpc>
            </a:pPr>
            <a:r>
              <a:rPr lang="en-US" sz="2400" dirty="0" smtClean="0">
                <a:latin typeface="Bookman Old Style" pitchFamily="18" charset="0"/>
              </a:rPr>
              <a:t>Continuous variables can be classified into three categories:</a:t>
            </a:r>
          </a:p>
          <a:p>
            <a:pPr>
              <a:lnSpc>
                <a:spcPct val="150000"/>
              </a:lnSpc>
            </a:pPr>
            <a:endParaRPr lang="en-US" sz="2400" dirty="0" smtClean="0">
              <a:latin typeface="Bookman Old Style" pitchFamily="18" charset="0"/>
            </a:endParaRPr>
          </a:p>
          <a:p>
            <a:pPr lvl="5">
              <a:lnSpc>
                <a:spcPct val="150000"/>
              </a:lnSpc>
            </a:pPr>
            <a:r>
              <a:rPr lang="en-US" sz="2400" dirty="0" smtClean="0">
                <a:latin typeface="Bookman Old Style" pitchFamily="18" charset="0"/>
              </a:rPr>
              <a:t>Interval - scale Variables</a:t>
            </a:r>
          </a:p>
          <a:p>
            <a:pPr lvl="5">
              <a:lnSpc>
                <a:spcPct val="150000"/>
              </a:lnSpc>
            </a:pPr>
            <a:r>
              <a:rPr lang="en-US" sz="2400" dirty="0" smtClean="0">
                <a:latin typeface="Bookman Old Style" pitchFamily="18" charset="0"/>
              </a:rPr>
              <a:t>Continuous Ordinal Variables </a:t>
            </a:r>
          </a:p>
          <a:p>
            <a:pPr lvl="5">
              <a:lnSpc>
                <a:spcPct val="150000"/>
              </a:lnSpc>
            </a:pPr>
            <a:r>
              <a:rPr lang="en-US" sz="2400" dirty="0" smtClean="0">
                <a:latin typeface="Bookman Old Style" pitchFamily="18" charset="0"/>
              </a:rPr>
              <a:t>Ratio-scale Variables </a:t>
            </a:r>
          </a:p>
          <a:p>
            <a:endParaRPr lang="en-US" sz="2400" dirty="0"/>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Types of Variables</a:t>
            </a: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nSpc>
                <a:spcPct val="150000"/>
              </a:lnSpc>
            </a:pPr>
            <a:r>
              <a:rPr lang="en-US" sz="2400" dirty="0" smtClean="0">
                <a:latin typeface="Bookman Old Style" pitchFamily="18" charset="0"/>
              </a:rPr>
              <a:t>Confounding variables are those aspects of a study or sample that might influence the dependent variable (outcome measure) and whose effect may be confused with the effects of the independent variable.</a:t>
            </a:r>
          </a:p>
          <a:p>
            <a:pPr>
              <a:lnSpc>
                <a:spcPct val="150000"/>
              </a:lnSpc>
            </a:pPr>
            <a:r>
              <a:rPr lang="en-US" sz="2400" dirty="0" smtClean="0">
                <a:latin typeface="Bookman Old Style" pitchFamily="18" charset="0"/>
              </a:rPr>
              <a:t>Confounding variables are two variables that are confounded when their effects on a response variable cannot be distinguished from each other.</a:t>
            </a:r>
          </a:p>
          <a:p>
            <a:pPr algn="just">
              <a:lnSpc>
                <a:spcPct val="15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Confounding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nSpc>
                <a:spcPct val="150000"/>
              </a:lnSpc>
            </a:pPr>
            <a:endParaRPr lang="en-US" sz="2400" dirty="0" smtClean="0">
              <a:latin typeface="Bookman Old Style" pitchFamily="18" charset="0"/>
            </a:endParaRPr>
          </a:p>
          <a:p>
            <a:pPr>
              <a:lnSpc>
                <a:spcPct val="150000"/>
              </a:lnSpc>
            </a:pPr>
            <a:r>
              <a:rPr lang="en-US" sz="2400" dirty="0" smtClean="0">
                <a:latin typeface="Bookman Old Style" pitchFamily="18" charset="0"/>
              </a:rPr>
              <a:t>For example, a soccer coach wanted to improve the team's playing ability, so he had them run two miles a day. At the same time the players decided to take vitamins. In two weeks the team was playing noticeably better, but the coach and players did not know whether it was from the running or the vitamins.</a:t>
            </a:r>
          </a:p>
          <a:p>
            <a:pPr algn="just">
              <a:lnSpc>
                <a:spcPct val="15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Confounding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ctr">
              <a:lnSpc>
                <a:spcPct val="200000"/>
              </a:lnSpc>
              <a:buNone/>
            </a:pPr>
            <a:endParaRPr lang="en-US" sz="2400" b="1" u="sng" dirty="0" smtClean="0">
              <a:latin typeface="Bookman Old Style" pitchFamily="18" charset="0"/>
            </a:endParaRPr>
          </a:p>
          <a:p>
            <a:pPr algn="ctr">
              <a:lnSpc>
                <a:spcPct val="200000"/>
              </a:lnSpc>
              <a:buNone/>
            </a:pPr>
            <a:r>
              <a:rPr lang="en-US" sz="2400" b="1" u="sng" dirty="0" smtClean="0">
                <a:latin typeface="Bookman Old Style" pitchFamily="18" charset="0"/>
              </a:rPr>
              <a:t>Types of Confounding Variables</a:t>
            </a:r>
            <a:endParaRPr lang="en-US" sz="2400" dirty="0" smtClean="0">
              <a:latin typeface="Bookman Old Style" pitchFamily="18" charset="0"/>
            </a:endParaRPr>
          </a:p>
          <a:p>
            <a:pPr>
              <a:lnSpc>
                <a:spcPct val="200000"/>
              </a:lnSpc>
            </a:pPr>
            <a:r>
              <a:rPr lang="en-US" sz="2400" dirty="0" smtClean="0">
                <a:latin typeface="Bookman Old Style" pitchFamily="18" charset="0"/>
              </a:rPr>
              <a:t>There are two types of confounding variables: </a:t>
            </a:r>
          </a:p>
          <a:p>
            <a:pPr lvl="4">
              <a:lnSpc>
                <a:spcPct val="200000"/>
              </a:lnSpc>
            </a:pPr>
            <a:r>
              <a:rPr lang="en-US" sz="2400" dirty="0" smtClean="0">
                <a:latin typeface="Bookman Old Style" pitchFamily="18" charset="0"/>
              </a:rPr>
              <a:t>Intervening  Variables</a:t>
            </a:r>
          </a:p>
          <a:p>
            <a:pPr lvl="4">
              <a:lnSpc>
                <a:spcPct val="200000"/>
              </a:lnSpc>
            </a:pPr>
            <a:r>
              <a:rPr lang="en-US" sz="2400" dirty="0" smtClean="0">
                <a:latin typeface="Bookman Old Style" pitchFamily="18" charset="0"/>
              </a:rPr>
              <a:t>Extraneous Variables.  </a:t>
            </a:r>
          </a:p>
          <a:p>
            <a:pPr algn="just">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Confounding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40000"/>
              </a:lnSpc>
            </a:pPr>
            <a:r>
              <a:rPr lang="en-US" sz="2400" b="1" u="sng" dirty="0" smtClean="0">
                <a:latin typeface="Bookman Old Style" pitchFamily="18" charset="0"/>
              </a:rPr>
              <a:t>a) Intervening Variables</a:t>
            </a:r>
            <a:endParaRPr lang="en-US" sz="2400" dirty="0" smtClean="0">
              <a:latin typeface="Bookman Old Style" pitchFamily="18" charset="0"/>
            </a:endParaRPr>
          </a:p>
          <a:p>
            <a:pPr algn="just">
              <a:lnSpc>
                <a:spcPct val="140000"/>
              </a:lnSpc>
            </a:pPr>
            <a:r>
              <a:rPr lang="en-US" sz="2400" dirty="0" smtClean="0">
                <a:latin typeface="Bookman Old Style" pitchFamily="18" charset="0"/>
              </a:rPr>
              <a:t>In many types of behavioral research the relationship between the independent and dependent variables is not a simple one of stimulus and response. Certain variables which cannot be controlled or measured directly may have an important effect upon the outcome. These modifying variables intervene between the cause and effect.  </a:t>
            </a:r>
          </a:p>
          <a:p>
            <a:pPr algn="just">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I</a:t>
            </a:r>
            <a:r>
              <a:rPr lang="en-US" sz="3600" u="sng" cap="all" dirty="0" smtClean="0">
                <a:latin typeface="Bookman Old Style" pitchFamily="18" charset="0"/>
              </a:rPr>
              <a:t>ntervening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20000"/>
              </a:lnSpc>
            </a:pPr>
            <a:r>
              <a:rPr lang="en-US" sz="2400" dirty="0" smtClean="0">
                <a:latin typeface="Bookman Old Style" pitchFamily="18" charset="0"/>
              </a:rPr>
              <a:t>Intervening variables are not real things.  They are interpretations of observed facts, not facts themselves.  But they create the illusion of being facts. Intervening variables differ from other kinds of internal events that are real and can be directly observed.</a:t>
            </a:r>
          </a:p>
          <a:p>
            <a:pPr algn="just">
              <a:lnSpc>
                <a:spcPct val="120000"/>
              </a:lnSpc>
            </a:pPr>
            <a:r>
              <a:rPr lang="en-US" sz="2400" dirty="0" smtClean="0">
                <a:latin typeface="Bookman Old Style" pitchFamily="18" charset="0"/>
              </a:rPr>
              <a:t>Examples of intervening variables are learning, memory, motivation, attitude, personality, traits, knowledge, understanding, thinking, expectation, intelligence, intention. </a:t>
            </a:r>
          </a:p>
          <a:p>
            <a:pPr algn="just">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I</a:t>
            </a:r>
            <a:r>
              <a:rPr lang="en-US" sz="3600" u="sng" cap="all" dirty="0" smtClean="0">
                <a:latin typeface="Bookman Old Style" pitchFamily="18" charset="0"/>
              </a:rPr>
              <a:t>ntervening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r>
              <a:rPr lang="en-US" sz="2400" dirty="0" smtClean="0">
                <a:latin typeface="Bookman Old Style" pitchFamily="18" charset="0"/>
              </a:rPr>
              <a:t>In a classroom language experiment, a researcher is interested in determining the effect of immediate reinforcement upon learning the parts of speech. He or she suspects that certain factors or variables other than the one being studied, immediate reinforcement, may be influencing the results, even though they cannot be observed directly. These factors, anxiety, fatigue, motivation, for example, may be intervening variables. They are difficult to define in operational, observable terms, but they cannot be ignored. Rather they must be controlled as much as feasible through the use of appropriate designs.</a:t>
            </a:r>
          </a:p>
          <a:p>
            <a:pPr algn="just">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I</a:t>
            </a:r>
            <a:r>
              <a:rPr lang="en-US" sz="3600" u="sng" cap="all" dirty="0" smtClean="0">
                <a:latin typeface="Bookman Old Style" pitchFamily="18" charset="0"/>
              </a:rPr>
              <a:t>ntervening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20000"/>
              </a:lnSpc>
            </a:pPr>
            <a:r>
              <a:rPr lang="en-US" sz="2400" dirty="0" smtClean="0">
                <a:latin typeface="Bookman Old Style" pitchFamily="18" charset="0"/>
              </a:rPr>
              <a:t>Extraneous Variables are undesirable variables that influence the relationship between the variables that an experimenter is examining. Another way to think of this, is that these are variables that influence the outcome of an experiment, though they are not the variables that are actually of interest. These variables are undesirable because they add error to an experiment. A major goal in research design is to decrease or control the influence of extraneous variables as much as possible. </a:t>
            </a:r>
          </a:p>
          <a:p>
            <a:pPr algn="just">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lnSpcReduction="10000"/>
          </a:bodyPr>
          <a:lstStyle/>
          <a:p>
            <a:pPr algn="just">
              <a:lnSpc>
                <a:spcPct val="120000"/>
              </a:lnSpc>
            </a:pPr>
            <a:r>
              <a:rPr lang="en-US" sz="2400" dirty="0" smtClean="0">
                <a:latin typeface="Bookman Old Style" pitchFamily="18" charset="0"/>
              </a:rPr>
              <a:t>For example, let’s say that an educational psychologist has developed a new learning strategy and is interested in examining the effectiveness of this strategy. The experimenter randomly assigns students to two groups. All of the students study text materials on a linguistic topic for thirty minutes. One group uses the new strategy and the other uses a strategy of their choice. Then all students complete a test over the materials. One obvious confounding variable in this case would be pre-knowledge of the linguistics topic that was studied.</a:t>
            </a: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229600" cy="4953000"/>
          </a:xfrm>
        </p:spPr>
        <p:txBody>
          <a:bodyPr>
            <a:normAutofit/>
          </a:bodyPr>
          <a:lstStyle/>
          <a:p>
            <a:pPr algn="ctr">
              <a:buNone/>
            </a:pPr>
            <a:endParaRPr lang="en-US" sz="2400" b="1" u="sng" dirty="0" smtClean="0">
              <a:latin typeface="Bookman Old Style" pitchFamily="18" charset="0"/>
            </a:endParaRPr>
          </a:p>
          <a:p>
            <a:pPr algn="ctr">
              <a:lnSpc>
                <a:spcPct val="150000"/>
              </a:lnSpc>
              <a:buNone/>
            </a:pPr>
            <a:r>
              <a:rPr lang="en-US" sz="2400" b="1" u="sng" dirty="0" smtClean="0">
                <a:latin typeface="Bookman Old Style" pitchFamily="18" charset="0"/>
              </a:rPr>
              <a:t>Types of Extraneous Variables</a:t>
            </a:r>
            <a:endParaRPr lang="en-US" sz="2400" dirty="0" smtClean="0">
              <a:latin typeface="Bookman Old Style" pitchFamily="18" charset="0"/>
            </a:endParaRPr>
          </a:p>
          <a:p>
            <a:pPr>
              <a:lnSpc>
                <a:spcPct val="150000"/>
              </a:lnSpc>
            </a:pPr>
            <a:r>
              <a:rPr lang="en-US" sz="2400" dirty="0" smtClean="0">
                <a:latin typeface="Bookman Old Style" pitchFamily="18" charset="0"/>
              </a:rPr>
              <a:t>Extraneous variables are often classified into three main types: </a:t>
            </a:r>
          </a:p>
          <a:p>
            <a:pPr lvl="1"/>
            <a:endParaRPr lang="en-US" sz="2400" dirty="0" smtClean="0">
              <a:latin typeface="Bookman Old Style" pitchFamily="18" charset="0"/>
            </a:endParaRPr>
          </a:p>
          <a:p>
            <a:pPr lvl="5">
              <a:lnSpc>
                <a:spcPct val="150000"/>
              </a:lnSpc>
            </a:pPr>
            <a:r>
              <a:rPr lang="en-US" sz="2400" dirty="0" smtClean="0">
                <a:latin typeface="Bookman Old Style" pitchFamily="18" charset="0"/>
              </a:rPr>
              <a:t>1) Subject Variables</a:t>
            </a:r>
          </a:p>
          <a:p>
            <a:pPr lvl="5">
              <a:lnSpc>
                <a:spcPct val="150000"/>
              </a:lnSpc>
            </a:pPr>
            <a:r>
              <a:rPr lang="en-US" sz="2400" dirty="0" smtClean="0">
                <a:latin typeface="Bookman Old Style" pitchFamily="18" charset="0"/>
              </a:rPr>
              <a:t>2) Experimental Variables</a:t>
            </a:r>
          </a:p>
          <a:p>
            <a:pPr lvl="5">
              <a:lnSpc>
                <a:spcPct val="150000"/>
              </a:lnSpc>
            </a:pPr>
            <a:r>
              <a:rPr lang="en-US" sz="2400" dirty="0" smtClean="0">
                <a:latin typeface="Bookman Old Style" pitchFamily="18" charset="0"/>
              </a:rPr>
              <a:t>3) Situational Variables</a:t>
            </a: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25963"/>
          </a:xfrm>
        </p:spPr>
        <p:txBody>
          <a:bodyPr>
            <a:normAutofit/>
          </a:bodyPr>
          <a:lstStyle/>
          <a:p>
            <a:pPr algn="ctr">
              <a:lnSpc>
                <a:spcPct val="150000"/>
              </a:lnSpc>
            </a:pPr>
            <a:r>
              <a:rPr lang="en-US" sz="2400" b="1" u="sng" dirty="0" smtClean="0">
                <a:latin typeface="Bookman Old Style" pitchFamily="18" charset="0"/>
              </a:rPr>
              <a:t>Subject</a:t>
            </a:r>
            <a:endParaRPr lang="en-US" sz="2400" dirty="0" smtClean="0">
              <a:latin typeface="Bookman Old Style" pitchFamily="18" charset="0"/>
            </a:endParaRPr>
          </a:p>
          <a:p>
            <a:pPr>
              <a:lnSpc>
                <a:spcPct val="150000"/>
              </a:lnSpc>
            </a:pPr>
            <a:endParaRPr lang="en-US" sz="2400" dirty="0" smtClean="0">
              <a:latin typeface="Bookman Old Style" pitchFamily="18" charset="0"/>
            </a:endParaRPr>
          </a:p>
          <a:p>
            <a:pPr>
              <a:lnSpc>
                <a:spcPct val="150000"/>
              </a:lnSpc>
            </a:pPr>
            <a:r>
              <a:rPr lang="en-US" sz="2400" dirty="0" smtClean="0">
                <a:latin typeface="Bookman Old Style" pitchFamily="18" charset="0"/>
              </a:rPr>
              <a:t>When people and other living things are being studied in research, they are called subjects. Subjects are frequently members of samples.</a:t>
            </a:r>
          </a:p>
          <a:p>
            <a:endParaRPr lang="en-US" dirty="0"/>
          </a:p>
        </p:txBody>
      </p:sp>
      <p:sp>
        <p:nvSpPr>
          <p:cNvPr id="3" name="Title 2"/>
          <p:cNvSpPr>
            <a:spLocks noGrp="1"/>
          </p:cNvSpPr>
          <p:nvPr>
            <p:ph type="title"/>
          </p:nvPr>
        </p:nvSpPr>
        <p:spPr>
          <a:xfrm>
            <a:off x="457200" y="762000"/>
            <a:ext cx="8229600" cy="1096962"/>
          </a:xfrm>
        </p:spPr>
        <p:txBody>
          <a:bodyPr>
            <a:normAutofit fontScale="90000"/>
          </a:bodyPr>
          <a:lstStyle/>
          <a:p>
            <a:pPr algn="ctr"/>
            <a:r>
              <a:rPr lang="en-US" sz="3600" u="sng" dirty="0" smtClean="0">
                <a:latin typeface="Bookman Old Style" pitchFamily="18" charset="0"/>
              </a:rPr>
              <a:t>POPULATION, SAMPLE, SUBJECT AND VARIABLE</a:t>
            </a:r>
            <a:r>
              <a:rPr lang="en-US" dirty="0" smtClean="0">
                <a:latin typeface="Bookman Old Style" pitchFamily="18" charset="0"/>
              </a:rPr>
              <a:t/>
            </a:r>
            <a:br>
              <a:rPr lang="en-US" dirty="0" smtClean="0">
                <a:latin typeface="Bookman Old Style" pitchFamily="18" charset="0"/>
              </a:rPr>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30000"/>
              </a:lnSpc>
            </a:pPr>
            <a:r>
              <a:rPr lang="en-US" sz="2400" b="1" dirty="0" smtClean="0">
                <a:latin typeface="Bookman Old Style" pitchFamily="18" charset="0"/>
              </a:rPr>
              <a:t>Subject variables</a:t>
            </a:r>
            <a:r>
              <a:rPr lang="en-US" sz="2400" dirty="0" smtClean="0">
                <a:latin typeface="Bookman Old Style" pitchFamily="18" charset="0"/>
              </a:rPr>
              <a:t>, which are the characteristics of the individuals being studied that might affect their actions. These variables include age, gender, health status, mood, background, etc. </a:t>
            </a:r>
          </a:p>
          <a:p>
            <a:pPr algn="just">
              <a:lnSpc>
                <a:spcPct val="130000"/>
              </a:lnSpc>
            </a:pPr>
            <a:r>
              <a:rPr lang="en-US" sz="2400" dirty="0" smtClean="0">
                <a:latin typeface="Bookman Old Style" pitchFamily="18" charset="0"/>
              </a:rPr>
              <a:t>They are characteristics of the subject. A researcher keeps track of them to see if they bear any relationship to the results (for example, to see if the effects of a treatment vary with the age of the subject).</a:t>
            </a:r>
          </a:p>
          <a:p>
            <a:pPr algn="just">
              <a:lnSpc>
                <a:spcPct val="12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TYPES OF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lnSpcReduction="10000"/>
          </a:bodyPr>
          <a:lstStyle/>
          <a:p>
            <a:pPr>
              <a:lnSpc>
                <a:spcPct val="120000"/>
              </a:lnSpc>
            </a:pPr>
            <a:r>
              <a:rPr lang="en-US" sz="2400" b="1" dirty="0" smtClean="0">
                <a:latin typeface="Bookman Old Style" pitchFamily="18" charset="0"/>
              </a:rPr>
              <a:t>b) Experimental variables </a:t>
            </a:r>
            <a:r>
              <a:rPr lang="en-US" sz="2400" dirty="0" smtClean="0">
                <a:latin typeface="Bookman Old Style" pitchFamily="18" charset="0"/>
              </a:rPr>
              <a:t>are characteristics of the persons conducting the experiment which might influence how a person behaves. The presence of racial discrimination, language, or other factors may qualify as such variables. </a:t>
            </a:r>
          </a:p>
          <a:p>
            <a:pPr algn="just">
              <a:lnSpc>
                <a:spcPct val="120000"/>
              </a:lnSpc>
            </a:pPr>
            <a:r>
              <a:rPr lang="en-US" sz="2400" b="1" dirty="0" smtClean="0">
                <a:latin typeface="Bookman Old Style" pitchFamily="18" charset="0"/>
              </a:rPr>
              <a:t>c) Situational variables </a:t>
            </a:r>
            <a:r>
              <a:rPr lang="en-US" sz="2400" dirty="0" smtClean="0">
                <a:latin typeface="Bookman Old Style" pitchFamily="18" charset="0"/>
              </a:rPr>
              <a:t>are features of the environment in which the study or research was conducted, which have a bearing on the outcome of the experiment in a negative way. Included are the air temperature, level of activity, lighting, and the time of day. </a:t>
            </a:r>
          </a:p>
          <a:p>
            <a:pPr algn="just">
              <a:lnSpc>
                <a:spcPct val="12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TYPES OF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ctr">
              <a:lnSpc>
                <a:spcPct val="150000"/>
              </a:lnSpc>
              <a:buNone/>
            </a:pPr>
            <a:r>
              <a:rPr lang="en-US" sz="2400" b="1" dirty="0" smtClean="0">
                <a:latin typeface="Bookman Old Style" pitchFamily="18" charset="0"/>
              </a:rPr>
              <a:t>Some Extraneous Variables, Researchers Should Guard Against </a:t>
            </a:r>
          </a:p>
          <a:p>
            <a:pPr>
              <a:lnSpc>
                <a:spcPct val="150000"/>
              </a:lnSpc>
            </a:pPr>
            <a:r>
              <a:rPr lang="en-US" sz="2400" dirty="0" smtClean="0">
                <a:latin typeface="Bookman Old Style" pitchFamily="18" charset="0"/>
              </a:rPr>
              <a:t>Such factors can be categorized into four main categories: </a:t>
            </a:r>
          </a:p>
          <a:p>
            <a:pPr lvl="6">
              <a:lnSpc>
                <a:spcPct val="150000"/>
              </a:lnSpc>
            </a:pPr>
            <a:r>
              <a:rPr lang="en-US" sz="2400" dirty="0" smtClean="0">
                <a:latin typeface="Bookman Old Style" pitchFamily="18" charset="0"/>
              </a:rPr>
              <a:t>Environment issues</a:t>
            </a:r>
          </a:p>
          <a:p>
            <a:pPr lvl="6">
              <a:lnSpc>
                <a:spcPct val="150000"/>
              </a:lnSpc>
            </a:pPr>
            <a:r>
              <a:rPr lang="en-US" sz="2400" dirty="0" smtClean="0">
                <a:latin typeface="Bookman Old Style" pitchFamily="18" charset="0"/>
              </a:rPr>
              <a:t>Grouping issues</a:t>
            </a:r>
          </a:p>
          <a:p>
            <a:pPr lvl="6">
              <a:lnSpc>
                <a:spcPct val="150000"/>
              </a:lnSpc>
            </a:pPr>
            <a:r>
              <a:rPr lang="en-US" sz="2400" dirty="0" smtClean="0">
                <a:latin typeface="Bookman Old Style" pitchFamily="18" charset="0"/>
              </a:rPr>
              <a:t>People issues</a:t>
            </a:r>
          </a:p>
          <a:p>
            <a:pPr lvl="6">
              <a:lnSpc>
                <a:spcPct val="150000"/>
              </a:lnSpc>
            </a:pPr>
            <a:r>
              <a:rPr lang="en-US" sz="2400" dirty="0" smtClean="0">
                <a:latin typeface="Bookman Old Style" pitchFamily="18" charset="0"/>
              </a:rPr>
              <a:t>Measurement issues</a:t>
            </a:r>
            <a:r>
              <a:rPr lang="en-US" sz="1300" dirty="0" smtClean="0">
                <a:latin typeface="Bookman Old Style" pitchFamily="18" charset="0"/>
              </a:rPr>
              <a:t>. </a:t>
            </a:r>
          </a:p>
          <a:p>
            <a:pPr algn="just">
              <a:lnSpc>
                <a:spcPct val="12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nSpc>
                <a:spcPct val="150000"/>
              </a:lnSpc>
            </a:pPr>
            <a:endParaRPr lang="en-US" sz="2400" b="1" dirty="0" smtClean="0">
              <a:latin typeface="Bookman Old Style" pitchFamily="18" charset="0"/>
            </a:endParaRPr>
          </a:p>
          <a:p>
            <a:pPr>
              <a:lnSpc>
                <a:spcPct val="150000"/>
              </a:lnSpc>
            </a:pPr>
            <a:r>
              <a:rPr lang="en-US" sz="2400" b="1" dirty="0" smtClean="0">
                <a:latin typeface="Bookman Old Style" pitchFamily="18" charset="0"/>
              </a:rPr>
              <a:t>Environment issues</a:t>
            </a:r>
            <a:r>
              <a:rPr lang="en-US" sz="2400" dirty="0" smtClean="0">
                <a:latin typeface="Bookman Old Style" pitchFamily="18" charset="0"/>
              </a:rPr>
              <a:t> include naturally occurring variables (i.e., those which occur naturally in the research setting, like noise, temperature, adequacy of light, time of day, etc.) and artificiality (unnatural arrangements within the study, e.g., the effects of students performing in front of a video camera, or under other artificial conditions). </a:t>
            </a: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lnSpc>
                <a:spcPct val="120000"/>
              </a:lnSpc>
            </a:pPr>
            <a:r>
              <a:rPr lang="en-US" sz="2400" b="1" dirty="0" smtClean="0">
                <a:latin typeface="Bookman Old Style" pitchFamily="18" charset="0"/>
              </a:rPr>
              <a:t>Grouping issues</a:t>
            </a:r>
            <a:r>
              <a:rPr lang="en-US" sz="2400" dirty="0" smtClean="0">
                <a:latin typeface="Bookman Old Style" pitchFamily="18" charset="0"/>
              </a:rPr>
              <a:t> are related to the initial make up of the groups or changes in their composition over the course of the study. These include self-selection (the practice of letting research participants choose to enter a study or decide which group to join, e.g., volunteerism), mortality (the effects of participants dropping out of the study), and maturation (the effects of different experiences on various participants, e.g., other simultaneous learning, puberty, family catastrophes, etc.). </a:t>
            </a: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pPr algn="just"/>
            <a:r>
              <a:rPr lang="en-US" sz="2400" b="1" dirty="0" smtClean="0">
                <a:latin typeface="Bookman Old Style" pitchFamily="18" charset="0"/>
              </a:rPr>
              <a:t>People issues</a:t>
            </a:r>
            <a:r>
              <a:rPr lang="en-US" sz="2400" dirty="0" smtClean="0">
                <a:latin typeface="Bookman Old Style" pitchFamily="18" charset="0"/>
              </a:rPr>
              <a:t> include the Hawthorne effect (the fact of being included in a study may affect the behavior of the participants in a study, and therefore affect the results), halo effect (the human tendency to respond positively to a person, e.g., the researcher, treatment teacher, etc., may affect the results of the study), subject expectancy (the participants may guess what a study is about and then consciously or subconsciously "help" or resist the objectives of the research), and researcher expectancy (instances where the attitudes and motivations of the researchers themselves affect or color the results of a study). </a:t>
            </a: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lnSpcReduction="10000"/>
          </a:bodyPr>
          <a:lstStyle/>
          <a:p>
            <a:pPr algn="just">
              <a:lnSpc>
                <a:spcPct val="120000"/>
              </a:lnSpc>
            </a:pPr>
            <a:r>
              <a:rPr lang="en-US" sz="2400" b="1" dirty="0" smtClean="0">
                <a:latin typeface="Bookman Old Style" pitchFamily="18" charset="0"/>
              </a:rPr>
              <a:t>Measurement issues</a:t>
            </a:r>
            <a:r>
              <a:rPr lang="en-US" sz="2400" dirty="0" smtClean="0">
                <a:latin typeface="Bookman Old Style" pitchFamily="18" charset="0"/>
              </a:rPr>
              <a:t>: Because the results of a study are only as good as the data upon which they are based, it is crucial to ensure that the measures themselves are not introducing extraneous variables such as;</a:t>
            </a:r>
          </a:p>
          <a:p>
            <a:pPr algn="just">
              <a:lnSpc>
                <a:spcPct val="120000"/>
              </a:lnSpc>
            </a:pPr>
            <a:r>
              <a:rPr lang="en-US" sz="2400" b="1" dirty="0" err="1" smtClean="0">
                <a:latin typeface="Bookman Old Style" pitchFamily="18" charset="0"/>
              </a:rPr>
              <a:t>i</a:t>
            </a:r>
            <a:r>
              <a:rPr lang="en-US" sz="2400" b="1" dirty="0" smtClean="0">
                <a:latin typeface="Bookman Old Style" pitchFamily="18" charset="0"/>
              </a:rPr>
              <a:t>) Practice Effect </a:t>
            </a:r>
            <a:r>
              <a:rPr lang="en-US" sz="2400" dirty="0" smtClean="0">
                <a:latin typeface="Bookman Old Style" pitchFamily="18" charset="0"/>
              </a:rPr>
              <a:t>(the potential influence over time of the measures in a study on each other, e.g., the effect of a pretest on a subsequent similar posttest)</a:t>
            </a:r>
          </a:p>
          <a:p>
            <a:pPr algn="just">
              <a:lnSpc>
                <a:spcPct val="120000"/>
              </a:lnSpc>
            </a:pPr>
            <a:r>
              <a:rPr lang="en-US" sz="2400" b="1" dirty="0" smtClean="0">
                <a:latin typeface="Bookman Old Style" pitchFamily="18" charset="0"/>
              </a:rPr>
              <a:t>ii) Instability Measures </a:t>
            </a:r>
            <a:r>
              <a:rPr lang="en-US" sz="2400" dirty="0" smtClean="0">
                <a:latin typeface="Bookman Old Style" pitchFamily="18" charset="0"/>
              </a:rPr>
              <a:t>(the degree to which inconsistent or unreliable measurements affect the study)</a:t>
            </a:r>
          </a:p>
          <a:p>
            <a:pPr algn="just"/>
            <a:endParaRPr lang="en-US" sz="2400" b="1" dirty="0" smtClean="0">
              <a:latin typeface="Bookman Old Style" pitchFamily="18" charset="0"/>
            </a:endParaRP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229600" cy="4191000"/>
          </a:xfrm>
        </p:spPr>
        <p:txBody>
          <a:bodyPr>
            <a:normAutofit fontScale="92500" lnSpcReduction="20000"/>
          </a:bodyPr>
          <a:lstStyle/>
          <a:p>
            <a:pPr algn="just">
              <a:lnSpc>
                <a:spcPct val="150000"/>
              </a:lnSpc>
            </a:pPr>
            <a:r>
              <a:rPr lang="en-US" sz="2400" b="1" dirty="0" smtClean="0">
                <a:latin typeface="Bookman Old Style" pitchFamily="18" charset="0"/>
              </a:rPr>
              <a:t>iii) reactivity effect </a:t>
            </a:r>
            <a:r>
              <a:rPr lang="en-US" sz="2400" dirty="0" smtClean="0">
                <a:latin typeface="Bookman Old Style" pitchFamily="18" charset="0"/>
              </a:rPr>
              <a:t>(the influence of parts of a measure on subsequent performance on other parts of the measure, e.g., answering questions early in a questionnaire might cause participants to form opinions or attitudes that would affect their answers later in the questionnaire) </a:t>
            </a:r>
            <a:endParaRPr lang="en-US" sz="2400" b="1" dirty="0" smtClean="0">
              <a:latin typeface="Bookman Old Style" pitchFamily="18" charset="0"/>
            </a:endParaRPr>
          </a:p>
          <a:p>
            <a:pPr>
              <a:lnSpc>
                <a:spcPct val="150000"/>
              </a:lnSpc>
            </a:pPr>
            <a:r>
              <a:rPr lang="en-US" sz="2400" b="1" dirty="0" smtClean="0">
                <a:latin typeface="Bookman Old Style" pitchFamily="18" charset="0"/>
              </a:rPr>
              <a:t>iv) instability of study results</a:t>
            </a:r>
            <a:r>
              <a:rPr lang="en-US" sz="2400" dirty="0" smtClean="0">
                <a:latin typeface="Bookman Old Style" pitchFamily="18" charset="0"/>
              </a:rPr>
              <a:t> (the degree to which the results of a study are likely to occur again if the study were replicated). </a:t>
            </a: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lnSpcReduction="10000"/>
          </a:bodyPr>
          <a:lstStyle/>
          <a:p>
            <a:pPr algn="just">
              <a:lnSpc>
                <a:spcPct val="150000"/>
              </a:lnSpc>
            </a:pPr>
            <a:r>
              <a:rPr lang="en-US" sz="2400" dirty="0" smtClean="0">
                <a:latin typeface="Bookman Old Style" pitchFamily="18" charset="0"/>
              </a:rPr>
              <a:t>Variables that are of any interest to the researcher can be controlled by building them into the study as independent variables. </a:t>
            </a:r>
          </a:p>
          <a:p>
            <a:pPr algn="just">
              <a:lnSpc>
                <a:spcPct val="150000"/>
              </a:lnSpc>
            </a:pPr>
            <a:r>
              <a:rPr lang="en-US" sz="2400" dirty="0" smtClean="0">
                <a:latin typeface="Bookman Old Style" pitchFamily="18" charset="0"/>
              </a:rPr>
              <a:t>For instance, a researcher comparing two different reading programs may wish to control for the potentiality confounding extraneous variable sex by making it an independent attribute variable and thereby, investigating the effect of sex on the two different reading programs.</a:t>
            </a: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pPr>
              <a:lnSpc>
                <a:spcPct val="150000"/>
              </a:lnSpc>
            </a:pPr>
            <a:r>
              <a:rPr lang="en-US" sz="2400" dirty="0" smtClean="0">
                <a:latin typeface="Bookman Old Style" pitchFamily="18" charset="0"/>
              </a:rPr>
              <a:t>Variables that are not of direct interest to the researcher may be removed or their influence minimized by several methods.</a:t>
            </a:r>
          </a:p>
          <a:p>
            <a:pPr lvl="5">
              <a:lnSpc>
                <a:spcPct val="150000"/>
              </a:lnSpc>
            </a:pPr>
            <a:r>
              <a:rPr lang="en-US" sz="2400" dirty="0" smtClean="0">
                <a:latin typeface="Bookman Old Style" pitchFamily="18" charset="0"/>
              </a:rPr>
              <a:t>a) Removing the Variable</a:t>
            </a:r>
          </a:p>
          <a:p>
            <a:pPr lvl="5">
              <a:lnSpc>
                <a:spcPct val="150000"/>
              </a:lnSpc>
            </a:pPr>
            <a:r>
              <a:rPr lang="en-US" sz="2400" dirty="0" smtClean="0">
                <a:latin typeface="Bookman Old Style" pitchFamily="18" charset="0"/>
              </a:rPr>
              <a:t>b) Randomization</a:t>
            </a:r>
          </a:p>
          <a:p>
            <a:pPr lvl="5">
              <a:lnSpc>
                <a:spcPct val="150000"/>
              </a:lnSpc>
            </a:pPr>
            <a:r>
              <a:rPr lang="en-US" sz="2400" dirty="0" smtClean="0">
                <a:latin typeface="Bookman Old Style" pitchFamily="18" charset="0"/>
              </a:rPr>
              <a:t>c) Matching Cases</a:t>
            </a:r>
          </a:p>
          <a:p>
            <a:pPr lvl="5">
              <a:lnSpc>
                <a:spcPct val="150000"/>
              </a:lnSpc>
            </a:pPr>
            <a:r>
              <a:rPr lang="en-US" sz="2400" dirty="0" smtClean="0">
                <a:latin typeface="Bookman Old Style" pitchFamily="18" charset="0"/>
              </a:rPr>
              <a:t>d) Balancing Cases or Group Matching</a:t>
            </a:r>
          </a:p>
          <a:p>
            <a:pPr lvl="5">
              <a:lnSpc>
                <a:spcPct val="150000"/>
              </a:lnSpc>
            </a:pPr>
            <a:r>
              <a:rPr lang="en-US" sz="2400" dirty="0" smtClean="0">
                <a:latin typeface="Bookman Old Style" pitchFamily="18" charset="0"/>
              </a:rPr>
              <a:t>e) Analysis of Covariance</a:t>
            </a: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754563"/>
          </a:xfrm>
        </p:spPr>
        <p:txBody>
          <a:bodyPr>
            <a:normAutofit lnSpcReduction="10000"/>
          </a:bodyPr>
          <a:lstStyle/>
          <a:p>
            <a:pPr algn="just">
              <a:lnSpc>
                <a:spcPct val="120000"/>
              </a:lnSpc>
            </a:pPr>
            <a:r>
              <a:rPr lang="en-US" sz="2400" dirty="0" smtClean="0">
                <a:latin typeface="Bookman Old Style" pitchFamily="18" charset="0"/>
              </a:rPr>
              <a:t>A variable is a concept or construct that can vary or have more than one value. Some variables can be quite concrete such as gender, birth order, weight, or shoe size. Others can be considerably more abstract, vague, and squishy. For example, sense of well being, self-esteem, strength of belief in religion, or IQ. Basically, variables are the things about people that we can say one person has more of than another. So we find that people vary in their gender and shoe size, and their self-esteem and their IQ. </a:t>
            </a:r>
          </a:p>
          <a:p>
            <a:endParaRPr lang="en-US" dirty="0"/>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VARIABLE</a:t>
            </a:r>
            <a:r>
              <a:rPr lang="en-US" dirty="0" smtClean="0">
                <a:latin typeface="Bookman Old Style" pitchFamily="18" charset="0"/>
              </a:rPr>
              <a:t/>
            </a:r>
            <a:br>
              <a:rPr lang="en-US" dirty="0" smtClean="0">
                <a:latin typeface="Bookman Old Style" pitchFamily="18" charset="0"/>
              </a:rPr>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a:t>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pPr>
              <a:lnSpc>
                <a:spcPct val="200000"/>
              </a:lnSpc>
            </a:pPr>
            <a:r>
              <a:rPr lang="en-US" sz="2400" b="1" u="sng" dirty="0" smtClean="0">
                <a:latin typeface="Bookman Old Style" pitchFamily="18" charset="0"/>
              </a:rPr>
              <a:t>a) Removing the Variable</a:t>
            </a:r>
          </a:p>
          <a:p>
            <a:pPr>
              <a:lnSpc>
                <a:spcPct val="120000"/>
              </a:lnSpc>
              <a:buNone/>
            </a:pPr>
            <a:r>
              <a:rPr lang="en-US" sz="2400" dirty="0" smtClean="0">
                <a:latin typeface="Bookman Old Style" pitchFamily="18" charset="0"/>
              </a:rPr>
              <a:t>	Variables may be controlled by eliminating them completely. Observer distraction may be removed by separating the observer from both experimental and control groups. Some variables between subjects may be eliminated by selecting cases with uniform characters. Using only female subjects removes sex as a variable but thereby reduces the generalization from the study to only females.</a:t>
            </a:r>
          </a:p>
          <a:p>
            <a:pPr algn="just">
              <a:lnSpc>
                <a:spcPct val="120000"/>
              </a:lnSpc>
              <a:buNone/>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r>
              <a:rPr lang="en-US" sz="2400" b="1" u="sng" dirty="0" smtClean="0">
                <a:latin typeface="Bookman Old Style" pitchFamily="18" charset="0"/>
              </a:rPr>
              <a:t>b) Randomization</a:t>
            </a:r>
          </a:p>
          <a:p>
            <a:endParaRPr lang="en-US" sz="2400" dirty="0" smtClean="0">
              <a:latin typeface="Bookman Old Style" pitchFamily="18" charset="0"/>
            </a:endParaRPr>
          </a:p>
          <a:p>
            <a:pPr algn="just">
              <a:lnSpc>
                <a:spcPct val="120000"/>
              </a:lnSpc>
            </a:pPr>
            <a:r>
              <a:rPr lang="en-US" sz="2400" dirty="0" smtClean="0">
                <a:latin typeface="Bookman Old Style" pitchFamily="18" charset="0"/>
              </a:rPr>
              <a:t>Random assignment is a powerful tool though it does nothing to decrease the amount of error that occurs as a result of extraneous variables, in only equalizes it between groups. </a:t>
            </a:r>
          </a:p>
          <a:p>
            <a:pPr algn="just">
              <a:lnSpc>
                <a:spcPct val="120000"/>
              </a:lnSpc>
            </a:pPr>
            <a:r>
              <a:rPr lang="en-US" sz="2400" dirty="0" smtClean="0">
                <a:latin typeface="Bookman Old Style" pitchFamily="18" charset="0"/>
              </a:rPr>
              <a:t>Randomization provides the most effective method of eliminating systematic bias and of minimizing the effect of extraneous variables. </a:t>
            </a:r>
          </a:p>
          <a:p>
            <a:pPr>
              <a:lnSpc>
                <a:spcPct val="120000"/>
              </a:lnSpc>
            </a:pPr>
            <a:endParaRPr lang="en-US" sz="2400" dirty="0" smtClean="0">
              <a:latin typeface="Bookman Old Style" pitchFamily="18" charset="0"/>
            </a:endParaRP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r>
              <a:rPr lang="en-US" sz="2400" b="1" u="sng" dirty="0" smtClean="0">
                <a:latin typeface="Bookman Old Style" pitchFamily="18" charset="0"/>
              </a:rPr>
              <a:t>b) Randomization</a:t>
            </a:r>
          </a:p>
          <a:p>
            <a:pPr algn="just">
              <a:lnSpc>
                <a:spcPct val="120000"/>
              </a:lnSpc>
            </a:pPr>
            <a:r>
              <a:rPr lang="en-US" sz="2400" dirty="0" smtClean="0">
                <a:latin typeface="Bookman Old Style" pitchFamily="18" charset="0"/>
              </a:rPr>
              <a:t>In fact, even if the experimenter gave a pre-knowledge test ahead of time and then assigned students to groups, so that the groups were as equal as possible on pre-knowledge scores, this still would not change the fact that students would differ one from the other in terms of pre-knowledge and this would add error variance in the experiment.</a:t>
            </a:r>
          </a:p>
          <a:p>
            <a:pPr algn="just">
              <a:lnSpc>
                <a:spcPct val="120000"/>
              </a:lnSpc>
            </a:pPr>
            <a:endParaRPr lang="en-US" sz="2400" dirty="0" smtClean="0">
              <a:latin typeface="Bookman Old Style" pitchFamily="18" charset="0"/>
            </a:endParaRP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r>
              <a:rPr lang="en-US" sz="2400" b="1" u="sng" dirty="0" smtClean="0">
                <a:latin typeface="Bookman Old Style" pitchFamily="18" charset="0"/>
              </a:rPr>
              <a:t>c) Matching Cases</a:t>
            </a:r>
            <a:endParaRPr lang="en-US" sz="2400" dirty="0" smtClean="0">
              <a:latin typeface="Bookman Old Style" pitchFamily="18" charset="0"/>
            </a:endParaRPr>
          </a:p>
          <a:p>
            <a:pPr algn="just">
              <a:lnSpc>
                <a:spcPct val="150000"/>
              </a:lnSpc>
            </a:pPr>
            <a:r>
              <a:rPr lang="en-US" sz="2400" dirty="0" smtClean="0">
                <a:latin typeface="Bookman Old Style" pitchFamily="18" charset="0"/>
              </a:rPr>
              <a:t>When randomization is not feasible, (e.g., there are too few subjects), selecting pairs or sets of individuals with identical or nearly identical characteristics and assigning one of them to the experimental group and the other to the control group provides another method of control. This method is limited by the difficulty of matching one or more than one variable. </a:t>
            </a: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pPr>
              <a:lnSpc>
                <a:spcPct val="150000"/>
              </a:lnSpc>
            </a:pPr>
            <a:r>
              <a:rPr lang="en-US" sz="2400" b="1" u="sng" dirty="0" smtClean="0">
                <a:latin typeface="Bookman Old Style" pitchFamily="18" charset="0"/>
              </a:rPr>
              <a:t>c) Matching Cases</a:t>
            </a:r>
            <a:endParaRPr lang="en-US" sz="2400" dirty="0" smtClean="0">
              <a:latin typeface="Bookman Old Style" pitchFamily="18" charset="0"/>
            </a:endParaRPr>
          </a:p>
          <a:p>
            <a:pPr algn="just">
              <a:lnSpc>
                <a:spcPct val="150000"/>
              </a:lnSpc>
            </a:pPr>
            <a:r>
              <a:rPr lang="en-US" sz="2400" dirty="0" smtClean="0">
                <a:latin typeface="Bookman Old Style" pitchFamily="18" charset="0"/>
              </a:rPr>
              <a:t>It is also likely that some individuals will be excluded from the experiment if a matching subject is not available. Matching is not considered satisfactory unless the members of the pairs or sets are then randomly assigned to the treatment groups, a method known as </a:t>
            </a:r>
            <a:r>
              <a:rPr lang="en-US" sz="2400" b="1" dirty="0" smtClean="0">
                <a:latin typeface="Bookman Old Style" pitchFamily="18" charset="0"/>
              </a:rPr>
              <a:t>matched randomization</a:t>
            </a:r>
            <a:r>
              <a:rPr lang="en-US" sz="2400" dirty="0" smtClean="0">
                <a:latin typeface="Bookman Old Style" pitchFamily="18" charset="0"/>
              </a:rPr>
              <a:t>.</a:t>
            </a: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lnSpcReduction="10000"/>
          </a:bodyPr>
          <a:lstStyle/>
          <a:p>
            <a:pPr algn="just"/>
            <a:r>
              <a:rPr lang="en-US" sz="2400" b="1" u="sng" dirty="0" smtClean="0">
                <a:latin typeface="Bookman Old Style" pitchFamily="18" charset="0"/>
              </a:rPr>
              <a:t>d) Balancing Cases or Group Matching</a:t>
            </a:r>
            <a:endParaRPr lang="en-US" sz="2400" dirty="0" smtClean="0">
              <a:latin typeface="Bookman Old Style" pitchFamily="18" charset="0"/>
            </a:endParaRPr>
          </a:p>
          <a:p>
            <a:pPr algn="just"/>
            <a:r>
              <a:rPr lang="en-US" sz="2400" dirty="0" smtClean="0">
                <a:latin typeface="Bookman Old Style" pitchFamily="18" charset="0"/>
              </a:rPr>
              <a:t>Balancing cases consists of assigning subjects to experimental and control groups in such a way that the means and the variances of the groups are as nearly equal as possible. </a:t>
            </a:r>
          </a:p>
          <a:p>
            <a:pPr algn="just"/>
            <a:r>
              <a:rPr lang="en-US" sz="2400" dirty="0" smtClean="0">
                <a:latin typeface="Bookman Old Style" pitchFamily="18" charset="0"/>
              </a:rPr>
              <a:t>Because identical balancing of groups is impossible, the researcher must decide how much departure from equality can be tolerated without loss of satisfactory control.</a:t>
            </a:r>
          </a:p>
          <a:p>
            <a:pPr algn="just"/>
            <a:r>
              <a:rPr lang="en-US" sz="2400" dirty="0" smtClean="0">
                <a:latin typeface="Bookman Old Style" pitchFamily="18" charset="0"/>
              </a:rPr>
              <a:t>This method also presents a similar difficulty noted in the matching method; namely, the difficulty of equating groups on the bases of more than one characteristic or variable.</a:t>
            </a: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55</a:t>
            </a:fld>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pPr algn="just">
              <a:lnSpc>
                <a:spcPct val="150000"/>
              </a:lnSpc>
            </a:pPr>
            <a:r>
              <a:rPr lang="en-US" sz="2400" b="1" u="sng" dirty="0" smtClean="0">
                <a:latin typeface="Bookman Old Style" pitchFamily="18" charset="0"/>
              </a:rPr>
              <a:t>e) Analysis of Covariance</a:t>
            </a:r>
            <a:endParaRPr lang="en-US" sz="2400" dirty="0" smtClean="0">
              <a:latin typeface="Bookman Old Style" pitchFamily="18" charset="0"/>
            </a:endParaRPr>
          </a:p>
          <a:p>
            <a:pPr algn="just">
              <a:lnSpc>
                <a:spcPct val="150000"/>
              </a:lnSpc>
            </a:pPr>
            <a:r>
              <a:rPr lang="en-US" sz="2400" dirty="0" smtClean="0">
                <a:latin typeface="Bookman Old Style" pitchFamily="18" charset="0"/>
              </a:rPr>
              <a:t>This method permits the experimenter to eliminate initial differences on several variables between the experimental and control groups by statistical methods. The use of pretest mean scores as </a:t>
            </a:r>
            <a:r>
              <a:rPr lang="en-US" sz="2400" dirty="0" err="1" smtClean="0">
                <a:latin typeface="Bookman Old Style" pitchFamily="18" charset="0"/>
              </a:rPr>
              <a:t>covariants</a:t>
            </a:r>
            <a:r>
              <a:rPr lang="en-US" sz="2400" dirty="0" smtClean="0">
                <a:latin typeface="Bookman Old Style" pitchFamily="18" charset="0"/>
              </a:rPr>
              <a:t> is considered preferable to the conventional matching of groups. </a:t>
            </a: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CONTROLLING </a:t>
            </a:r>
            <a:r>
              <a:rPr lang="en-US" sz="3600" u="sng" cap="all" dirty="0" smtClean="0">
                <a:latin typeface="Bookman Old Style" pitchFamily="18" charset="0"/>
              </a:rPr>
              <a:t>Extraneous Variables</a:t>
            </a: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953000"/>
          </a:xfrm>
        </p:spPr>
        <p:txBody>
          <a:bodyPr>
            <a:normAutofit/>
          </a:bodyPr>
          <a:lstStyle/>
          <a:p>
            <a:r>
              <a:rPr lang="en-US" sz="1800" dirty="0" smtClean="0">
                <a:latin typeface="Bookman Old Style" pitchFamily="18" charset="0"/>
              </a:rPr>
              <a:t>Perry, Jr. Fred L., (2005). </a:t>
            </a:r>
            <a:r>
              <a:rPr lang="en-US" sz="1800" i="1" dirty="0" smtClean="0">
                <a:latin typeface="Bookman Old Style" pitchFamily="18" charset="0"/>
              </a:rPr>
              <a:t>Research in applied linguistics</a:t>
            </a:r>
            <a:r>
              <a:rPr lang="en-US" sz="1800" dirty="0" smtClean="0">
                <a:latin typeface="Bookman Old Style" pitchFamily="18" charset="0"/>
              </a:rPr>
              <a:t>. New   	Jersey: Lawrence Erlbaum Associates Publishers</a:t>
            </a:r>
          </a:p>
          <a:p>
            <a:pPr>
              <a:buNone/>
            </a:pPr>
            <a:endParaRPr lang="en-US" sz="1800" dirty="0" smtClean="0">
              <a:latin typeface="Bookman Old Style" pitchFamily="18" charset="0"/>
            </a:endParaRPr>
          </a:p>
          <a:p>
            <a:r>
              <a:rPr lang="en-US" sz="1800" dirty="0" smtClean="0">
                <a:latin typeface="Bookman Old Style" pitchFamily="18" charset="0"/>
              </a:rPr>
              <a:t>Charles, C.M., (1995). </a:t>
            </a:r>
            <a:r>
              <a:rPr lang="en-US" sz="1800" i="1" dirty="0" smtClean="0">
                <a:latin typeface="Bookman Old Style" pitchFamily="18" charset="0"/>
              </a:rPr>
              <a:t>Introduction to Educational Research</a:t>
            </a:r>
            <a:r>
              <a:rPr lang="en-US" sz="1800" dirty="0" smtClean="0">
                <a:latin typeface="Bookman Old Style" pitchFamily="18" charset="0"/>
              </a:rPr>
              <a:t> (2</a:t>
            </a:r>
            <a:r>
              <a:rPr lang="en-US" sz="1800" baseline="30000" dirty="0" smtClean="0">
                <a:latin typeface="Bookman Old Style" pitchFamily="18" charset="0"/>
              </a:rPr>
              <a:t>nd</a:t>
            </a:r>
            <a:r>
              <a:rPr lang="en-US" sz="1800" dirty="0" smtClean="0">
                <a:latin typeface="Bookman Old Style" pitchFamily="18" charset="0"/>
              </a:rPr>
              <a:t> ed.) 	New York: Longman Publishers</a:t>
            </a:r>
          </a:p>
          <a:p>
            <a:endParaRPr lang="en-US" sz="1800" dirty="0" smtClean="0">
              <a:latin typeface="Bookman Old Style" pitchFamily="18" charset="0"/>
            </a:endParaRPr>
          </a:p>
          <a:p>
            <a:r>
              <a:rPr lang="en-US" sz="1800" dirty="0" smtClean="0">
                <a:latin typeface="Bookman Old Style" pitchFamily="18" charset="0"/>
              </a:rPr>
              <a:t>Gay, L.R., (19961). </a:t>
            </a:r>
            <a:r>
              <a:rPr lang="en-US" sz="1800" i="1" dirty="0" smtClean="0">
                <a:latin typeface="Bookman Old Style" pitchFamily="18" charset="0"/>
              </a:rPr>
              <a:t>Educational research</a:t>
            </a:r>
            <a:r>
              <a:rPr lang="en-US" sz="1800" dirty="0" smtClean="0">
                <a:latin typeface="Bookman Old Style" pitchFamily="18" charset="0"/>
              </a:rPr>
              <a:t> (5</a:t>
            </a:r>
            <a:r>
              <a:rPr lang="en-US" sz="1800" baseline="30000" dirty="0" smtClean="0">
                <a:latin typeface="Bookman Old Style" pitchFamily="18" charset="0"/>
              </a:rPr>
              <a:t>th</a:t>
            </a:r>
            <a:r>
              <a:rPr lang="en-US" sz="1800" dirty="0" smtClean="0">
                <a:latin typeface="Bookman Old Style" pitchFamily="18" charset="0"/>
              </a:rPr>
              <a:t> ed.) New Jersey: 	Prentice Hall, Inc.</a:t>
            </a:r>
          </a:p>
          <a:p>
            <a:endParaRPr lang="en-US" sz="1800" dirty="0" smtClean="0">
              <a:latin typeface="Bookman Old Style" pitchFamily="18" charset="0"/>
            </a:endParaRPr>
          </a:p>
          <a:p>
            <a:r>
              <a:rPr lang="en-US" sz="1800" dirty="0" smtClean="0">
                <a:latin typeface="Bookman Old Style" pitchFamily="18" charset="0"/>
              </a:rPr>
              <a:t>Best, J. &amp; Kahn, J. (1993). </a:t>
            </a:r>
            <a:r>
              <a:rPr lang="en-US" sz="1800" i="1" dirty="0" smtClean="0">
                <a:latin typeface="Bookman Old Style" pitchFamily="18" charset="0"/>
              </a:rPr>
              <a:t>Research in education</a:t>
            </a:r>
            <a:r>
              <a:rPr lang="en-US" sz="1800" dirty="0" smtClean="0">
                <a:latin typeface="Bookman Old Style" pitchFamily="18" charset="0"/>
              </a:rPr>
              <a:t> (7</a:t>
            </a:r>
            <a:r>
              <a:rPr lang="en-US" sz="1800" baseline="30000" dirty="0" smtClean="0">
                <a:latin typeface="Bookman Old Style" pitchFamily="18" charset="0"/>
              </a:rPr>
              <a:t>th</a:t>
            </a:r>
            <a:r>
              <a:rPr lang="en-US" sz="1800" dirty="0" smtClean="0">
                <a:latin typeface="Bookman Old Style" pitchFamily="18" charset="0"/>
              </a:rPr>
              <a:t> ed.).Needham 	Heights, MA: </a:t>
            </a:r>
            <a:r>
              <a:rPr lang="en-US" sz="1800" dirty="0" err="1" smtClean="0">
                <a:latin typeface="Bookman Old Style" pitchFamily="18" charset="0"/>
              </a:rPr>
              <a:t>Allyn</a:t>
            </a:r>
            <a:r>
              <a:rPr lang="en-US" sz="1800" dirty="0" smtClean="0">
                <a:latin typeface="Bookman Old Style" pitchFamily="18" charset="0"/>
              </a:rPr>
              <a:t> and Bacon</a:t>
            </a:r>
          </a:p>
          <a:p>
            <a:endParaRPr lang="en-US" sz="1800" dirty="0" smtClean="0">
              <a:latin typeface="Bookman Old Style" pitchFamily="18" charset="0"/>
            </a:endParaRPr>
          </a:p>
          <a:p>
            <a:r>
              <a:rPr lang="en-US" sz="1800" dirty="0" smtClean="0">
                <a:latin typeface="Bookman Old Style" pitchFamily="18" charset="0"/>
              </a:rPr>
              <a:t>Wiseman, D.C., (1999). </a:t>
            </a:r>
            <a:r>
              <a:rPr lang="en-US" sz="1800" i="1" dirty="0" smtClean="0">
                <a:latin typeface="Bookman Old Style" pitchFamily="18" charset="0"/>
              </a:rPr>
              <a:t>Research strategies for education</a:t>
            </a:r>
            <a:r>
              <a:rPr lang="en-US" sz="1800" dirty="0" smtClean="0">
                <a:latin typeface="Bookman Old Style" pitchFamily="18" charset="0"/>
              </a:rPr>
              <a:t>. 	Wadsworth Publishing Company </a:t>
            </a: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References</a:t>
            </a:r>
            <a:r>
              <a:rPr lang="en-US" sz="3600" dirty="0" smtClean="0"/>
              <a:t/>
            </a:r>
            <a:br>
              <a:rPr lang="en-US" sz="3600" dirty="0" smtClean="0"/>
            </a:b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14400"/>
            <a:ext cx="8229600" cy="5410200"/>
          </a:xfrm>
        </p:spPr>
        <p:txBody>
          <a:bodyPr>
            <a:normAutofit lnSpcReduction="10000"/>
          </a:bodyPr>
          <a:lstStyle/>
          <a:p>
            <a:pPr algn="ctr">
              <a:buNone/>
            </a:pPr>
            <a:r>
              <a:rPr lang="en-US" sz="4200" b="1" dirty="0" smtClean="0">
                <a:latin typeface="Bookman Old Style" pitchFamily="18" charset="0"/>
              </a:rPr>
              <a:t>IT IS NOT WHAT YOU PLAY;</a:t>
            </a:r>
          </a:p>
          <a:p>
            <a:pPr algn="ctr">
              <a:buNone/>
            </a:pPr>
            <a:endParaRPr lang="en-US" sz="4200" b="1" dirty="0" smtClean="0">
              <a:latin typeface="Bookman Old Style" pitchFamily="18" charset="0"/>
            </a:endParaRPr>
          </a:p>
          <a:p>
            <a:pPr algn="ctr">
              <a:buNone/>
            </a:pPr>
            <a:r>
              <a:rPr lang="en-US" sz="4200" b="1" dirty="0" smtClean="0">
                <a:latin typeface="Bookman Old Style" pitchFamily="18" charset="0"/>
              </a:rPr>
              <a:t>BUT</a:t>
            </a:r>
          </a:p>
          <a:p>
            <a:pPr algn="ctr">
              <a:buNone/>
            </a:pPr>
            <a:r>
              <a:rPr lang="en-US" sz="4200" b="1" dirty="0" smtClean="0">
                <a:latin typeface="Bookman Old Style" pitchFamily="18" charset="0"/>
              </a:rPr>
              <a:t> </a:t>
            </a:r>
          </a:p>
          <a:p>
            <a:pPr algn="ctr">
              <a:buNone/>
            </a:pPr>
            <a:r>
              <a:rPr lang="en-US" sz="4200" b="1" dirty="0" smtClean="0">
                <a:latin typeface="Bookman Old Style" pitchFamily="18" charset="0"/>
              </a:rPr>
              <a:t>HOW YOU PLAY IT!</a:t>
            </a:r>
          </a:p>
          <a:p>
            <a:pPr algn="ctr">
              <a:buNone/>
            </a:pPr>
            <a:endParaRPr lang="en-US" sz="4200" b="1" dirty="0" smtClean="0">
              <a:latin typeface="Bookman Old Style" pitchFamily="18" charset="0"/>
            </a:endParaRPr>
          </a:p>
          <a:p>
            <a:pPr algn="ctr">
              <a:buNone/>
            </a:pPr>
            <a:r>
              <a:rPr lang="en-US" sz="6500" b="1" u="sng" dirty="0" smtClean="0">
                <a:latin typeface="Viner Hand ITC" pitchFamily="66" charset="0"/>
              </a:rPr>
              <a:t>Thanks</a:t>
            </a:r>
            <a:r>
              <a:rPr lang="en-US" sz="9600" b="1" dirty="0" smtClean="0">
                <a:latin typeface="Kunstler Script" pitchFamily="66" charset="0"/>
              </a:rPr>
              <a:t>.</a:t>
            </a:r>
          </a:p>
          <a:p>
            <a:pPr>
              <a:lnSpc>
                <a:spcPct val="200000"/>
              </a:lnSpc>
            </a:pPr>
            <a:endParaRPr lang="en-US" sz="2400" dirty="0">
              <a:latin typeface="Bookman Old Style" pitchFamily="18" charset="0"/>
            </a:endParaRPr>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
            </a:r>
            <a:br>
              <a:rPr lang="en-US" sz="3600" u="sng" dirty="0" smtClean="0">
                <a:latin typeface="Bookman Old Style" pitchFamily="18" charset="0"/>
              </a:rPr>
            </a:br>
            <a:r>
              <a:rPr lang="en-US" sz="3600" dirty="0" smtClean="0"/>
              <a:t/>
            </a:r>
            <a:br>
              <a:rPr lang="en-US" sz="3600" dirty="0" smtClean="0"/>
            </a:br>
            <a:r>
              <a:rPr lang="en-US" sz="3600" dirty="0" smtClean="0"/>
              <a:t/>
            </a:r>
            <a:br>
              <a:rPr lang="en-US" sz="3600" dirty="0" smtClean="0"/>
            </a:br>
            <a:r>
              <a:rPr lang="en-US" sz="3200" dirty="0" smtClean="0"/>
              <a:t/>
            </a:r>
            <a:br>
              <a:rPr lang="en-US" sz="3200" dirty="0" smtClean="0"/>
            </a:b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58</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754563"/>
          </a:xfrm>
        </p:spPr>
        <p:txBody>
          <a:bodyPr>
            <a:normAutofit fontScale="92500" lnSpcReduction="20000"/>
          </a:bodyPr>
          <a:lstStyle/>
          <a:p>
            <a:pPr algn="just">
              <a:lnSpc>
                <a:spcPct val="150000"/>
              </a:lnSpc>
            </a:pPr>
            <a:r>
              <a:rPr lang="en-US" sz="2400" dirty="0" smtClean="0">
                <a:latin typeface="Bookman Old Style" pitchFamily="18" charset="0"/>
              </a:rPr>
              <a:t>According to C M Charles, variable is a term used to refer to characteristics that tend to differ from individual to individual, though any two or more individuals may, and often do, have the same very variable trait or measure. Familiar examples of variables in humans are height, weight, color of hair, intelligence and school achievement. Some variables are spread over a wide range of differences, but some reflect only a single difference, as is the case for male-female, beginner-expert teacher, etc.</a:t>
            </a:r>
          </a:p>
          <a:p>
            <a:endParaRPr lang="en-US" dirty="0"/>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3600" u="sng" dirty="0" smtClean="0">
                <a:latin typeface="Bookman Old Style" pitchFamily="18" charset="0"/>
              </a:rPr>
              <a:t>VARIABLE</a:t>
            </a:r>
            <a:r>
              <a:rPr lang="en-US" dirty="0" smtClean="0">
                <a:latin typeface="Bookman Old Style" pitchFamily="18" charset="0"/>
              </a:rPr>
              <a:t/>
            </a:r>
            <a:br>
              <a:rPr lang="en-US" dirty="0" smtClean="0">
                <a:latin typeface="Bookman Old Style" pitchFamily="18" charset="0"/>
              </a:rPr>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76400"/>
            <a:ext cx="8229600" cy="4191000"/>
          </a:xfrm>
        </p:spPr>
        <p:txBody>
          <a:bodyPr>
            <a:normAutofit/>
          </a:bodyPr>
          <a:lstStyle/>
          <a:p>
            <a:pPr algn="just">
              <a:lnSpc>
                <a:spcPct val="150000"/>
              </a:lnSpc>
            </a:pPr>
            <a:endParaRPr lang="en-US" sz="2400" dirty="0" smtClean="0">
              <a:latin typeface="Bookman Old Style" pitchFamily="18" charset="0"/>
            </a:endParaRPr>
          </a:p>
          <a:p>
            <a:pPr algn="just">
              <a:lnSpc>
                <a:spcPct val="150000"/>
              </a:lnSpc>
            </a:pPr>
            <a:r>
              <a:rPr lang="en-US" sz="2400" dirty="0" smtClean="0">
                <a:latin typeface="Bookman Old Style" pitchFamily="18" charset="0"/>
              </a:rPr>
              <a:t>Some variables are physical traits that are observable, whereas others are mental constructs that are not observable. Height is an example of observable trait, as are attitude, interest and motivation. </a:t>
            </a:r>
            <a:endParaRPr lang="en-US" dirty="0"/>
          </a:p>
        </p:txBody>
      </p:sp>
      <p:sp>
        <p:nvSpPr>
          <p:cNvPr id="3" name="Title 2"/>
          <p:cNvSpPr>
            <a:spLocks noGrp="1"/>
          </p:cNvSpPr>
          <p:nvPr>
            <p:ph type="title"/>
          </p:nvPr>
        </p:nvSpPr>
        <p:spPr>
          <a:xfrm>
            <a:off x="457200" y="457200"/>
            <a:ext cx="8229600" cy="838200"/>
          </a:xfrm>
        </p:spPr>
        <p:txBody>
          <a:bodyPr>
            <a:normAutofit fontScale="90000"/>
          </a:bodyPr>
          <a:lstStyle/>
          <a:p>
            <a:pPr algn="ctr">
              <a:lnSpc>
                <a:spcPct val="150000"/>
              </a:lnSpc>
            </a:pP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observable</a:t>
            </a:r>
            <a:r>
              <a:rPr lang="en-US" sz="3600" u="sng" dirty="0" smtClean="0">
                <a:latin typeface="Bookman Old Style" pitchFamily="18" charset="0"/>
              </a:rPr>
              <a:t> &amp; NONOBSERVABLE VARIABLES</a:t>
            </a:r>
            <a:r>
              <a:rPr lang="en-US" dirty="0" smtClean="0">
                <a:latin typeface="Bookman Old Style" pitchFamily="18" charset="0"/>
              </a:rPr>
              <a:t/>
            </a:r>
            <a:br>
              <a:rPr lang="en-US" dirty="0" smtClean="0">
                <a:latin typeface="Bookman Old Style" pitchFamily="18" charset="0"/>
              </a:rPr>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229600" cy="4754563"/>
          </a:xfrm>
        </p:spPr>
        <p:txBody>
          <a:bodyPr>
            <a:normAutofit/>
          </a:bodyPr>
          <a:lstStyle/>
          <a:p>
            <a:pPr algn="just">
              <a:lnSpc>
                <a:spcPct val="150000"/>
              </a:lnSpc>
            </a:pPr>
            <a:r>
              <a:rPr lang="en-US" sz="2400" dirty="0" smtClean="0">
                <a:latin typeface="Bookman Old Style" pitchFamily="18" charset="0"/>
              </a:rPr>
              <a:t>Non-observable variables, in order to be studied scientifically, must be defined operationally – that is, stated in terms of what one does that presumably indicates the trait under consideration. A common operational definition of intelligence, for example, is the ability to solve problems using abstract reasoning.</a:t>
            </a:r>
          </a:p>
          <a:p>
            <a:endParaRPr lang="en-US" dirty="0"/>
          </a:p>
        </p:txBody>
      </p:sp>
      <p:sp>
        <p:nvSpPr>
          <p:cNvPr id="3" name="Title 2"/>
          <p:cNvSpPr>
            <a:spLocks noGrp="1"/>
          </p:cNvSpPr>
          <p:nvPr>
            <p:ph type="title"/>
          </p:nvPr>
        </p:nvSpPr>
        <p:spPr>
          <a:xfrm>
            <a:off x="457200" y="838200"/>
            <a:ext cx="8229600" cy="838200"/>
          </a:xfrm>
        </p:spPr>
        <p:txBody>
          <a:bodyPr>
            <a:normAutofit fontScale="90000"/>
          </a:bodyPr>
          <a:lstStyle/>
          <a:p>
            <a:pPr algn="ctr">
              <a:lnSpc>
                <a:spcPct val="150000"/>
              </a:lnSpc>
            </a:pPr>
            <a:r>
              <a:rPr lang="en-US" sz="3600" u="sng" dirty="0" smtClean="0">
                <a:latin typeface="Bookman Old Style" pitchFamily="18" charset="0"/>
              </a:rPr>
              <a:t/>
            </a:r>
            <a:br>
              <a:rPr lang="en-US" sz="3600" u="sng" dirty="0" smtClean="0">
                <a:latin typeface="Bookman Old Style" pitchFamily="18" charset="0"/>
              </a:rPr>
            </a:br>
            <a:r>
              <a:rPr lang="en-US" sz="3600" u="sng" cap="all" dirty="0" smtClean="0">
                <a:latin typeface="Bookman Old Style" pitchFamily="18" charset="0"/>
              </a:rPr>
              <a:t>observable</a:t>
            </a:r>
            <a:r>
              <a:rPr lang="en-US" sz="3600" u="sng" dirty="0" smtClean="0">
                <a:latin typeface="Bookman Old Style" pitchFamily="18" charset="0"/>
              </a:rPr>
              <a:t> &amp; NONOBSERVABLE VARIABLES</a:t>
            </a:r>
            <a:r>
              <a:rPr lang="en-US" sz="3200" dirty="0" smtClean="0">
                <a:latin typeface="Bookman Old Style" pitchFamily="18" charset="0"/>
              </a:rPr>
              <a:t/>
            </a:r>
            <a:br>
              <a:rPr lang="en-US" sz="3200" dirty="0" smtClean="0">
                <a:latin typeface="Bookman Old Style" pitchFamily="18" charset="0"/>
              </a:rPr>
            </a:br>
            <a:r>
              <a:rPr lang="en-US" dirty="0" smtClean="0">
                <a:latin typeface="Bookman Old Style" pitchFamily="18" charset="0"/>
              </a:rPr>
              <a:t/>
            </a:r>
            <a:br>
              <a:rPr lang="en-US" dirty="0" smtClean="0">
                <a:latin typeface="Bookman Old Style" pitchFamily="18" charset="0"/>
              </a:rPr>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754563"/>
          </a:xfrm>
        </p:spPr>
        <p:txBody>
          <a:bodyPr>
            <a:normAutofit/>
          </a:bodyPr>
          <a:lstStyle/>
          <a:p>
            <a:pPr algn="just">
              <a:lnSpc>
                <a:spcPct val="150000"/>
              </a:lnSpc>
            </a:pPr>
            <a:r>
              <a:rPr lang="en-US" sz="2400" dirty="0" smtClean="0">
                <a:latin typeface="Bookman Old Style" pitchFamily="18" charset="0"/>
              </a:rPr>
              <a:t>There are two basic kinds of variables that we most often talk about in research. Ray and Howell define these two kinds the independent variable, and the dependent variable. </a:t>
            </a:r>
          </a:p>
          <a:p>
            <a:pPr algn="just">
              <a:lnSpc>
                <a:spcPct val="150000"/>
              </a:lnSpc>
            </a:pPr>
            <a:r>
              <a:rPr lang="en-US" sz="2400" dirty="0" smtClean="0">
                <a:latin typeface="Bookman Old Style" pitchFamily="18" charset="0"/>
              </a:rPr>
              <a:t>The independent variable is defined by Ray and Howell as the "variable that the experimenter manipulates." The independent variable may be manipulated or it may just be measured.</a:t>
            </a:r>
          </a:p>
          <a:p>
            <a:endParaRPr lang="en-US" dirty="0"/>
          </a:p>
        </p:txBody>
      </p:sp>
      <p:sp>
        <p:nvSpPr>
          <p:cNvPr id="3" name="Title 2"/>
          <p:cNvSpPr>
            <a:spLocks noGrp="1"/>
          </p:cNvSpPr>
          <p:nvPr>
            <p:ph type="title"/>
          </p:nvPr>
        </p:nvSpPr>
        <p:spPr>
          <a:xfrm>
            <a:off x="457200" y="457200"/>
            <a:ext cx="8229600" cy="838200"/>
          </a:xfrm>
        </p:spPr>
        <p:txBody>
          <a:bodyPr>
            <a:normAutofit fontScale="90000"/>
          </a:bodyPr>
          <a:lstStyle/>
          <a:p>
            <a:pPr algn="ctr"/>
            <a:r>
              <a:rPr lang="en-US" sz="3600" u="sng" dirty="0" smtClean="0">
                <a:latin typeface="Bookman Old Style" pitchFamily="18" charset="0"/>
              </a:rPr>
              <a:t/>
            </a:r>
            <a:br>
              <a:rPr lang="en-US" sz="3600" u="sng" dirty="0" smtClean="0">
                <a:latin typeface="Bookman Old Style" pitchFamily="18" charset="0"/>
              </a:rPr>
            </a:br>
            <a:r>
              <a:rPr lang="en-US" sz="2900" u="sng" cap="all" dirty="0" smtClean="0">
                <a:latin typeface="Bookman Old Style" pitchFamily="18" charset="0"/>
              </a:rPr>
              <a:t>Independent and Dependent Variables</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206F7303-B834-436A-B539-D6E27A640FC8}"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212</TotalTime>
  <Words>3680</Words>
  <Application>Microsoft Office PowerPoint</Application>
  <PresentationFormat>On-screen Show (4:3)</PresentationFormat>
  <Paragraphs>274</Paragraphs>
  <Slides>58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58</vt:i4>
      </vt:variant>
    </vt:vector>
  </HeadingPairs>
  <TitlesOfParts>
    <vt:vector size="67" baseType="lpstr">
      <vt:lpstr>Bookman Old Style</vt:lpstr>
      <vt:lpstr>Calibri</vt:lpstr>
      <vt:lpstr>Kunstler Script</vt:lpstr>
      <vt:lpstr>Lucida Sans Unicode</vt:lpstr>
      <vt:lpstr>Verdana</vt:lpstr>
      <vt:lpstr>Viner Hand ITC</vt:lpstr>
      <vt:lpstr>Wingdings 2</vt:lpstr>
      <vt:lpstr>Wingdings 3</vt:lpstr>
      <vt:lpstr>Concourse</vt:lpstr>
      <vt:lpstr>RESEARCH VARIABLES</vt:lpstr>
      <vt:lpstr>POPULATION, SAMPLE, SUBJECT AND VARIABLE </vt:lpstr>
      <vt:lpstr>POPULATION, SAMPLE, SUBJECT AND VARIABLE </vt:lpstr>
      <vt:lpstr>POPULATION, SAMPLE, SUBJECT AND VARIABLE </vt:lpstr>
      <vt:lpstr> VARIABLE </vt:lpstr>
      <vt:lpstr> VARIABLE </vt:lpstr>
      <vt:lpstr> observable &amp; NONOBSERVABLE VARIABLES </vt:lpstr>
      <vt:lpstr> observable &amp; NONOBSERVABLE VARIABLES  </vt:lpstr>
      <vt:lpstr> Independent and Dependent Variables </vt:lpstr>
      <vt:lpstr> Independent and Dependent Variables </vt:lpstr>
      <vt:lpstr> Independent and Dependent Variables </vt:lpstr>
      <vt:lpstr> differences between a DV and an IV </vt:lpstr>
      <vt:lpstr> differences between a DV and an IV </vt:lpstr>
      <vt:lpstr> differences between a DV and an IV </vt:lpstr>
      <vt:lpstr> differences between a DV and an IV </vt:lpstr>
      <vt:lpstr> differences between a DV and an IV </vt:lpstr>
      <vt:lpstr> differences between a DV and an IV </vt:lpstr>
      <vt:lpstr>  Types of Independent Variables  </vt:lpstr>
      <vt:lpstr>  Types of Independent Variables  </vt:lpstr>
      <vt:lpstr>  Types of Independent Variables  </vt:lpstr>
      <vt:lpstr>  Types of Independent Variables  </vt:lpstr>
      <vt:lpstr>  Types of Independent Variables  </vt:lpstr>
      <vt:lpstr>  Types of Variables  </vt:lpstr>
      <vt:lpstr>  Types of Variables  </vt:lpstr>
      <vt:lpstr>  Types of Variables  </vt:lpstr>
      <vt:lpstr>  Types of Variables  </vt:lpstr>
      <vt:lpstr>  Types of Variables  </vt:lpstr>
      <vt:lpstr>  Types of Variables  </vt:lpstr>
      <vt:lpstr>  Types of Variables  </vt:lpstr>
      <vt:lpstr>  Types of Variables  </vt:lpstr>
      <vt:lpstr>   Confounding Variables   </vt:lpstr>
      <vt:lpstr>   Confounding Variables   </vt:lpstr>
      <vt:lpstr>   Confounding Variables   </vt:lpstr>
      <vt:lpstr>    Intervening Variables   </vt:lpstr>
      <vt:lpstr>    Intervening Variables   </vt:lpstr>
      <vt:lpstr>    Intervening Variables   </vt:lpstr>
      <vt:lpstr>   Extraneous Variables   </vt:lpstr>
      <vt:lpstr>   Extraneous Variables   </vt:lpstr>
      <vt:lpstr>   Extraneous Variables   </vt:lpstr>
      <vt:lpstr>   TYPES OF Extraneous Variables   </vt:lpstr>
      <vt:lpstr>   TYPES OF Extraneous Variables   </vt:lpstr>
      <vt:lpstr>   Extraneous Variables   </vt:lpstr>
      <vt:lpstr>   Extraneous Variables   </vt:lpstr>
      <vt:lpstr>   Extraneous Variables   </vt:lpstr>
      <vt:lpstr>   Extraneous Variables   </vt:lpstr>
      <vt:lpstr>   Extraneous Variables   </vt:lpstr>
      <vt:lpstr>   Extraneous Variables   </vt:lpstr>
      <vt:lpstr>   CONTROLLING Extraneous Variables   </vt:lpstr>
      <vt:lpstr>   CONTROLLING Extraneous Variables   </vt:lpstr>
      <vt:lpstr>   CONTROLLING Extraneous Variables   </vt:lpstr>
      <vt:lpstr>   CONTROLLING Extraneous Variables   </vt:lpstr>
      <vt:lpstr>   CONTROLLING Extraneous Variables   </vt:lpstr>
      <vt:lpstr>   CONTROLLING Extraneous Variables   </vt:lpstr>
      <vt:lpstr>   CONTROLLING Extraneous Variables   </vt:lpstr>
      <vt:lpstr>   CONTROLLING Extraneous Variables   </vt:lpstr>
      <vt:lpstr>   CONTROLLING Extraneous Variables   </vt:lpstr>
      <vt:lpstr>    References    </vt:lpstr>
      <vt:lpstr>        </vt:lpstr>
    </vt:vector>
  </TitlesOfParts>
  <Company>Acme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VARIABLES</dc:title>
  <dc:creator>Ahmad Bilal</dc:creator>
  <cp:lastModifiedBy>Windows User</cp:lastModifiedBy>
  <cp:revision>116</cp:revision>
  <dcterms:created xsi:type="dcterms:W3CDTF">2010-02-21T21:41:44Z</dcterms:created>
  <dcterms:modified xsi:type="dcterms:W3CDTF">2020-02-16T02:51:46Z</dcterms:modified>
</cp:coreProperties>
</file>