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3752" r:id="rId2"/>
  </p:sldMasterIdLst>
  <p:notesMasterIdLst>
    <p:notesMasterId r:id="rId38"/>
  </p:notesMasterIdLst>
  <p:handoutMasterIdLst>
    <p:handoutMasterId r:id="rId39"/>
  </p:handoutMasterIdLst>
  <p:sldIdLst>
    <p:sldId id="2244" r:id="rId3"/>
    <p:sldId id="2242" r:id="rId4"/>
    <p:sldId id="2278" r:id="rId5"/>
    <p:sldId id="2223" r:id="rId6"/>
    <p:sldId id="2224" r:id="rId7"/>
    <p:sldId id="2225" r:id="rId8"/>
    <p:sldId id="2228" r:id="rId9"/>
    <p:sldId id="2229" r:id="rId10"/>
    <p:sldId id="2230" r:id="rId11"/>
    <p:sldId id="2231" r:id="rId12"/>
    <p:sldId id="2232" r:id="rId13"/>
    <p:sldId id="2233" r:id="rId14"/>
    <p:sldId id="2290" r:id="rId15"/>
    <p:sldId id="2291" r:id="rId16"/>
    <p:sldId id="2234" r:id="rId17"/>
    <p:sldId id="2134" r:id="rId18"/>
    <p:sldId id="2279" r:id="rId19"/>
    <p:sldId id="2285" r:id="rId20"/>
    <p:sldId id="2286" r:id="rId21"/>
    <p:sldId id="2287" r:id="rId22"/>
    <p:sldId id="2288" r:id="rId23"/>
    <p:sldId id="2282" r:id="rId24"/>
    <p:sldId id="2281" r:id="rId25"/>
    <p:sldId id="2239" r:id="rId26"/>
    <p:sldId id="2254" r:id="rId27"/>
    <p:sldId id="2251" r:id="rId28"/>
    <p:sldId id="2219" r:id="rId29"/>
    <p:sldId id="2271" r:id="rId30"/>
    <p:sldId id="2283" r:id="rId31"/>
    <p:sldId id="2246" r:id="rId32"/>
    <p:sldId id="2276" r:id="rId33"/>
    <p:sldId id="2277" r:id="rId34"/>
    <p:sldId id="2241" r:id="rId35"/>
    <p:sldId id="2272" r:id="rId36"/>
    <p:sldId id="2284" r:id="rId37"/>
  </p:sldIdLst>
  <p:sldSz cx="9144000" cy="6858000" type="screen4x3"/>
  <p:notesSz cx="7019925" cy="9305925"/>
  <p:custDataLst>
    <p:tags r:id="rId40"/>
  </p:custDataLst>
  <p:defaultTextStyle>
    <a:defPPr>
      <a:defRPr lang="sv-SE"/>
    </a:defPPr>
    <a:lvl1pPr algn="l" rtl="0" fontAlgn="base">
      <a:spcBef>
        <a:spcPct val="0"/>
      </a:spcBef>
      <a:spcAft>
        <a:spcPct val="0"/>
      </a:spcAft>
      <a:defRPr sz="3600" kern="1200">
        <a:solidFill>
          <a:schemeClr val="tx1"/>
        </a:solidFill>
        <a:latin typeface="Papyrus" pitchFamily="66" charset="0"/>
        <a:ea typeface="+mn-ea"/>
        <a:cs typeface="+mn-cs"/>
      </a:defRPr>
    </a:lvl1pPr>
    <a:lvl2pPr marL="457200" algn="l" rtl="0" fontAlgn="base">
      <a:spcBef>
        <a:spcPct val="0"/>
      </a:spcBef>
      <a:spcAft>
        <a:spcPct val="0"/>
      </a:spcAft>
      <a:defRPr sz="3600" kern="1200">
        <a:solidFill>
          <a:schemeClr val="tx1"/>
        </a:solidFill>
        <a:latin typeface="Papyrus" pitchFamily="66" charset="0"/>
        <a:ea typeface="+mn-ea"/>
        <a:cs typeface="+mn-cs"/>
      </a:defRPr>
    </a:lvl2pPr>
    <a:lvl3pPr marL="914400" algn="l" rtl="0" fontAlgn="base">
      <a:spcBef>
        <a:spcPct val="0"/>
      </a:spcBef>
      <a:spcAft>
        <a:spcPct val="0"/>
      </a:spcAft>
      <a:defRPr sz="3600" kern="1200">
        <a:solidFill>
          <a:schemeClr val="tx1"/>
        </a:solidFill>
        <a:latin typeface="Papyrus" pitchFamily="66" charset="0"/>
        <a:ea typeface="+mn-ea"/>
        <a:cs typeface="+mn-cs"/>
      </a:defRPr>
    </a:lvl3pPr>
    <a:lvl4pPr marL="1371600" algn="l" rtl="0" fontAlgn="base">
      <a:spcBef>
        <a:spcPct val="0"/>
      </a:spcBef>
      <a:spcAft>
        <a:spcPct val="0"/>
      </a:spcAft>
      <a:defRPr sz="3600" kern="1200">
        <a:solidFill>
          <a:schemeClr val="tx1"/>
        </a:solidFill>
        <a:latin typeface="Papyrus" pitchFamily="66" charset="0"/>
        <a:ea typeface="+mn-ea"/>
        <a:cs typeface="+mn-cs"/>
      </a:defRPr>
    </a:lvl4pPr>
    <a:lvl5pPr marL="1828800" algn="l" rtl="0" fontAlgn="base">
      <a:spcBef>
        <a:spcPct val="0"/>
      </a:spcBef>
      <a:spcAft>
        <a:spcPct val="0"/>
      </a:spcAft>
      <a:defRPr sz="3600" kern="1200">
        <a:solidFill>
          <a:schemeClr val="tx1"/>
        </a:solidFill>
        <a:latin typeface="Papyrus" pitchFamily="66" charset="0"/>
        <a:ea typeface="+mn-ea"/>
        <a:cs typeface="+mn-cs"/>
      </a:defRPr>
    </a:lvl5pPr>
    <a:lvl6pPr marL="2286000" algn="l" defTabSz="914400" rtl="0" eaLnBrk="1" latinLnBrk="0" hangingPunct="1">
      <a:defRPr sz="3600" kern="1200">
        <a:solidFill>
          <a:schemeClr val="tx1"/>
        </a:solidFill>
        <a:latin typeface="Papyrus" pitchFamily="66" charset="0"/>
        <a:ea typeface="+mn-ea"/>
        <a:cs typeface="+mn-cs"/>
      </a:defRPr>
    </a:lvl6pPr>
    <a:lvl7pPr marL="2743200" algn="l" defTabSz="914400" rtl="0" eaLnBrk="1" latinLnBrk="0" hangingPunct="1">
      <a:defRPr sz="3600" kern="1200">
        <a:solidFill>
          <a:schemeClr val="tx1"/>
        </a:solidFill>
        <a:latin typeface="Papyrus" pitchFamily="66" charset="0"/>
        <a:ea typeface="+mn-ea"/>
        <a:cs typeface="+mn-cs"/>
      </a:defRPr>
    </a:lvl7pPr>
    <a:lvl8pPr marL="3200400" algn="l" defTabSz="914400" rtl="0" eaLnBrk="1" latinLnBrk="0" hangingPunct="1">
      <a:defRPr sz="3600" kern="1200">
        <a:solidFill>
          <a:schemeClr val="tx1"/>
        </a:solidFill>
        <a:latin typeface="Papyrus" pitchFamily="66" charset="0"/>
        <a:ea typeface="+mn-ea"/>
        <a:cs typeface="+mn-cs"/>
      </a:defRPr>
    </a:lvl8pPr>
    <a:lvl9pPr marL="3657600" algn="l" defTabSz="914400" rtl="0" eaLnBrk="1" latinLnBrk="0" hangingPunct="1">
      <a:defRPr sz="3600" kern="1200">
        <a:solidFill>
          <a:schemeClr val="tx1"/>
        </a:solidFill>
        <a:latin typeface="Papyru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6699"/>
    <a:srgbClr val="0000CC"/>
    <a:srgbClr val="A50021"/>
    <a:srgbClr val="990000"/>
    <a:srgbClr val="990033"/>
    <a:srgbClr val="0033CC"/>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89467" autoAdjust="0"/>
  </p:normalViewPr>
  <p:slideViewPr>
    <p:cSldViewPr snapToGrid="0" snapToObjects="1">
      <p:cViewPr>
        <p:scale>
          <a:sx n="77" d="100"/>
          <a:sy n="77"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58"/>
    </p:cViewPr>
  </p:sorterViewPr>
  <p:notesViewPr>
    <p:cSldViewPr snapToGrid="0" snapToObjects="1">
      <p:cViewPr varScale="1">
        <p:scale>
          <a:sx n="64" d="100"/>
          <a:sy n="64" d="100"/>
        </p:scale>
        <p:origin x="-2616" y="-72"/>
      </p:cViewPr>
      <p:guideLst>
        <p:guide orient="horz" pos="2931"/>
        <p:guide pos="221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eaLnBrk="0" hangingPunct="0">
              <a:spcBef>
                <a:spcPct val="0"/>
              </a:spcBef>
              <a:defRPr sz="1200">
                <a:latin typeface="Times New Roman" pitchFamily="18" charset="0"/>
              </a:defRPr>
            </a:lvl1pPr>
          </a:lstStyle>
          <a:p>
            <a:pPr>
              <a:defRPr/>
            </a:pPr>
            <a:endParaRPr lang="sv-SE"/>
          </a:p>
        </p:txBody>
      </p:sp>
      <p:sp>
        <p:nvSpPr>
          <p:cNvPr id="3075" name="Rectangle 3"/>
          <p:cNvSpPr>
            <a:spLocks noGrp="1" noChangeArrowheads="1"/>
          </p:cNvSpPr>
          <p:nvPr>
            <p:ph type="dt" sz="quarter" idx="1"/>
          </p:nvPr>
        </p:nvSpPr>
        <p:spPr bwMode="auto">
          <a:xfrm>
            <a:off x="3976688" y="0"/>
            <a:ext cx="3043237" cy="46513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gn="r" eaLnBrk="0" hangingPunct="0">
              <a:spcBef>
                <a:spcPct val="0"/>
              </a:spcBef>
              <a:defRPr sz="1200">
                <a:latin typeface="Times New Roman" pitchFamily="18" charset="0"/>
              </a:defRPr>
            </a:lvl1pPr>
          </a:lstStyle>
          <a:p>
            <a:pPr>
              <a:defRPr/>
            </a:pPr>
            <a:endParaRPr lang="sv-SE"/>
          </a:p>
        </p:txBody>
      </p:sp>
      <p:sp>
        <p:nvSpPr>
          <p:cNvPr id="3076" name="Rectangle 4"/>
          <p:cNvSpPr>
            <a:spLocks noGrp="1" noChangeArrowheads="1"/>
          </p:cNvSpPr>
          <p:nvPr>
            <p:ph type="ftr" sz="quarter" idx="2"/>
          </p:nvPr>
        </p:nvSpPr>
        <p:spPr bwMode="auto">
          <a:xfrm>
            <a:off x="0" y="8840788"/>
            <a:ext cx="3043238" cy="465137"/>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eaLnBrk="0" hangingPunct="0">
              <a:spcBef>
                <a:spcPct val="0"/>
              </a:spcBef>
              <a:defRPr sz="1200">
                <a:latin typeface="Times New Roman" pitchFamily="18" charset="0"/>
              </a:defRPr>
            </a:lvl1pPr>
          </a:lstStyle>
          <a:p>
            <a:pPr>
              <a:defRPr/>
            </a:pPr>
            <a:endParaRPr lang="sv-SE"/>
          </a:p>
        </p:txBody>
      </p:sp>
      <p:sp>
        <p:nvSpPr>
          <p:cNvPr id="3077" name="Rectangle 5"/>
          <p:cNvSpPr>
            <a:spLocks noGrp="1" noChangeArrowheads="1"/>
          </p:cNvSpPr>
          <p:nvPr>
            <p:ph type="sldNum" sz="quarter" idx="3"/>
          </p:nvPr>
        </p:nvSpPr>
        <p:spPr bwMode="auto">
          <a:xfrm>
            <a:off x="3976688" y="8840788"/>
            <a:ext cx="3043237" cy="465137"/>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gn="r" eaLnBrk="0" hangingPunct="0">
              <a:spcBef>
                <a:spcPct val="0"/>
              </a:spcBef>
              <a:defRPr sz="1200">
                <a:latin typeface="Times New Roman" pitchFamily="18" charset="0"/>
              </a:defRPr>
            </a:lvl1pPr>
          </a:lstStyle>
          <a:p>
            <a:pPr>
              <a:defRPr/>
            </a:pPr>
            <a:fld id="{A2395D42-3A4C-4B07-9075-770A6A024162}" type="slidenum">
              <a:rPr lang="sv-SE"/>
              <a:pPr>
                <a:defRPr/>
              </a:pPr>
              <a:t>‹#›</a:t>
            </a:fld>
            <a:endParaRPr lang="sv-SE"/>
          </a:p>
        </p:txBody>
      </p:sp>
    </p:spTree>
    <p:extLst>
      <p:ext uri="{BB962C8B-B14F-4D97-AF65-F5344CB8AC3E}">
        <p14:creationId xmlns:p14="http://schemas.microsoft.com/office/powerpoint/2010/main" xmlns="" val="353152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eaLnBrk="0" hangingPunct="0">
              <a:spcBef>
                <a:spcPct val="0"/>
              </a:spcBef>
              <a:defRPr sz="1200">
                <a:latin typeface="Times New Roman" pitchFamily="18" charset="0"/>
              </a:defRPr>
            </a:lvl1pPr>
          </a:lstStyle>
          <a:p>
            <a:pPr>
              <a:defRPr/>
            </a:pPr>
            <a:endParaRPr lang="sv-SE"/>
          </a:p>
        </p:txBody>
      </p:sp>
      <p:sp>
        <p:nvSpPr>
          <p:cNvPr id="205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gn="r" eaLnBrk="0" hangingPunct="0">
              <a:spcBef>
                <a:spcPct val="0"/>
              </a:spcBef>
              <a:defRPr sz="1200">
                <a:latin typeface="Times New Roman" pitchFamily="18" charset="0"/>
              </a:defRPr>
            </a:lvl1pPr>
          </a:lstStyle>
          <a:p>
            <a:pPr>
              <a:defRPr/>
            </a:pPr>
            <a:endParaRPr lang="sv-SE"/>
          </a:p>
        </p:txBody>
      </p:sp>
      <p:sp>
        <p:nvSpPr>
          <p:cNvPr id="28676" name="Rectangle 4"/>
          <p:cNvSpPr>
            <a:spLocks noGrp="1" noRot="1" noChangeAspect="1" noChangeArrowheads="1" noTextEdit="1"/>
          </p:cNvSpPr>
          <p:nvPr>
            <p:ph type="sldImg" idx="2"/>
          </p:nvPr>
        </p:nvSpPr>
        <p:spPr bwMode="auto">
          <a:xfrm>
            <a:off x="1189038" y="700088"/>
            <a:ext cx="4646612" cy="3484562"/>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36625" y="4419600"/>
            <a:ext cx="5146675" cy="4187825"/>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05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eaLnBrk="0" hangingPunct="0">
              <a:spcBef>
                <a:spcPct val="0"/>
              </a:spcBef>
              <a:defRPr sz="1200">
                <a:latin typeface="Times New Roman" pitchFamily="18" charset="0"/>
              </a:defRPr>
            </a:lvl1pPr>
          </a:lstStyle>
          <a:p>
            <a:pPr>
              <a:defRPr/>
            </a:pPr>
            <a:endParaRPr lang="sv-SE"/>
          </a:p>
        </p:txBody>
      </p:sp>
      <p:sp>
        <p:nvSpPr>
          <p:cNvPr id="205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gn="r" eaLnBrk="0" hangingPunct="0">
              <a:spcBef>
                <a:spcPct val="0"/>
              </a:spcBef>
              <a:defRPr sz="1200">
                <a:latin typeface="Times New Roman" pitchFamily="18" charset="0"/>
              </a:defRPr>
            </a:lvl1pPr>
          </a:lstStyle>
          <a:p>
            <a:pPr>
              <a:defRPr/>
            </a:pPr>
            <a:fld id="{B512CC1E-A994-453D-9712-02E2A29D8389}" type="slidenum">
              <a:rPr lang="sv-SE"/>
              <a:pPr>
                <a:defRPr/>
              </a:pPr>
              <a:t>‹#›</a:t>
            </a:fld>
            <a:endParaRPr lang="sv-SE"/>
          </a:p>
        </p:txBody>
      </p:sp>
    </p:spTree>
    <p:extLst>
      <p:ext uri="{BB962C8B-B14F-4D97-AF65-F5344CB8AC3E}">
        <p14:creationId xmlns:p14="http://schemas.microsoft.com/office/powerpoint/2010/main" xmlns="" val="1216909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Slide Number Placeholder 3"/>
          <p:cNvSpPr>
            <a:spLocks noGrp="1"/>
          </p:cNvSpPr>
          <p:nvPr>
            <p:ph type="sldNum" sz="quarter" idx="5"/>
          </p:nvPr>
        </p:nvSpPr>
        <p:spPr>
          <a:noFill/>
        </p:spPr>
        <p:txBody>
          <a:bodyPr/>
          <a:lstStyle/>
          <a:p>
            <a:fld id="{FDBCA069-E332-4B82-B7CB-BDE8B72B09F4}" type="slidenum">
              <a:rPr lang="sv-SE" smtClean="0"/>
              <a:pPr/>
              <a:t>13</a:t>
            </a:fld>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sv-SE" dirty="0" smtClean="0"/>
              <a:t>Based on the early adopters in Sweden, this way of planning spread to a wider community of business at the international level. </a:t>
            </a:r>
          </a:p>
        </p:txBody>
      </p:sp>
      <p:sp>
        <p:nvSpPr>
          <p:cNvPr id="50179" name="Slide Number Placeholder 3"/>
          <p:cNvSpPr>
            <a:spLocks noGrp="1"/>
          </p:cNvSpPr>
          <p:nvPr>
            <p:ph type="sldNum" sz="quarter" idx="5"/>
          </p:nvPr>
        </p:nvSpPr>
        <p:spPr>
          <a:noFill/>
        </p:spPr>
        <p:txBody>
          <a:bodyPr/>
          <a:lstStyle/>
          <a:p>
            <a:fld id="{1489FF93-D771-46A3-9BB7-4BC9D67A1D4D}" type="slidenum">
              <a:rPr lang="sv-SE" smtClean="0"/>
              <a:pPr/>
              <a:t>30</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7318A5CE-9F06-4D36-AAF6-DC0090AFE807}" type="slidenum">
              <a:rPr lang="sv-SE" smtClean="0"/>
              <a:pPr/>
              <a:t>16</a:t>
            </a:fld>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b="1" dirty="0" smtClean="0"/>
              <a:t>The Funnel as a metaphor of our current global trends</a:t>
            </a:r>
          </a:p>
          <a:p>
            <a:r>
              <a:rPr lang="en-US" dirty="0" smtClean="0"/>
              <a:t>The reason for nature’s reduced productive potential is that we are polluting and displacing nature in various ways and consuming renewable resources at such a rate that nature does not have time to build new ones. At the same time, there are more and more people on earth in need of these resources, and per-capita consumption is increasing. It’s as if all of civilization is moving deeper into a </a:t>
            </a:r>
            <a:r>
              <a:rPr lang="en-US" i="1" dirty="0" smtClean="0"/>
              <a:t>funnel</a:t>
            </a:r>
            <a:r>
              <a:rPr lang="en-US" dirty="0" smtClean="0"/>
              <a:t> (Figure 1) whose narrowing walls demonstrate that there is less and less room to maneuver, in order to avoid “hitting the wall”.</a:t>
            </a:r>
          </a:p>
          <a:p>
            <a:endParaRPr lang="en-US" dirty="0" smtClean="0"/>
          </a:p>
          <a:p>
            <a:r>
              <a:rPr lang="en-US" dirty="0" smtClean="0"/>
              <a:t>“The undermining of our habitat is due to system errors of societal design, and it will not be until we correct those errors all the way down to the basic level, that we can get out of the funnel.” KHR </a:t>
            </a:r>
          </a:p>
          <a:p>
            <a:endParaRPr lang="en-US" dirty="0" smtClean="0"/>
          </a:p>
          <a:p>
            <a:r>
              <a:rPr lang="en-US" b="1" dirty="0" smtClean="0"/>
              <a:t>Risk vs. Opportunity</a:t>
            </a:r>
          </a:p>
          <a:p>
            <a:r>
              <a:rPr lang="en-US" dirty="0" smtClean="0"/>
              <a:t>The risks of unsustainable development are apparent. However, as you saw if you’ve already watched the Bob Willard video on making the business case, humans are slow to act. Willard describes his original hope that showing businesses opportunity to save money would be enough to move them toward the tipping point. He acknowledges that it hasn’t happened as quickly as he’d hoped. Now he talks about a balance between scaring people into action and motivating them to move for their own benefit. How we balance the message of risk vs. opportunity is a challenge. </a:t>
            </a:r>
          </a:p>
          <a:p>
            <a:endParaRPr lang="en-US" dirty="0" smtClean="0"/>
          </a:p>
          <a:p>
            <a:r>
              <a:rPr lang="en-US" dirty="0" smtClean="0"/>
              <a:t>The funnel helps to demonstrate both. We spend less time talking about the overall global trends than we used to, but its important to gauge your audience. With you all there is no need to spend slide after slide on the problem. You’re here because you want to do something about that already. </a:t>
            </a:r>
          </a:p>
          <a:p>
            <a:endParaRPr lang="en-US" dirty="0" smtClean="0"/>
          </a:p>
          <a:p>
            <a:r>
              <a:rPr lang="en-US" b="1" dirty="0" smtClean="0"/>
              <a:t>As a group, lets talk about the opportunities that come from making it through the funnel. </a:t>
            </a:r>
          </a:p>
          <a:p>
            <a:r>
              <a:rPr lang="en-US" dirty="0" smtClean="0"/>
              <a:t>What benefits could your organization see by making it through the funnel? </a:t>
            </a:r>
          </a:p>
          <a:p>
            <a:endParaRPr lang="en-US" dirty="0" smtClean="0"/>
          </a:p>
          <a:p>
            <a:r>
              <a:rPr lang="en-US" b="1" dirty="0" smtClean="0"/>
              <a:t>Take away</a:t>
            </a:r>
          </a:p>
          <a:p>
            <a:pPr>
              <a:buFontTx/>
              <a:buChar char="•"/>
            </a:pPr>
            <a:r>
              <a:rPr lang="en-US" dirty="0" smtClean="0">
                <a:solidFill>
                  <a:srgbClr val="004080"/>
                </a:solidFill>
              </a:rPr>
              <a:t>There is no way of knowing how much time we have</a:t>
            </a:r>
          </a:p>
          <a:p>
            <a:pPr>
              <a:buFontTx/>
              <a:buChar char="•"/>
            </a:pPr>
            <a:r>
              <a:rPr lang="en-US" dirty="0" smtClean="0">
                <a:solidFill>
                  <a:srgbClr val="004080"/>
                </a:solidFill>
              </a:rPr>
              <a:t>We had better make sure that we are heading in the right direction</a:t>
            </a:r>
          </a:p>
          <a:p>
            <a:pPr>
              <a:buFontTx/>
              <a:buChar char="•"/>
            </a:pPr>
            <a:r>
              <a:rPr lang="en-US" dirty="0" smtClean="0">
                <a:solidFill>
                  <a:srgbClr val="004080"/>
                </a:solidFill>
              </a:rPr>
              <a:t>Given the problems are at the global level:</a:t>
            </a:r>
          </a:p>
          <a:p>
            <a:pPr lvl="1"/>
            <a:r>
              <a:rPr lang="en-US" dirty="0" smtClean="0">
                <a:solidFill>
                  <a:srgbClr val="004080"/>
                </a:solidFill>
              </a:rPr>
              <a:t> we need a systems level approach that can address this scope</a:t>
            </a:r>
          </a:p>
          <a:p>
            <a:pPr lvl="1"/>
            <a:r>
              <a:rPr lang="en-US" dirty="0" smtClean="0">
                <a:solidFill>
                  <a:srgbClr val="004080"/>
                </a:solidFill>
              </a:rPr>
              <a:t> all of society needs to be a part of the solution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B7131513-AE7B-4A18-86DF-118DB8825114}" type="slidenum">
              <a:rPr lang="sv-SE" smtClean="0"/>
              <a:pPr/>
              <a:t>18</a:t>
            </a:fld>
            <a:endParaRPr lang="sv-SE" smtClean="0"/>
          </a:p>
        </p:txBody>
      </p:sp>
      <p:sp>
        <p:nvSpPr>
          <p:cNvPr id="92162" name="Rectangle 7"/>
          <p:cNvSpPr txBox="1">
            <a:spLocks noGrp="1" noChangeArrowheads="1"/>
          </p:cNvSpPr>
          <p:nvPr/>
        </p:nvSpPr>
        <p:spPr bwMode="auto">
          <a:xfrm>
            <a:off x="3975101" y="8840789"/>
            <a:ext cx="3044825" cy="465137"/>
          </a:xfrm>
          <a:prstGeom prst="rect">
            <a:avLst/>
          </a:prstGeom>
          <a:noFill/>
          <a:ln w="9525">
            <a:noFill/>
            <a:miter lim="800000"/>
            <a:headEnd/>
            <a:tailEnd/>
          </a:ln>
        </p:spPr>
        <p:txBody>
          <a:bodyPr lIns="89221" tIns="44609" rIns="89221" bIns="44609" anchor="b"/>
          <a:lstStyle/>
          <a:p>
            <a:pPr algn="r"/>
            <a:fld id="{9D43F181-A95F-464D-9B3D-14D1D0453D69}" type="slidenum">
              <a:rPr lang="sv-SE" sz="1200"/>
              <a:pPr algn="r"/>
              <a:t>18</a:t>
            </a:fld>
            <a:endParaRPr lang="sv-SE"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lIns="91417" tIns="45707" rIns="91417" bIns="45707"/>
          <a:lstStyle/>
          <a:p>
            <a:pPr eaLnBrk="1" hangingPunct="1"/>
            <a:r>
              <a:rPr lang="en-US" dirty="0" smtClean="0">
                <a:latin typeface="Verdana" pitchFamily="34" charset="0"/>
              </a:rPr>
              <a:t>We </a:t>
            </a:r>
            <a:r>
              <a:rPr lang="en-US" b="1" dirty="0" smtClean="0">
                <a:latin typeface="Verdana" pitchFamily="34" charset="0"/>
              </a:rPr>
              <a:t>cannot take more</a:t>
            </a:r>
            <a:r>
              <a:rPr lang="en-US" dirty="0" smtClean="0">
                <a:latin typeface="Verdana" pitchFamily="34" charset="0"/>
              </a:rPr>
              <a:t> from the Earth’s crust than is </a:t>
            </a:r>
            <a:r>
              <a:rPr lang="en-US" dirty="0" err="1" smtClean="0">
                <a:latin typeface="Verdana" pitchFamily="34" charset="0"/>
              </a:rPr>
              <a:t>redeposited</a:t>
            </a:r>
            <a:r>
              <a:rPr lang="en-US" dirty="0" smtClean="0">
                <a:latin typeface="Verdana" pitchFamily="34" charset="0"/>
              </a:rPr>
              <a:t> again.</a:t>
            </a:r>
          </a:p>
          <a:p>
            <a:pPr eaLnBrk="1" hangingPunct="1"/>
            <a:r>
              <a:rPr lang="en-US" dirty="0" smtClean="0">
                <a:latin typeface="Verdana" pitchFamily="34" charset="0"/>
              </a:rPr>
              <a:t>We are </a:t>
            </a:r>
            <a:r>
              <a:rPr lang="en-US" b="1" dirty="0" smtClean="0">
                <a:latin typeface="Verdana" pitchFamily="34" charset="0"/>
              </a:rPr>
              <a:t>releasing billions of years</a:t>
            </a:r>
            <a:r>
              <a:rPr lang="en-US" dirty="0" smtClean="0">
                <a:latin typeface="Verdana" pitchFamily="34" charset="0"/>
              </a:rPr>
              <a:t> of sequestered material  (esp. oil and gas) over a very short period of time into the biosphere.</a:t>
            </a:r>
          </a:p>
          <a:p>
            <a:pPr eaLnBrk="1" hangingPunct="1"/>
            <a:r>
              <a:rPr lang="en-US" dirty="0" smtClean="0">
                <a:latin typeface="Verdana" pitchFamily="34" charset="0"/>
              </a:rPr>
              <a:t>Nature </a:t>
            </a:r>
            <a:r>
              <a:rPr lang="en-US" b="1" dirty="0" smtClean="0">
                <a:latin typeface="Verdana" pitchFamily="34" charset="0"/>
              </a:rPr>
              <a:t>cannot tolerate this</a:t>
            </a:r>
            <a:r>
              <a:rPr lang="en-US" dirty="0" smtClean="0">
                <a:latin typeface="Verdana" pitchFamily="34" charset="0"/>
              </a:rPr>
              <a:t>, as the substances are either </a:t>
            </a:r>
            <a:r>
              <a:rPr lang="en-US" b="1" dirty="0" smtClean="0">
                <a:latin typeface="Verdana" pitchFamily="34" charset="0"/>
              </a:rPr>
              <a:t>directly</a:t>
            </a:r>
            <a:r>
              <a:rPr lang="en-US" dirty="0" smtClean="0">
                <a:latin typeface="Verdana" pitchFamily="34" charset="0"/>
              </a:rPr>
              <a:t> </a:t>
            </a:r>
            <a:r>
              <a:rPr lang="en-US" b="1" dirty="0" smtClean="0">
                <a:latin typeface="Verdana" pitchFamily="34" charset="0"/>
              </a:rPr>
              <a:t>toxic</a:t>
            </a:r>
            <a:r>
              <a:rPr lang="en-US" dirty="0" smtClean="0">
                <a:latin typeface="Verdana" pitchFamily="34" charset="0"/>
              </a:rPr>
              <a:t> to living systems, or they </a:t>
            </a:r>
            <a:r>
              <a:rPr lang="en-US" b="1" dirty="0" smtClean="0">
                <a:latin typeface="Verdana" pitchFamily="34" charset="0"/>
              </a:rPr>
              <a:t>alter the physiochemical conditions</a:t>
            </a:r>
            <a:r>
              <a:rPr lang="en-US" dirty="0" smtClean="0">
                <a:latin typeface="Verdana" pitchFamily="34" charset="0"/>
              </a:rPr>
              <a:t> that are necessary to support </a:t>
            </a:r>
            <a:r>
              <a:rPr lang="en-US" b="1" dirty="0" smtClean="0">
                <a:latin typeface="Verdana" pitchFamily="34" charset="0"/>
              </a:rPr>
              <a:t>life</a:t>
            </a:r>
            <a:r>
              <a:rPr lang="en-US" dirty="0" smtClean="0">
                <a:latin typeface="Verdana" pitchFamily="34" charset="0"/>
              </a:rPr>
              <a:t>.</a:t>
            </a:r>
          </a:p>
          <a:p>
            <a:pPr eaLnBrk="1" hangingPunct="1"/>
            <a:endParaRPr lang="en-US" dirty="0" smtClean="0">
              <a:latin typeface="Verdana" pitchFamily="34" charset="0"/>
            </a:endParaRPr>
          </a:p>
          <a:p>
            <a:pPr eaLnBrk="1" hangingPunct="1"/>
            <a:r>
              <a:rPr lang="en-US" b="1" dirty="0" smtClean="0">
                <a:latin typeface="Verdana" pitchFamily="34" charset="0"/>
              </a:rPr>
              <a:t>Other notes</a:t>
            </a:r>
            <a:r>
              <a:rPr lang="en-US" dirty="0" smtClean="0">
                <a:latin typeface="Verdana" pitchFamily="34" charset="0"/>
              </a:rPr>
              <a:t>:</a:t>
            </a:r>
          </a:p>
          <a:p>
            <a:pPr eaLnBrk="1" hangingPunct="1"/>
            <a:r>
              <a:rPr lang="en-US" dirty="0" smtClean="0">
                <a:latin typeface="Verdana" pitchFamily="34" charset="0"/>
              </a:rPr>
              <a:t>Yes, we will require </a:t>
            </a:r>
            <a:r>
              <a:rPr lang="en-US" b="1" dirty="0" smtClean="0">
                <a:latin typeface="Verdana" pitchFamily="34" charset="0"/>
              </a:rPr>
              <a:t>metals</a:t>
            </a:r>
            <a:r>
              <a:rPr lang="en-US" dirty="0" smtClean="0">
                <a:latin typeface="Verdana" pitchFamily="34" charset="0"/>
              </a:rPr>
              <a:t>, but the question is how do we extract them, from where, and how do we manage them?</a:t>
            </a:r>
          </a:p>
          <a:p>
            <a:pPr eaLnBrk="1" hangingPunct="1"/>
            <a:r>
              <a:rPr lang="en-US" dirty="0" smtClean="0">
                <a:latin typeface="Verdana" pitchFamily="34" charset="0"/>
              </a:rPr>
              <a:t>No, </a:t>
            </a:r>
            <a:r>
              <a:rPr lang="en-US" b="1" dirty="0" smtClean="0">
                <a:latin typeface="Verdana" pitchFamily="34" charset="0"/>
              </a:rPr>
              <a:t>fossil fuels</a:t>
            </a:r>
            <a:r>
              <a:rPr lang="en-US" dirty="0" smtClean="0">
                <a:latin typeface="Verdana" pitchFamily="34" charset="0"/>
              </a:rPr>
              <a:t> are </a:t>
            </a:r>
            <a:r>
              <a:rPr lang="en-US" b="1" dirty="0" smtClean="0">
                <a:latin typeface="Verdana" pitchFamily="34" charset="0"/>
              </a:rPr>
              <a:t>not </a:t>
            </a:r>
            <a:r>
              <a:rPr lang="en-US" dirty="0" smtClean="0">
                <a:latin typeface="Verdana" pitchFamily="34" charset="0"/>
              </a:rPr>
              <a:t>a part of this future unless you’re directly injecting carbon back into the wells.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06BF4F77-8E7A-4D6F-844D-FF24923288AD}" type="slidenum">
              <a:rPr lang="sv-SE" smtClean="0"/>
              <a:pPr/>
              <a:t>19</a:t>
            </a:fld>
            <a:endParaRPr lang="sv-SE" smtClean="0"/>
          </a:p>
        </p:txBody>
      </p:sp>
      <p:sp>
        <p:nvSpPr>
          <p:cNvPr id="94210" name="Rectangle 7"/>
          <p:cNvSpPr txBox="1">
            <a:spLocks noGrp="1" noChangeArrowheads="1"/>
          </p:cNvSpPr>
          <p:nvPr/>
        </p:nvSpPr>
        <p:spPr bwMode="auto">
          <a:xfrm>
            <a:off x="3975101" y="8840789"/>
            <a:ext cx="3044825" cy="465137"/>
          </a:xfrm>
          <a:prstGeom prst="rect">
            <a:avLst/>
          </a:prstGeom>
          <a:noFill/>
          <a:ln w="9525">
            <a:noFill/>
            <a:miter lim="800000"/>
            <a:headEnd/>
            <a:tailEnd/>
          </a:ln>
        </p:spPr>
        <p:txBody>
          <a:bodyPr lIns="89221" tIns="44609" rIns="89221" bIns="44609" anchor="b"/>
          <a:lstStyle/>
          <a:p>
            <a:pPr algn="r"/>
            <a:fld id="{6A135712-3F37-457D-B87E-2C3A725290CA}" type="slidenum">
              <a:rPr lang="sv-SE" sz="1200"/>
              <a:pPr algn="r"/>
              <a:t>19</a:t>
            </a:fld>
            <a:endParaRPr lang="sv-S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lIns="91417" tIns="45707" rIns="91417" bIns="45707"/>
          <a:lstStyle/>
          <a:p>
            <a:pPr eaLnBrk="1" hangingPunct="1"/>
            <a:r>
              <a:rPr lang="en-US" dirty="0" smtClean="0">
                <a:latin typeface="Verdana" pitchFamily="34" charset="0"/>
              </a:rPr>
              <a:t>We </a:t>
            </a:r>
            <a:r>
              <a:rPr lang="en-US" b="1" dirty="0" smtClean="0">
                <a:latin typeface="Verdana" pitchFamily="34" charset="0"/>
              </a:rPr>
              <a:t>cannot emit more waste</a:t>
            </a:r>
            <a:r>
              <a:rPr lang="en-US" dirty="0" smtClean="0">
                <a:latin typeface="Verdana" pitchFamily="34" charset="0"/>
              </a:rPr>
              <a:t> products than nature can process.</a:t>
            </a:r>
          </a:p>
          <a:p>
            <a:pPr eaLnBrk="1" hangingPunct="1"/>
            <a:r>
              <a:rPr lang="en-US" b="1" dirty="0" smtClean="0">
                <a:latin typeface="Verdana" pitchFamily="34" charset="0"/>
              </a:rPr>
              <a:t>Two parts</a:t>
            </a:r>
            <a:r>
              <a:rPr lang="en-US" dirty="0" smtClean="0">
                <a:latin typeface="Verdana" pitchFamily="34" charset="0"/>
              </a:rPr>
              <a:t> to the problem:</a:t>
            </a:r>
          </a:p>
          <a:p>
            <a:pPr lvl="1" eaLnBrk="1" hangingPunct="1"/>
            <a:r>
              <a:rPr lang="en-US" dirty="0" smtClean="0">
                <a:latin typeface="Verdana" pitchFamily="34" charset="0"/>
              </a:rPr>
              <a:t>a) We are producing </a:t>
            </a:r>
            <a:r>
              <a:rPr lang="en-US" b="1" dirty="0" smtClean="0">
                <a:latin typeface="Verdana" pitchFamily="34" charset="0"/>
              </a:rPr>
              <a:t>substances</a:t>
            </a:r>
            <a:r>
              <a:rPr lang="en-US" dirty="0" smtClean="0">
                <a:latin typeface="Verdana" pitchFamily="34" charset="0"/>
              </a:rPr>
              <a:t> that are </a:t>
            </a:r>
            <a:r>
              <a:rPr lang="en-US" b="1" dirty="0" smtClean="0">
                <a:latin typeface="Verdana" pitchFamily="34" charset="0"/>
              </a:rPr>
              <a:t>alien</a:t>
            </a:r>
            <a:r>
              <a:rPr lang="en-US" dirty="0" smtClean="0">
                <a:latin typeface="Verdana" pitchFamily="34" charset="0"/>
              </a:rPr>
              <a:t> to nature</a:t>
            </a:r>
          </a:p>
          <a:p>
            <a:pPr lvl="1" eaLnBrk="1" hangingPunct="1"/>
            <a:r>
              <a:rPr lang="en-US" dirty="0" smtClean="0">
                <a:latin typeface="Verdana" pitchFamily="34" charset="0"/>
              </a:rPr>
              <a:t>b) We are producing </a:t>
            </a:r>
            <a:r>
              <a:rPr lang="en-US" b="1" dirty="0" smtClean="0">
                <a:latin typeface="Verdana" pitchFamily="34" charset="0"/>
              </a:rPr>
              <a:t>substances familiar</a:t>
            </a:r>
            <a:r>
              <a:rPr lang="en-US" dirty="0" smtClean="0">
                <a:latin typeface="Verdana" pitchFamily="34" charset="0"/>
              </a:rPr>
              <a:t> to nature at a </a:t>
            </a:r>
            <a:r>
              <a:rPr lang="en-US" b="1" dirty="0" smtClean="0">
                <a:latin typeface="Verdana" pitchFamily="34" charset="0"/>
              </a:rPr>
              <a:t>rate</a:t>
            </a:r>
            <a:r>
              <a:rPr lang="en-US" dirty="0" smtClean="0">
                <a:latin typeface="Verdana" pitchFamily="34" charset="0"/>
              </a:rPr>
              <a:t> </a:t>
            </a:r>
            <a:r>
              <a:rPr lang="en-US" b="1" dirty="0" smtClean="0">
                <a:latin typeface="Verdana" pitchFamily="34" charset="0"/>
              </a:rPr>
              <a:t>faster</a:t>
            </a:r>
            <a:r>
              <a:rPr lang="en-US" dirty="0" smtClean="0">
                <a:latin typeface="Verdana" pitchFamily="34" charset="0"/>
              </a:rPr>
              <a:t> than it can cope with, leading to accumulation</a:t>
            </a:r>
          </a:p>
          <a:p>
            <a:pPr eaLnBrk="1" hangingPunct="1"/>
            <a:r>
              <a:rPr lang="en-US" dirty="0" smtClean="0">
                <a:latin typeface="Verdana" pitchFamily="34" charset="0"/>
              </a:rPr>
              <a:t>Society produces over </a:t>
            </a:r>
            <a:r>
              <a:rPr lang="en-US" b="1" dirty="0" smtClean="0">
                <a:latin typeface="Verdana" pitchFamily="34" charset="0"/>
              </a:rPr>
              <a:t>70,000 synthetic chemical</a:t>
            </a:r>
            <a:r>
              <a:rPr lang="en-US" dirty="0" smtClean="0">
                <a:latin typeface="Verdana" pitchFamily="34" charset="0"/>
              </a:rPr>
              <a:t> compounds commercially, many of them </a:t>
            </a:r>
            <a:r>
              <a:rPr lang="en-US" b="1" dirty="0" smtClean="0">
                <a:latin typeface="Verdana" pitchFamily="34" charset="0"/>
              </a:rPr>
              <a:t>persistent</a:t>
            </a:r>
            <a:r>
              <a:rPr lang="en-US" dirty="0" smtClean="0">
                <a:latin typeface="Verdana" pitchFamily="34" charset="0"/>
              </a:rPr>
              <a:t> as they cannot easily be </a:t>
            </a:r>
            <a:r>
              <a:rPr lang="en-US" b="1" dirty="0" smtClean="0">
                <a:latin typeface="Verdana" pitchFamily="34" charset="0"/>
              </a:rPr>
              <a:t>metabolized</a:t>
            </a:r>
            <a:r>
              <a:rPr lang="en-US" dirty="0" smtClean="0">
                <a:latin typeface="Verdana" pitchFamily="34" charset="0"/>
              </a:rPr>
              <a:t> by the biosphere.</a:t>
            </a:r>
          </a:p>
          <a:p>
            <a:pPr eaLnBrk="1" hangingPunct="1"/>
            <a:r>
              <a:rPr lang="en-US" dirty="0" smtClean="0">
                <a:latin typeface="Verdana" pitchFamily="34" charset="0"/>
              </a:rPr>
              <a:t>Examples include </a:t>
            </a:r>
            <a:r>
              <a:rPr lang="en-US" b="1" dirty="0" smtClean="0">
                <a:latin typeface="Verdana" pitchFamily="34" charset="0"/>
              </a:rPr>
              <a:t>DDT</a:t>
            </a:r>
            <a:r>
              <a:rPr lang="en-US" dirty="0" smtClean="0">
                <a:latin typeface="Verdana" pitchFamily="34" charset="0"/>
              </a:rPr>
              <a:t>, </a:t>
            </a:r>
            <a:r>
              <a:rPr lang="en-US" b="1" dirty="0" smtClean="0">
                <a:latin typeface="Verdana" pitchFamily="34" charset="0"/>
              </a:rPr>
              <a:t>PCBs</a:t>
            </a:r>
            <a:r>
              <a:rPr lang="en-US" dirty="0" smtClean="0">
                <a:latin typeface="Verdana" pitchFamily="34" charset="0"/>
              </a:rPr>
              <a:t>, </a:t>
            </a:r>
            <a:r>
              <a:rPr lang="en-US" b="1" dirty="0" smtClean="0">
                <a:latin typeface="Verdana" pitchFamily="34" charset="0"/>
              </a:rPr>
              <a:t>CFCs</a:t>
            </a:r>
            <a:r>
              <a:rPr lang="en-US" dirty="0" smtClean="0">
                <a:latin typeface="Verdana" pitchFamily="34" charset="0"/>
              </a:rPr>
              <a:t>, </a:t>
            </a:r>
            <a:r>
              <a:rPr lang="en-US" b="1" dirty="0" smtClean="0">
                <a:latin typeface="Verdana" pitchFamily="34" charset="0"/>
              </a:rPr>
              <a:t>endocrine disrupters</a:t>
            </a:r>
            <a:r>
              <a:rPr lang="en-US" dirty="0" smtClean="0">
                <a:latin typeface="Verdana" pitchFamily="34" charset="0"/>
              </a:rPr>
              <a:t> leaching from plastics (gender benders!)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2D15FD19-1444-4F28-AE05-C80B5D791FC8}" type="slidenum">
              <a:rPr lang="sv-SE" smtClean="0"/>
              <a:pPr/>
              <a:t>20</a:t>
            </a:fld>
            <a:endParaRPr lang="sv-SE" smtClean="0"/>
          </a:p>
        </p:txBody>
      </p:sp>
      <p:sp>
        <p:nvSpPr>
          <p:cNvPr id="96258" name="Rectangle 7"/>
          <p:cNvSpPr txBox="1">
            <a:spLocks noGrp="1" noChangeArrowheads="1"/>
          </p:cNvSpPr>
          <p:nvPr/>
        </p:nvSpPr>
        <p:spPr bwMode="auto">
          <a:xfrm>
            <a:off x="3975101" y="8840789"/>
            <a:ext cx="3044825" cy="465137"/>
          </a:xfrm>
          <a:prstGeom prst="rect">
            <a:avLst/>
          </a:prstGeom>
          <a:noFill/>
          <a:ln w="9525">
            <a:noFill/>
            <a:miter lim="800000"/>
            <a:headEnd/>
            <a:tailEnd/>
          </a:ln>
        </p:spPr>
        <p:txBody>
          <a:bodyPr lIns="89221" tIns="44609" rIns="89221" bIns="44609" anchor="b"/>
          <a:lstStyle/>
          <a:p>
            <a:pPr algn="r"/>
            <a:fld id="{60DB1669-85FB-4AE4-BA2A-62672DDA4363}" type="slidenum">
              <a:rPr lang="sv-SE" sz="1200"/>
              <a:pPr algn="r"/>
              <a:t>20</a:t>
            </a:fld>
            <a:endParaRPr lang="sv-S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lIns="91417" tIns="45707" rIns="91417" bIns="45707"/>
          <a:lstStyle/>
          <a:p>
            <a:pPr eaLnBrk="1" hangingPunct="1"/>
            <a:r>
              <a:rPr lang="en-US" dirty="0" smtClean="0">
                <a:latin typeface="Verdana" pitchFamily="34" charset="0"/>
              </a:rPr>
              <a:t>We must not systematically undermine the </a:t>
            </a:r>
            <a:r>
              <a:rPr lang="en-US" b="1" dirty="0" smtClean="0">
                <a:latin typeface="Verdana" pitchFamily="34" charset="0"/>
              </a:rPr>
              <a:t>ability of nature to “pay the bills</a:t>
            </a:r>
            <a:r>
              <a:rPr lang="en-US" dirty="0" smtClean="0">
                <a:latin typeface="Verdana" pitchFamily="34" charset="0"/>
              </a:rPr>
              <a:t>”, as </a:t>
            </a:r>
            <a:r>
              <a:rPr lang="en-US" b="1" dirty="0" smtClean="0">
                <a:latin typeface="Verdana" pitchFamily="34" charset="0"/>
              </a:rPr>
              <a:t>photosynthesis </a:t>
            </a:r>
            <a:r>
              <a:rPr lang="en-US" dirty="0" smtClean="0">
                <a:latin typeface="Verdana" pitchFamily="34" charset="0"/>
              </a:rPr>
              <a:t>is the</a:t>
            </a:r>
            <a:r>
              <a:rPr lang="en-US" b="1" dirty="0" smtClean="0">
                <a:latin typeface="Verdana" pitchFamily="34" charset="0"/>
              </a:rPr>
              <a:t> only </a:t>
            </a:r>
            <a:r>
              <a:rPr lang="en-US" dirty="0" smtClean="0">
                <a:latin typeface="Verdana" pitchFamily="34" charset="0"/>
              </a:rPr>
              <a:t>large scale net </a:t>
            </a:r>
            <a:r>
              <a:rPr lang="en-US" b="1" dirty="0" smtClean="0">
                <a:latin typeface="Verdana" pitchFamily="34" charset="0"/>
              </a:rPr>
              <a:t>producer</a:t>
            </a:r>
            <a:r>
              <a:rPr lang="en-US" dirty="0" smtClean="0">
                <a:latin typeface="Verdana" pitchFamily="34" charset="0"/>
              </a:rPr>
              <a:t> of order on Earth.</a:t>
            </a:r>
          </a:p>
          <a:p>
            <a:pPr eaLnBrk="1" hangingPunct="1"/>
            <a:endParaRPr lang="en-US" dirty="0" smtClean="0">
              <a:latin typeface="Verdana" pitchFamily="34" charset="0"/>
            </a:endParaRPr>
          </a:p>
          <a:p>
            <a:pPr eaLnBrk="1" hangingPunct="1"/>
            <a:r>
              <a:rPr lang="en-US" dirty="0" smtClean="0">
                <a:latin typeface="Verdana" pitchFamily="34" charset="0"/>
              </a:rPr>
              <a:t>We must also </a:t>
            </a:r>
            <a:r>
              <a:rPr lang="en-US" b="1" dirty="0" smtClean="0">
                <a:latin typeface="Verdana" pitchFamily="34" charset="0"/>
              </a:rPr>
              <a:t>maintain its productive capacity</a:t>
            </a:r>
            <a:r>
              <a:rPr lang="en-US" dirty="0" smtClean="0">
                <a:latin typeface="Verdana" pitchFamily="34" charset="0"/>
              </a:rPr>
              <a:t>.</a:t>
            </a:r>
          </a:p>
          <a:p>
            <a:pPr eaLnBrk="1" hangingPunct="1"/>
            <a:r>
              <a:rPr lang="en-US" b="1" dirty="0" smtClean="0">
                <a:latin typeface="Verdana" pitchFamily="34" charset="0"/>
              </a:rPr>
              <a:t>Currently</a:t>
            </a:r>
            <a:r>
              <a:rPr lang="en-US" dirty="0" smtClean="0">
                <a:latin typeface="Verdana" pitchFamily="34" charset="0"/>
              </a:rPr>
              <a:t> we are experiencing worldwide </a:t>
            </a:r>
            <a:r>
              <a:rPr lang="en-US" b="1" dirty="0" smtClean="0">
                <a:latin typeface="Verdana" pitchFamily="34" charset="0"/>
              </a:rPr>
              <a:t>deforestation</a:t>
            </a:r>
            <a:r>
              <a:rPr lang="en-US" dirty="0" smtClean="0">
                <a:latin typeface="Verdana" pitchFamily="34" charset="0"/>
              </a:rPr>
              <a:t>, </a:t>
            </a:r>
            <a:r>
              <a:rPr lang="en-US" b="1" dirty="0" smtClean="0">
                <a:latin typeface="Verdana" pitchFamily="34" charset="0"/>
              </a:rPr>
              <a:t>soil</a:t>
            </a:r>
            <a:r>
              <a:rPr lang="en-US" dirty="0" smtClean="0">
                <a:latin typeface="Verdana" pitchFamily="34" charset="0"/>
              </a:rPr>
              <a:t> </a:t>
            </a:r>
            <a:r>
              <a:rPr lang="en-US" b="1" dirty="0" smtClean="0">
                <a:latin typeface="Verdana" pitchFamily="34" charset="0"/>
              </a:rPr>
              <a:t>erosion</a:t>
            </a:r>
            <a:r>
              <a:rPr lang="en-US" dirty="0" smtClean="0">
                <a:latin typeface="Verdana" pitchFamily="34" charset="0"/>
              </a:rPr>
              <a:t>, increased </a:t>
            </a:r>
            <a:r>
              <a:rPr lang="en-US" b="1" dirty="0" smtClean="0">
                <a:latin typeface="Verdana" pitchFamily="34" charset="0"/>
              </a:rPr>
              <a:t>salinity</a:t>
            </a:r>
            <a:r>
              <a:rPr lang="en-US" dirty="0" smtClean="0">
                <a:latin typeface="Verdana" pitchFamily="34" charset="0"/>
              </a:rPr>
              <a:t> of soils, </a:t>
            </a:r>
            <a:r>
              <a:rPr lang="en-US" b="1" dirty="0" smtClean="0">
                <a:latin typeface="Verdana" pitchFamily="34" charset="0"/>
              </a:rPr>
              <a:t>depletion</a:t>
            </a:r>
            <a:r>
              <a:rPr lang="en-US" dirty="0" smtClean="0">
                <a:latin typeface="Verdana" pitchFamily="34" charset="0"/>
              </a:rPr>
              <a:t> of </a:t>
            </a:r>
            <a:r>
              <a:rPr lang="en-US" b="1" dirty="0" smtClean="0">
                <a:latin typeface="Verdana" pitchFamily="34" charset="0"/>
              </a:rPr>
              <a:t>fisheries</a:t>
            </a:r>
            <a:r>
              <a:rPr lang="en-US" dirty="0" smtClean="0">
                <a:latin typeface="Verdana" pitchFamily="34" charset="0"/>
              </a:rPr>
              <a:t>, and </a:t>
            </a:r>
            <a:r>
              <a:rPr lang="en-US" b="1" dirty="0" smtClean="0">
                <a:latin typeface="Verdana" pitchFamily="34" charset="0"/>
              </a:rPr>
              <a:t>loss</a:t>
            </a:r>
            <a:r>
              <a:rPr lang="en-US" dirty="0" smtClean="0">
                <a:latin typeface="Verdana" pitchFamily="34" charset="0"/>
              </a:rPr>
              <a:t> of </a:t>
            </a:r>
            <a:r>
              <a:rPr lang="en-US" b="1" dirty="0" smtClean="0">
                <a:latin typeface="Verdana" pitchFamily="34" charset="0"/>
              </a:rPr>
              <a:t>biodiversity</a:t>
            </a:r>
            <a:r>
              <a:rPr lang="en-US" dirty="0" smtClean="0">
                <a:latin typeface="Verdana" pitchFamily="34"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58F952D-51B1-43F9-B0AA-C28D33259F53}" type="slidenum">
              <a:rPr lang="sv-SE" smtClean="0"/>
              <a:pPr/>
              <a:t>21</a:t>
            </a:fld>
            <a:endParaRPr lang="sv-SE" smtClean="0"/>
          </a:p>
        </p:txBody>
      </p:sp>
      <p:sp>
        <p:nvSpPr>
          <p:cNvPr id="98306" name="Rectangle 7"/>
          <p:cNvSpPr txBox="1">
            <a:spLocks noGrp="1" noChangeArrowheads="1"/>
          </p:cNvSpPr>
          <p:nvPr/>
        </p:nvSpPr>
        <p:spPr bwMode="auto">
          <a:xfrm>
            <a:off x="3975101" y="8840789"/>
            <a:ext cx="3044825" cy="465137"/>
          </a:xfrm>
          <a:prstGeom prst="rect">
            <a:avLst/>
          </a:prstGeom>
          <a:noFill/>
          <a:ln w="9525">
            <a:noFill/>
            <a:miter lim="800000"/>
            <a:headEnd/>
            <a:tailEnd/>
          </a:ln>
        </p:spPr>
        <p:txBody>
          <a:bodyPr lIns="89221" tIns="44609" rIns="89221" bIns="44609" anchor="b"/>
          <a:lstStyle/>
          <a:p>
            <a:pPr algn="r"/>
            <a:fld id="{02F9C315-5B63-4EE1-86BB-32182CDBEE68}" type="slidenum">
              <a:rPr lang="sv-SE" sz="1200"/>
              <a:pPr algn="r"/>
              <a:t>21</a:t>
            </a:fld>
            <a:endParaRPr lang="sv-SE"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lIns="91417" tIns="45707" rIns="91417" bIns="45707"/>
          <a:lstStyle/>
          <a:p>
            <a:pPr eaLnBrk="1" hangingPunct="1"/>
            <a:r>
              <a:rPr lang="en-US" dirty="0" smtClean="0">
                <a:latin typeface="Verdana" pitchFamily="34" charset="0"/>
              </a:rPr>
              <a:t>In order to be able to </a:t>
            </a:r>
            <a:r>
              <a:rPr lang="en-US" b="1" dirty="0" smtClean="0">
                <a:latin typeface="Verdana" pitchFamily="34" charset="0"/>
              </a:rPr>
              <a:t>achieve the first three system</a:t>
            </a:r>
            <a:r>
              <a:rPr lang="en-US" dirty="0" smtClean="0">
                <a:latin typeface="Verdana" pitchFamily="34" charset="0"/>
              </a:rPr>
              <a:t> conditions, society must also be sustainable.</a:t>
            </a:r>
          </a:p>
          <a:p>
            <a:pPr eaLnBrk="1" hangingPunct="1"/>
            <a:r>
              <a:rPr lang="en-US" smtClean="0">
                <a:latin typeface="Verdana" pitchFamily="34" charset="0"/>
              </a:rPr>
              <a:t>We must meet human needs worldwide.</a:t>
            </a:r>
          </a:p>
          <a:p>
            <a:pPr eaLnBrk="1" hangingPunct="1"/>
            <a:r>
              <a:rPr lang="en-US" b="1" dirty="0" smtClean="0">
                <a:latin typeface="Verdana" pitchFamily="34" charset="0"/>
              </a:rPr>
              <a:t>Inefficiency</a:t>
            </a:r>
            <a:r>
              <a:rPr lang="en-US" dirty="0" smtClean="0">
                <a:latin typeface="Verdana" pitchFamily="34" charset="0"/>
              </a:rPr>
              <a:t> works like a </a:t>
            </a:r>
            <a:r>
              <a:rPr lang="en-US" b="1" dirty="0" smtClean="0">
                <a:latin typeface="Verdana" pitchFamily="34" charset="0"/>
              </a:rPr>
              <a:t>gas pedal</a:t>
            </a:r>
            <a:r>
              <a:rPr lang="en-US" dirty="0" smtClean="0">
                <a:latin typeface="Verdana" pitchFamily="34" charset="0"/>
              </a:rPr>
              <a:t> on the other three system conditions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smtClean="0"/>
          </a:p>
        </p:txBody>
      </p:sp>
      <p:sp>
        <p:nvSpPr>
          <p:cNvPr id="267268" name="Slide Number Placeholder 3"/>
          <p:cNvSpPr txBox="1">
            <a:spLocks noGrp="1"/>
          </p:cNvSpPr>
          <p:nvPr/>
        </p:nvSpPr>
        <p:spPr bwMode="auto">
          <a:xfrm>
            <a:off x="3976688" y="8840788"/>
            <a:ext cx="3043237" cy="465137"/>
          </a:xfrm>
          <a:prstGeom prst="rect">
            <a:avLst/>
          </a:prstGeom>
          <a:noFill/>
          <a:ln w="9525">
            <a:noFill/>
            <a:miter lim="800000"/>
            <a:headEnd/>
            <a:tailEnd/>
          </a:ln>
        </p:spPr>
        <p:txBody>
          <a:bodyPr lIns="92075" tIns="46037" rIns="92075" bIns="46037" anchor="b"/>
          <a:lstStyle/>
          <a:p>
            <a:pPr algn="r" eaLnBrk="0" hangingPunct="0"/>
            <a:fld id="{79C87119-F2D9-475A-A3BB-602FE3E1FC20}" type="slidenum">
              <a:rPr lang="sv-SE" sz="1200">
                <a:latin typeface="Times New Roman" pitchFamily="18" charset="0"/>
              </a:rPr>
              <a:pPr algn="r" eaLnBrk="0" hangingPunct="0"/>
              <a:t>27</a:t>
            </a:fld>
            <a:endParaRPr lang="sv-SE"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0E77B3-9DE4-4E78-9CB7-8312AAED5357}" type="datetimeFigureOut">
              <a:rPr lang="en-US"/>
              <a:pPr>
                <a:defRPr/>
              </a:pPr>
              <a:t>12/3/2020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0632F-02A1-4381-A8CE-7C83CFB8CE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233578-C942-4F9E-8996-077EDFDE7B7E}" type="datetimeFigureOut">
              <a:rPr lang="en-US"/>
              <a:pPr>
                <a:defRPr/>
              </a:pPr>
              <a:t>12/3/2020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FB044-61B6-4A2E-A851-BACA5A4BCB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8385D-2D5F-4573-85BF-2D15F9CE190D}" type="datetimeFigureOut">
              <a:rPr lang="en-US"/>
              <a:pPr>
                <a:defRPr/>
              </a:pPr>
              <a:t>12/3/2020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4DF95-9DD7-420C-919F-D489CA2AB2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C0DF71-190E-42FF-A411-8660A2D11EC1}" type="datetimeFigureOut">
              <a:rPr lang="en-US"/>
              <a:pPr>
                <a:defRPr/>
              </a:pPr>
              <a:t>12/3/2020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0128A8-4E38-442A-9EEF-3F8D912EA56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90EA79-EBA9-40E2-834B-526F2C764749}" type="datetimeFigureOut">
              <a:rPr lang="sv-SE"/>
              <a:pPr>
                <a:defRPr/>
              </a:pPr>
              <a:t>2020-12-03</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50FF4DE0-E89B-41B0-96EB-36612F6CAA9E}"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A88940-048D-42EE-8410-23C1A0E8C738}" type="datetimeFigureOut">
              <a:rPr lang="sv-SE"/>
              <a:pPr>
                <a:defRPr/>
              </a:pPr>
              <a:t>2020-12-03</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88A5BC66-1D23-46A1-9A6F-48568A4218AE}"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689A6A-E8DF-4058-8C6E-2A016B31FEDE}" type="datetimeFigureOut">
              <a:rPr lang="sv-SE"/>
              <a:pPr>
                <a:defRPr/>
              </a:pPr>
              <a:t>2020-12-03</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1F2252A3-1D93-4611-8D93-B67934C56A86}"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52ACFA0-16BC-4374-9683-69674DDB5663}" type="datetimeFigureOut">
              <a:rPr lang="sv-SE"/>
              <a:pPr>
                <a:defRPr/>
              </a:pPr>
              <a:t>2020-12-03</a:t>
            </a:fld>
            <a:endParaRPr lang="sv-SE"/>
          </a:p>
        </p:txBody>
      </p:sp>
      <p:sp>
        <p:nvSpPr>
          <p:cNvPr id="6" name="Footer Placeholder 5"/>
          <p:cNvSpPr>
            <a:spLocks noGrp="1"/>
          </p:cNvSpPr>
          <p:nvPr>
            <p:ph type="ftr" sz="quarter" idx="11"/>
          </p:nvPr>
        </p:nvSpPr>
        <p:spPr/>
        <p:txBody>
          <a:bodyPr/>
          <a:lstStyle>
            <a:lvl1pPr>
              <a:defRPr/>
            </a:lvl1pPr>
          </a:lstStyle>
          <a:p>
            <a:pPr>
              <a:defRPr/>
            </a:pPr>
            <a:endParaRPr lang="sv-SE"/>
          </a:p>
        </p:txBody>
      </p:sp>
      <p:sp>
        <p:nvSpPr>
          <p:cNvPr id="7" name="Slide Number Placeholder 6"/>
          <p:cNvSpPr>
            <a:spLocks noGrp="1"/>
          </p:cNvSpPr>
          <p:nvPr>
            <p:ph type="sldNum" sz="quarter" idx="12"/>
          </p:nvPr>
        </p:nvSpPr>
        <p:spPr/>
        <p:txBody>
          <a:bodyPr/>
          <a:lstStyle>
            <a:lvl1pPr>
              <a:defRPr/>
            </a:lvl1pPr>
          </a:lstStyle>
          <a:p>
            <a:pPr>
              <a:defRPr/>
            </a:pPr>
            <a:fld id="{399D53E3-B86C-49E1-8861-FD7CA8A193D3}"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CCBAC07-60FB-4531-96DC-98E61AA6F3AF}" type="datetimeFigureOut">
              <a:rPr lang="sv-SE"/>
              <a:pPr>
                <a:defRPr/>
              </a:pPr>
              <a:t>2020-12-03</a:t>
            </a:fld>
            <a:endParaRPr lang="sv-SE"/>
          </a:p>
        </p:txBody>
      </p:sp>
      <p:sp>
        <p:nvSpPr>
          <p:cNvPr id="8" name="Footer Placeholder 7"/>
          <p:cNvSpPr>
            <a:spLocks noGrp="1"/>
          </p:cNvSpPr>
          <p:nvPr>
            <p:ph type="ftr" sz="quarter" idx="11"/>
          </p:nvPr>
        </p:nvSpPr>
        <p:spPr/>
        <p:txBody>
          <a:bodyPr/>
          <a:lstStyle>
            <a:lvl1pPr>
              <a:defRPr/>
            </a:lvl1pPr>
          </a:lstStyle>
          <a:p>
            <a:pPr>
              <a:defRPr/>
            </a:pPr>
            <a:endParaRPr lang="sv-SE"/>
          </a:p>
        </p:txBody>
      </p:sp>
      <p:sp>
        <p:nvSpPr>
          <p:cNvPr id="9" name="Slide Number Placeholder 8"/>
          <p:cNvSpPr>
            <a:spLocks noGrp="1"/>
          </p:cNvSpPr>
          <p:nvPr>
            <p:ph type="sldNum" sz="quarter" idx="12"/>
          </p:nvPr>
        </p:nvSpPr>
        <p:spPr/>
        <p:txBody>
          <a:bodyPr/>
          <a:lstStyle>
            <a:lvl1pPr>
              <a:defRPr/>
            </a:lvl1pPr>
          </a:lstStyle>
          <a:p>
            <a:pPr>
              <a:defRPr/>
            </a:pPr>
            <a:fld id="{AC9C5C50-0FE3-40E5-9A55-440247286749}"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C40D4B2-6F90-46A1-BAA0-2AEBABC3E0AA}" type="datetimeFigureOut">
              <a:rPr lang="sv-SE"/>
              <a:pPr>
                <a:defRPr/>
              </a:pPr>
              <a:t>2020-12-03</a:t>
            </a:fld>
            <a:endParaRPr lang="sv-SE"/>
          </a:p>
        </p:txBody>
      </p:sp>
      <p:sp>
        <p:nvSpPr>
          <p:cNvPr id="4" name="Footer Placeholder 3"/>
          <p:cNvSpPr>
            <a:spLocks noGrp="1"/>
          </p:cNvSpPr>
          <p:nvPr>
            <p:ph type="ftr" sz="quarter" idx="11"/>
          </p:nvPr>
        </p:nvSpPr>
        <p:spPr/>
        <p:txBody>
          <a:bodyPr/>
          <a:lstStyle>
            <a:lvl1pPr>
              <a:defRPr/>
            </a:lvl1pPr>
          </a:lstStyle>
          <a:p>
            <a:pPr>
              <a:defRPr/>
            </a:pPr>
            <a:endParaRPr lang="sv-SE"/>
          </a:p>
        </p:txBody>
      </p:sp>
      <p:sp>
        <p:nvSpPr>
          <p:cNvPr id="5" name="Slide Number Placeholder 4"/>
          <p:cNvSpPr>
            <a:spLocks noGrp="1"/>
          </p:cNvSpPr>
          <p:nvPr>
            <p:ph type="sldNum" sz="quarter" idx="12"/>
          </p:nvPr>
        </p:nvSpPr>
        <p:spPr/>
        <p:txBody>
          <a:bodyPr/>
          <a:lstStyle>
            <a:lvl1pPr>
              <a:defRPr/>
            </a:lvl1pPr>
          </a:lstStyle>
          <a:p>
            <a:pPr>
              <a:defRPr/>
            </a:pPr>
            <a:fld id="{78E9F607-8790-4016-A46A-C1DB35B80B15}"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C9514C6-6B0E-472D-90E0-D344B06E986D}" type="datetimeFigureOut">
              <a:rPr lang="sv-SE"/>
              <a:pPr>
                <a:defRPr/>
              </a:pPr>
              <a:t>2020-12-03</a:t>
            </a:fld>
            <a:endParaRPr lang="sv-SE"/>
          </a:p>
        </p:txBody>
      </p:sp>
      <p:sp>
        <p:nvSpPr>
          <p:cNvPr id="3" name="Footer Placeholder 2"/>
          <p:cNvSpPr>
            <a:spLocks noGrp="1"/>
          </p:cNvSpPr>
          <p:nvPr>
            <p:ph type="ftr" sz="quarter" idx="11"/>
          </p:nvPr>
        </p:nvSpPr>
        <p:spPr/>
        <p:txBody>
          <a:bodyPr/>
          <a:lstStyle>
            <a:lvl1pPr>
              <a:defRPr/>
            </a:lvl1pPr>
          </a:lstStyle>
          <a:p>
            <a:pPr>
              <a:defRPr/>
            </a:pPr>
            <a:endParaRPr lang="sv-SE"/>
          </a:p>
        </p:txBody>
      </p:sp>
      <p:sp>
        <p:nvSpPr>
          <p:cNvPr id="4" name="Slide Number Placeholder 3"/>
          <p:cNvSpPr>
            <a:spLocks noGrp="1"/>
          </p:cNvSpPr>
          <p:nvPr>
            <p:ph type="sldNum" sz="quarter" idx="12"/>
          </p:nvPr>
        </p:nvSpPr>
        <p:spPr/>
        <p:txBody>
          <a:bodyPr/>
          <a:lstStyle>
            <a:lvl1pPr>
              <a:defRPr/>
            </a:lvl1pPr>
          </a:lstStyle>
          <a:p>
            <a:pPr>
              <a:defRPr/>
            </a:pPr>
            <a:fld id="{503576D6-1B40-4B5C-9DEA-A8A21A568EFE}"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321810-2E6C-425A-8D44-D8E94FF0FBE4}" type="datetimeFigureOut">
              <a:rPr lang="en-US"/>
              <a:pPr>
                <a:defRPr/>
              </a:pPr>
              <a:t>12/3/2020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C690D-9AED-43B6-A673-E8BF3B92420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8052D22-C593-4FA0-BD4C-F9D301FFD3BA}" type="datetimeFigureOut">
              <a:rPr lang="sv-SE"/>
              <a:pPr>
                <a:defRPr/>
              </a:pPr>
              <a:t>2020-12-03</a:t>
            </a:fld>
            <a:endParaRPr lang="sv-SE"/>
          </a:p>
        </p:txBody>
      </p:sp>
      <p:sp>
        <p:nvSpPr>
          <p:cNvPr id="6" name="Footer Placeholder 5"/>
          <p:cNvSpPr>
            <a:spLocks noGrp="1"/>
          </p:cNvSpPr>
          <p:nvPr>
            <p:ph type="ftr" sz="quarter" idx="11"/>
          </p:nvPr>
        </p:nvSpPr>
        <p:spPr/>
        <p:txBody>
          <a:bodyPr/>
          <a:lstStyle>
            <a:lvl1pPr>
              <a:defRPr/>
            </a:lvl1pPr>
          </a:lstStyle>
          <a:p>
            <a:pPr>
              <a:defRPr/>
            </a:pPr>
            <a:endParaRPr lang="sv-SE"/>
          </a:p>
        </p:txBody>
      </p:sp>
      <p:sp>
        <p:nvSpPr>
          <p:cNvPr id="7" name="Slide Number Placeholder 6"/>
          <p:cNvSpPr>
            <a:spLocks noGrp="1"/>
          </p:cNvSpPr>
          <p:nvPr>
            <p:ph type="sldNum" sz="quarter" idx="12"/>
          </p:nvPr>
        </p:nvSpPr>
        <p:spPr/>
        <p:txBody>
          <a:bodyPr/>
          <a:lstStyle>
            <a:lvl1pPr>
              <a:defRPr/>
            </a:lvl1pPr>
          </a:lstStyle>
          <a:p>
            <a:pPr>
              <a:defRPr/>
            </a:pPr>
            <a:fld id="{FB774DBD-6822-4609-A623-3A4F46D38852}"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A6FF721-C77B-41B9-A169-D4F377136BEC}" type="datetimeFigureOut">
              <a:rPr lang="sv-SE"/>
              <a:pPr>
                <a:defRPr/>
              </a:pPr>
              <a:t>2020-12-03</a:t>
            </a:fld>
            <a:endParaRPr lang="sv-SE"/>
          </a:p>
        </p:txBody>
      </p:sp>
      <p:sp>
        <p:nvSpPr>
          <p:cNvPr id="6" name="Footer Placeholder 5"/>
          <p:cNvSpPr>
            <a:spLocks noGrp="1"/>
          </p:cNvSpPr>
          <p:nvPr>
            <p:ph type="ftr" sz="quarter" idx="11"/>
          </p:nvPr>
        </p:nvSpPr>
        <p:spPr/>
        <p:txBody>
          <a:bodyPr/>
          <a:lstStyle>
            <a:lvl1pPr>
              <a:defRPr/>
            </a:lvl1pPr>
          </a:lstStyle>
          <a:p>
            <a:pPr>
              <a:defRPr/>
            </a:pPr>
            <a:endParaRPr lang="sv-SE"/>
          </a:p>
        </p:txBody>
      </p:sp>
      <p:sp>
        <p:nvSpPr>
          <p:cNvPr id="7" name="Slide Number Placeholder 6"/>
          <p:cNvSpPr>
            <a:spLocks noGrp="1"/>
          </p:cNvSpPr>
          <p:nvPr>
            <p:ph type="sldNum" sz="quarter" idx="12"/>
          </p:nvPr>
        </p:nvSpPr>
        <p:spPr/>
        <p:txBody>
          <a:bodyPr/>
          <a:lstStyle>
            <a:lvl1pPr>
              <a:defRPr/>
            </a:lvl1pPr>
          </a:lstStyle>
          <a:p>
            <a:pPr>
              <a:defRPr/>
            </a:pPr>
            <a:fld id="{82D27D7B-F2E2-4555-B6F5-185E74DC56A7}"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5C0F22-5162-4902-A1F1-CD0BC18AFEEF}" type="datetimeFigureOut">
              <a:rPr lang="sv-SE"/>
              <a:pPr>
                <a:defRPr/>
              </a:pPr>
              <a:t>2020-12-03</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E6AF4F2E-1179-4A2B-82D0-1FAE2818DA45}"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664F5-3B6D-4B3A-B007-6B28781363D5}" type="datetimeFigureOut">
              <a:rPr lang="sv-SE"/>
              <a:pPr>
                <a:defRPr/>
              </a:pPr>
              <a:t>2020-12-03</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D9A48E19-A2D6-4222-A79E-BE8E0652B3AF}" type="slidenum">
              <a:rPr lang="sv-SE"/>
              <a:pPr>
                <a:defRPr/>
              </a:pPr>
              <a:t>‹#›</a:t>
            </a:fld>
            <a:endParaRPr lang="sv-SE"/>
          </a:p>
        </p:txBody>
      </p:sp>
    </p:spTree>
  </p:cSld>
  <p:clrMapOvr>
    <a:masterClrMapping/>
  </p:clrMapOvr>
  <p:transition>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BD6553-35E9-46FF-8C37-984BC15ADBC5}" type="datetimeFigureOut">
              <a:rPr lang="en-US"/>
              <a:pPr>
                <a:defRPr/>
              </a:pPr>
              <a:t>12/3/2020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433E95-CD66-48ED-BD0D-69D2E63FE9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90E2C8-5278-409C-99B3-F57012A2115E}" type="datetimeFigureOut">
              <a:rPr lang="en-US"/>
              <a:pPr>
                <a:defRPr/>
              </a:pPr>
              <a:t>12/3/2020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39593-1BB5-4964-95CA-26A07ABEAB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E030CF-D12A-4FD9-BBD7-1ABDCBCC3FBF}" type="datetimeFigureOut">
              <a:rPr lang="en-US"/>
              <a:pPr>
                <a:defRPr/>
              </a:pPr>
              <a:t>12/3/2020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E9D172-E196-4DA7-85A8-AF92E4906F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CCBDC8-B332-4345-A544-4B8964D2372A}" type="datetimeFigureOut">
              <a:rPr lang="en-US"/>
              <a:pPr>
                <a:defRPr/>
              </a:pPr>
              <a:t>12/3/2020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AD2597-E252-4E24-B1F2-3EFE7E1216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47B5DD-E99D-4760-82EC-3F841CAF0D28}" type="datetimeFigureOut">
              <a:rPr lang="en-US"/>
              <a:pPr>
                <a:defRPr/>
              </a:pPr>
              <a:t>12/3/2020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A7464F-EF14-4D0F-B316-ED0D0B21E2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333CC-1C3D-4050-B75C-C1A51F59E37D}" type="datetimeFigureOut">
              <a:rPr lang="en-US"/>
              <a:pPr>
                <a:defRPr/>
              </a:pPr>
              <a:t>12/3/2020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E153A9-B8FA-4512-906E-59B91224A0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7D8C52-784F-48E2-A165-6932719AEFC2}" type="datetimeFigureOut">
              <a:rPr lang="en-US"/>
              <a:pPr>
                <a:defRPr/>
              </a:pPr>
              <a:t>12/3/2020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04B2ED-3628-4081-8318-1ECF5D797D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04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04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defRPr>
            </a:lvl1pPr>
          </a:lstStyle>
          <a:p>
            <a:pPr>
              <a:defRPr/>
            </a:pPr>
            <a:fld id="{C8AC75D5-5345-4035-B2F5-2394DACF222D}" type="datetimeFigureOut">
              <a:rPr lang="en-US"/>
              <a:pPr>
                <a:defRPr/>
              </a:pPr>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defRPr>
            </a:lvl1pPr>
          </a:lstStyle>
          <a:p>
            <a:pPr>
              <a:defRPr/>
            </a:pPr>
            <a:fld id="{F35951CF-ABA6-4096-9DE8-3DD36D186C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 id="2147483766"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Garamond" pitchFamily="18" charset="0"/>
          <a:ea typeface="+mj-ea"/>
          <a:cs typeface="+mj-cs"/>
        </a:defRPr>
      </a:lvl1pPr>
      <a:lvl2pPr algn="ctr" rtl="0" eaLnBrk="0" fontAlgn="base" hangingPunct="0">
        <a:spcBef>
          <a:spcPct val="0"/>
        </a:spcBef>
        <a:spcAft>
          <a:spcPct val="0"/>
        </a:spcAft>
        <a:defRPr sz="4400">
          <a:solidFill>
            <a:schemeClr val="tx1"/>
          </a:solidFill>
          <a:latin typeface="Garamond" pitchFamily="18" charset="0"/>
        </a:defRPr>
      </a:lvl2pPr>
      <a:lvl3pPr algn="ctr" rtl="0" eaLnBrk="0" fontAlgn="base" hangingPunct="0">
        <a:spcBef>
          <a:spcPct val="0"/>
        </a:spcBef>
        <a:spcAft>
          <a:spcPct val="0"/>
        </a:spcAft>
        <a:defRPr sz="4400">
          <a:solidFill>
            <a:schemeClr val="tx1"/>
          </a:solidFill>
          <a:latin typeface="Garamond" pitchFamily="18" charset="0"/>
        </a:defRPr>
      </a:lvl3pPr>
      <a:lvl4pPr algn="ctr" rtl="0" eaLnBrk="0" fontAlgn="base" hangingPunct="0">
        <a:spcBef>
          <a:spcPct val="0"/>
        </a:spcBef>
        <a:spcAft>
          <a:spcPct val="0"/>
        </a:spcAft>
        <a:defRPr sz="4400">
          <a:solidFill>
            <a:schemeClr val="tx1"/>
          </a:solidFill>
          <a:latin typeface="Garamond" pitchFamily="18" charset="0"/>
        </a:defRPr>
      </a:lvl4pPr>
      <a:lvl5pPr algn="ctr" rtl="0" eaLnBrk="0" fontAlgn="base" hangingPunct="0">
        <a:spcBef>
          <a:spcPct val="0"/>
        </a:spcBef>
        <a:spcAft>
          <a:spcPct val="0"/>
        </a:spcAft>
        <a:defRPr sz="4400">
          <a:solidFill>
            <a:schemeClr val="tx1"/>
          </a:solidFill>
          <a:latin typeface="Garamond"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3154D9-736F-4AD8-A0DF-23A5B817B531}" type="datetimeFigureOut">
              <a:rPr lang="en-US"/>
              <a:pPr>
                <a:defRPr/>
              </a:pPr>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FFAD58-881E-41FD-A1E1-76A723210DBF}" type="slidenum">
              <a:rPr lang="en-US"/>
              <a:pPr>
                <a:defRPr/>
              </a:pPr>
              <a:t>‹#›</a:t>
            </a:fld>
            <a:endParaRPr lang="en-US"/>
          </a:p>
        </p:txBody>
      </p:sp>
      <p:pic>
        <p:nvPicPr>
          <p:cNvPr id="14343" name="Picture 11" descr="BackPrez41"/>
          <p:cNvPicPr>
            <a:picLocks noChangeAspect="1" noChangeArrowheads="1"/>
          </p:cNvPicPr>
          <p:nvPr userDrawn="1"/>
        </p:nvPicPr>
        <p:blipFill>
          <a:blip r:embed="rId1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0" r:id="rId12"/>
    <p:sldLayoutId id="2147483791" r:id="rId13"/>
    <p:sldLayoutId id="2147483792" r:id="rId14"/>
    <p:sldLayoutId id="2147483793" r:id="rId15"/>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22.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17.png"/><Relationship Id="rId16" Type="http://schemas.openxmlformats.org/officeDocument/2006/relationships/image" Target="../media/image26.png"/><Relationship Id="rId20"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24.png"/><Relationship Id="rId19" Type="http://schemas.openxmlformats.org/officeDocument/2006/relationships/image" Target="../media/image35.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9.xml"/><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18" Type="http://schemas.openxmlformats.org/officeDocument/2006/relationships/image" Target="../media/image83.png"/><Relationship Id="rId26" Type="http://schemas.openxmlformats.org/officeDocument/2006/relationships/image" Target="../media/image91.jpeg"/><Relationship Id="rId3" Type="http://schemas.openxmlformats.org/officeDocument/2006/relationships/hyperlink" Target="file:///C:\" TargetMode="External"/><Relationship Id="rId21" Type="http://schemas.openxmlformats.org/officeDocument/2006/relationships/image" Target="../media/image86.png"/><Relationship Id="rId7" Type="http://schemas.openxmlformats.org/officeDocument/2006/relationships/hyperlink" Target="http://www.scandic-hotels.se/SiteHomePage" TargetMode="External"/><Relationship Id="rId12" Type="http://schemas.openxmlformats.org/officeDocument/2006/relationships/hyperlink" Target="http://www.homedepot.com/prel80/HDUS/EN_US/diy_main/pg_diy.jsp?CNTTYPE=NAVIGATION&amp;CNTKEY=compinfo/index.jsp" TargetMode="External"/><Relationship Id="rId17" Type="http://schemas.openxmlformats.org/officeDocument/2006/relationships/image" Target="../media/image82.jpeg"/><Relationship Id="rId25" Type="http://schemas.openxmlformats.org/officeDocument/2006/relationships/image" Target="../media/image90.png"/><Relationship Id="rId2" Type="http://schemas.openxmlformats.org/officeDocument/2006/relationships/notesSlide" Target="../notesSlides/notesSlide10.xml"/><Relationship Id="rId16" Type="http://schemas.openxmlformats.org/officeDocument/2006/relationships/hyperlink" Target="http://images.google.ca/imgres?imgurl=www.pmr446.de/katalog/panasonic/images/bild_panasonic.gif&amp;imgrefurl=http://www.pmr446.de/katalog/panasonic/tr320.htm&amp;h=148&amp;w=148&amp;prev=/images?q=panasonic+logo&amp;svnum=10&amp;hl=en&amp;lr=&amp;ie=UTF-8" TargetMode="External"/><Relationship Id="rId20" Type="http://schemas.openxmlformats.org/officeDocument/2006/relationships/image" Target="../media/image85.png"/><Relationship Id="rId1" Type="http://schemas.openxmlformats.org/officeDocument/2006/relationships/slideLayout" Target="../slideLayouts/slideLayout14.xml"/><Relationship Id="rId6" Type="http://schemas.openxmlformats.org/officeDocument/2006/relationships/image" Target="../media/image75.jpeg"/><Relationship Id="rId11" Type="http://schemas.openxmlformats.org/officeDocument/2006/relationships/image" Target="../media/image79.png"/><Relationship Id="rId24" Type="http://schemas.openxmlformats.org/officeDocument/2006/relationships/image" Target="../media/image89.png"/><Relationship Id="rId5" Type="http://schemas.openxmlformats.org/officeDocument/2006/relationships/image" Target="../media/image74.png"/><Relationship Id="rId15" Type="http://schemas.openxmlformats.org/officeDocument/2006/relationships/image" Target="../media/image81.png"/><Relationship Id="rId23" Type="http://schemas.openxmlformats.org/officeDocument/2006/relationships/image" Target="../media/image88.png"/><Relationship Id="rId28" Type="http://schemas.openxmlformats.org/officeDocument/2006/relationships/image" Target="../media/image93.jpeg"/><Relationship Id="rId10" Type="http://schemas.openxmlformats.org/officeDocument/2006/relationships/image" Target="../media/image78.png"/><Relationship Id="rId19" Type="http://schemas.openxmlformats.org/officeDocument/2006/relationships/image" Target="../media/image84.jpeg"/><Relationship Id="rId4" Type="http://schemas.openxmlformats.org/officeDocument/2006/relationships/image" Target="../media/image73.png"/><Relationship Id="rId9" Type="http://schemas.openxmlformats.org/officeDocument/2006/relationships/image" Target="../media/image77.png"/><Relationship Id="rId14" Type="http://schemas.openxmlformats.org/officeDocument/2006/relationships/hyperlink" Target="http://www.interfaceinc.com/us/Company/" TargetMode="External"/><Relationship Id="rId22" Type="http://schemas.openxmlformats.org/officeDocument/2006/relationships/image" Target="../media/image87.png"/><Relationship Id="rId27"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7.xml"/><Relationship Id="rId4" Type="http://schemas.openxmlformats.org/officeDocument/2006/relationships/image" Target="../media/image9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mailto:csfuture@iusb.ed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bwMode="auto">
          <a:xfrm>
            <a:off x="2272638" y="247650"/>
            <a:ext cx="6438900" cy="1562100"/>
          </a:xfrm>
          <a:ln>
            <a:miter lim="800000"/>
            <a:headEnd/>
            <a:tailEnd/>
          </a:ln>
        </p:spPr>
        <p:txBody>
          <a:bodyPr>
            <a:noAutofit/>
          </a:bodyPr>
          <a:lstStyle/>
          <a:p>
            <a:pPr eaLnBrk="1" fontAlgn="auto" hangingPunct="1">
              <a:spcAft>
                <a:spcPts val="0"/>
              </a:spcAft>
              <a:defRPr/>
            </a:pPr>
            <a:r>
              <a:rPr lang="en-US" sz="3200" dirty="0" smtClean="0">
                <a:solidFill>
                  <a:schemeClr val="bg1"/>
                </a:solidFill>
              </a:rPr>
              <a:t> Sustainability and Innovation:</a:t>
            </a:r>
            <a:br>
              <a:rPr lang="en-US" sz="3200" dirty="0" smtClean="0">
                <a:solidFill>
                  <a:schemeClr val="bg1"/>
                </a:solidFill>
              </a:rPr>
            </a:br>
            <a:r>
              <a:rPr lang="en-US" sz="3200" dirty="0" smtClean="0">
                <a:solidFill>
                  <a:schemeClr val="bg1"/>
                </a:solidFill>
              </a:rPr>
              <a:t>A Platform for Prosperity</a:t>
            </a:r>
            <a:br>
              <a:rPr lang="en-US" sz="3200" dirty="0" smtClean="0">
                <a:solidFill>
                  <a:schemeClr val="bg1"/>
                </a:solidFill>
              </a:rPr>
            </a:br>
            <a:r>
              <a:rPr lang="en-US" sz="2000" dirty="0" smtClean="0">
                <a:solidFill>
                  <a:schemeClr val="bg1"/>
                </a:solidFill>
              </a:rPr>
              <a:t/>
            </a:r>
            <a:br>
              <a:rPr lang="en-US" sz="2000" dirty="0" smtClean="0">
                <a:solidFill>
                  <a:schemeClr val="bg1"/>
                </a:solidFill>
              </a:rPr>
            </a:br>
            <a:r>
              <a:rPr lang="en-US" sz="1800" dirty="0" smtClean="0">
                <a:solidFill>
                  <a:schemeClr val="bg1"/>
                </a:solidFill>
              </a:rPr>
              <a:t>Mike F. Keen, Ph.D., LEED AP</a:t>
            </a:r>
            <a:br>
              <a:rPr lang="en-US" sz="1800" dirty="0" smtClean="0">
                <a:solidFill>
                  <a:schemeClr val="bg1"/>
                </a:solidFill>
              </a:rPr>
            </a:br>
            <a:r>
              <a:rPr lang="en-US" sz="1800" dirty="0" smtClean="0">
                <a:solidFill>
                  <a:schemeClr val="bg1"/>
                </a:solidFill>
              </a:rPr>
              <a:t>IU South Bend Center for a Sustainable Future</a:t>
            </a:r>
            <a:endParaRPr lang="en-US" sz="3600" dirty="0" smtClean="0">
              <a:solidFill>
                <a:schemeClr val="bg1"/>
              </a:solidFill>
            </a:endParaRPr>
          </a:p>
        </p:txBody>
      </p:sp>
      <p:pic>
        <p:nvPicPr>
          <p:cNvPr id="6" name="Picture 7" descr="MPj03419150000[1]"/>
          <p:cNvPicPr>
            <a:picLocks noChangeAspect="1" noChangeArrowheads="1"/>
          </p:cNvPicPr>
          <p:nvPr/>
        </p:nvPicPr>
        <p:blipFill>
          <a:blip r:embed="rId2" cstate="print"/>
          <a:srcRect l="8775" r="13162"/>
          <a:stretch>
            <a:fillRect/>
          </a:stretch>
        </p:blipFill>
        <p:spPr bwMode="auto">
          <a:xfrm>
            <a:off x="5148663" y="2742195"/>
            <a:ext cx="2809486" cy="2568232"/>
          </a:xfrm>
          <a:prstGeom prst="rect">
            <a:avLst/>
          </a:prstGeom>
          <a:noFill/>
          <a:ln w="9525">
            <a:noFill/>
            <a:miter lim="800000"/>
            <a:headEnd/>
            <a:tailEnd/>
          </a:ln>
        </p:spPr>
      </p:pic>
      <p:pic>
        <p:nvPicPr>
          <p:cNvPr id="7" name="Picture 12" descr="MPj04308490000[1]"/>
          <p:cNvPicPr>
            <a:picLocks noChangeAspect="1" noChangeArrowheads="1"/>
          </p:cNvPicPr>
          <p:nvPr/>
        </p:nvPicPr>
        <p:blipFill>
          <a:blip r:embed="rId3" cstate="print"/>
          <a:srcRect l="15152" r="15152"/>
          <a:stretch>
            <a:fillRect/>
          </a:stretch>
        </p:blipFill>
        <p:spPr bwMode="auto">
          <a:xfrm>
            <a:off x="3270912" y="3877470"/>
            <a:ext cx="2221176" cy="2475388"/>
          </a:xfrm>
          <a:prstGeom prst="rect">
            <a:avLst/>
          </a:prstGeom>
          <a:noFill/>
          <a:ln w="9525">
            <a:noFill/>
            <a:miter lim="800000"/>
            <a:headEnd/>
            <a:tailEnd/>
          </a:ln>
        </p:spPr>
      </p:pic>
      <p:pic>
        <p:nvPicPr>
          <p:cNvPr id="4" name="Picture 3" descr="MPj01788020000[1]"/>
          <p:cNvPicPr>
            <a:picLocks noChangeAspect="1" noChangeArrowheads="1"/>
          </p:cNvPicPr>
          <p:nvPr/>
        </p:nvPicPr>
        <p:blipFill>
          <a:blip r:embed="rId4" cstate="print"/>
          <a:srcRect l="5000" r="5714"/>
          <a:stretch>
            <a:fillRect/>
          </a:stretch>
        </p:blipFill>
        <p:spPr bwMode="auto">
          <a:xfrm>
            <a:off x="1115701" y="2742195"/>
            <a:ext cx="2759698" cy="20605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361950"/>
            <a:ext cx="5486400" cy="522288"/>
          </a:xfrm>
        </p:spPr>
        <p:txBody>
          <a:bodyPr>
            <a:noAutofit/>
          </a:bodyPr>
          <a:lstStyle/>
          <a:p>
            <a:pPr algn="ctr"/>
            <a:r>
              <a:rPr lang="en-US" sz="3600" b="0" dirty="0" smtClean="0">
                <a:solidFill>
                  <a:schemeClr val="bg1"/>
                </a:solidFill>
              </a:rPr>
              <a:t>Scientific Foundations</a:t>
            </a:r>
            <a:endParaRPr lang="en-US" sz="3600" b="0" dirty="0">
              <a:solidFill>
                <a:schemeClr val="bg1"/>
              </a:solidFill>
            </a:endParaRPr>
          </a:p>
        </p:txBody>
      </p:sp>
      <p:sp>
        <p:nvSpPr>
          <p:cNvPr id="7" name="Text Placeholder 6"/>
          <p:cNvSpPr>
            <a:spLocks noGrp="1"/>
          </p:cNvSpPr>
          <p:nvPr>
            <p:ph type="body" sz="half" idx="2"/>
          </p:nvPr>
        </p:nvSpPr>
        <p:spPr>
          <a:xfrm>
            <a:off x="1828800" y="1366838"/>
            <a:ext cx="5486400" cy="804862"/>
          </a:xfrm>
        </p:spPr>
        <p:txBody>
          <a:bodyPr/>
          <a:lstStyle/>
          <a:p>
            <a:pPr algn="ctr"/>
            <a:r>
              <a:rPr lang="en-US" sz="2800" dirty="0" smtClean="0"/>
              <a:t>Basic Laws of Physics</a:t>
            </a:r>
            <a:endParaRPr lang="en-US" sz="2800" dirty="0"/>
          </a:p>
        </p:txBody>
      </p:sp>
      <p:sp>
        <p:nvSpPr>
          <p:cNvPr id="9" name="TextBox 8"/>
          <p:cNvSpPr txBox="1"/>
          <p:nvPr/>
        </p:nvSpPr>
        <p:spPr>
          <a:xfrm>
            <a:off x="438150" y="2571750"/>
            <a:ext cx="4019550" cy="1569660"/>
          </a:xfrm>
          <a:prstGeom prst="rect">
            <a:avLst/>
          </a:prstGeom>
          <a:noFill/>
        </p:spPr>
        <p:txBody>
          <a:bodyPr wrap="square" rtlCol="0">
            <a:spAutoFit/>
          </a:bodyPr>
          <a:lstStyle/>
          <a:p>
            <a:pPr algn="ctr"/>
            <a:r>
              <a:rPr lang="en-US" sz="2400" dirty="0" smtClean="0">
                <a:latin typeface="+mn-lt"/>
              </a:rPr>
              <a:t>1</a:t>
            </a:r>
            <a:r>
              <a:rPr lang="en-US" sz="2400" baseline="30000" dirty="0" smtClean="0">
                <a:latin typeface="+mn-lt"/>
              </a:rPr>
              <a:t>st</a:t>
            </a:r>
            <a:r>
              <a:rPr lang="en-US" sz="2400" dirty="0" smtClean="0">
                <a:latin typeface="+mn-lt"/>
              </a:rPr>
              <a:t> and 2</a:t>
            </a:r>
            <a:r>
              <a:rPr lang="en-US" sz="2400" baseline="30000" dirty="0" smtClean="0">
                <a:latin typeface="+mn-lt"/>
              </a:rPr>
              <a:t>nd</a:t>
            </a:r>
            <a:r>
              <a:rPr lang="en-US" sz="2400" dirty="0" smtClean="0">
                <a:latin typeface="+mn-lt"/>
              </a:rPr>
              <a:t> Laws of Thermodynamics</a:t>
            </a:r>
          </a:p>
          <a:p>
            <a:pPr algn="ctr"/>
            <a:endParaRPr lang="en-US" sz="2400" dirty="0" smtClean="0">
              <a:latin typeface="+mn-lt"/>
            </a:endParaRPr>
          </a:p>
          <a:p>
            <a:pPr algn="ctr"/>
            <a:r>
              <a:rPr lang="en-US" sz="2400" dirty="0" smtClean="0">
                <a:latin typeface="+mn-lt"/>
              </a:rPr>
              <a:t>Law of Conservation of Matter</a:t>
            </a:r>
            <a:endParaRPr lang="en-US" sz="2400"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1407" y="2431192"/>
            <a:ext cx="4123037" cy="3092278"/>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381000"/>
            <a:ext cx="5486400" cy="522288"/>
          </a:xfrm>
        </p:spPr>
        <p:txBody>
          <a:bodyPr>
            <a:noAutofit/>
          </a:bodyPr>
          <a:lstStyle/>
          <a:p>
            <a:pPr algn="ctr"/>
            <a:r>
              <a:rPr lang="en-US" sz="3600" b="0" dirty="0" smtClean="0">
                <a:solidFill>
                  <a:schemeClr val="bg1"/>
                </a:solidFill>
              </a:rPr>
              <a:t>Scientific Foundations</a:t>
            </a:r>
            <a:endParaRPr lang="en-US" sz="3600" b="0" dirty="0">
              <a:solidFill>
                <a:schemeClr val="bg1"/>
              </a:solidFill>
            </a:endParaRPr>
          </a:p>
        </p:txBody>
      </p:sp>
      <p:sp>
        <p:nvSpPr>
          <p:cNvPr id="6" name="Text Placeholder 5"/>
          <p:cNvSpPr>
            <a:spLocks noGrp="1"/>
          </p:cNvSpPr>
          <p:nvPr>
            <p:ph type="body" sz="half" idx="2"/>
          </p:nvPr>
        </p:nvSpPr>
        <p:spPr/>
        <p:txBody>
          <a:bodyPr/>
          <a:lstStyle/>
          <a:p>
            <a:r>
              <a:rPr lang="en-US" sz="2000" dirty="0" smtClean="0">
                <a:solidFill>
                  <a:schemeClr val="bg1"/>
                </a:solidFill>
              </a:rPr>
              <a:t>Evolution</a:t>
            </a:r>
            <a:endParaRPr lang="en-US" sz="2000" dirty="0">
              <a:solidFill>
                <a:schemeClr val="bg1"/>
              </a:solidFill>
            </a:endParaRPr>
          </a:p>
        </p:txBody>
      </p:sp>
      <p:sp>
        <p:nvSpPr>
          <p:cNvPr id="5" name="TextBox 4"/>
          <p:cNvSpPr txBox="1"/>
          <p:nvPr/>
        </p:nvSpPr>
        <p:spPr>
          <a:xfrm>
            <a:off x="2133600" y="1390650"/>
            <a:ext cx="4648200" cy="523220"/>
          </a:xfrm>
          <a:prstGeom prst="rect">
            <a:avLst/>
          </a:prstGeom>
          <a:noFill/>
        </p:spPr>
        <p:txBody>
          <a:bodyPr wrap="square" rtlCol="0">
            <a:spAutoFit/>
          </a:bodyPr>
          <a:lstStyle/>
          <a:p>
            <a:pPr algn="ctr"/>
            <a:r>
              <a:rPr lang="en-US" sz="2800" dirty="0" smtClean="0">
                <a:latin typeface="+mj-lt"/>
              </a:rPr>
              <a:t>Evolutionary Biology</a:t>
            </a:r>
            <a:endParaRPr lang="en-US" sz="2800" dirty="0">
              <a:latin typeface="+mj-lt"/>
            </a:endParaRPr>
          </a:p>
        </p:txBody>
      </p:sp>
      <p:sp>
        <p:nvSpPr>
          <p:cNvPr id="7" name="TextBox 6"/>
          <p:cNvSpPr txBox="1"/>
          <p:nvPr/>
        </p:nvSpPr>
        <p:spPr>
          <a:xfrm>
            <a:off x="533400" y="2514600"/>
            <a:ext cx="3708400" cy="2585323"/>
          </a:xfrm>
          <a:prstGeom prst="rect">
            <a:avLst/>
          </a:prstGeom>
          <a:noFill/>
        </p:spPr>
        <p:txBody>
          <a:bodyPr wrap="square" rtlCol="0">
            <a:spAutoFit/>
          </a:bodyPr>
          <a:lstStyle/>
          <a:p>
            <a:r>
              <a:rPr lang="en-US" sz="1800" dirty="0" smtClean="0">
                <a:latin typeface="+mn-lt"/>
              </a:rPr>
              <a:t>4.5 billion years – Swirling stew</a:t>
            </a:r>
          </a:p>
          <a:p>
            <a:endParaRPr lang="en-US" sz="1800" dirty="0" smtClean="0">
              <a:latin typeface="+mn-lt"/>
            </a:endParaRPr>
          </a:p>
          <a:p>
            <a:r>
              <a:rPr lang="en-US" sz="1800" dirty="0" smtClean="0">
                <a:latin typeface="+mn-lt"/>
              </a:rPr>
              <a:t>3.5 billion years – First plant cell</a:t>
            </a:r>
          </a:p>
          <a:p>
            <a:endParaRPr lang="en-US" sz="1800" dirty="0" smtClean="0">
              <a:latin typeface="+mn-lt"/>
            </a:endParaRPr>
          </a:p>
          <a:p>
            <a:r>
              <a:rPr lang="en-US" sz="1800" dirty="0" smtClean="0">
                <a:latin typeface="+mn-lt"/>
              </a:rPr>
              <a:t>1.5  billion years – First green plants</a:t>
            </a:r>
          </a:p>
          <a:p>
            <a:endParaRPr lang="en-US" sz="1800" dirty="0" smtClean="0">
              <a:latin typeface="+mn-lt"/>
            </a:endParaRPr>
          </a:p>
          <a:p>
            <a:r>
              <a:rPr lang="en-US" sz="1800" dirty="0" smtClean="0">
                <a:latin typeface="+mn-lt"/>
              </a:rPr>
              <a:t>0.7- 1 billion – First animal cells</a:t>
            </a:r>
          </a:p>
          <a:p>
            <a:endParaRPr lang="en-US" sz="1800" dirty="0" smtClean="0">
              <a:latin typeface="+mn-lt"/>
            </a:endParaRPr>
          </a:p>
          <a:p>
            <a:r>
              <a:rPr lang="en-US" sz="1800" dirty="0" smtClean="0">
                <a:latin typeface="+mn-lt"/>
              </a:rPr>
              <a:t>2 million years – Human ancestors</a:t>
            </a:r>
            <a:endParaRPr lang="en-US" sz="1800" dirty="0">
              <a:latin typeface="+mn-lt"/>
            </a:endParaRPr>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625" b="1625"/>
          <a:stretch>
            <a:fillRect/>
          </a:stretch>
        </p:blipFill>
        <p:spPr>
          <a:xfrm>
            <a:off x="3978877" y="2284290"/>
            <a:ext cx="4967636" cy="3725728"/>
          </a:xfr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2396" b="12396"/>
          <a:stretch>
            <a:fillRect/>
          </a:stretch>
        </p:blipFill>
        <p:spPr>
          <a:xfrm>
            <a:off x="2445928" y="3468824"/>
            <a:ext cx="3520314" cy="2640235"/>
          </a:xfrm>
        </p:spPr>
      </p:pic>
      <p:sp>
        <p:nvSpPr>
          <p:cNvPr id="2" name="Title 1"/>
          <p:cNvSpPr>
            <a:spLocks noGrp="1"/>
          </p:cNvSpPr>
          <p:nvPr>
            <p:ph type="title"/>
          </p:nvPr>
        </p:nvSpPr>
        <p:spPr>
          <a:xfrm>
            <a:off x="2933700" y="323850"/>
            <a:ext cx="5486400" cy="522288"/>
          </a:xfrm>
        </p:spPr>
        <p:txBody>
          <a:bodyPr>
            <a:noAutofit/>
          </a:bodyPr>
          <a:lstStyle/>
          <a:p>
            <a:pPr algn="ctr"/>
            <a:r>
              <a:rPr lang="en-US" sz="3600" b="0" dirty="0" smtClean="0">
                <a:solidFill>
                  <a:schemeClr val="bg1"/>
                </a:solidFill>
              </a:rPr>
              <a:t>Scientific Foundations</a:t>
            </a:r>
            <a:endParaRPr lang="en-US" sz="3600" b="0" dirty="0">
              <a:solidFill>
                <a:schemeClr val="bg1"/>
              </a:solidFill>
            </a:endParaRPr>
          </a:p>
        </p:txBody>
      </p:sp>
      <p:sp>
        <p:nvSpPr>
          <p:cNvPr id="4" name="Text Placeholder 3"/>
          <p:cNvSpPr>
            <a:spLocks noGrp="1"/>
          </p:cNvSpPr>
          <p:nvPr>
            <p:ph type="body" sz="half" idx="2"/>
          </p:nvPr>
        </p:nvSpPr>
        <p:spPr>
          <a:xfrm>
            <a:off x="1828800" y="1333500"/>
            <a:ext cx="5486400" cy="530352"/>
          </a:xfrm>
        </p:spPr>
        <p:txBody>
          <a:bodyPr/>
          <a:lstStyle/>
          <a:p>
            <a:pPr algn="ctr"/>
            <a:r>
              <a:rPr lang="en-US" sz="3000" b="1" dirty="0" smtClean="0"/>
              <a:t>Planetary Cycles</a:t>
            </a:r>
            <a:endParaRPr lang="en-US" sz="3000" b="1" dirty="0"/>
          </a:p>
        </p:txBody>
      </p:sp>
      <p:pic>
        <p:nvPicPr>
          <p:cNvPr id="87042" name="Picture 2" descr="O:\Center for a Sustainable Future\carboncycle.jpg"/>
          <p:cNvPicPr>
            <a:picLocks noChangeAspect="1" noChangeArrowheads="1"/>
          </p:cNvPicPr>
          <p:nvPr/>
        </p:nvPicPr>
        <p:blipFill>
          <a:blip r:embed="rId3" cstate="print"/>
          <a:srcRect/>
          <a:stretch>
            <a:fillRect/>
          </a:stretch>
        </p:blipFill>
        <p:spPr bwMode="auto">
          <a:xfrm>
            <a:off x="5648068" y="2276089"/>
            <a:ext cx="2772032" cy="2772032"/>
          </a:xfrm>
          <a:prstGeom prst="rect">
            <a:avLst/>
          </a:prstGeom>
          <a:noFill/>
        </p:spPr>
      </p:pic>
      <p:sp>
        <p:nvSpPr>
          <p:cNvPr id="6" name="TextBox 5"/>
          <p:cNvSpPr txBox="1"/>
          <p:nvPr/>
        </p:nvSpPr>
        <p:spPr>
          <a:xfrm>
            <a:off x="3188824" y="6039748"/>
            <a:ext cx="2228850" cy="461665"/>
          </a:xfrm>
          <a:prstGeom prst="rect">
            <a:avLst/>
          </a:prstGeom>
          <a:noFill/>
        </p:spPr>
        <p:txBody>
          <a:bodyPr wrap="square" rtlCol="0">
            <a:spAutoFit/>
          </a:bodyPr>
          <a:lstStyle/>
          <a:p>
            <a:pPr algn="ctr"/>
            <a:r>
              <a:rPr lang="en-US" sz="2400" dirty="0" smtClean="0">
                <a:latin typeface="+mn-lt"/>
              </a:rPr>
              <a:t>Water</a:t>
            </a:r>
            <a:endParaRPr lang="en-US" sz="2400" dirty="0">
              <a:latin typeface="+mn-lt"/>
            </a:endParaRPr>
          </a:p>
        </p:txBody>
      </p:sp>
      <p:sp>
        <p:nvSpPr>
          <p:cNvPr id="7" name="TextBox 6"/>
          <p:cNvSpPr txBox="1"/>
          <p:nvPr/>
        </p:nvSpPr>
        <p:spPr>
          <a:xfrm>
            <a:off x="5598651" y="1837031"/>
            <a:ext cx="2971800" cy="461665"/>
          </a:xfrm>
          <a:prstGeom prst="rect">
            <a:avLst/>
          </a:prstGeom>
          <a:noFill/>
        </p:spPr>
        <p:txBody>
          <a:bodyPr wrap="square" rtlCol="0">
            <a:spAutoFit/>
          </a:bodyPr>
          <a:lstStyle/>
          <a:p>
            <a:pPr algn="ctr"/>
            <a:r>
              <a:rPr lang="en-US" sz="2400" dirty="0" smtClean="0">
                <a:latin typeface="+mn-lt"/>
              </a:rPr>
              <a:t>Carbon (CO</a:t>
            </a:r>
            <a:r>
              <a:rPr lang="en-US" sz="2400" baseline="-25000" dirty="0" smtClean="0">
                <a:latin typeface="+mn-lt"/>
              </a:rPr>
              <a:t>2</a:t>
            </a:r>
            <a:r>
              <a:rPr lang="en-US" sz="2400" dirty="0" smtClean="0">
                <a:latin typeface="+mn-lt"/>
              </a:rPr>
              <a:t>)</a:t>
            </a:r>
            <a:endParaRPr lang="en-US" sz="2400" dirty="0">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0291" y="1606151"/>
            <a:ext cx="2401433" cy="2394762"/>
          </a:xfrm>
          <a:prstGeom prst="rect">
            <a:avLst/>
          </a:prstGeom>
        </p:spPr>
      </p:pic>
      <p:sp>
        <p:nvSpPr>
          <p:cNvPr id="9" name="TextBox 8"/>
          <p:cNvSpPr txBox="1"/>
          <p:nvPr/>
        </p:nvSpPr>
        <p:spPr>
          <a:xfrm>
            <a:off x="798680" y="1209884"/>
            <a:ext cx="1984655" cy="558615"/>
          </a:xfrm>
          <a:prstGeom prst="rect">
            <a:avLst/>
          </a:prstGeom>
          <a:noFill/>
        </p:spPr>
        <p:txBody>
          <a:bodyPr wrap="square" rtlCol="0">
            <a:spAutoFit/>
          </a:bodyPr>
          <a:lstStyle/>
          <a:p>
            <a:pPr algn="ctr"/>
            <a:r>
              <a:rPr lang="en-US" sz="2400" dirty="0" smtClean="0">
                <a:latin typeface="+mn-lt"/>
              </a:rPr>
              <a:t>Nitrogen</a:t>
            </a:r>
            <a:endParaRPr lang="en-US" sz="2400" dirty="0">
              <a:latin typeface="+mn-lt"/>
            </a:endParaRPr>
          </a:p>
        </p:txBody>
      </p:sp>
      <p:sp>
        <p:nvSpPr>
          <p:cNvPr id="10" name="TextBox 9"/>
          <p:cNvSpPr txBox="1"/>
          <p:nvPr/>
        </p:nvSpPr>
        <p:spPr>
          <a:xfrm>
            <a:off x="6474941" y="5911347"/>
            <a:ext cx="2533135" cy="461665"/>
          </a:xfrm>
          <a:prstGeom prst="rect">
            <a:avLst/>
          </a:prstGeom>
          <a:noFill/>
        </p:spPr>
        <p:txBody>
          <a:bodyPr wrap="square" rtlCol="0">
            <a:spAutoFit/>
          </a:bodyPr>
          <a:lstStyle/>
          <a:p>
            <a:r>
              <a:rPr lang="en-US" sz="1200" dirty="0" smtClean="0">
                <a:latin typeface="+mn-lt"/>
              </a:rPr>
              <a:t>National  Center for Atmospheric Research</a:t>
            </a:r>
            <a:endParaRPr lang="en-US" sz="1200" dirty="0">
              <a:latin typeface="+mn-lt"/>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2490788" y="274638"/>
            <a:ext cx="6426200" cy="690562"/>
          </a:xfrm>
        </p:spPr>
        <p:txBody>
          <a:bodyPr/>
          <a:lstStyle/>
          <a:p>
            <a:pPr eaLnBrk="1" hangingPunct="1"/>
            <a:r>
              <a:rPr lang="fr-FR" sz="3600" dirty="0" err="1" smtClean="0">
                <a:solidFill>
                  <a:schemeClr val="bg1"/>
                </a:solidFill>
              </a:rPr>
              <a:t>What</a:t>
            </a:r>
            <a:r>
              <a:rPr lang="fr-FR" sz="3600" dirty="0" smtClean="0">
                <a:solidFill>
                  <a:schemeClr val="bg1"/>
                </a:solidFill>
              </a:rPr>
              <a:t> all </a:t>
            </a:r>
            <a:r>
              <a:rPr lang="fr-FR" sz="3600" dirty="0" err="1" smtClean="0">
                <a:solidFill>
                  <a:schemeClr val="bg1"/>
                </a:solidFill>
              </a:rPr>
              <a:t>scientists</a:t>
            </a:r>
            <a:r>
              <a:rPr lang="fr-FR" sz="3600" dirty="0" smtClean="0">
                <a:solidFill>
                  <a:schemeClr val="bg1"/>
                </a:solidFill>
              </a:rPr>
              <a:t> </a:t>
            </a:r>
            <a:r>
              <a:rPr lang="fr-FR" sz="3600" dirty="0" err="1" smtClean="0">
                <a:solidFill>
                  <a:schemeClr val="bg1"/>
                </a:solidFill>
              </a:rPr>
              <a:t>agree</a:t>
            </a:r>
            <a:r>
              <a:rPr lang="fr-FR" sz="3600" dirty="0" smtClean="0">
                <a:solidFill>
                  <a:schemeClr val="bg1"/>
                </a:solidFill>
              </a:rPr>
              <a:t> </a:t>
            </a:r>
            <a:r>
              <a:rPr lang="fr-FR" sz="3600" dirty="0" err="1" smtClean="0">
                <a:solidFill>
                  <a:schemeClr val="bg1"/>
                </a:solidFill>
              </a:rPr>
              <a:t>upon</a:t>
            </a:r>
            <a:endParaRPr lang="fr-FR" sz="3600" dirty="0" smtClean="0">
              <a:solidFill>
                <a:schemeClr val="bg1"/>
              </a:solidFill>
            </a:endParaRPr>
          </a:p>
        </p:txBody>
      </p:sp>
      <p:pic>
        <p:nvPicPr>
          <p:cNvPr id="104452" name="Picture 4" descr="Biosphere_ArrowDown"/>
          <p:cNvPicPr>
            <a:picLocks noChangeAspect="1" noChangeArrowheads="1"/>
          </p:cNvPicPr>
          <p:nvPr/>
        </p:nvPicPr>
        <p:blipFill>
          <a:blip r:embed="rId3" cstate="print"/>
          <a:srcRect/>
          <a:stretch>
            <a:fillRect/>
          </a:stretch>
        </p:blipFill>
        <p:spPr bwMode="auto">
          <a:xfrm>
            <a:off x="2843213" y="4076700"/>
            <a:ext cx="3313112" cy="1447800"/>
          </a:xfrm>
          <a:prstGeom prst="rect">
            <a:avLst/>
          </a:prstGeom>
          <a:noFill/>
          <a:ln w="9525">
            <a:noFill/>
            <a:miter lim="800000"/>
            <a:headEnd/>
            <a:tailEnd/>
          </a:ln>
        </p:spPr>
      </p:pic>
      <p:pic>
        <p:nvPicPr>
          <p:cNvPr id="104454" name="Picture 6" descr="CirclesTSN_PaleGreen"/>
          <p:cNvPicPr>
            <a:picLocks noChangeAspect="1" noChangeArrowheads="1"/>
          </p:cNvPicPr>
          <p:nvPr/>
        </p:nvPicPr>
        <p:blipFill>
          <a:blip r:embed="rId4" cstate="print"/>
          <a:srcRect/>
          <a:stretch>
            <a:fillRect/>
          </a:stretch>
        </p:blipFill>
        <p:spPr bwMode="auto">
          <a:xfrm>
            <a:off x="3441700" y="2859088"/>
            <a:ext cx="2160588" cy="2143125"/>
          </a:xfrm>
          <a:prstGeom prst="rect">
            <a:avLst/>
          </a:prstGeom>
          <a:noFill/>
          <a:ln w="9525">
            <a:noFill/>
            <a:miter lim="800000"/>
            <a:headEnd/>
            <a:tailEnd/>
          </a:ln>
        </p:spPr>
      </p:pic>
      <p:pic>
        <p:nvPicPr>
          <p:cNvPr id="104455" name="Picture 7" descr="Cow"/>
          <p:cNvPicPr>
            <a:picLocks noChangeAspect="1" noChangeArrowheads="1"/>
          </p:cNvPicPr>
          <p:nvPr/>
        </p:nvPicPr>
        <p:blipFill>
          <a:blip r:embed="rId5" cstate="print"/>
          <a:srcRect/>
          <a:stretch>
            <a:fillRect/>
          </a:stretch>
        </p:blipFill>
        <p:spPr bwMode="auto">
          <a:xfrm>
            <a:off x="5724525" y="3597275"/>
            <a:ext cx="863600" cy="552450"/>
          </a:xfrm>
          <a:prstGeom prst="rect">
            <a:avLst/>
          </a:prstGeom>
          <a:noFill/>
          <a:ln w="9525">
            <a:noFill/>
            <a:miter lim="800000"/>
            <a:headEnd/>
            <a:tailEnd/>
          </a:ln>
        </p:spPr>
      </p:pic>
      <p:pic>
        <p:nvPicPr>
          <p:cNvPr id="104456" name="Picture 8" descr="Leaves"/>
          <p:cNvPicPr>
            <a:picLocks noChangeAspect="1" noChangeArrowheads="1"/>
          </p:cNvPicPr>
          <p:nvPr/>
        </p:nvPicPr>
        <p:blipFill>
          <a:blip r:embed="rId6" cstate="print"/>
          <a:srcRect/>
          <a:stretch>
            <a:fillRect/>
          </a:stretch>
        </p:blipFill>
        <p:spPr bwMode="auto">
          <a:xfrm>
            <a:off x="1979613" y="3716338"/>
            <a:ext cx="1212850" cy="474662"/>
          </a:xfrm>
          <a:prstGeom prst="rect">
            <a:avLst/>
          </a:prstGeom>
          <a:noFill/>
          <a:ln w="9525">
            <a:noFill/>
            <a:miter lim="800000"/>
            <a:headEnd/>
            <a:tailEnd/>
          </a:ln>
        </p:spPr>
      </p:pic>
      <p:pic>
        <p:nvPicPr>
          <p:cNvPr id="104458" name="Picture 10" descr="Sun"/>
          <p:cNvPicPr>
            <a:picLocks noChangeAspect="1" noChangeArrowheads="1"/>
          </p:cNvPicPr>
          <p:nvPr/>
        </p:nvPicPr>
        <p:blipFill>
          <a:blip r:embed="rId7" cstate="print"/>
          <a:srcRect/>
          <a:stretch>
            <a:fillRect/>
          </a:stretch>
        </p:blipFill>
        <p:spPr bwMode="auto">
          <a:xfrm>
            <a:off x="2490788" y="1628775"/>
            <a:ext cx="723900" cy="709613"/>
          </a:xfrm>
          <a:prstGeom prst="rect">
            <a:avLst/>
          </a:prstGeom>
          <a:noFill/>
          <a:ln w="9525">
            <a:noFill/>
            <a:miter lim="800000"/>
            <a:headEnd/>
            <a:tailEnd/>
          </a:ln>
        </p:spPr>
      </p:pic>
      <p:pic>
        <p:nvPicPr>
          <p:cNvPr id="104459" name="Picture 11" descr="SunRays"/>
          <p:cNvPicPr>
            <a:picLocks noChangeAspect="1" noChangeArrowheads="1"/>
          </p:cNvPicPr>
          <p:nvPr/>
        </p:nvPicPr>
        <p:blipFill>
          <a:blip r:embed="rId8" cstate="print"/>
          <a:srcRect/>
          <a:stretch>
            <a:fillRect/>
          </a:stretch>
        </p:blipFill>
        <p:spPr bwMode="auto">
          <a:xfrm>
            <a:off x="2922588" y="2166938"/>
            <a:ext cx="569912" cy="574675"/>
          </a:xfrm>
          <a:prstGeom prst="rect">
            <a:avLst/>
          </a:prstGeom>
          <a:noFill/>
          <a:ln w="9525">
            <a:noFill/>
            <a:miter lim="800000"/>
            <a:headEnd/>
            <a:tailEnd/>
          </a:ln>
        </p:spPr>
      </p:pic>
      <p:pic>
        <p:nvPicPr>
          <p:cNvPr id="104460" name="Picture 12" descr="RaysOut"/>
          <p:cNvPicPr>
            <a:picLocks noChangeAspect="1" noChangeArrowheads="1"/>
          </p:cNvPicPr>
          <p:nvPr/>
        </p:nvPicPr>
        <p:blipFill>
          <a:blip r:embed="rId9" cstate="print"/>
          <a:srcRect/>
          <a:stretch>
            <a:fillRect/>
          </a:stretch>
        </p:blipFill>
        <p:spPr bwMode="auto">
          <a:xfrm rot="240643">
            <a:off x="5508625" y="2101850"/>
            <a:ext cx="627063" cy="679450"/>
          </a:xfrm>
          <a:prstGeom prst="rect">
            <a:avLst/>
          </a:prstGeom>
          <a:noFill/>
          <a:ln w="9525">
            <a:noFill/>
            <a:miter lim="800000"/>
            <a:headEnd/>
            <a:tailEnd/>
          </a:ln>
        </p:spPr>
      </p:pic>
      <p:pic>
        <p:nvPicPr>
          <p:cNvPr id="104461" name="Picture 13" descr="ArrowLithoDown"/>
          <p:cNvPicPr>
            <a:picLocks noChangeAspect="1" noChangeArrowheads="1"/>
          </p:cNvPicPr>
          <p:nvPr/>
        </p:nvPicPr>
        <p:blipFill>
          <a:blip r:embed="rId10" cstate="print"/>
          <a:srcRect/>
          <a:stretch>
            <a:fillRect/>
          </a:stretch>
        </p:blipFill>
        <p:spPr bwMode="auto">
          <a:xfrm>
            <a:off x="5510213" y="5157788"/>
            <a:ext cx="187325" cy="792162"/>
          </a:xfrm>
          <a:prstGeom prst="rect">
            <a:avLst/>
          </a:prstGeom>
          <a:noFill/>
          <a:ln w="9525">
            <a:noFill/>
            <a:miter lim="800000"/>
            <a:headEnd/>
            <a:tailEnd/>
          </a:ln>
        </p:spPr>
      </p:pic>
      <p:pic>
        <p:nvPicPr>
          <p:cNvPr id="104462" name="Picture 14" descr="ArrowLithoUp"/>
          <p:cNvPicPr>
            <a:picLocks noChangeAspect="1" noChangeArrowheads="1"/>
          </p:cNvPicPr>
          <p:nvPr/>
        </p:nvPicPr>
        <p:blipFill>
          <a:blip r:embed="rId11" cstate="print"/>
          <a:srcRect/>
          <a:stretch>
            <a:fillRect/>
          </a:stretch>
        </p:blipFill>
        <p:spPr bwMode="auto">
          <a:xfrm>
            <a:off x="3422650" y="5184775"/>
            <a:ext cx="201613" cy="788988"/>
          </a:xfrm>
          <a:prstGeom prst="rect">
            <a:avLst/>
          </a:prstGeom>
          <a:noFill/>
          <a:ln w="9525">
            <a:noFill/>
            <a:miter lim="800000"/>
            <a:headEnd/>
            <a:tailEnd/>
          </a:ln>
        </p:spPr>
      </p:pic>
      <p:sp>
        <p:nvSpPr>
          <p:cNvPr id="104463" name="Text Box 15"/>
          <p:cNvSpPr txBox="1">
            <a:spLocks noChangeArrowheads="1"/>
          </p:cNvSpPr>
          <p:nvPr/>
        </p:nvSpPr>
        <p:spPr bwMode="auto">
          <a:xfrm>
            <a:off x="1187450" y="5219700"/>
            <a:ext cx="2232025" cy="639763"/>
          </a:xfrm>
          <a:prstGeom prst="rect">
            <a:avLst/>
          </a:prstGeom>
          <a:noFill/>
          <a:ln w="9525">
            <a:noFill/>
            <a:miter lim="800000"/>
            <a:headEnd/>
            <a:tailEnd/>
          </a:ln>
        </p:spPr>
        <p:txBody>
          <a:bodyPr>
            <a:spAutoFit/>
          </a:bodyPr>
          <a:lstStyle/>
          <a:p>
            <a:r>
              <a:rPr lang="fr-FR" sz="1200" b="1">
                <a:solidFill>
                  <a:srgbClr val="795924"/>
                </a:solidFill>
                <a:latin typeface="Verdana" pitchFamily="34" charset="0"/>
              </a:rPr>
              <a:t>Slow geological cycles </a:t>
            </a:r>
            <a:r>
              <a:rPr lang="fr-FR" sz="1200">
                <a:solidFill>
                  <a:srgbClr val="795924"/>
                </a:solidFill>
                <a:latin typeface="Verdana" pitchFamily="34" charset="0"/>
              </a:rPr>
              <a:t>(volcano eruptions and weathering)</a:t>
            </a:r>
          </a:p>
        </p:txBody>
      </p:sp>
      <p:sp>
        <p:nvSpPr>
          <p:cNvPr id="104464" name="Text Box 16"/>
          <p:cNvSpPr txBox="1">
            <a:spLocks noChangeArrowheads="1"/>
          </p:cNvSpPr>
          <p:nvPr/>
        </p:nvSpPr>
        <p:spPr bwMode="auto">
          <a:xfrm>
            <a:off x="5867400" y="5237163"/>
            <a:ext cx="2232025" cy="639762"/>
          </a:xfrm>
          <a:prstGeom prst="rect">
            <a:avLst/>
          </a:prstGeom>
          <a:noFill/>
          <a:ln w="9525">
            <a:noFill/>
            <a:miter lim="800000"/>
            <a:headEnd/>
            <a:tailEnd/>
          </a:ln>
        </p:spPr>
        <p:txBody>
          <a:bodyPr>
            <a:spAutoFit/>
          </a:bodyPr>
          <a:lstStyle/>
          <a:p>
            <a:r>
              <a:rPr lang="fr-FR" sz="1200" b="1">
                <a:solidFill>
                  <a:srgbClr val="795924"/>
                </a:solidFill>
                <a:latin typeface="Verdana" pitchFamily="34" charset="0"/>
              </a:rPr>
              <a:t>Slow geological cycles </a:t>
            </a:r>
            <a:r>
              <a:rPr lang="fr-FR" sz="1200">
                <a:solidFill>
                  <a:srgbClr val="795924"/>
                </a:solidFill>
                <a:latin typeface="Verdana" pitchFamily="34" charset="0"/>
              </a:rPr>
              <a:t>(sedimentation and mineralization)</a:t>
            </a:r>
          </a:p>
        </p:txBody>
      </p:sp>
      <p:sp>
        <p:nvSpPr>
          <p:cNvPr id="104465" name="Text Box 17"/>
          <p:cNvSpPr txBox="1">
            <a:spLocks noChangeArrowheads="1"/>
          </p:cNvSpPr>
          <p:nvPr/>
        </p:nvSpPr>
        <p:spPr bwMode="auto">
          <a:xfrm>
            <a:off x="6732588" y="2162175"/>
            <a:ext cx="2016125" cy="762000"/>
          </a:xfrm>
          <a:prstGeom prst="rect">
            <a:avLst/>
          </a:prstGeom>
          <a:noFill/>
          <a:ln w="9525">
            <a:noFill/>
            <a:miter lim="800000"/>
            <a:headEnd/>
            <a:tailEnd/>
          </a:ln>
        </p:spPr>
        <p:txBody>
          <a:bodyPr>
            <a:spAutoFit/>
          </a:bodyPr>
          <a:lstStyle/>
          <a:p>
            <a:r>
              <a:rPr lang="en-US" sz="1200" b="1">
                <a:solidFill>
                  <a:srgbClr val="B21E3B"/>
                </a:solidFill>
                <a:latin typeface="Verdana" pitchFamily="34" charset="0"/>
              </a:rPr>
              <a:t>Closed system with respect to matter</a:t>
            </a:r>
          </a:p>
          <a:p>
            <a:r>
              <a:rPr lang="en-US" sz="1000" b="1">
                <a:solidFill>
                  <a:srgbClr val="B21E3B"/>
                </a:solidFill>
                <a:latin typeface="Verdana" pitchFamily="34" charset="0"/>
              </a:rPr>
              <a:t>1) Nothing disappears</a:t>
            </a:r>
          </a:p>
          <a:p>
            <a:r>
              <a:rPr lang="en-US" sz="1000" b="1">
                <a:solidFill>
                  <a:srgbClr val="B21E3B"/>
                </a:solidFill>
                <a:latin typeface="Verdana" pitchFamily="34" charset="0"/>
              </a:rPr>
              <a:t>2) Everything disperses</a:t>
            </a:r>
            <a:endParaRPr lang="fr-FR" sz="1000" b="1">
              <a:solidFill>
                <a:srgbClr val="B21E3B"/>
              </a:solidFill>
              <a:latin typeface="Verdana" pitchFamily="34" charset="0"/>
            </a:endParaRPr>
          </a:p>
        </p:txBody>
      </p:sp>
      <p:sp>
        <p:nvSpPr>
          <p:cNvPr id="104466" name="Text Box 18"/>
          <p:cNvSpPr txBox="1">
            <a:spLocks noChangeArrowheads="1"/>
          </p:cNvSpPr>
          <p:nvPr/>
        </p:nvSpPr>
        <p:spPr bwMode="auto">
          <a:xfrm>
            <a:off x="684213" y="1700213"/>
            <a:ext cx="1728787" cy="457200"/>
          </a:xfrm>
          <a:prstGeom prst="rect">
            <a:avLst/>
          </a:prstGeom>
          <a:noFill/>
          <a:ln w="9525">
            <a:noFill/>
            <a:miter lim="800000"/>
            <a:headEnd/>
            <a:tailEnd/>
          </a:ln>
        </p:spPr>
        <p:txBody>
          <a:bodyPr>
            <a:spAutoFit/>
          </a:bodyPr>
          <a:lstStyle/>
          <a:p>
            <a:r>
              <a:rPr lang="fr-FR" sz="1200" b="1">
                <a:solidFill>
                  <a:srgbClr val="F58220"/>
                </a:solidFill>
                <a:latin typeface="Verdana" pitchFamily="34" charset="0"/>
              </a:rPr>
              <a:t>Open system with respect to energy</a:t>
            </a:r>
          </a:p>
        </p:txBody>
      </p:sp>
      <p:sp>
        <p:nvSpPr>
          <p:cNvPr id="104467" name="Text Box 19"/>
          <p:cNvSpPr txBox="1">
            <a:spLocks noChangeArrowheads="1"/>
          </p:cNvSpPr>
          <p:nvPr/>
        </p:nvSpPr>
        <p:spPr bwMode="auto">
          <a:xfrm>
            <a:off x="1042988" y="2924175"/>
            <a:ext cx="1728787" cy="457200"/>
          </a:xfrm>
          <a:prstGeom prst="rect">
            <a:avLst/>
          </a:prstGeom>
          <a:noFill/>
          <a:ln w="9525">
            <a:noFill/>
            <a:miter lim="800000"/>
            <a:headEnd/>
            <a:tailEnd/>
          </a:ln>
        </p:spPr>
        <p:txBody>
          <a:bodyPr>
            <a:spAutoFit/>
          </a:bodyPr>
          <a:lstStyle/>
          <a:p>
            <a:r>
              <a:rPr lang="fr-FR" sz="1200" b="1">
                <a:solidFill>
                  <a:srgbClr val="4B721D"/>
                </a:solidFill>
                <a:latin typeface="Verdana" pitchFamily="34" charset="0"/>
              </a:rPr>
              <a:t>« Photosynthesis pays the bill »</a:t>
            </a:r>
          </a:p>
        </p:txBody>
      </p:sp>
      <p:sp>
        <p:nvSpPr>
          <p:cNvPr id="104468" name="Text Box 20"/>
          <p:cNvSpPr txBox="1">
            <a:spLocks noChangeArrowheads="1"/>
          </p:cNvSpPr>
          <p:nvPr/>
        </p:nvSpPr>
        <p:spPr bwMode="auto">
          <a:xfrm>
            <a:off x="3419475" y="3216275"/>
            <a:ext cx="2160588" cy="1581150"/>
          </a:xfrm>
          <a:prstGeom prst="rect">
            <a:avLst/>
          </a:prstGeom>
          <a:noFill/>
          <a:ln w="9525">
            <a:noFill/>
            <a:miter lim="800000"/>
            <a:headEnd/>
            <a:tailEnd/>
          </a:ln>
        </p:spPr>
        <p:txBody>
          <a:bodyPr>
            <a:spAutoFit/>
          </a:bodyPr>
          <a:lstStyle/>
          <a:p>
            <a:pPr algn="ctr"/>
            <a:r>
              <a:rPr lang="en-US" sz="1400" b="1">
                <a:latin typeface="Verdana" pitchFamily="34" charset="0"/>
              </a:rPr>
              <a:t>Sustainability is about the ability of our own human society to continue indefinitely within these natural cycles</a:t>
            </a:r>
            <a:endParaRPr lang="fr-FR" sz="1400" b="1">
              <a:latin typeface="Verdana" pitchFamily="34" charset="0"/>
            </a:endParaRPr>
          </a:p>
        </p:txBody>
      </p:sp>
      <p:grpSp>
        <p:nvGrpSpPr>
          <p:cNvPr id="2" name="Group 33"/>
          <p:cNvGrpSpPr>
            <a:grpSpLocks/>
          </p:cNvGrpSpPr>
          <p:nvPr/>
        </p:nvGrpSpPr>
        <p:grpSpPr bwMode="auto">
          <a:xfrm>
            <a:off x="2868613" y="2160588"/>
            <a:ext cx="3313112" cy="1522412"/>
            <a:chOff x="1807" y="1361"/>
            <a:chExt cx="2087" cy="959"/>
          </a:xfrm>
        </p:grpSpPr>
        <p:pic>
          <p:nvPicPr>
            <p:cNvPr id="86037" name="Picture 4" descr="Biosphere_ArrowDown"/>
            <p:cNvPicPr>
              <a:picLocks noChangeAspect="1" noChangeArrowheads="1"/>
            </p:cNvPicPr>
            <p:nvPr/>
          </p:nvPicPr>
          <p:blipFill>
            <a:blip r:embed="rId3" cstate="print"/>
            <a:srcRect/>
            <a:stretch>
              <a:fillRect/>
            </a:stretch>
          </p:blipFill>
          <p:spPr bwMode="auto">
            <a:xfrm rot="10800000">
              <a:off x="1807" y="1408"/>
              <a:ext cx="2087" cy="912"/>
            </a:xfrm>
            <a:prstGeom prst="rect">
              <a:avLst/>
            </a:prstGeom>
            <a:noFill/>
            <a:ln w="9525">
              <a:noFill/>
              <a:miter lim="800000"/>
              <a:headEnd/>
              <a:tailEnd/>
            </a:ln>
          </p:spPr>
        </p:pic>
        <p:sp>
          <p:nvSpPr>
            <p:cNvPr id="86038" name="WordArt 27"/>
            <p:cNvSpPr>
              <a:spLocks noChangeArrowheads="1" noChangeShapeType="1" noTextEdit="1"/>
            </p:cNvSpPr>
            <p:nvPr/>
          </p:nvSpPr>
          <p:spPr bwMode="auto">
            <a:xfrm>
              <a:off x="2566" y="1361"/>
              <a:ext cx="522" cy="78"/>
            </a:xfrm>
            <a:prstGeom prst="rect">
              <a:avLst/>
            </a:prstGeom>
          </p:spPr>
          <p:txBody>
            <a:bodyPr spcFirstLastPara="1" wrap="none" fromWordArt="1">
              <a:prstTxWarp prst="textArchUp">
                <a:avLst>
                  <a:gd name="adj" fmla="val 10800004"/>
                </a:avLst>
              </a:prstTxWarp>
            </a:bodyPr>
            <a:lstStyle/>
            <a:p>
              <a:pPr algn="ctr"/>
              <a:r>
                <a:rPr lang="en-US" sz="1800" kern="10">
                  <a:ln w="9525">
                    <a:noFill/>
                    <a:round/>
                    <a:headEnd/>
                    <a:tailEnd/>
                  </a:ln>
                  <a:solidFill>
                    <a:srgbClr val="336600"/>
                  </a:solidFill>
                  <a:latin typeface="Arial Narrow"/>
                </a:rPr>
                <a:t>BIOSPHERE</a:t>
              </a:r>
            </a:p>
          </p:txBody>
        </p:sp>
      </p:grpSp>
      <p:grpSp>
        <p:nvGrpSpPr>
          <p:cNvPr id="3" name="Group 34"/>
          <p:cNvGrpSpPr>
            <a:grpSpLocks/>
          </p:cNvGrpSpPr>
          <p:nvPr/>
        </p:nvGrpSpPr>
        <p:grpSpPr bwMode="auto">
          <a:xfrm>
            <a:off x="3163888" y="5715000"/>
            <a:ext cx="2790825" cy="533400"/>
            <a:chOff x="1993" y="3616"/>
            <a:chExt cx="1758" cy="336"/>
          </a:xfrm>
        </p:grpSpPr>
        <p:pic>
          <p:nvPicPr>
            <p:cNvPr id="86035" name="Picture 30" descr="banner"/>
            <p:cNvPicPr>
              <a:picLocks noChangeAspect="1" noChangeArrowheads="1"/>
            </p:cNvPicPr>
            <p:nvPr/>
          </p:nvPicPr>
          <p:blipFill>
            <a:blip r:embed="rId12" cstate="print"/>
            <a:srcRect/>
            <a:stretch>
              <a:fillRect/>
            </a:stretch>
          </p:blipFill>
          <p:spPr bwMode="auto">
            <a:xfrm>
              <a:off x="1993" y="3616"/>
              <a:ext cx="1758" cy="336"/>
            </a:xfrm>
            <a:prstGeom prst="rect">
              <a:avLst/>
            </a:prstGeom>
            <a:noFill/>
            <a:ln w="9525">
              <a:noFill/>
              <a:miter lim="800000"/>
              <a:headEnd/>
              <a:tailEnd/>
            </a:ln>
          </p:spPr>
        </p:pic>
        <p:sp>
          <p:nvSpPr>
            <p:cNvPr id="86036" name="WordArt 32"/>
            <p:cNvSpPr>
              <a:spLocks noChangeArrowheads="1" noChangeShapeType="1" noTextEdit="1"/>
            </p:cNvSpPr>
            <p:nvPr/>
          </p:nvSpPr>
          <p:spPr bwMode="auto">
            <a:xfrm>
              <a:off x="2559" y="3761"/>
              <a:ext cx="636" cy="106"/>
            </a:xfrm>
            <a:prstGeom prst="rect">
              <a:avLst/>
            </a:prstGeom>
          </p:spPr>
          <p:txBody>
            <a:bodyPr spcFirstLastPara="1" wrap="none" fromWordArt="1">
              <a:prstTxWarp prst="textArchUp">
                <a:avLst>
                  <a:gd name="adj" fmla="val 10800004"/>
                </a:avLst>
              </a:prstTxWarp>
            </a:bodyPr>
            <a:lstStyle/>
            <a:p>
              <a:pPr algn="ctr"/>
              <a:r>
                <a:rPr lang="en-US" sz="1400" kern="10">
                  <a:ln w="9525">
                    <a:noFill/>
                    <a:round/>
                    <a:headEnd/>
                    <a:tailEnd/>
                  </a:ln>
                  <a:solidFill>
                    <a:srgbClr val="663300"/>
                  </a:solidFill>
                  <a:latin typeface="Arial Narrow"/>
                </a:rPr>
                <a:t>LITHOSPHERE</a:t>
              </a:r>
            </a:p>
          </p:txBody>
        </p:sp>
      </p:grpSp>
    </p:spTree>
    <p:extLst>
      <p:ext uri="{BB962C8B-B14F-4D97-AF65-F5344CB8AC3E}">
        <p14:creationId xmlns:p14="http://schemas.microsoft.com/office/powerpoint/2010/main" xmlns="" val="20849553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dissolve">
                                      <p:cBhvr>
                                        <p:cTn id="7" dur="500"/>
                                        <p:tgtEl>
                                          <p:spTgt spid="104456"/>
                                        </p:tgtEl>
                                      </p:cBhvr>
                                    </p:animEffect>
                                  </p:childTnLst>
                                </p:cTn>
                              </p:par>
                              <p:par>
                                <p:cTn id="8" presetID="9" presetClass="entr" presetSubtype="0" fill="hold" nodeType="withEffect">
                                  <p:stCondLst>
                                    <p:cond delay="0"/>
                                  </p:stCondLst>
                                  <p:childTnLst>
                                    <p:set>
                                      <p:cBhvr>
                                        <p:cTn id="9" dur="1" fill="hold">
                                          <p:stCondLst>
                                            <p:cond delay="0"/>
                                          </p:stCondLst>
                                        </p:cTn>
                                        <p:tgtEl>
                                          <p:spTgt spid="104455"/>
                                        </p:tgtEl>
                                        <p:attrNameLst>
                                          <p:attrName>style.visibility</p:attrName>
                                        </p:attrNameLst>
                                      </p:cBhvr>
                                      <p:to>
                                        <p:strVal val="visible"/>
                                      </p:to>
                                    </p:set>
                                    <p:animEffect transition="in" filter="dissolve">
                                      <p:cBhvr>
                                        <p:cTn id="10" dur="500"/>
                                        <p:tgtEl>
                                          <p:spTgt spid="1044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4452"/>
                                        </p:tgtEl>
                                        <p:attrNameLst>
                                          <p:attrName>style.visibility</p:attrName>
                                        </p:attrNameLst>
                                      </p:cBhvr>
                                      <p:to>
                                        <p:strVal val="visible"/>
                                      </p:to>
                                    </p:set>
                                    <p:animEffect transition="in" filter="wipe(right)">
                                      <p:cBhvr>
                                        <p:cTn id="15" dur="1000"/>
                                        <p:tgtEl>
                                          <p:spTgt spid="10445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4468"/>
                                        </p:tgtEl>
                                        <p:attrNameLst>
                                          <p:attrName>style.visibility</p:attrName>
                                        </p:attrNameLst>
                                      </p:cBhvr>
                                      <p:to>
                                        <p:strVal val="visible"/>
                                      </p:to>
                                    </p:set>
                                    <p:animEffect transition="in" filter="fade">
                                      <p:cBhvr>
                                        <p:cTn id="23" dur="2000"/>
                                        <p:tgtEl>
                                          <p:spTgt spid="10446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4458"/>
                                        </p:tgtEl>
                                        <p:attrNameLst>
                                          <p:attrName>style.visibility</p:attrName>
                                        </p:attrNameLst>
                                      </p:cBhvr>
                                      <p:to>
                                        <p:strVal val="visible"/>
                                      </p:to>
                                    </p:set>
                                    <p:anim calcmode="lin" valueType="num">
                                      <p:cBhvr>
                                        <p:cTn id="28" dur="500" fill="hold"/>
                                        <p:tgtEl>
                                          <p:spTgt spid="104458"/>
                                        </p:tgtEl>
                                        <p:attrNameLst>
                                          <p:attrName>ppt_w</p:attrName>
                                        </p:attrNameLst>
                                      </p:cBhvr>
                                      <p:tavLst>
                                        <p:tav tm="0">
                                          <p:val>
                                            <p:fltVal val="0"/>
                                          </p:val>
                                        </p:tav>
                                        <p:tav tm="100000">
                                          <p:val>
                                            <p:strVal val="#ppt_w"/>
                                          </p:val>
                                        </p:tav>
                                      </p:tavLst>
                                    </p:anim>
                                    <p:anim calcmode="lin" valueType="num">
                                      <p:cBhvr>
                                        <p:cTn id="29" dur="500" fill="hold"/>
                                        <p:tgtEl>
                                          <p:spTgt spid="104458"/>
                                        </p:tgtEl>
                                        <p:attrNameLst>
                                          <p:attrName>ppt_h</p:attrName>
                                        </p:attrNameLst>
                                      </p:cBhvr>
                                      <p:tavLst>
                                        <p:tav tm="0">
                                          <p:val>
                                            <p:fltVal val="0"/>
                                          </p:val>
                                        </p:tav>
                                        <p:tav tm="100000">
                                          <p:val>
                                            <p:strVal val="#ppt_h"/>
                                          </p:val>
                                        </p:tav>
                                      </p:tavLst>
                                    </p:anim>
                                    <p:animEffect transition="in" filter="fade">
                                      <p:cBhvr>
                                        <p:cTn id="30" dur="500"/>
                                        <p:tgtEl>
                                          <p:spTgt spid="10445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4459"/>
                                        </p:tgtEl>
                                        <p:attrNameLst>
                                          <p:attrName>style.visibility</p:attrName>
                                        </p:attrNameLst>
                                      </p:cBhvr>
                                      <p:to>
                                        <p:strVal val="visible"/>
                                      </p:to>
                                    </p:set>
                                    <p:animEffect transition="in" filter="wipe(left)">
                                      <p:cBhvr>
                                        <p:cTn id="34" dur="500"/>
                                        <p:tgtEl>
                                          <p:spTgt spid="10445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04460"/>
                                        </p:tgtEl>
                                        <p:attrNameLst>
                                          <p:attrName>style.visibility</p:attrName>
                                        </p:attrNameLst>
                                      </p:cBhvr>
                                      <p:to>
                                        <p:strVal val="visible"/>
                                      </p:to>
                                    </p:set>
                                    <p:animEffect transition="in" filter="wipe(left)">
                                      <p:cBhvr>
                                        <p:cTn id="38" dur="500"/>
                                        <p:tgtEl>
                                          <p:spTgt spid="104460"/>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104466"/>
                                        </p:tgtEl>
                                        <p:attrNameLst>
                                          <p:attrName>style.visibility</p:attrName>
                                        </p:attrNameLst>
                                      </p:cBhvr>
                                      <p:to>
                                        <p:strVal val="visible"/>
                                      </p:to>
                                    </p:set>
                                    <p:animEffect transition="in" filter="wipe(up)">
                                      <p:cBhvr>
                                        <p:cTn id="42" dur="500"/>
                                        <p:tgtEl>
                                          <p:spTgt spid="1044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4465"/>
                                        </p:tgtEl>
                                        <p:attrNameLst>
                                          <p:attrName>style.visibility</p:attrName>
                                        </p:attrNameLst>
                                      </p:cBhvr>
                                      <p:to>
                                        <p:strVal val="visible"/>
                                      </p:to>
                                    </p:set>
                                    <p:animEffect transition="in" filter="wipe(up)">
                                      <p:cBhvr>
                                        <p:cTn id="47" dur="500"/>
                                        <p:tgtEl>
                                          <p:spTgt spid="10446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4467"/>
                                        </p:tgtEl>
                                        <p:attrNameLst>
                                          <p:attrName>style.visibility</p:attrName>
                                        </p:attrNameLst>
                                      </p:cBhvr>
                                      <p:to>
                                        <p:strVal val="visible"/>
                                      </p:to>
                                    </p:set>
                                    <p:animEffect transition="in" filter="dissolve">
                                      <p:cBhvr>
                                        <p:cTn id="52" dur="500"/>
                                        <p:tgtEl>
                                          <p:spTgt spid="1044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000"/>
                                        <p:tgtEl>
                                          <p:spTgt spid="3"/>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104462"/>
                                        </p:tgtEl>
                                        <p:attrNameLst>
                                          <p:attrName>style.visibility</p:attrName>
                                        </p:attrNameLst>
                                      </p:cBhvr>
                                      <p:to>
                                        <p:strVal val="visible"/>
                                      </p:to>
                                    </p:set>
                                    <p:animEffect transition="in" filter="wipe(down)">
                                      <p:cBhvr>
                                        <p:cTn id="61" dur="500"/>
                                        <p:tgtEl>
                                          <p:spTgt spid="104462"/>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104463">
                                            <p:txEl>
                                              <p:pRg st="0" end="0"/>
                                            </p:txEl>
                                          </p:spTgt>
                                        </p:tgtEl>
                                        <p:attrNameLst>
                                          <p:attrName>style.visibility</p:attrName>
                                        </p:attrNameLst>
                                      </p:cBhvr>
                                      <p:to>
                                        <p:strVal val="visible"/>
                                      </p:to>
                                    </p:set>
                                    <p:animEffect transition="in" filter="wipe(down)">
                                      <p:cBhvr>
                                        <p:cTn id="65" dur="500"/>
                                        <p:tgtEl>
                                          <p:spTgt spid="104463">
                                            <p:txEl>
                                              <p:pRg st="0" end="0"/>
                                            </p:txEl>
                                          </p:spTgt>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104461"/>
                                        </p:tgtEl>
                                        <p:attrNameLst>
                                          <p:attrName>style.visibility</p:attrName>
                                        </p:attrNameLst>
                                      </p:cBhvr>
                                      <p:to>
                                        <p:strVal val="visible"/>
                                      </p:to>
                                    </p:set>
                                    <p:animEffect transition="in" filter="wipe(up)">
                                      <p:cBhvr>
                                        <p:cTn id="69" dur="500"/>
                                        <p:tgtEl>
                                          <p:spTgt spid="104461"/>
                                        </p:tgtEl>
                                      </p:cBhvr>
                                    </p:animEffect>
                                  </p:childTnLst>
                                </p:cTn>
                              </p:par>
                            </p:childTnLst>
                          </p:cTn>
                        </p:par>
                        <p:par>
                          <p:cTn id="70" fill="hold">
                            <p:stCondLst>
                              <p:cond delay="2500"/>
                            </p:stCondLst>
                            <p:childTnLst>
                              <p:par>
                                <p:cTn id="71" presetID="22" presetClass="entr" presetSubtype="1" fill="hold" grpId="0" nodeType="afterEffect">
                                  <p:stCondLst>
                                    <p:cond delay="0"/>
                                  </p:stCondLst>
                                  <p:childTnLst>
                                    <p:set>
                                      <p:cBhvr>
                                        <p:cTn id="72" dur="1" fill="hold">
                                          <p:stCondLst>
                                            <p:cond delay="0"/>
                                          </p:stCondLst>
                                        </p:cTn>
                                        <p:tgtEl>
                                          <p:spTgt spid="104464"/>
                                        </p:tgtEl>
                                        <p:attrNameLst>
                                          <p:attrName>style.visibility</p:attrName>
                                        </p:attrNameLst>
                                      </p:cBhvr>
                                      <p:to>
                                        <p:strVal val="visible"/>
                                      </p:to>
                                    </p:set>
                                    <p:animEffect transition="in" filter="wipe(up)">
                                      <p:cBhvr>
                                        <p:cTn id="73" dur="500"/>
                                        <p:tgtEl>
                                          <p:spTgt spid="10446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32" fill="hold" nodeType="clickEffect">
                                  <p:stCondLst>
                                    <p:cond delay="0"/>
                                  </p:stCondLst>
                                  <p:childTnLst>
                                    <p:set>
                                      <p:cBhvr>
                                        <p:cTn id="77" dur="1" fill="hold">
                                          <p:stCondLst>
                                            <p:cond delay="0"/>
                                          </p:stCondLst>
                                        </p:cTn>
                                        <p:tgtEl>
                                          <p:spTgt spid="104454"/>
                                        </p:tgtEl>
                                        <p:attrNameLst>
                                          <p:attrName>style.visibility</p:attrName>
                                        </p:attrNameLst>
                                      </p:cBhvr>
                                      <p:to>
                                        <p:strVal val="visible"/>
                                      </p:to>
                                    </p:set>
                                    <p:animEffect transition="in" filter="circle(out)">
                                      <p:cBhvr>
                                        <p:cTn id="78" dur="20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4" grpId="0"/>
      <p:bldP spid="104465" grpId="0"/>
      <p:bldP spid="104466" grpId="0"/>
      <p:bldP spid="104467" grpId="0"/>
      <p:bldP spid="1044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2792413" y="2141538"/>
            <a:ext cx="3313112" cy="1522412"/>
            <a:chOff x="1807" y="1361"/>
            <a:chExt cx="2087" cy="959"/>
          </a:xfrm>
        </p:grpSpPr>
        <p:pic>
          <p:nvPicPr>
            <p:cNvPr id="88095" name="Picture 4" descr="Biosphere_ArrowDown"/>
            <p:cNvPicPr>
              <a:picLocks noChangeAspect="1" noChangeArrowheads="1"/>
            </p:cNvPicPr>
            <p:nvPr/>
          </p:nvPicPr>
          <p:blipFill>
            <a:blip r:embed="rId2" cstate="print"/>
            <a:srcRect/>
            <a:stretch>
              <a:fillRect/>
            </a:stretch>
          </p:blipFill>
          <p:spPr bwMode="auto">
            <a:xfrm rot="10800000">
              <a:off x="1807" y="1408"/>
              <a:ext cx="2087" cy="912"/>
            </a:xfrm>
            <a:prstGeom prst="rect">
              <a:avLst/>
            </a:prstGeom>
            <a:noFill/>
            <a:ln w="9525">
              <a:noFill/>
              <a:miter lim="800000"/>
              <a:headEnd/>
              <a:tailEnd/>
            </a:ln>
          </p:spPr>
        </p:pic>
        <p:sp>
          <p:nvSpPr>
            <p:cNvPr id="88096" name="WordArt 33"/>
            <p:cNvSpPr>
              <a:spLocks noChangeArrowheads="1" noChangeShapeType="1" noTextEdit="1"/>
            </p:cNvSpPr>
            <p:nvPr/>
          </p:nvSpPr>
          <p:spPr bwMode="auto">
            <a:xfrm>
              <a:off x="2566" y="1361"/>
              <a:ext cx="522" cy="78"/>
            </a:xfrm>
            <a:prstGeom prst="rect">
              <a:avLst/>
            </a:prstGeom>
          </p:spPr>
          <p:txBody>
            <a:bodyPr spcFirstLastPara="1" wrap="none" fromWordArt="1">
              <a:prstTxWarp prst="textArchUp">
                <a:avLst>
                  <a:gd name="adj" fmla="val 10800004"/>
                </a:avLst>
              </a:prstTxWarp>
            </a:bodyPr>
            <a:lstStyle/>
            <a:p>
              <a:pPr algn="ctr"/>
              <a:r>
                <a:rPr lang="en-US" sz="1800" kern="10">
                  <a:ln w="9525">
                    <a:noFill/>
                    <a:round/>
                    <a:headEnd/>
                    <a:tailEnd/>
                  </a:ln>
                  <a:solidFill>
                    <a:srgbClr val="336600"/>
                  </a:solidFill>
                  <a:latin typeface="Arial Narrow"/>
                </a:rPr>
                <a:t>BIOSPHERE</a:t>
              </a:r>
            </a:p>
          </p:txBody>
        </p:sp>
      </p:grpSp>
      <p:pic>
        <p:nvPicPr>
          <p:cNvPr id="105486" name="Picture 14" descr="Biosphere_ArrowDown2"/>
          <p:cNvPicPr>
            <a:picLocks noChangeAspect="1" noChangeArrowheads="1"/>
          </p:cNvPicPr>
          <p:nvPr/>
        </p:nvPicPr>
        <p:blipFill>
          <a:blip r:embed="rId3" cstate="print"/>
          <a:srcRect/>
          <a:stretch>
            <a:fillRect/>
          </a:stretch>
        </p:blipFill>
        <p:spPr bwMode="auto">
          <a:xfrm>
            <a:off x="2713038" y="2176463"/>
            <a:ext cx="3529012" cy="1584325"/>
          </a:xfrm>
          <a:prstGeom prst="rect">
            <a:avLst/>
          </a:prstGeom>
          <a:noFill/>
          <a:ln w="9525">
            <a:noFill/>
            <a:miter lim="800000"/>
            <a:headEnd/>
            <a:tailEnd/>
          </a:ln>
        </p:spPr>
      </p:pic>
      <p:sp>
        <p:nvSpPr>
          <p:cNvPr id="88067" name="Rectangle 2"/>
          <p:cNvSpPr>
            <a:spLocks noGrp="1" noChangeArrowheads="1"/>
          </p:cNvSpPr>
          <p:nvPr>
            <p:ph type="title"/>
          </p:nvPr>
        </p:nvSpPr>
        <p:spPr>
          <a:xfrm>
            <a:off x="2490788" y="274638"/>
            <a:ext cx="6462712" cy="766762"/>
          </a:xfrm>
        </p:spPr>
        <p:txBody>
          <a:bodyPr/>
          <a:lstStyle/>
          <a:p>
            <a:pPr eaLnBrk="1" hangingPunct="1"/>
            <a:r>
              <a:rPr lang="fr-FR" sz="3600" dirty="0" smtClean="0">
                <a:solidFill>
                  <a:schemeClr val="bg1"/>
                </a:solidFill>
              </a:rPr>
              <a:t>How </a:t>
            </a:r>
            <a:r>
              <a:rPr lang="fr-FR" sz="3600" dirty="0" err="1" smtClean="0">
                <a:solidFill>
                  <a:schemeClr val="bg1"/>
                </a:solidFill>
              </a:rPr>
              <a:t>we</a:t>
            </a:r>
            <a:r>
              <a:rPr lang="fr-FR" sz="3600" dirty="0" smtClean="0">
                <a:solidFill>
                  <a:schemeClr val="bg1"/>
                </a:solidFill>
              </a:rPr>
              <a:t> influence the system</a:t>
            </a:r>
          </a:p>
        </p:txBody>
      </p:sp>
      <p:pic>
        <p:nvPicPr>
          <p:cNvPr id="105477" name="Picture 5" descr="Biosphere_ArrowDown"/>
          <p:cNvPicPr>
            <a:picLocks noChangeAspect="1" noChangeArrowheads="1"/>
          </p:cNvPicPr>
          <p:nvPr/>
        </p:nvPicPr>
        <p:blipFill>
          <a:blip r:embed="rId2" cstate="print"/>
          <a:srcRect/>
          <a:stretch>
            <a:fillRect/>
          </a:stretch>
        </p:blipFill>
        <p:spPr bwMode="auto">
          <a:xfrm>
            <a:off x="2762250" y="4038600"/>
            <a:ext cx="3313113" cy="1447800"/>
          </a:xfrm>
          <a:prstGeom prst="rect">
            <a:avLst/>
          </a:prstGeom>
          <a:noFill/>
          <a:ln w="9525">
            <a:noFill/>
            <a:miter lim="800000"/>
            <a:headEnd/>
            <a:tailEnd/>
          </a:ln>
        </p:spPr>
      </p:pic>
      <p:pic>
        <p:nvPicPr>
          <p:cNvPr id="88069" name="Picture 7" descr="Cow"/>
          <p:cNvPicPr>
            <a:picLocks noChangeAspect="1" noChangeArrowheads="1"/>
          </p:cNvPicPr>
          <p:nvPr/>
        </p:nvPicPr>
        <p:blipFill>
          <a:blip r:embed="rId4" cstate="print"/>
          <a:srcRect/>
          <a:stretch>
            <a:fillRect/>
          </a:stretch>
        </p:blipFill>
        <p:spPr bwMode="auto">
          <a:xfrm>
            <a:off x="5724525" y="3597275"/>
            <a:ext cx="863600" cy="552450"/>
          </a:xfrm>
          <a:prstGeom prst="rect">
            <a:avLst/>
          </a:prstGeom>
          <a:noFill/>
          <a:ln w="9525">
            <a:noFill/>
            <a:miter lim="800000"/>
            <a:headEnd/>
            <a:tailEnd/>
          </a:ln>
        </p:spPr>
      </p:pic>
      <p:pic>
        <p:nvPicPr>
          <p:cNvPr id="88070" name="Picture 8" descr="Leaves"/>
          <p:cNvPicPr>
            <a:picLocks noChangeAspect="1" noChangeArrowheads="1"/>
          </p:cNvPicPr>
          <p:nvPr/>
        </p:nvPicPr>
        <p:blipFill>
          <a:blip r:embed="rId5" cstate="print"/>
          <a:srcRect/>
          <a:stretch>
            <a:fillRect/>
          </a:stretch>
        </p:blipFill>
        <p:spPr bwMode="auto">
          <a:xfrm>
            <a:off x="1979613" y="3716338"/>
            <a:ext cx="1212850" cy="474662"/>
          </a:xfrm>
          <a:prstGeom prst="rect">
            <a:avLst/>
          </a:prstGeom>
          <a:noFill/>
          <a:ln w="9525">
            <a:noFill/>
            <a:miter lim="800000"/>
            <a:headEnd/>
            <a:tailEnd/>
          </a:ln>
        </p:spPr>
      </p:pic>
      <p:pic>
        <p:nvPicPr>
          <p:cNvPr id="88071" name="Picture 10" descr="Sun"/>
          <p:cNvPicPr>
            <a:picLocks noChangeAspect="1" noChangeArrowheads="1"/>
          </p:cNvPicPr>
          <p:nvPr/>
        </p:nvPicPr>
        <p:blipFill>
          <a:blip r:embed="rId6" cstate="print"/>
          <a:srcRect/>
          <a:stretch>
            <a:fillRect/>
          </a:stretch>
        </p:blipFill>
        <p:spPr bwMode="auto">
          <a:xfrm>
            <a:off x="2490788" y="1628775"/>
            <a:ext cx="723900" cy="709613"/>
          </a:xfrm>
          <a:prstGeom prst="rect">
            <a:avLst/>
          </a:prstGeom>
          <a:noFill/>
          <a:ln w="9525">
            <a:noFill/>
            <a:miter lim="800000"/>
            <a:headEnd/>
            <a:tailEnd/>
          </a:ln>
        </p:spPr>
      </p:pic>
      <p:pic>
        <p:nvPicPr>
          <p:cNvPr id="88072" name="Picture 11" descr="SunRays"/>
          <p:cNvPicPr>
            <a:picLocks noChangeAspect="1" noChangeArrowheads="1"/>
          </p:cNvPicPr>
          <p:nvPr/>
        </p:nvPicPr>
        <p:blipFill>
          <a:blip r:embed="rId7" cstate="print"/>
          <a:srcRect/>
          <a:stretch>
            <a:fillRect/>
          </a:stretch>
        </p:blipFill>
        <p:spPr bwMode="auto">
          <a:xfrm>
            <a:off x="2922588" y="2166938"/>
            <a:ext cx="569912" cy="574675"/>
          </a:xfrm>
          <a:prstGeom prst="rect">
            <a:avLst/>
          </a:prstGeom>
          <a:noFill/>
          <a:ln w="9525">
            <a:noFill/>
            <a:miter lim="800000"/>
            <a:headEnd/>
            <a:tailEnd/>
          </a:ln>
        </p:spPr>
      </p:pic>
      <p:pic>
        <p:nvPicPr>
          <p:cNvPr id="2" name="Picture 14" descr="Biosphere_ArrowDown2"/>
          <p:cNvPicPr>
            <a:picLocks noChangeAspect="1" noChangeArrowheads="1"/>
          </p:cNvPicPr>
          <p:nvPr/>
        </p:nvPicPr>
        <p:blipFill>
          <a:blip r:embed="rId8" cstate="print"/>
          <a:srcRect/>
          <a:stretch>
            <a:fillRect/>
          </a:stretch>
        </p:blipFill>
        <p:spPr bwMode="auto">
          <a:xfrm>
            <a:off x="2627313" y="3997325"/>
            <a:ext cx="3529012" cy="1635125"/>
          </a:xfrm>
          <a:prstGeom prst="rect">
            <a:avLst/>
          </a:prstGeom>
          <a:noFill/>
          <a:ln w="9525">
            <a:noFill/>
            <a:miter lim="800000"/>
            <a:headEnd/>
            <a:tailEnd/>
          </a:ln>
        </p:spPr>
      </p:pic>
      <p:pic>
        <p:nvPicPr>
          <p:cNvPr id="88074" name="Picture 12" descr="RaysOut"/>
          <p:cNvPicPr>
            <a:picLocks noChangeAspect="1" noChangeArrowheads="1"/>
          </p:cNvPicPr>
          <p:nvPr/>
        </p:nvPicPr>
        <p:blipFill>
          <a:blip r:embed="rId9" cstate="print"/>
          <a:srcRect/>
          <a:stretch>
            <a:fillRect/>
          </a:stretch>
        </p:blipFill>
        <p:spPr bwMode="auto">
          <a:xfrm>
            <a:off x="5508625" y="2101850"/>
            <a:ext cx="627063" cy="679450"/>
          </a:xfrm>
          <a:prstGeom prst="rect">
            <a:avLst/>
          </a:prstGeom>
          <a:noFill/>
          <a:ln w="9525">
            <a:noFill/>
            <a:miter lim="800000"/>
            <a:headEnd/>
            <a:tailEnd/>
          </a:ln>
        </p:spPr>
      </p:pic>
      <p:pic>
        <p:nvPicPr>
          <p:cNvPr id="88075" name="Picture 13" descr="ArrowLithoDown"/>
          <p:cNvPicPr>
            <a:picLocks noChangeAspect="1" noChangeArrowheads="1"/>
          </p:cNvPicPr>
          <p:nvPr/>
        </p:nvPicPr>
        <p:blipFill>
          <a:blip r:embed="rId10" cstate="print"/>
          <a:srcRect/>
          <a:stretch>
            <a:fillRect/>
          </a:stretch>
        </p:blipFill>
        <p:spPr bwMode="auto">
          <a:xfrm>
            <a:off x="5510213" y="5157788"/>
            <a:ext cx="187325" cy="792162"/>
          </a:xfrm>
          <a:prstGeom prst="rect">
            <a:avLst/>
          </a:prstGeom>
          <a:noFill/>
          <a:ln w="9525">
            <a:noFill/>
            <a:miter lim="800000"/>
            <a:headEnd/>
            <a:tailEnd/>
          </a:ln>
        </p:spPr>
      </p:pic>
      <p:pic>
        <p:nvPicPr>
          <p:cNvPr id="105491" name="Picture 19" descr="ArrowBlueSP2"/>
          <p:cNvPicPr>
            <a:picLocks noChangeAspect="1" noChangeArrowheads="1"/>
          </p:cNvPicPr>
          <p:nvPr/>
        </p:nvPicPr>
        <p:blipFill>
          <a:blip r:embed="rId11" cstate="print"/>
          <a:srcRect/>
          <a:stretch>
            <a:fillRect/>
          </a:stretch>
        </p:blipFill>
        <p:spPr bwMode="auto">
          <a:xfrm>
            <a:off x="5253038" y="4387850"/>
            <a:ext cx="471487" cy="333375"/>
          </a:xfrm>
          <a:prstGeom prst="rect">
            <a:avLst/>
          </a:prstGeom>
          <a:noFill/>
          <a:ln w="9525">
            <a:noFill/>
            <a:miter lim="800000"/>
            <a:headEnd/>
            <a:tailEnd/>
          </a:ln>
        </p:spPr>
      </p:pic>
      <p:pic>
        <p:nvPicPr>
          <p:cNvPr id="105492" name="Picture 20" descr="IconSP2"/>
          <p:cNvPicPr>
            <a:picLocks noChangeAspect="1" noChangeArrowheads="1"/>
          </p:cNvPicPr>
          <p:nvPr/>
        </p:nvPicPr>
        <p:blipFill>
          <a:blip r:embed="rId12" cstate="print"/>
          <a:srcRect/>
          <a:stretch>
            <a:fillRect/>
          </a:stretch>
        </p:blipFill>
        <p:spPr bwMode="auto">
          <a:xfrm>
            <a:off x="5665788" y="4556125"/>
            <a:ext cx="647700" cy="630238"/>
          </a:xfrm>
          <a:prstGeom prst="rect">
            <a:avLst/>
          </a:prstGeom>
          <a:noFill/>
          <a:ln w="9525">
            <a:noFill/>
            <a:miter lim="800000"/>
            <a:headEnd/>
            <a:tailEnd/>
          </a:ln>
        </p:spPr>
      </p:pic>
      <p:pic>
        <p:nvPicPr>
          <p:cNvPr id="105495" name="Picture 23" descr="IconSP1"/>
          <p:cNvPicPr>
            <a:picLocks noChangeAspect="1" noChangeArrowheads="1"/>
          </p:cNvPicPr>
          <p:nvPr/>
        </p:nvPicPr>
        <p:blipFill>
          <a:blip r:embed="rId13" cstate="print"/>
          <a:srcRect/>
          <a:stretch>
            <a:fillRect/>
          </a:stretch>
        </p:blipFill>
        <p:spPr bwMode="auto">
          <a:xfrm>
            <a:off x="2700338" y="5207000"/>
            <a:ext cx="647700" cy="630238"/>
          </a:xfrm>
          <a:prstGeom prst="rect">
            <a:avLst/>
          </a:prstGeom>
          <a:noFill/>
          <a:ln w="9525">
            <a:noFill/>
            <a:miter lim="800000"/>
            <a:headEnd/>
            <a:tailEnd/>
          </a:ln>
        </p:spPr>
      </p:pic>
      <p:pic>
        <p:nvPicPr>
          <p:cNvPr id="105496" name="Picture 24" descr="IconSP3"/>
          <p:cNvPicPr>
            <a:picLocks noChangeAspect="1" noChangeArrowheads="1"/>
          </p:cNvPicPr>
          <p:nvPr/>
        </p:nvPicPr>
        <p:blipFill>
          <a:blip r:embed="rId14" cstate="print"/>
          <a:srcRect/>
          <a:stretch>
            <a:fillRect/>
          </a:stretch>
        </p:blipFill>
        <p:spPr bwMode="auto">
          <a:xfrm>
            <a:off x="2771775" y="2852738"/>
            <a:ext cx="676275" cy="658812"/>
          </a:xfrm>
          <a:prstGeom prst="rect">
            <a:avLst/>
          </a:prstGeom>
          <a:noFill/>
          <a:ln w="9525">
            <a:noFill/>
            <a:miter lim="800000"/>
            <a:headEnd/>
            <a:tailEnd/>
          </a:ln>
        </p:spPr>
      </p:pic>
      <p:pic>
        <p:nvPicPr>
          <p:cNvPr id="88080" name="Picture 25" descr="ArrowLithoUp"/>
          <p:cNvPicPr>
            <a:picLocks noChangeAspect="1" noChangeArrowheads="1"/>
          </p:cNvPicPr>
          <p:nvPr/>
        </p:nvPicPr>
        <p:blipFill>
          <a:blip r:embed="rId15" cstate="print"/>
          <a:srcRect/>
          <a:stretch>
            <a:fillRect/>
          </a:stretch>
        </p:blipFill>
        <p:spPr bwMode="auto">
          <a:xfrm>
            <a:off x="3422650" y="5184775"/>
            <a:ext cx="201613" cy="788988"/>
          </a:xfrm>
          <a:prstGeom prst="rect">
            <a:avLst/>
          </a:prstGeom>
          <a:noFill/>
          <a:ln w="9525">
            <a:noFill/>
            <a:miter lim="800000"/>
            <a:headEnd/>
            <a:tailEnd/>
          </a:ln>
        </p:spPr>
      </p:pic>
      <p:sp>
        <p:nvSpPr>
          <p:cNvPr id="105498" name="Text Box 26"/>
          <p:cNvSpPr txBox="1">
            <a:spLocks noChangeArrowheads="1"/>
          </p:cNvSpPr>
          <p:nvPr/>
        </p:nvSpPr>
        <p:spPr bwMode="auto">
          <a:xfrm>
            <a:off x="633413" y="5203825"/>
            <a:ext cx="2087562" cy="639763"/>
          </a:xfrm>
          <a:prstGeom prst="rect">
            <a:avLst/>
          </a:prstGeom>
          <a:noFill/>
          <a:ln w="9525">
            <a:noFill/>
            <a:miter lim="800000"/>
            <a:headEnd/>
            <a:tailEnd/>
          </a:ln>
        </p:spPr>
        <p:txBody>
          <a:bodyPr>
            <a:spAutoFit/>
          </a:bodyPr>
          <a:lstStyle/>
          <a:p>
            <a:r>
              <a:rPr lang="fr-FR" sz="1200" b="1">
                <a:solidFill>
                  <a:srgbClr val="795924"/>
                </a:solidFill>
                <a:latin typeface="Verdana" pitchFamily="34" charset="0"/>
              </a:rPr>
              <a:t>Relatively large flows of materials from the Earth’s crust</a:t>
            </a:r>
          </a:p>
        </p:txBody>
      </p:sp>
      <p:sp>
        <p:nvSpPr>
          <p:cNvPr id="105499" name="Text Box 27"/>
          <p:cNvSpPr txBox="1">
            <a:spLocks noChangeArrowheads="1"/>
          </p:cNvSpPr>
          <p:nvPr/>
        </p:nvSpPr>
        <p:spPr bwMode="auto">
          <a:xfrm>
            <a:off x="6338888" y="4559300"/>
            <a:ext cx="2087562" cy="639763"/>
          </a:xfrm>
          <a:prstGeom prst="rect">
            <a:avLst/>
          </a:prstGeom>
          <a:noFill/>
          <a:ln w="9525">
            <a:noFill/>
            <a:miter lim="800000"/>
            <a:headEnd/>
            <a:tailEnd/>
          </a:ln>
        </p:spPr>
        <p:txBody>
          <a:bodyPr>
            <a:spAutoFit/>
          </a:bodyPr>
          <a:lstStyle/>
          <a:p>
            <a:r>
              <a:rPr lang="fr-FR" sz="1200" b="1">
                <a:solidFill>
                  <a:srgbClr val="00467F"/>
                </a:solidFill>
                <a:latin typeface="Verdana" pitchFamily="34" charset="0"/>
              </a:rPr>
              <a:t>Introduce persistent compounds foreign to nature</a:t>
            </a:r>
          </a:p>
        </p:txBody>
      </p:sp>
      <p:sp>
        <p:nvSpPr>
          <p:cNvPr id="105500" name="Text Box 28"/>
          <p:cNvSpPr txBox="1">
            <a:spLocks noChangeArrowheads="1"/>
          </p:cNvSpPr>
          <p:nvPr/>
        </p:nvSpPr>
        <p:spPr bwMode="auto">
          <a:xfrm>
            <a:off x="971550" y="2825750"/>
            <a:ext cx="1820863" cy="639763"/>
          </a:xfrm>
          <a:prstGeom prst="rect">
            <a:avLst/>
          </a:prstGeom>
          <a:noFill/>
          <a:ln w="9525">
            <a:noFill/>
            <a:miter lim="800000"/>
            <a:headEnd/>
            <a:tailEnd/>
          </a:ln>
        </p:spPr>
        <p:txBody>
          <a:bodyPr>
            <a:spAutoFit/>
          </a:bodyPr>
          <a:lstStyle/>
          <a:p>
            <a:r>
              <a:rPr lang="fr-FR" sz="1200" b="1">
                <a:solidFill>
                  <a:srgbClr val="4B721D"/>
                </a:solidFill>
                <a:latin typeface="Verdana" pitchFamily="34" charset="0"/>
              </a:rPr>
              <a:t>Physically inhibit nature’s ability to run cycles</a:t>
            </a:r>
          </a:p>
        </p:txBody>
      </p:sp>
      <p:grpSp>
        <p:nvGrpSpPr>
          <p:cNvPr id="4" name="Group 35"/>
          <p:cNvGrpSpPr>
            <a:grpSpLocks/>
          </p:cNvGrpSpPr>
          <p:nvPr/>
        </p:nvGrpSpPr>
        <p:grpSpPr bwMode="auto">
          <a:xfrm>
            <a:off x="3087688" y="5689600"/>
            <a:ext cx="2790825" cy="533400"/>
            <a:chOff x="1993" y="3616"/>
            <a:chExt cx="1758" cy="336"/>
          </a:xfrm>
        </p:grpSpPr>
        <p:pic>
          <p:nvPicPr>
            <p:cNvPr id="88093" name="Picture 36" descr="banner"/>
            <p:cNvPicPr>
              <a:picLocks noChangeAspect="1" noChangeArrowheads="1"/>
            </p:cNvPicPr>
            <p:nvPr/>
          </p:nvPicPr>
          <p:blipFill>
            <a:blip r:embed="rId16" cstate="print"/>
            <a:srcRect/>
            <a:stretch>
              <a:fillRect/>
            </a:stretch>
          </p:blipFill>
          <p:spPr bwMode="auto">
            <a:xfrm>
              <a:off x="1993" y="3616"/>
              <a:ext cx="1758" cy="336"/>
            </a:xfrm>
            <a:prstGeom prst="rect">
              <a:avLst/>
            </a:prstGeom>
            <a:noFill/>
            <a:ln w="9525">
              <a:noFill/>
              <a:miter lim="800000"/>
              <a:headEnd/>
              <a:tailEnd/>
            </a:ln>
          </p:spPr>
        </p:pic>
        <p:sp>
          <p:nvSpPr>
            <p:cNvPr id="88094" name="WordArt 37"/>
            <p:cNvSpPr>
              <a:spLocks noChangeArrowheads="1" noChangeShapeType="1" noTextEdit="1"/>
            </p:cNvSpPr>
            <p:nvPr/>
          </p:nvSpPr>
          <p:spPr bwMode="auto">
            <a:xfrm>
              <a:off x="2559" y="3761"/>
              <a:ext cx="636" cy="106"/>
            </a:xfrm>
            <a:prstGeom prst="rect">
              <a:avLst/>
            </a:prstGeom>
          </p:spPr>
          <p:txBody>
            <a:bodyPr spcFirstLastPara="1" wrap="none" fromWordArt="1">
              <a:prstTxWarp prst="textArchUp">
                <a:avLst>
                  <a:gd name="adj" fmla="val 10800004"/>
                </a:avLst>
              </a:prstTxWarp>
            </a:bodyPr>
            <a:lstStyle/>
            <a:p>
              <a:pPr algn="ctr"/>
              <a:r>
                <a:rPr lang="en-US" sz="1400" kern="10">
                  <a:ln w="9525">
                    <a:noFill/>
                    <a:round/>
                    <a:headEnd/>
                    <a:tailEnd/>
                  </a:ln>
                  <a:solidFill>
                    <a:srgbClr val="663300"/>
                  </a:solidFill>
                  <a:latin typeface="Arial Narrow"/>
                </a:rPr>
                <a:t>LITHOSPHERE</a:t>
              </a:r>
            </a:p>
          </p:txBody>
        </p:sp>
      </p:grpSp>
      <p:grpSp>
        <p:nvGrpSpPr>
          <p:cNvPr id="5" name="Group 43"/>
          <p:cNvGrpSpPr>
            <a:grpSpLocks/>
          </p:cNvGrpSpPr>
          <p:nvPr/>
        </p:nvGrpSpPr>
        <p:grpSpPr bwMode="auto">
          <a:xfrm>
            <a:off x="3519488" y="2913063"/>
            <a:ext cx="1831975" cy="1876425"/>
            <a:chOff x="2271" y="1835"/>
            <a:chExt cx="1154" cy="1182"/>
          </a:xfrm>
        </p:grpSpPr>
        <p:pic>
          <p:nvPicPr>
            <p:cNvPr id="88089" name="Picture 38" descr="circle"/>
            <p:cNvPicPr>
              <a:picLocks noChangeAspect="1" noChangeArrowheads="1"/>
            </p:cNvPicPr>
            <p:nvPr/>
          </p:nvPicPr>
          <p:blipFill>
            <a:blip r:embed="rId17" cstate="print"/>
            <a:srcRect/>
            <a:stretch>
              <a:fillRect/>
            </a:stretch>
          </p:blipFill>
          <p:spPr bwMode="auto">
            <a:xfrm>
              <a:off x="2271" y="1887"/>
              <a:ext cx="1154" cy="1130"/>
            </a:xfrm>
            <a:prstGeom prst="rect">
              <a:avLst/>
            </a:prstGeom>
            <a:noFill/>
            <a:ln w="9525">
              <a:noFill/>
              <a:miter lim="800000"/>
              <a:headEnd/>
              <a:tailEnd/>
            </a:ln>
          </p:spPr>
        </p:pic>
        <p:sp>
          <p:nvSpPr>
            <p:cNvPr id="88090" name="Text Box 29"/>
            <p:cNvSpPr txBox="1">
              <a:spLocks noChangeArrowheads="1"/>
            </p:cNvSpPr>
            <p:nvPr/>
          </p:nvSpPr>
          <p:spPr bwMode="auto">
            <a:xfrm>
              <a:off x="2433" y="2186"/>
              <a:ext cx="817" cy="588"/>
            </a:xfrm>
            <a:prstGeom prst="rect">
              <a:avLst/>
            </a:prstGeom>
            <a:noFill/>
            <a:ln w="9525">
              <a:noFill/>
              <a:miter lim="800000"/>
              <a:headEnd/>
              <a:tailEnd/>
            </a:ln>
          </p:spPr>
          <p:txBody>
            <a:bodyPr>
              <a:spAutoFit/>
            </a:bodyPr>
            <a:lstStyle/>
            <a:p>
              <a:pPr algn="ctr"/>
              <a:r>
                <a:rPr lang="fr-FR" sz="1100" b="1">
                  <a:solidFill>
                    <a:srgbClr val="F58220"/>
                  </a:solidFill>
                  <a:latin typeface="Verdana" pitchFamily="34" charset="0"/>
                </a:rPr>
                <a:t>Barriers to people meeting their basic needs worldwide</a:t>
              </a:r>
            </a:p>
          </p:txBody>
        </p:sp>
        <p:sp>
          <p:nvSpPr>
            <p:cNvPr id="88091" name="WordArt 40"/>
            <p:cNvSpPr>
              <a:spLocks noChangeArrowheads="1" noChangeShapeType="1" noTextEdit="1"/>
            </p:cNvSpPr>
            <p:nvPr/>
          </p:nvSpPr>
          <p:spPr bwMode="auto">
            <a:xfrm>
              <a:off x="2656" y="1835"/>
              <a:ext cx="384" cy="138"/>
            </a:xfrm>
            <a:prstGeom prst="rect">
              <a:avLst/>
            </a:prstGeom>
          </p:spPr>
          <p:txBody>
            <a:bodyPr spcFirstLastPara="1" wrap="none" fromWordArt="1">
              <a:prstTxWarp prst="textArchUp">
                <a:avLst>
                  <a:gd name="adj" fmla="val 10800004"/>
                </a:avLst>
              </a:prstTxWarp>
            </a:bodyPr>
            <a:lstStyle/>
            <a:p>
              <a:pPr algn="ctr"/>
              <a:r>
                <a:rPr lang="en-US" sz="1400" kern="10">
                  <a:ln w="9525">
                    <a:noFill/>
                    <a:round/>
                    <a:headEnd/>
                    <a:tailEnd/>
                  </a:ln>
                  <a:solidFill>
                    <a:srgbClr val="FF6600"/>
                  </a:solidFill>
                  <a:latin typeface="Arial Narrow"/>
                </a:rPr>
                <a:t>SOCIETY</a:t>
              </a:r>
            </a:p>
          </p:txBody>
        </p:sp>
        <p:sp>
          <p:nvSpPr>
            <p:cNvPr id="88092" name="WordArt 41"/>
            <p:cNvSpPr>
              <a:spLocks noChangeAspect="1" noChangeArrowheads="1" noChangeShapeType="1" noTextEdit="1"/>
            </p:cNvSpPr>
            <p:nvPr/>
          </p:nvSpPr>
          <p:spPr bwMode="auto">
            <a:xfrm>
              <a:off x="2368" y="2106"/>
              <a:ext cx="964" cy="815"/>
            </a:xfrm>
            <a:prstGeom prst="rect">
              <a:avLst/>
            </a:prstGeom>
          </p:spPr>
          <p:txBody>
            <a:bodyPr spcFirstLastPara="1" wrap="none" fromWordArt="1">
              <a:prstTxWarp prst="textArchDown">
                <a:avLst>
                  <a:gd name="adj" fmla="val 0"/>
                </a:avLst>
              </a:prstTxWarp>
            </a:bodyPr>
            <a:lstStyle/>
            <a:p>
              <a:pPr algn="ctr"/>
              <a:r>
                <a:rPr lang="en-US" sz="1000" kern="10">
                  <a:ln w="9525">
                    <a:noFill/>
                    <a:round/>
                    <a:headEnd/>
                    <a:tailEnd/>
                  </a:ln>
                  <a:solidFill>
                    <a:srgbClr val="800080"/>
                  </a:solidFill>
                  <a:latin typeface="Arial Narrow"/>
                </a:rPr>
                <a:t>INDIVIDUALS WITHIN ORGANISATION</a:t>
              </a:r>
            </a:p>
          </p:txBody>
        </p:sp>
      </p:grpSp>
      <p:pic>
        <p:nvPicPr>
          <p:cNvPr id="105476" name="Picture 4" descr="ArrowGreenSP3"/>
          <p:cNvPicPr>
            <a:picLocks noChangeAspect="1" noChangeArrowheads="1"/>
          </p:cNvPicPr>
          <p:nvPr/>
        </p:nvPicPr>
        <p:blipFill>
          <a:blip r:embed="rId18" cstate="print"/>
          <a:srcRect/>
          <a:stretch>
            <a:fillRect/>
          </a:stretch>
        </p:blipFill>
        <p:spPr bwMode="auto">
          <a:xfrm>
            <a:off x="3419475" y="2819400"/>
            <a:ext cx="487363" cy="482600"/>
          </a:xfrm>
          <a:prstGeom prst="rect">
            <a:avLst/>
          </a:prstGeom>
          <a:noFill/>
          <a:ln w="9525">
            <a:noFill/>
            <a:miter lim="800000"/>
            <a:headEnd/>
            <a:tailEnd/>
          </a:ln>
        </p:spPr>
      </p:pic>
      <p:pic>
        <p:nvPicPr>
          <p:cNvPr id="105494" name="Picture 22" descr="ArrowLithoSP1"/>
          <p:cNvPicPr>
            <a:picLocks noChangeAspect="1" noChangeArrowheads="1"/>
          </p:cNvPicPr>
          <p:nvPr/>
        </p:nvPicPr>
        <p:blipFill>
          <a:blip r:embed="rId19" cstate="print"/>
          <a:srcRect/>
          <a:stretch>
            <a:fillRect/>
          </a:stretch>
        </p:blipFill>
        <p:spPr bwMode="auto">
          <a:xfrm>
            <a:off x="3121025" y="4437063"/>
            <a:ext cx="742950" cy="1633537"/>
          </a:xfrm>
          <a:prstGeom prst="rect">
            <a:avLst/>
          </a:prstGeom>
          <a:noFill/>
          <a:ln w="9525">
            <a:noFill/>
            <a:miter lim="800000"/>
            <a:headEnd/>
            <a:tailEnd/>
          </a:ln>
        </p:spPr>
      </p:pic>
      <p:pic>
        <p:nvPicPr>
          <p:cNvPr id="105493" name="Picture 21" descr="IconSP4"/>
          <p:cNvPicPr>
            <a:picLocks noChangeAspect="1" noChangeArrowheads="1"/>
          </p:cNvPicPr>
          <p:nvPr/>
        </p:nvPicPr>
        <p:blipFill>
          <a:blip r:embed="rId20" cstate="print"/>
          <a:srcRect/>
          <a:stretch>
            <a:fillRect/>
          </a:stretch>
        </p:blipFill>
        <p:spPr bwMode="auto">
          <a:xfrm>
            <a:off x="4899025" y="3063875"/>
            <a:ext cx="647700" cy="630238"/>
          </a:xfrm>
          <a:prstGeom prst="rect">
            <a:avLst/>
          </a:prstGeom>
          <a:noFill/>
          <a:ln w="9525">
            <a:noFill/>
            <a:miter lim="800000"/>
            <a:headEnd/>
            <a:tailEnd/>
          </a:ln>
        </p:spPr>
      </p:pic>
    </p:spTree>
    <p:extLst>
      <p:ext uri="{BB962C8B-B14F-4D97-AF65-F5344CB8AC3E}">
        <p14:creationId xmlns:p14="http://schemas.microsoft.com/office/powerpoint/2010/main" xmlns="" val="40439615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5494"/>
                                        </p:tgtEl>
                                        <p:attrNameLst>
                                          <p:attrName>style.visibility</p:attrName>
                                        </p:attrNameLst>
                                      </p:cBhvr>
                                      <p:to>
                                        <p:strVal val="visible"/>
                                      </p:to>
                                    </p:set>
                                    <p:animEffect transition="in" filter="wipe(down)">
                                      <p:cBhvr>
                                        <p:cTn id="16" dur="1000"/>
                                        <p:tgtEl>
                                          <p:spTgt spid="10549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05498"/>
                                        </p:tgtEl>
                                        <p:attrNameLst>
                                          <p:attrName>style.visibility</p:attrName>
                                        </p:attrNameLst>
                                      </p:cBhvr>
                                      <p:to>
                                        <p:strVal val="visible"/>
                                      </p:to>
                                    </p:set>
                                    <p:animEffect transition="in" filter="wipe(down)">
                                      <p:cBhvr>
                                        <p:cTn id="27" dur="1000"/>
                                        <p:tgtEl>
                                          <p:spTgt spid="105498"/>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105495"/>
                                        </p:tgtEl>
                                        <p:attrNameLst>
                                          <p:attrName>style.visibility</p:attrName>
                                        </p:attrNameLst>
                                      </p:cBhvr>
                                      <p:to>
                                        <p:strVal val="visible"/>
                                      </p:to>
                                    </p:set>
                                    <p:anim calcmode="lin" valueType="num">
                                      <p:cBhvr>
                                        <p:cTn id="31" dur="1000" fill="hold"/>
                                        <p:tgtEl>
                                          <p:spTgt spid="105495"/>
                                        </p:tgtEl>
                                        <p:attrNameLst>
                                          <p:attrName>ppt_w</p:attrName>
                                        </p:attrNameLst>
                                      </p:cBhvr>
                                      <p:tavLst>
                                        <p:tav tm="0">
                                          <p:val>
                                            <p:fltVal val="0"/>
                                          </p:val>
                                        </p:tav>
                                        <p:tav tm="100000">
                                          <p:val>
                                            <p:strVal val="#ppt_w"/>
                                          </p:val>
                                        </p:tav>
                                      </p:tavLst>
                                    </p:anim>
                                    <p:anim calcmode="lin" valueType="num">
                                      <p:cBhvr>
                                        <p:cTn id="32" dur="1000" fill="hold"/>
                                        <p:tgtEl>
                                          <p:spTgt spid="105495"/>
                                        </p:tgtEl>
                                        <p:attrNameLst>
                                          <p:attrName>ppt_h</p:attrName>
                                        </p:attrNameLst>
                                      </p:cBhvr>
                                      <p:tavLst>
                                        <p:tav tm="0">
                                          <p:val>
                                            <p:fltVal val="0"/>
                                          </p:val>
                                        </p:tav>
                                        <p:tav tm="100000">
                                          <p:val>
                                            <p:strVal val="#ppt_h"/>
                                          </p:val>
                                        </p:tav>
                                      </p:tavLst>
                                    </p:anim>
                                    <p:animEffect transition="in" filter="fade">
                                      <p:cBhvr>
                                        <p:cTn id="33" dur="1000"/>
                                        <p:tgtEl>
                                          <p:spTgt spid="10549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5491"/>
                                        </p:tgtEl>
                                        <p:attrNameLst>
                                          <p:attrName>style.visibility</p:attrName>
                                        </p:attrNameLst>
                                      </p:cBhvr>
                                      <p:to>
                                        <p:strVal val="visible"/>
                                      </p:to>
                                    </p:set>
                                    <p:animEffect transition="in" filter="wipe(left)">
                                      <p:cBhvr>
                                        <p:cTn id="38" dur="1000"/>
                                        <p:tgtEl>
                                          <p:spTgt spid="10549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5499"/>
                                        </p:tgtEl>
                                        <p:attrNameLst>
                                          <p:attrName>style.visibility</p:attrName>
                                        </p:attrNameLst>
                                      </p:cBhvr>
                                      <p:to>
                                        <p:strVal val="visible"/>
                                      </p:to>
                                    </p:set>
                                    <p:animEffect transition="in" filter="wipe(left)">
                                      <p:cBhvr>
                                        <p:cTn id="42" dur="1000"/>
                                        <p:tgtEl>
                                          <p:spTgt spid="105499"/>
                                        </p:tgtEl>
                                      </p:cBhvr>
                                    </p:animEffect>
                                  </p:childTnLst>
                                </p:cTn>
                              </p:par>
                            </p:childTnLst>
                          </p:cTn>
                        </p:par>
                        <p:par>
                          <p:cTn id="43" fill="hold">
                            <p:stCondLst>
                              <p:cond delay="2000"/>
                            </p:stCondLst>
                            <p:childTnLst>
                              <p:par>
                                <p:cTn id="44" presetID="53" presetClass="entr" presetSubtype="0" fill="hold" nodeType="afterEffect">
                                  <p:stCondLst>
                                    <p:cond delay="0"/>
                                  </p:stCondLst>
                                  <p:childTnLst>
                                    <p:set>
                                      <p:cBhvr>
                                        <p:cTn id="45" dur="1" fill="hold">
                                          <p:stCondLst>
                                            <p:cond delay="0"/>
                                          </p:stCondLst>
                                        </p:cTn>
                                        <p:tgtEl>
                                          <p:spTgt spid="105492"/>
                                        </p:tgtEl>
                                        <p:attrNameLst>
                                          <p:attrName>style.visibility</p:attrName>
                                        </p:attrNameLst>
                                      </p:cBhvr>
                                      <p:to>
                                        <p:strVal val="visible"/>
                                      </p:to>
                                    </p:set>
                                    <p:anim calcmode="lin" valueType="num">
                                      <p:cBhvr>
                                        <p:cTn id="46" dur="1000" fill="hold"/>
                                        <p:tgtEl>
                                          <p:spTgt spid="105492"/>
                                        </p:tgtEl>
                                        <p:attrNameLst>
                                          <p:attrName>ppt_w</p:attrName>
                                        </p:attrNameLst>
                                      </p:cBhvr>
                                      <p:tavLst>
                                        <p:tav tm="0">
                                          <p:val>
                                            <p:fltVal val="0"/>
                                          </p:val>
                                        </p:tav>
                                        <p:tav tm="100000">
                                          <p:val>
                                            <p:strVal val="#ppt_w"/>
                                          </p:val>
                                        </p:tav>
                                      </p:tavLst>
                                    </p:anim>
                                    <p:anim calcmode="lin" valueType="num">
                                      <p:cBhvr>
                                        <p:cTn id="47" dur="1000" fill="hold"/>
                                        <p:tgtEl>
                                          <p:spTgt spid="105492"/>
                                        </p:tgtEl>
                                        <p:attrNameLst>
                                          <p:attrName>ppt_h</p:attrName>
                                        </p:attrNameLst>
                                      </p:cBhvr>
                                      <p:tavLst>
                                        <p:tav tm="0">
                                          <p:val>
                                            <p:fltVal val="0"/>
                                          </p:val>
                                        </p:tav>
                                        <p:tav tm="100000">
                                          <p:val>
                                            <p:strVal val="#ppt_h"/>
                                          </p:val>
                                        </p:tav>
                                      </p:tavLst>
                                    </p:anim>
                                    <p:animEffect transition="in" filter="fade">
                                      <p:cBhvr>
                                        <p:cTn id="48" dur="1000"/>
                                        <p:tgtEl>
                                          <p:spTgt spid="10549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05476"/>
                                        </p:tgtEl>
                                        <p:attrNameLst>
                                          <p:attrName>style.visibility</p:attrName>
                                        </p:attrNameLst>
                                      </p:cBhvr>
                                      <p:to>
                                        <p:strVal val="visible"/>
                                      </p:to>
                                    </p:set>
                                    <p:animEffect transition="in" filter="wipe(left)">
                                      <p:cBhvr>
                                        <p:cTn id="53" dur="1000"/>
                                        <p:tgtEl>
                                          <p:spTgt spid="105476"/>
                                        </p:tgtEl>
                                      </p:cBhvr>
                                    </p:animEffect>
                                  </p:childTnLst>
                                </p:cTn>
                              </p:par>
                              <p:par>
                                <p:cTn id="54" presetID="10"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2000"/>
                                        <p:tgtEl>
                                          <p:spTgt spid="2"/>
                                        </p:tgtEl>
                                      </p:cBhvr>
                                    </p:animEffect>
                                  </p:childTnLst>
                                </p:cTn>
                              </p:par>
                              <p:par>
                                <p:cTn id="57" presetID="10" presetClass="entr" presetSubtype="0" fill="hold" nodeType="withEffect">
                                  <p:stCondLst>
                                    <p:cond delay="0"/>
                                  </p:stCondLst>
                                  <p:childTnLst>
                                    <p:set>
                                      <p:cBhvr>
                                        <p:cTn id="58" dur="1" fill="hold">
                                          <p:stCondLst>
                                            <p:cond delay="0"/>
                                          </p:stCondLst>
                                        </p:cTn>
                                        <p:tgtEl>
                                          <p:spTgt spid="105486"/>
                                        </p:tgtEl>
                                        <p:attrNameLst>
                                          <p:attrName>style.visibility</p:attrName>
                                        </p:attrNameLst>
                                      </p:cBhvr>
                                      <p:to>
                                        <p:strVal val="visible"/>
                                      </p:to>
                                    </p:set>
                                    <p:animEffect transition="in" filter="fade">
                                      <p:cBhvr>
                                        <p:cTn id="59" dur="2000"/>
                                        <p:tgtEl>
                                          <p:spTgt spid="105486"/>
                                        </p:tgtEl>
                                      </p:cBhvr>
                                    </p:animEffect>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500"/>
                                        <p:tgtEl>
                                          <p:spTgt spid="105477"/>
                                        </p:tgtEl>
                                      </p:cBhvr>
                                    </p:animEffect>
                                    <p:set>
                                      <p:cBhvr>
                                        <p:cTn id="63" dur="1" fill="hold">
                                          <p:stCondLst>
                                            <p:cond delay="499"/>
                                          </p:stCondLst>
                                        </p:cTn>
                                        <p:tgtEl>
                                          <p:spTgt spid="105477"/>
                                        </p:tgtEl>
                                        <p:attrNameLst>
                                          <p:attrName>style.visibility</p:attrName>
                                        </p:attrNameLst>
                                      </p:cBhvr>
                                      <p:to>
                                        <p:strVal val="hidden"/>
                                      </p:to>
                                    </p:set>
                                  </p:childTnLst>
                                </p:cTn>
                              </p:par>
                              <p:par>
                                <p:cTn id="64" presetID="22" presetClass="entr" presetSubtype="4" fill="hold" grpId="0" nodeType="withEffect">
                                  <p:stCondLst>
                                    <p:cond delay="0"/>
                                  </p:stCondLst>
                                  <p:childTnLst>
                                    <p:set>
                                      <p:cBhvr>
                                        <p:cTn id="65" dur="1" fill="hold">
                                          <p:stCondLst>
                                            <p:cond delay="0"/>
                                          </p:stCondLst>
                                        </p:cTn>
                                        <p:tgtEl>
                                          <p:spTgt spid="105500"/>
                                        </p:tgtEl>
                                        <p:attrNameLst>
                                          <p:attrName>style.visibility</p:attrName>
                                        </p:attrNameLst>
                                      </p:cBhvr>
                                      <p:to>
                                        <p:strVal val="visible"/>
                                      </p:to>
                                    </p:set>
                                    <p:animEffect transition="in" filter="wipe(down)">
                                      <p:cBhvr>
                                        <p:cTn id="66" dur="1000"/>
                                        <p:tgtEl>
                                          <p:spTgt spid="105500"/>
                                        </p:tgtEl>
                                      </p:cBhvr>
                                    </p:animEffect>
                                  </p:childTnLst>
                                </p:cTn>
                              </p:par>
                            </p:childTnLst>
                          </p:cTn>
                        </p:par>
                        <p:par>
                          <p:cTn id="67" fill="hold">
                            <p:stCondLst>
                              <p:cond delay="3000"/>
                            </p:stCondLst>
                            <p:childTnLst>
                              <p:par>
                                <p:cTn id="68" presetID="53" presetClass="entr" presetSubtype="0" fill="hold" nodeType="afterEffect">
                                  <p:stCondLst>
                                    <p:cond delay="0"/>
                                  </p:stCondLst>
                                  <p:childTnLst>
                                    <p:set>
                                      <p:cBhvr>
                                        <p:cTn id="69" dur="1" fill="hold">
                                          <p:stCondLst>
                                            <p:cond delay="0"/>
                                          </p:stCondLst>
                                        </p:cTn>
                                        <p:tgtEl>
                                          <p:spTgt spid="105496"/>
                                        </p:tgtEl>
                                        <p:attrNameLst>
                                          <p:attrName>style.visibility</p:attrName>
                                        </p:attrNameLst>
                                      </p:cBhvr>
                                      <p:to>
                                        <p:strVal val="visible"/>
                                      </p:to>
                                    </p:set>
                                    <p:anim calcmode="lin" valueType="num">
                                      <p:cBhvr>
                                        <p:cTn id="70" dur="1000" fill="hold"/>
                                        <p:tgtEl>
                                          <p:spTgt spid="105496"/>
                                        </p:tgtEl>
                                        <p:attrNameLst>
                                          <p:attrName>ppt_w</p:attrName>
                                        </p:attrNameLst>
                                      </p:cBhvr>
                                      <p:tavLst>
                                        <p:tav tm="0">
                                          <p:val>
                                            <p:fltVal val="0"/>
                                          </p:val>
                                        </p:tav>
                                        <p:tav tm="100000">
                                          <p:val>
                                            <p:strVal val="#ppt_w"/>
                                          </p:val>
                                        </p:tav>
                                      </p:tavLst>
                                    </p:anim>
                                    <p:anim calcmode="lin" valueType="num">
                                      <p:cBhvr>
                                        <p:cTn id="71" dur="1000" fill="hold"/>
                                        <p:tgtEl>
                                          <p:spTgt spid="105496"/>
                                        </p:tgtEl>
                                        <p:attrNameLst>
                                          <p:attrName>ppt_h</p:attrName>
                                        </p:attrNameLst>
                                      </p:cBhvr>
                                      <p:tavLst>
                                        <p:tav tm="0">
                                          <p:val>
                                            <p:fltVal val="0"/>
                                          </p:val>
                                        </p:tav>
                                        <p:tav tm="100000">
                                          <p:val>
                                            <p:strVal val="#ppt_h"/>
                                          </p:val>
                                        </p:tav>
                                      </p:tavLst>
                                    </p:anim>
                                    <p:animEffect transition="in" filter="fade">
                                      <p:cBhvr>
                                        <p:cTn id="72" dur="1000"/>
                                        <p:tgtEl>
                                          <p:spTgt spid="105496"/>
                                        </p:tgtEl>
                                      </p:cBhvr>
                                    </p:animEffect>
                                  </p:childTnLst>
                                </p:cTn>
                              </p:par>
                            </p:childTnLst>
                          </p:cTn>
                        </p:par>
                        <p:par>
                          <p:cTn id="73" fill="hold">
                            <p:stCondLst>
                              <p:cond delay="4000"/>
                            </p:stCondLst>
                            <p:childTnLst>
                              <p:par>
                                <p:cTn id="74" presetID="53" presetClass="entr" presetSubtype="0" fill="hold" nodeType="afterEffect">
                                  <p:stCondLst>
                                    <p:cond delay="0"/>
                                  </p:stCondLst>
                                  <p:childTnLst>
                                    <p:set>
                                      <p:cBhvr>
                                        <p:cTn id="75" dur="1" fill="hold">
                                          <p:stCondLst>
                                            <p:cond delay="0"/>
                                          </p:stCondLst>
                                        </p:cTn>
                                        <p:tgtEl>
                                          <p:spTgt spid="105493"/>
                                        </p:tgtEl>
                                        <p:attrNameLst>
                                          <p:attrName>style.visibility</p:attrName>
                                        </p:attrNameLst>
                                      </p:cBhvr>
                                      <p:to>
                                        <p:strVal val="visible"/>
                                      </p:to>
                                    </p:set>
                                    <p:anim calcmode="lin" valueType="num">
                                      <p:cBhvr>
                                        <p:cTn id="76" dur="500" fill="hold"/>
                                        <p:tgtEl>
                                          <p:spTgt spid="105493"/>
                                        </p:tgtEl>
                                        <p:attrNameLst>
                                          <p:attrName>ppt_w</p:attrName>
                                        </p:attrNameLst>
                                      </p:cBhvr>
                                      <p:tavLst>
                                        <p:tav tm="0">
                                          <p:val>
                                            <p:fltVal val="0"/>
                                          </p:val>
                                        </p:tav>
                                        <p:tav tm="100000">
                                          <p:val>
                                            <p:strVal val="#ppt_w"/>
                                          </p:val>
                                        </p:tav>
                                      </p:tavLst>
                                    </p:anim>
                                    <p:anim calcmode="lin" valueType="num">
                                      <p:cBhvr>
                                        <p:cTn id="77" dur="500" fill="hold"/>
                                        <p:tgtEl>
                                          <p:spTgt spid="105493"/>
                                        </p:tgtEl>
                                        <p:attrNameLst>
                                          <p:attrName>ppt_h</p:attrName>
                                        </p:attrNameLst>
                                      </p:cBhvr>
                                      <p:tavLst>
                                        <p:tav tm="0">
                                          <p:val>
                                            <p:fltVal val="0"/>
                                          </p:val>
                                        </p:tav>
                                        <p:tav tm="100000">
                                          <p:val>
                                            <p:strVal val="#ppt_h"/>
                                          </p:val>
                                        </p:tav>
                                      </p:tavLst>
                                    </p:anim>
                                    <p:animEffect transition="in" filter="fade">
                                      <p:cBhvr>
                                        <p:cTn id="78" dur="500"/>
                                        <p:tgtEl>
                                          <p:spTgt spid="10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8" grpId="0"/>
      <p:bldP spid="105499" grpId="0"/>
      <p:bldP spid="1055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24100" y="65088"/>
            <a:ext cx="6629400" cy="1143000"/>
          </a:xfrm>
        </p:spPr>
        <p:txBody>
          <a:bodyPr/>
          <a:lstStyle/>
          <a:p>
            <a:r>
              <a:rPr lang="en-US" sz="3600" dirty="0" smtClean="0">
                <a:solidFill>
                  <a:schemeClr val="bg1"/>
                </a:solidFill>
              </a:rPr>
              <a:t>Earth is like a terrarium</a:t>
            </a:r>
            <a:endParaRPr lang="en-US" sz="3600" dirty="0">
              <a:solidFill>
                <a:schemeClr val="bg1"/>
              </a:solidFill>
            </a:endParaRPr>
          </a:p>
        </p:txBody>
      </p:sp>
      <p:sp>
        <p:nvSpPr>
          <p:cNvPr id="7" name="TextBox 6"/>
          <p:cNvSpPr txBox="1"/>
          <p:nvPr/>
        </p:nvSpPr>
        <p:spPr>
          <a:xfrm>
            <a:off x="609600" y="1735080"/>
            <a:ext cx="3542270" cy="3970318"/>
          </a:xfrm>
          <a:prstGeom prst="rect">
            <a:avLst/>
          </a:prstGeom>
          <a:noFill/>
        </p:spPr>
        <p:txBody>
          <a:bodyPr wrap="square" rtlCol="0">
            <a:spAutoFit/>
          </a:bodyPr>
          <a:lstStyle/>
          <a:p>
            <a:pPr>
              <a:buFont typeface="Arial" pitchFamily="34" charset="0"/>
              <a:buChar char="•"/>
            </a:pPr>
            <a:r>
              <a:rPr lang="en-US" sz="2800" dirty="0" smtClean="0">
                <a:latin typeface="+mn-lt"/>
              </a:rPr>
              <a:t>Closed system</a:t>
            </a:r>
          </a:p>
          <a:p>
            <a:endParaRPr lang="en-US" sz="2800" dirty="0" smtClean="0">
              <a:latin typeface="+mn-lt"/>
            </a:endParaRPr>
          </a:p>
          <a:p>
            <a:pPr>
              <a:buFont typeface="Arial" pitchFamily="34" charset="0"/>
              <a:buChar char="•"/>
            </a:pPr>
            <a:r>
              <a:rPr lang="en-US" sz="2800" dirty="0" smtClean="0">
                <a:latin typeface="+mn-lt"/>
              </a:rPr>
              <a:t>Sun pays the bills</a:t>
            </a:r>
          </a:p>
          <a:p>
            <a:pPr>
              <a:buFont typeface="Arial" pitchFamily="34" charset="0"/>
              <a:buChar char="•"/>
            </a:pPr>
            <a:endParaRPr lang="en-US" sz="2800" dirty="0">
              <a:latin typeface="+mn-lt"/>
            </a:endParaRPr>
          </a:p>
          <a:p>
            <a:pPr>
              <a:buFont typeface="Arial" pitchFamily="34" charset="0"/>
              <a:buChar char="•"/>
            </a:pPr>
            <a:r>
              <a:rPr lang="en-US" sz="2800" dirty="0" smtClean="0">
                <a:latin typeface="+mn-lt"/>
              </a:rPr>
              <a:t>There is no away</a:t>
            </a:r>
          </a:p>
          <a:p>
            <a:pPr>
              <a:buFont typeface="Arial" pitchFamily="34" charset="0"/>
              <a:buChar char="•"/>
            </a:pPr>
            <a:endParaRPr lang="en-US" sz="2800" dirty="0">
              <a:latin typeface="+mn-lt"/>
            </a:endParaRPr>
          </a:p>
          <a:p>
            <a:pPr>
              <a:buFont typeface="Arial" pitchFamily="34" charset="0"/>
              <a:buChar char="•"/>
            </a:pPr>
            <a:r>
              <a:rPr lang="en-US" sz="2800" dirty="0" smtClean="0">
                <a:latin typeface="+mn-lt"/>
              </a:rPr>
              <a:t>Sustainability means maintaining the balance</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25160" y="1241191"/>
            <a:ext cx="4650441" cy="5119751"/>
          </a:xfrm>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387600" y="274638"/>
            <a:ext cx="6591300" cy="758825"/>
          </a:xfrm>
        </p:spPr>
        <p:txBody>
          <a:bodyPr/>
          <a:lstStyle/>
          <a:p>
            <a:pPr eaLnBrk="1" hangingPunct="1"/>
            <a:r>
              <a:rPr lang="fr-FR" sz="3400" dirty="0" smtClean="0">
                <a:solidFill>
                  <a:schemeClr val="bg1"/>
                </a:solidFill>
              </a:rPr>
              <a:t>4 System Conditions of a </a:t>
            </a:r>
            <a:br>
              <a:rPr lang="fr-FR" sz="3400" dirty="0" smtClean="0">
                <a:solidFill>
                  <a:schemeClr val="bg1"/>
                </a:solidFill>
              </a:rPr>
            </a:br>
            <a:r>
              <a:rPr lang="fr-FR" sz="3400" dirty="0" smtClean="0">
                <a:solidFill>
                  <a:schemeClr val="bg1"/>
                </a:solidFill>
              </a:rPr>
              <a:t>Sustainable Society</a:t>
            </a:r>
          </a:p>
        </p:txBody>
      </p:sp>
      <p:pic>
        <p:nvPicPr>
          <p:cNvPr id="89090" name="Picture 4" descr="IconSP1"/>
          <p:cNvPicPr>
            <a:picLocks noChangeAspect="1" noChangeArrowheads="1"/>
          </p:cNvPicPr>
          <p:nvPr/>
        </p:nvPicPr>
        <p:blipFill>
          <a:blip r:embed="rId3" cstate="print"/>
          <a:srcRect/>
          <a:stretch>
            <a:fillRect/>
          </a:stretch>
        </p:blipFill>
        <p:spPr bwMode="auto">
          <a:xfrm>
            <a:off x="2387600" y="2184400"/>
            <a:ext cx="792163" cy="771525"/>
          </a:xfrm>
          <a:prstGeom prst="rect">
            <a:avLst/>
          </a:prstGeom>
          <a:noFill/>
          <a:ln w="9525">
            <a:noFill/>
            <a:miter lim="800000"/>
            <a:headEnd/>
            <a:tailEnd/>
          </a:ln>
        </p:spPr>
      </p:pic>
      <p:pic>
        <p:nvPicPr>
          <p:cNvPr id="89091" name="Picture 5" descr="IconSP2"/>
          <p:cNvPicPr>
            <a:picLocks noChangeAspect="1" noChangeArrowheads="1"/>
          </p:cNvPicPr>
          <p:nvPr/>
        </p:nvPicPr>
        <p:blipFill>
          <a:blip r:embed="rId4" cstate="print"/>
          <a:srcRect/>
          <a:stretch>
            <a:fillRect/>
          </a:stretch>
        </p:blipFill>
        <p:spPr bwMode="auto">
          <a:xfrm>
            <a:off x="2387600" y="3048000"/>
            <a:ext cx="792163" cy="771525"/>
          </a:xfrm>
          <a:prstGeom prst="rect">
            <a:avLst/>
          </a:prstGeom>
          <a:noFill/>
          <a:ln w="9525">
            <a:noFill/>
            <a:miter lim="800000"/>
            <a:headEnd/>
            <a:tailEnd/>
          </a:ln>
        </p:spPr>
      </p:pic>
      <p:pic>
        <p:nvPicPr>
          <p:cNvPr id="89092" name="Picture 6" descr="IconSP3"/>
          <p:cNvPicPr>
            <a:picLocks noChangeAspect="1" noChangeArrowheads="1"/>
          </p:cNvPicPr>
          <p:nvPr/>
        </p:nvPicPr>
        <p:blipFill>
          <a:blip r:embed="rId5" cstate="print"/>
          <a:srcRect/>
          <a:stretch>
            <a:fillRect/>
          </a:stretch>
        </p:blipFill>
        <p:spPr bwMode="auto">
          <a:xfrm>
            <a:off x="2387600" y="3911600"/>
            <a:ext cx="792163" cy="771525"/>
          </a:xfrm>
          <a:prstGeom prst="rect">
            <a:avLst/>
          </a:prstGeom>
          <a:noFill/>
          <a:ln w="9525">
            <a:noFill/>
            <a:miter lim="800000"/>
            <a:headEnd/>
            <a:tailEnd/>
          </a:ln>
        </p:spPr>
      </p:pic>
      <p:pic>
        <p:nvPicPr>
          <p:cNvPr id="89093" name="Picture 7" descr="IconSP4"/>
          <p:cNvPicPr>
            <a:picLocks noChangeAspect="1" noChangeArrowheads="1"/>
          </p:cNvPicPr>
          <p:nvPr/>
        </p:nvPicPr>
        <p:blipFill>
          <a:blip r:embed="rId6" cstate="print"/>
          <a:srcRect/>
          <a:stretch>
            <a:fillRect/>
          </a:stretch>
        </p:blipFill>
        <p:spPr bwMode="auto">
          <a:xfrm>
            <a:off x="2387600" y="5229225"/>
            <a:ext cx="792163" cy="771525"/>
          </a:xfrm>
          <a:prstGeom prst="rect">
            <a:avLst/>
          </a:prstGeom>
          <a:noFill/>
          <a:ln w="9525">
            <a:noFill/>
            <a:miter lim="800000"/>
            <a:headEnd/>
            <a:tailEnd/>
          </a:ln>
        </p:spPr>
      </p:pic>
      <p:sp>
        <p:nvSpPr>
          <p:cNvPr id="89094" name="Text Box 8"/>
          <p:cNvSpPr txBox="1">
            <a:spLocks noChangeArrowheads="1"/>
          </p:cNvSpPr>
          <p:nvPr/>
        </p:nvSpPr>
        <p:spPr bwMode="auto">
          <a:xfrm>
            <a:off x="3251200" y="2255838"/>
            <a:ext cx="4392613" cy="581025"/>
          </a:xfrm>
          <a:prstGeom prst="rect">
            <a:avLst/>
          </a:prstGeom>
          <a:noFill/>
          <a:ln w="9525">
            <a:noFill/>
            <a:miter lim="800000"/>
            <a:headEnd/>
            <a:tailEnd/>
          </a:ln>
        </p:spPr>
        <p:txBody>
          <a:bodyPr>
            <a:spAutoFit/>
          </a:bodyPr>
          <a:lstStyle/>
          <a:p>
            <a:r>
              <a:rPr lang="fr-FR" sz="1600" b="1" dirty="0">
                <a:solidFill>
                  <a:srgbClr val="795924"/>
                </a:solidFill>
                <a:latin typeface="Verdana" pitchFamily="34" charset="0"/>
              </a:rPr>
              <a:t>...concentrations of substances </a:t>
            </a:r>
            <a:r>
              <a:rPr lang="fr-FR" sz="1600" b="1" dirty="0" err="1">
                <a:solidFill>
                  <a:srgbClr val="795924"/>
                </a:solidFill>
                <a:latin typeface="Verdana" pitchFamily="34" charset="0"/>
              </a:rPr>
              <a:t>extracted</a:t>
            </a:r>
            <a:r>
              <a:rPr lang="fr-FR" sz="1600" b="1" dirty="0">
                <a:solidFill>
                  <a:srgbClr val="795924"/>
                </a:solidFill>
                <a:latin typeface="Verdana" pitchFamily="34" charset="0"/>
              </a:rPr>
              <a:t> </a:t>
            </a:r>
            <a:r>
              <a:rPr lang="fr-FR" sz="1600" b="1" dirty="0" err="1">
                <a:solidFill>
                  <a:srgbClr val="795924"/>
                </a:solidFill>
                <a:latin typeface="Verdana" pitchFamily="34" charset="0"/>
              </a:rPr>
              <a:t>from</a:t>
            </a:r>
            <a:r>
              <a:rPr lang="fr-FR" sz="1600" b="1" dirty="0">
                <a:solidFill>
                  <a:srgbClr val="795924"/>
                </a:solidFill>
                <a:latin typeface="Verdana" pitchFamily="34" charset="0"/>
              </a:rPr>
              <a:t> the </a:t>
            </a:r>
            <a:r>
              <a:rPr lang="fr-FR" sz="1600" b="1" dirty="0" err="1">
                <a:solidFill>
                  <a:srgbClr val="795924"/>
                </a:solidFill>
                <a:latin typeface="Verdana" pitchFamily="34" charset="0"/>
              </a:rPr>
              <a:t>Earth’s</a:t>
            </a:r>
            <a:r>
              <a:rPr lang="fr-FR" sz="1600" b="1" dirty="0">
                <a:solidFill>
                  <a:srgbClr val="795924"/>
                </a:solidFill>
                <a:latin typeface="Verdana" pitchFamily="34" charset="0"/>
              </a:rPr>
              <a:t> </a:t>
            </a:r>
            <a:r>
              <a:rPr lang="fr-FR" sz="1600" b="1" dirty="0" err="1">
                <a:solidFill>
                  <a:srgbClr val="795924"/>
                </a:solidFill>
                <a:latin typeface="Verdana" pitchFamily="34" charset="0"/>
              </a:rPr>
              <a:t>crust</a:t>
            </a:r>
            <a:r>
              <a:rPr lang="fr-FR" sz="1600" b="1" dirty="0">
                <a:solidFill>
                  <a:srgbClr val="795924"/>
                </a:solidFill>
                <a:latin typeface="Verdana" pitchFamily="34" charset="0"/>
              </a:rPr>
              <a:t>,</a:t>
            </a:r>
          </a:p>
        </p:txBody>
      </p:sp>
      <p:sp>
        <p:nvSpPr>
          <p:cNvPr id="89095" name="Text Box 9"/>
          <p:cNvSpPr txBox="1">
            <a:spLocks noChangeArrowheads="1"/>
          </p:cNvSpPr>
          <p:nvPr/>
        </p:nvSpPr>
        <p:spPr bwMode="auto">
          <a:xfrm>
            <a:off x="3251200" y="3119438"/>
            <a:ext cx="4537075" cy="581025"/>
          </a:xfrm>
          <a:prstGeom prst="rect">
            <a:avLst/>
          </a:prstGeom>
          <a:noFill/>
          <a:ln w="9525">
            <a:noFill/>
            <a:miter lim="800000"/>
            <a:headEnd/>
            <a:tailEnd/>
          </a:ln>
        </p:spPr>
        <p:txBody>
          <a:bodyPr>
            <a:spAutoFit/>
          </a:bodyPr>
          <a:lstStyle/>
          <a:p>
            <a:r>
              <a:rPr lang="fr-FR" sz="1600" b="1" dirty="0">
                <a:solidFill>
                  <a:srgbClr val="00467F"/>
                </a:solidFill>
                <a:latin typeface="Verdana" pitchFamily="34" charset="0"/>
              </a:rPr>
              <a:t>...concentrations of substances </a:t>
            </a:r>
            <a:r>
              <a:rPr lang="fr-FR" sz="1600" b="1" dirty="0" err="1">
                <a:solidFill>
                  <a:srgbClr val="00467F"/>
                </a:solidFill>
                <a:latin typeface="Verdana" pitchFamily="34" charset="0"/>
              </a:rPr>
              <a:t>produced</a:t>
            </a:r>
            <a:r>
              <a:rPr lang="fr-FR" sz="1600" b="1" dirty="0">
                <a:solidFill>
                  <a:srgbClr val="00467F"/>
                </a:solidFill>
                <a:latin typeface="Verdana" pitchFamily="34" charset="0"/>
              </a:rPr>
              <a:t> by society,</a:t>
            </a:r>
          </a:p>
        </p:txBody>
      </p:sp>
      <p:sp>
        <p:nvSpPr>
          <p:cNvPr id="89096" name="Text Box 10"/>
          <p:cNvSpPr txBox="1">
            <a:spLocks noChangeArrowheads="1"/>
          </p:cNvSpPr>
          <p:nvPr/>
        </p:nvSpPr>
        <p:spPr bwMode="auto">
          <a:xfrm>
            <a:off x="3251200" y="4056063"/>
            <a:ext cx="4321175" cy="336550"/>
          </a:xfrm>
          <a:prstGeom prst="rect">
            <a:avLst/>
          </a:prstGeom>
          <a:noFill/>
          <a:ln w="9525">
            <a:noFill/>
            <a:miter lim="800000"/>
            <a:headEnd/>
            <a:tailEnd/>
          </a:ln>
        </p:spPr>
        <p:txBody>
          <a:bodyPr>
            <a:spAutoFit/>
          </a:bodyPr>
          <a:lstStyle/>
          <a:p>
            <a:pPr algn="just"/>
            <a:r>
              <a:rPr lang="fr-FR" sz="1600" b="1">
                <a:solidFill>
                  <a:srgbClr val="4B721D"/>
                </a:solidFill>
                <a:latin typeface="Verdana" pitchFamily="34" charset="0"/>
              </a:rPr>
              <a:t>...degradation by physical means,</a:t>
            </a:r>
          </a:p>
        </p:txBody>
      </p:sp>
      <p:sp>
        <p:nvSpPr>
          <p:cNvPr id="89097" name="Text Box 11"/>
          <p:cNvSpPr txBox="1">
            <a:spLocks noChangeArrowheads="1"/>
          </p:cNvSpPr>
          <p:nvPr/>
        </p:nvSpPr>
        <p:spPr bwMode="auto">
          <a:xfrm>
            <a:off x="3251200" y="5168900"/>
            <a:ext cx="4608513" cy="825500"/>
          </a:xfrm>
          <a:prstGeom prst="rect">
            <a:avLst/>
          </a:prstGeom>
          <a:noFill/>
          <a:ln w="9525">
            <a:noFill/>
            <a:miter lim="800000"/>
            <a:headEnd/>
            <a:tailEnd/>
          </a:ln>
        </p:spPr>
        <p:txBody>
          <a:bodyPr>
            <a:spAutoFit/>
          </a:bodyPr>
          <a:lstStyle/>
          <a:p>
            <a:r>
              <a:rPr lang="fr-FR" sz="1600" b="1" dirty="0">
                <a:solidFill>
                  <a:srgbClr val="F58220"/>
                </a:solidFill>
                <a:latin typeface="Verdana" pitchFamily="34" charset="0"/>
              </a:rPr>
              <a:t>...people are not </a:t>
            </a:r>
            <a:r>
              <a:rPr lang="fr-FR" sz="1600" b="1" dirty="0" err="1">
                <a:solidFill>
                  <a:srgbClr val="F58220"/>
                </a:solidFill>
                <a:latin typeface="Verdana" pitchFamily="34" charset="0"/>
              </a:rPr>
              <a:t>subject</a:t>
            </a:r>
            <a:r>
              <a:rPr lang="fr-FR" sz="1600" b="1" dirty="0">
                <a:solidFill>
                  <a:srgbClr val="F58220"/>
                </a:solidFill>
                <a:latin typeface="Verdana" pitchFamily="34" charset="0"/>
              </a:rPr>
              <a:t> to conditions </a:t>
            </a:r>
            <a:r>
              <a:rPr lang="fr-FR" sz="1600" b="1" dirty="0" err="1">
                <a:solidFill>
                  <a:srgbClr val="F58220"/>
                </a:solidFill>
                <a:latin typeface="Verdana" pitchFamily="34" charset="0"/>
              </a:rPr>
              <a:t>that</a:t>
            </a:r>
            <a:r>
              <a:rPr lang="fr-FR" sz="1600" b="1" dirty="0">
                <a:solidFill>
                  <a:srgbClr val="F58220"/>
                </a:solidFill>
                <a:latin typeface="Verdana" pitchFamily="34" charset="0"/>
              </a:rPr>
              <a:t> </a:t>
            </a:r>
            <a:r>
              <a:rPr lang="fr-FR" sz="1600" b="1" dirty="0" err="1">
                <a:solidFill>
                  <a:srgbClr val="F58220"/>
                </a:solidFill>
                <a:latin typeface="Verdana" pitchFamily="34" charset="0"/>
              </a:rPr>
              <a:t>systematically</a:t>
            </a:r>
            <a:r>
              <a:rPr lang="fr-FR" sz="1600" b="1" dirty="0">
                <a:solidFill>
                  <a:srgbClr val="F58220"/>
                </a:solidFill>
                <a:latin typeface="Verdana" pitchFamily="34" charset="0"/>
              </a:rPr>
              <a:t> </a:t>
            </a:r>
            <a:r>
              <a:rPr lang="fr-FR" sz="1600" b="1" dirty="0" err="1">
                <a:solidFill>
                  <a:srgbClr val="F58220"/>
                </a:solidFill>
                <a:latin typeface="Verdana" pitchFamily="34" charset="0"/>
              </a:rPr>
              <a:t>undermine</a:t>
            </a:r>
            <a:r>
              <a:rPr lang="fr-FR" sz="1600" b="1" dirty="0">
                <a:solidFill>
                  <a:srgbClr val="F58220"/>
                </a:solidFill>
                <a:latin typeface="Verdana" pitchFamily="34" charset="0"/>
              </a:rPr>
              <a:t> </a:t>
            </a:r>
            <a:r>
              <a:rPr lang="fr-FR" sz="1600" b="1" dirty="0" err="1">
                <a:solidFill>
                  <a:srgbClr val="F58220"/>
                </a:solidFill>
                <a:latin typeface="Verdana" pitchFamily="34" charset="0"/>
              </a:rPr>
              <a:t>their</a:t>
            </a:r>
            <a:r>
              <a:rPr lang="fr-FR" sz="1600" b="1" dirty="0">
                <a:solidFill>
                  <a:srgbClr val="F58220"/>
                </a:solidFill>
                <a:latin typeface="Verdana" pitchFamily="34" charset="0"/>
              </a:rPr>
              <a:t> </a:t>
            </a:r>
            <a:r>
              <a:rPr lang="fr-FR" sz="1600" b="1" dirty="0" err="1">
                <a:solidFill>
                  <a:srgbClr val="F58220"/>
                </a:solidFill>
                <a:latin typeface="Verdana" pitchFamily="34" charset="0"/>
              </a:rPr>
              <a:t>capacity</a:t>
            </a:r>
            <a:r>
              <a:rPr lang="fr-FR" sz="1600" b="1" dirty="0">
                <a:solidFill>
                  <a:srgbClr val="F58220"/>
                </a:solidFill>
                <a:latin typeface="Verdana" pitchFamily="34" charset="0"/>
              </a:rPr>
              <a:t> to </a:t>
            </a:r>
            <a:r>
              <a:rPr lang="fr-FR" sz="1600" b="1" dirty="0" err="1">
                <a:solidFill>
                  <a:srgbClr val="F58220"/>
                </a:solidFill>
                <a:latin typeface="Verdana" pitchFamily="34" charset="0"/>
              </a:rPr>
              <a:t>meet</a:t>
            </a:r>
            <a:r>
              <a:rPr lang="fr-FR" sz="1600" b="1" dirty="0">
                <a:solidFill>
                  <a:srgbClr val="F58220"/>
                </a:solidFill>
                <a:latin typeface="Verdana" pitchFamily="34" charset="0"/>
              </a:rPr>
              <a:t> </a:t>
            </a:r>
            <a:r>
              <a:rPr lang="fr-FR" sz="1600" b="1" dirty="0" err="1">
                <a:solidFill>
                  <a:srgbClr val="F58220"/>
                </a:solidFill>
                <a:latin typeface="Verdana" pitchFamily="34" charset="0"/>
              </a:rPr>
              <a:t>their</a:t>
            </a:r>
            <a:r>
              <a:rPr lang="fr-FR" sz="1600" b="1" dirty="0">
                <a:solidFill>
                  <a:srgbClr val="F58220"/>
                </a:solidFill>
                <a:latin typeface="Verdana" pitchFamily="34" charset="0"/>
              </a:rPr>
              <a:t> </a:t>
            </a:r>
            <a:r>
              <a:rPr lang="fr-FR" sz="1600" b="1" dirty="0" err="1">
                <a:solidFill>
                  <a:srgbClr val="F58220"/>
                </a:solidFill>
                <a:latin typeface="Verdana" pitchFamily="34" charset="0"/>
              </a:rPr>
              <a:t>needs</a:t>
            </a:r>
            <a:r>
              <a:rPr lang="fr-FR" sz="1600" b="1" dirty="0">
                <a:solidFill>
                  <a:srgbClr val="F58220"/>
                </a:solidFill>
                <a:latin typeface="Verdana" pitchFamily="34" charset="0"/>
              </a:rPr>
              <a:t>.</a:t>
            </a:r>
          </a:p>
        </p:txBody>
      </p:sp>
      <p:sp>
        <p:nvSpPr>
          <p:cNvPr id="89098" name="Text Box 12"/>
          <p:cNvSpPr txBox="1">
            <a:spLocks noChangeArrowheads="1"/>
          </p:cNvSpPr>
          <p:nvPr/>
        </p:nvSpPr>
        <p:spPr bwMode="auto">
          <a:xfrm>
            <a:off x="914401" y="1235075"/>
            <a:ext cx="7315200" cy="830997"/>
          </a:xfrm>
          <a:prstGeom prst="rect">
            <a:avLst/>
          </a:prstGeom>
          <a:noFill/>
          <a:ln w="9525">
            <a:noFill/>
            <a:miter lim="800000"/>
            <a:headEnd/>
            <a:tailEnd/>
          </a:ln>
        </p:spPr>
        <p:txBody>
          <a:bodyPr wrap="square">
            <a:spAutoFit/>
          </a:bodyPr>
          <a:lstStyle/>
          <a:p>
            <a:r>
              <a:rPr lang="fr-FR" sz="2400" dirty="0">
                <a:latin typeface="Verdana" pitchFamily="34" charset="0"/>
              </a:rPr>
              <a:t>In a </a:t>
            </a:r>
            <a:r>
              <a:rPr lang="fr-FR" sz="2400" dirty="0" err="1">
                <a:latin typeface="Verdana" pitchFamily="34" charset="0"/>
              </a:rPr>
              <a:t>sustainable</a:t>
            </a:r>
            <a:r>
              <a:rPr lang="fr-FR" sz="2400" dirty="0">
                <a:latin typeface="Verdana" pitchFamily="34" charset="0"/>
              </a:rPr>
              <a:t> society, nature </a:t>
            </a:r>
            <a:r>
              <a:rPr lang="fr-FR" sz="2400" dirty="0" err="1">
                <a:latin typeface="Verdana" pitchFamily="34" charset="0"/>
              </a:rPr>
              <a:t>is</a:t>
            </a:r>
            <a:r>
              <a:rPr lang="fr-FR" sz="2400" dirty="0">
                <a:latin typeface="Verdana" pitchFamily="34" charset="0"/>
              </a:rPr>
              <a:t> not </a:t>
            </a:r>
            <a:r>
              <a:rPr lang="fr-FR" sz="2400" dirty="0" err="1">
                <a:latin typeface="Verdana" pitchFamily="34" charset="0"/>
              </a:rPr>
              <a:t>subject</a:t>
            </a:r>
            <a:r>
              <a:rPr lang="fr-FR" sz="2400" dirty="0">
                <a:latin typeface="Verdana" pitchFamily="34" charset="0"/>
              </a:rPr>
              <a:t> to </a:t>
            </a:r>
            <a:r>
              <a:rPr lang="fr-FR" sz="2400" dirty="0" err="1">
                <a:latin typeface="Verdana" pitchFamily="34" charset="0"/>
              </a:rPr>
              <a:t>systematically</a:t>
            </a:r>
            <a:r>
              <a:rPr lang="fr-FR" sz="2400" dirty="0">
                <a:latin typeface="Verdana" pitchFamily="34" charset="0"/>
              </a:rPr>
              <a:t> </a:t>
            </a:r>
            <a:r>
              <a:rPr lang="fr-FR" sz="2400" dirty="0" err="1">
                <a:latin typeface="Verdana" pitchFamily="34" charset="0"/>
              </a:rPr>
              <a:t>increasing</a:t>
            </a:r>
            <a:r>
              <a:rPr lang="fr-FR" sz="2400" dirty="0">
                <a:latin typeface="Verdana" pitchFamily="34" charset="0"/>
              </a:rPr>
              <a:t>...</a:t>
            </a:r>
          </a:p>
        </p:txBody>
      </p:sp>
      <p:sp>
        <p:nvSpPr>
          <p:cNvPr id="89099" name="Text Box 13"/>
          <p:cNvSpPr txBox="1">
            <a:spLocks noChangeArrowheads="1"/>
          </p:cNvSpPr>
          <p:nvPr/>
        </p:nvSpPr>
        <p:spPr bwMode="auto">
          <a:xfrm>
            <a:off x="2314575" y="4841875"/>
            <a:ext cx="4392613" cy="336550"/>
          </a:xfrm>
          <a:prstGeom prst="rect">
            <a:avLst/>
          </a:prstGeom>
          <a:noFill/>
          <a:ln w="9525">
            <a:noFill/>
            <a:miter lim="800000"/>
            <a:headEnd/>
            <a:tailEnd/>
          </a:ln>
        </p:spPr>
        <p:txBody>
          <a:bodyPr>
            <a:spAutoFit/>
          </a:bodyPr>
          <a:lstStyle/>
          <a:p>
            <a:pPr algn="just"/>
            <a:r>
              <a:rPr lang="fr-FR" sz="1600">
                <a:latin typeface="Verdana" pitchFamily="34" charset="0"/>
              </a:rPr>
              <a:t>and, in that society...</a:t>
            </a: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2360141" y="0"/>
            <a:ext cx="6672648" cy="1143000"/>
          </a:xfrm>
        </p:spPr>
        <p:txBody>
          <a:bodyPr lIns="92075" tIns="46037" rIns="92075" bIns="46037"/>
          <a:lstStyle/>
          <a:p>
            <a:r>
              <a:rPr lang="fr-FR" sz="3600" dirty="0" err="1" smtClean="0">
                <a:solidFill>
                  <a:schemeClr val="bg1"/>
                </a:solidFill>
              </a:rPr>
              <a:t>Current</a:t>
            </a:r>
            <a:r>
              <a:rPr lang="fr-FR" sz="3600" dirty="0" smtClean="0">
                <a:solidFill>
                  <a:schemeClr val="bg1"/>
                </a:solidFill>
              </a:rPr>
              <a:t> </a:t>
            </a:r>
            <a:r>
              <a:rPr lang="fr-FR" sz="3600" dirty="0" err="1" smtClean="0">
                <a:solidFill>
                  <a:schemeClr val="bg1"/>
                </a:solidFill>
              </a:rPr>
              <a:t>unsustainable</a:t>
            </a:r>
            <a:r>
              <a:rPr lang="fr-FR" sz="3600" dirty="0" smtClean="0">
                <a:solidFill>
                  <a:schemeClr val="bg1"/>
                </a:solidFill>
              </a:rPr>
              <a:t> situation</a:t>
            </a:r>
          </a:p>
        </p:txBody>
      </p:sp>
      <p:pic>
        <p:nvPicPr>
          <p:cNvPr id="106500" name="Picture 4" descr="FunnelClassic"/>
          <p:cNvPicPr>
            <a:picLocks noChangeAspect="1" noChangeArrowheads="1"/>
          </p:cNvPicPr>
          <p:nvPr/>
        </p:nvPicPr>
        <p:blipFill>
          <a:blip r:embed="rId3" cstate="print"/>
          <a:srcRect/>
          <a:stretch>
            <a:fillRect/>
          </a:stretch>
        </p:blipFill>
        <p:spPr bwMode="auto">
          <a:xfrm>
            <a:off x="1908175" y="2205038"/>
            <a:ext cx="5213350" cy="2974975"/>
          </a:xfrm>
          <a:prstGeom prst="rect">
            <a:avLst/>
          </a:prstGeom>
          <a:noFill/>
          <a:ln w="9525">
            <a:noFill/>
            <a:miter lim="800000"/>
            <a:headEnd/>
            <a:tailEnd/>
          </a:ln>
        </p:spPr>
      </p:pic>
      <p:pic>
        <p:nvPicPr>
          <p:cNvPr id="106501" name="Picture 5" descr="SustFunnel"/>
          <p:cNvPicPr>
            <a:picLocks noChangeAspect="1" noChangeArrowheads="1"/>
          </p:cNvPicPr>
          <p:nvPr/>
        </p:nvPicPr>
        <p:blipFill>
          <a:blip r:embed="rId4" cstate="print"/>
          <a:srcRect/>
          <a:stretch>
            <a:fillRect/>
          </a:stretch>
        </p:blipFill>
        <p:spPr bwMode="auto">
          <a:xfrm>
            <a:off x="4621213" y="3500438"/>
            <a:ext cx="863600" cy="433387"/>
          </a:xfrm>
          <a:prstGeom prst="rect">
            <a:avLst/>
          </a:prstGeom>
          <a:noFill/>
          <a:ln w="9525">
            <a:noFill/>
            <a:miter lim="800000"/>
            <a:headEnd/>
            <a:tailEnd/>
          </a:ln>
        </p:spPr>
      </p:pic>
      <p:pic>
        <p:nvPicPr>
          <p:cNvPr id="106502" name="Picture 6" descr="UnsustFunnel"/>
          <p:cNvPicPr>
            <a:picLocks noChangeAspect="1" noChangeArrowheads="1"/>
          </p:cNvPicPr>
          <p:nvPr/>
        </p:nvPicPr>
        <p:blipFill>
          <a:blip r:embed="rId5" cstate="print"/>
          <a:srcRect/>
          <a:stretch>
            <a:fillRect/>
          </a:stretch>
        </p:blipFill>
        <p:spPr bwMode="auto">
          <a:xfrm>
            <a:off x="2832100" y="3529013"/>
            <a:ext cx="1368425" cy="217487"/>
          </a:xfrm>
          <a:prstGeom prst="rect">
            <a:avLst/>
          </a:prstGeom>
          <a:noFill/>
          <a:ln w="9525">
            <a:noFill/>
            <a:miter lim="800000"/>
            <a:headEnd/>
            <a:tailEnd/>
          </a:ln>
        </p:spPr>
      </p:pic>
      <p:pic>
        <p:nvPicPr>
          <p:cNvPr id="106503" name="Picture 7" descr="Tree"/>
          <p:cNvPicPr>
            <a:picLocks noChangeAspect="1" noChangeArrowheads="1"/>
          </p:cNvPicPr>
          <p:nvPr/>
        </p:nvPicPr>
        <p:blipFill>
          <a:blip r:embed="rId6" cstate="print"/>
          <a:srcRect/>
          <a:stretch>
            <a:fillRect/>
          </a:stretch>
        </p:blipFill>
        <p:spPr bwMode="auto">
          <a:xfrm>
            <a:off x="3348038" y="2276475"/>
            <a:ext cx="382587" cy="439738"/>
          </a:xfrm>
          <a:prstGeom prst="rect">
            <a:avLst/>
          </a:prstGeom>
          <a:noFill/>
          <a:ln w="9525">
            <a:noFill/>
            <a:miter lim="800000"/>
            <a:headEnd/>
            <a:tailEnd/>
          </a:ln>
        </p:spPr>
      </p:pic>
      <p:pic>
        <p:nvPicPr>
          <p:cNvPr id="106504" name="Picture 8" descr="Drop"/>
          <p:cNvPicPr>
            <a:picLocks noChangeAspect="1" noChangeArrowheads="1"/>
          </p:cNvPicPr>
          <p:nvPr/>
        </p:nvPicPr>
        <p:blipFill>
          <a:blip r:embed="rId7" cstate="print"/>
          <a:srcRect/>
          <a:stretch>
            <a:fillRect/>
          </a:stretch>
        </p:blipFill>
        <p:spPr bwMode="auto">
          <a:xfrm>
            <a:off x="2843213" y="1989138"/>
            <a:ext cx="279400" cy="454025"/>
          </a:xfrm>
          <a:prstGeom prst="rect">
            <a:avLst/>
          </a:prstGeom>
          <a:noFill/>
          <a:ln w="9525">
            <a:noFill/>
            <a:miter lim="800000"/>
            <a:headEnd/>
            <a:tailEnd/>
          </a:ln>
        </p:spPr>
      </p:pic>
      <p:pic>
        <p:nvPicPr>
          <p:cNvPr id="106505" name="Picture 9" descr="Fish"/>
          <p:cNvPicPr>
            <a:picLocks noChangeAspect="1" noChangeArrowheads="1"/>
          </p:cNvPicPr>
          <p:nvPr/>
        </p:nvPicPr>
        <p:blipFill>
          <a:blip r:embed="rId8" cstate="print"/>
          <a:srcRect/>
          <a:stretch>
            <a:fillRect/>
          </a:stretch>
        </p:blipFill>
        <p:spPr bwMode="auto">
          <a:xfrm>
            <a:off x="3814763" y="2565400"/>
            <a:ext cx="568325" cy="327025"/>
          </a:xfrm>
          <a:prstGeom prst="rect">
            <a:avLst/>
          </a:prstGeom>
          <a:noFill/>
          <a:ln w="9525">
            <a:noFill/>
            <a:miter lim="800000"/>
            <a:headEnd/>
            <a:tailEnd/>
          </a:ln>
        </p:spPr>
      </p:pic>
      <p:pic>
        <p:nvPicPr>
          <p:cNvPr id="106506" name="Picture 10" descr="FunnelArrowBlue"/>
          <p:cNvPicPr>
            <a:picLocks noChangeAspect="1" noChangeArrowheads="1"/>
          </p:cNvPicPr>
          <p:nvPr/>
        </p:nvPicPr>
        <p:blipFill>
          <a:blip r:embed="rId9" cstate="print"/>
          <a:srcRect/>
          <a:stretch>
            <a:fillRect/>
          </a:stretch>
        </p:blipFill>
        <p:spPr bwMode="auto">
          <a:xfrm>
            <a:off x="3779838" y="1700213"/>
            <a:ext cx="720725" cy="690562"/>
          </a:xfrm>
          <a:prstGeom prst="rect">
            <a:avLst/>
          </a:prstGeom>
          <a:noFill/>
          <a:ln w="9525">
            <a:noFill/>
            <a:miter lim="800000"/>
            <a:headEnd/>
            <a:tailEnd/>
          </a:ln>
        </p:spPr>
      </p:pic>
      <p:pic>
        <p:nvPicPr>
          <p:cNvPr id="106507" name="Picture 11" descr="FunnelArrowRed"/>
          <p:cNvPicPr>
            <a:picLocks noChangeAspect="1" noChangeArrowheads="1"/>
          </p:cNvPicPr>
          <p:nvPr/>
        </p:nvPicPr>
        <p:blipFill>
          <a:blip r:embed="rId10" cstate="print"/>
          <a:srcRect/>
          <a:stretch>
            <a:fillRect/>
          </a:stretch>
        </p:blipFill>
        <p:spPr bwMode="auto">
          <a:xfrm>
            <a:off x="3779838" y="5116513"/>
            <a:ext cx="719137" cy="688975"/>
          </a:xfrm>
          <a:prstGeom prst="rect">
            <a:avLst/>
          </a:prstGeom>
          <a:noFill/>
          <a:ln w="9525">
            <a:noFill/>
            <a:miter lim="800000"/>
            <a:headEnd/>
            <a:tailEnd/>
          </a:ln>
        </p:spPr>
      </p:pic>
      <p:pic>
        <p:nvPicPr>
          <p:cNvPr id="106508" name="Picture 12" descr="Molecule"/>
          <p:cNvPicPr>
            <a:picLocks noChangeAspect="1" noChangeArrowheads="1"/>
          </p:cNvPicPr>
          <p:nvPr/>
        </p:nvPicPr>
        <p:blipFill>
          <a:blip r:embed="rId11" cstate="print"/>
          <a:srcRect/>
          <a:stretch>
            <a:fillRect/>
          </a:stretch>
        </p:blipFill>
        <p:spPr bwMode="auto">
          <a:xfrm>
            <a:off x="3392488" y="4633913"/>
            <a:ext cx="490537" cy="606425"/>
          </a:xfrm>
          <a:prstGeom prst="rect">
            <a:avLst/>
          </a:prstGeom>
          <a:noFill/>
          <a:ln w="9525">
            <a:noFill/>
            <a:miter lim="800000"/>
            <a:headEnd/>
            <a:tailEnd/>
          </a:ln>
        </p:spPr>
      </p:pic>
      <p:pic>
        <p:nvPicPr>
          <p:cNvPr id="106509" name="Picture 13" descr="People"/>
          <p:cNvPicPr>
            <a:picLocks noChangeAspect="1" noChangeArrowheads="1"/>
          </p:cNvPicPr>
          <p:nvPr/>
        </p:nvPicPr>
        <p:blipFill>
          <a:blip r:embed="rId12" cstate="print"/>
          <a:srcRect/>
          <a:stretch>
            <a:fillRect/>
          </a:stretch>
        </p:blipFill>
        <p:spPr bwMode="auto">
          <a:xfrm>
            <a:off x="2916238" y="4941888"/>
            <a:ext cx="420687" cy="619125"/>
          </a:xfrm>
          <a:prstGeom prst="rect">
            <a:avLst/>
          </a:prstGeom>
          <a:noFill/>
          <a:ln w="9525">
            <a:noFill/>
            <a:miter lim="800000"/>
            <a:headEnd/>
            <a:tailEnd/>
          </a:ln>
        </p:spPr>
      </p:pic>
      <p:pic>
        <p:nvPicPr>
          <p:cNvPr id="106510" name="Picture 14" descr="ShoppingCart"/>
          <p:cNvPicPr>
            <a:picLocks noChangeAspect="1" noChangeArrowheads="1"/>
          </p:cNvPicPr>
          <p:nvPr/>
        </p:nvPicPr>
        <p:blipFill>
          <a:blip r:embed="rId13" cstate="print"/>
          <a:srcRect/>
          <a:stretch>
            <a:fillRect/>
          </a:stretch>
        </p:blipFill>
        <p:spPr bwMode="auto">
          <a:xfrm>
            <a:off x="3981450" y="4437063"/>
            <a:ext cx="374650" cy="431800"/>
          </a:xfrm>
          <a:prstGeom prst="rect">
            <a:avLst/>
          </a:prstGeom>
          <a:noFill/>
          <a:ln w="9525">
            <a:noFill/>
            <a:miter lim="800000"/>
            <a:headEnd/>
            <a:tailEnd/>
          </a:ln>
        </p:spPr>
      </p:pic>
      <p:sp>
        <p:nvSpPr>
          <p:cNvPr id="106511" name="Text Box 15"/>
          <p:cNvSpPr txBox="1">
            <a:spLocks noChangeArrowheads="1"/>
          </p:cNvSpPr>
          <p:nvPr/>
        </p:nvSpPr>
        <p:spPr bwMode="auto">
          <a:xfrm>
            <a:off x="4572000" y="1644650"/>
            <a:ext cx="2663825" cy="792163"/>
          </a:xfrm>
          <a:prstGeom prst="rect">
            <a:avLst/>
          </a:prstGeom>
          <a:noFill/>
          <a:ln w="9525">
            <a:noFill/>
            <a:miter lim="800000"/>
            <a:headEnd/>
            <a:tailEnd/>
          </a:ln>
        </p:spPr>
        <p:txBody>
          <a:bodyPr>
            <a:spAutoFit/>
          </a:bodyPr>
          <a:lstStyle/>
          <a:p>
            <a:pPr algn="l">
              <a:spcBef>
                <a:spcPct val="50000"/>
              </a:spcBef>
            </a:pPr>
            <a:r>
              <a:rPr lang="fr-FR" sz="1800" b="1" dirty="0" err="1">
                <a:solidFill>
                  <a:srgbClr val="00467F"/>
                </a:solidFill>
                <a:latin typeface="Arial" charset="0"/>
              </a:rPr>
              <a:t>Declining</a:t>
            </a:r>
            <a:endParaRPr lang="fr-FR" sz="1800" b="1" dirty="0">
              <a:solidFill>
                <a:srgbClr val="00467F"/>
              </a:solidFill>
              <a:latin typeface="Arial" charset="0"/>
            </a:endParaRPr>
          </a:p>
          <a:p>
            <a:pPr algn="l"/>
            <a:r>
              <a:rPr lang="fr-FR" sz="1400" dirty="0" err="1">
                <a:latin typeface="Arial" charset="0"/>
              </a:rPr>
              <a:t>resources</a:t>
            </a:r>
            <a:r>
              <a:rPr lang="fr-FR" sz="1400" dirty="0">
                <a:latin typeface="Arial" charset="0"/>
              </a:rPr>
              <a:t> and </a:t>
            </a:r>
            <a:r>
              <a:rPr lang="fr-FR" sz="1400" dirty="0" err="1">
                <a:latin typeface="Arial" charset="0"/>
              </a:rPr>
              <a:t>ecosystem</a:t>
            </a:r>
            <a:r>
              <a:rPr lang="fr-FR" sz="1400" dirty="0">
                <a:latin typeface="Arial" charset="0"/>
              </a:rPr>
              <a:t> services</a:t>
            </a:r>
          </a:p>
        </p:txBody>
      </p:sp>
      <p:sp>
        <p:nvSpPr>
          <p:cNvPr id="106512" name="Text Box 16"/>
          <p:cNvSpPr txBox="1">
            <a:spLocks noChangeArrowheads="1"/>
          </p:cNvSpPr>
          <p:nvPr/>
        </p:nvSpPr>
        <p:spPr bwMode="auto">
          <a:xfrm>
            <a:off x="4572000" y="5051425"/>
            <a:ext cx="2663825" cy="792163"/>
          </a:xfrm>
          <a:prstGeom prst="rect">
            <a:avLst/>
          </a:prstGeom>
          <a:noFill/>
          <a:ln w="9525">
            <a:noFill/>
            <a:miter lim="800000"/>
            <a:headEnd/>
            <a:tailEnd/>
          </a:ln>
        </p:spPr>
        <p:txBody>
          <a:bodyPr>
            <a:spAutoFit/>
          </a:bodyPr>
          <a:lstStyle/>
          <a:p>
            <a:pPr algn="l">
              <a:spcBef>
                <a:spcPct val="50000"/>
              </a:spcBef>
            </a:pPr>
            <a:r>
              <a:rPr lang="fr-FR" sz="1800" b="1">
                <a:solidFill>
                  <a:srgbClr val="B21E3B"/>
                </a:solidFill>
                <a:latin typeface="Arial" charset="0"/>
              </a:rPr>
              <a:t>Increasing</a:t>
            </a:r>
          </a:p>
          <a:p>
            <a:pPr algn="l"/>
            <a:r>
              <a:rPr lang="fr-FR" sz="1400">
                <a:latin typeface="Arial" charset="0"/>
              </a:rPr>
              <a:t>demand for resources and ecosystem services</a:t>
            </a:r>
          </a:p>
        </p:txBody>
      </p:sp>
      <p:sp>
        <p:nvSpPr>
          <p:cNvPr id="17" name="TextBox 16"/>
          <p:cNvSpPr txBox="1"/>
          <p:nvPr/>
        </p:nvSpPr>
        <p:spPr>
          <a:xfrm>
            <a:off x="6448928" y="2928010"/>
            <a:ext cx="2695072" cy="1569660"/>
          </a:xfrm>
          <a:prstGeom prst="rect">
            <a:avLst/>
          </a:prstGeom>
          <a:noFill/>
        </p:spPr>
        <p:txBody>
          <a:bodyPr wrap="square" rtlCol="0">
            <a:spAutoFit/>
          </a:bodyPr>
          <a:lstStyle/>
          <a:p>
            <a:pPr algn="l"/>
            <a:r>
              <a:rPr lang="en-US" sz="1600" dirty="0" smtClean="0">
                <a:latin typeface="Arial" pitchFamily="34" charset="0"/>
                <a:cs typeface="Arial" pitchFamily="34" charset="0"/>
              </a:rPr>
              <a:t>Through </a:t>
            </a:r>
            <a:r>
              <a:rPr lang="en-US" sz="1600" b="1" dirty="0" smtClean="0">
                <a:solidFill>
                  <a:srgbClr val="00B050"/>
                </a:solidFill>
                <a:latin typeface="Arial" pitchFamily="34" charset="0"/>
                <a:cs typeface="Arial" pitchFamily="34" charset="0"/>
              </a:rPr>
              <a:t>innovation</a:t>
            </a:r>
            <a:r>
              <a:rPr lang="en-US" sz="1600" dirty="0" smtClean="0">
                <a:latin typeface="Arial" pitchFamily="34" charset="0"/>
                <a:cs typeface="Arial" pitchFamily="34" charset="0"/>
              </a:rPr>
              <a:t>, </a:t>
            </a:r>
            <a:r>
              <a:rPr lang="en-US" sz="1600" b="1" dirty="0" smtClean="0">
                <a:solidFill>
                  <a:srgbClr val="00B050"/>
                </a:solidFill>
                <a:latin typeface="Arial" pitchFamily="34" charset="0"/>
                <a:cs typeface="Arial" pitchFamily="34" charset="0"/>
              </a:rPr>
              <a:t>creativity</a:t>
            </a:r>
            <a:r>
              <a:rPr lang="en-US" sz="1600" dirty="0" smtClean="0">
                <a:latin typeface="Arial" pitchFamily="34" charset="0"/>
                <a:cs typeface="Arial" pitchFamily="34" charset="0"/>
              </a:rPr>
              <a:t> &amp; the </a:t>
            </a:r>
            <a:r>
              <a:rPr lang="en-US" sz="1600" b="1" dirty="0" smtClean="0">
                <a:solidFill>
                  <a:srgbClr val="00B050"/>
                </a:solidFill>
                <a:latin typeface="Arial" pitchFamily="34" charset="0"/>
                <a:cs typeface="Arial" pitchFamily="34" charset="0"/>
              </a:rPr>
              <a:t>unlimited potential for change </a:t>
            </a:r>
            <a:r>
              <a:rPr lang="en-US" sz="1600" dirty="0" smtClean="0">
                <a:latin typeface="Arial" pitchFamily="34" charset="0"/>
                <a:cs typeface="Arial" pitchFamily="34" charset="0"/>
              </a:rPr>
              <a:t>we can reopen the walls of the funnel to a </a:t>
            </a:r>
            <a:r>
              <a:rPr lang="en-US" sz="1600" b="1" dirty="0" smtClean="0">
                <a:solidFill>
                  <a:srgbClr val="00B050"/>
                </a:solidFill>
                <a:latin typeface="Arial" pitchFamily="34" charset="0"/>
                <a:cs typeface="Arial" pitchFamily="34" charset="0"/>
              </a:rPr>
              <a:t>Third Industrial Revolution!!!</a:t>
            </a:r>
            <a:endParaRPr lang="en-US" sz="16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191428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p:cNvPicPr>
            <a:picLocks noChangeAspect="1" noChangeArrowheads="1"/>
          </p:cNvPicPr>
          <p:nvPr/>
        </p:nvPicPr>
        <p:blipFill>
          <a:blip r:embed="rId3" cstate="print"/>
          <a:srcRect/>
          <a:stretch>
            <a:fillRect/>
          </a:stretch>
        </p:blipFill>
        <p:spPr bwMode="auto">
          <a:xfrm>
            <a:off x="306076" y="2624986"/>
            <a:ext cx="2722130" cy="3963877"/>
          </a:xfrm>
          <a:prstGeom prst="rect">
            <a:avLst/>
          </a:prstGeom>
          <a:noFill/>
          <a:ln w="9525">
            <a:noFill/>
            <a:miter lim="800000"/>
            <a:headEnd/>
            <a:tailEnd/>
          </a:ln>
        </p:spPr>
      </p:pic>
      <p:grpSp>
        <p:nvGrpSpPr>
          <p:cNvPr id="2" name="Group 16"/>
          <p:cNvGrpSpPr>
            <a:grpSpLocks/>
          </p:cNvGrpSpPr>
          <p:nvPr/>
        </p:nvGrpSpPr>
        <p:grpSpPr bwMode="auto">
          <a:xfrm>
            <a:off x="3409307" y="3008313"/>
            <a:ext cx="5484812" cy="1844675"/>
            <a:chOff x="3925887" y="3287713"/>
            <a:chExt cx="5484813" cy="1844675"/>
          </a:xfrm>
        </p:grpSpPr>
        <p:sp>
          <p:nvSpPr>
            <p:cNvPr id="91141" name="Line 5"/>
            <p:cNvSpPr>
              <a:spLocks noChangeShapeType="1"/>
            </p:cNvSpPr>
            <p:nvPr/>
          </p:nvSpPr>
          <p:spPr bwMode="auto">
            <a:xfrm>
              <a:off x="5592763" y="3514725"/>
              <a:ext cx="1295400" cy="0"/>
            </a:xfrm>
            <a:prstGeom prst="line">
              <a:avLst/>
            </a:prstGeom>
            <a:noFill/>
            <a:ln w="9525">
              <a:solidFill>
                <a:srgbClr val="98141E"/>
              </a:solidFill>
              <a:round/>
              <a:headEnd/>
              <a:tailEnd type="triangle" w="med" len="med"/>
            </a:ln>
          </p:spPr>
          <p:txBody>
            <a:bodyPr wrap="none" anchor="ctr">
              <a:spAutoFit/>
            </a:bodyPr>
            <a:lstStyle/>
            <a:p>
              <a:endParaRPr lang="en-US"/>
            </a:p>
          </p:txBody>
        </p:sp>
        <p:sp>
          <p:nvSpPr>
            <p:cNvPr id="91142" name="Text Box 6"/>
            <p:cNvSpPr txBox="1">
              <a:spLocks noChangeArrowheads="1"/>
            </p:cNvSpPr>
            <p:nvPr/>
          </p:nvSpPr>
          <p:spPr bwMode="auto">
            <a:xfrm>
              <a:off x="4010025" y="4248150"/>
              <a:ext cx="1609725" cy="396875"/>
            </a:xfrm>
            <a:prstGeom prst="rect">
              <a:avLst/>
            </a:prstGeom>
            <a:noFill/>
            <a:ln w="9525">
              <a:noFill/>
              <a:miter lim="800000"/>
              <a:headEnd/>
              <a:tailEnd/>
            </a:ln>
          </p:spPr>
          <p:txBody>
            <a:bodyPr wrap="none" anchor="ctr">
              <a:spAutoFit/>
            </a:bodyPr>
            <a:lstStyle/>
            <a:p>
              <a:pPr algn="ctr"/>
              <a:r>
                <a:rPr lang="en-US" sz="2000">
                  <a:solidFill>
                    <a:srgbClr val="98141E"/>
                  </a:solidFill>
                  <a:latin typeface="Calibri" pitchFamily="34" charset="0"/>
                </a:rPr>
                <a:t>Scarce metals</a:t>
              </a:r>
            </a:p>
          </p:txBody>
        </p:sp>
        <p:sp>
          <p:nvSpPr>
            <p:cNvPr id="91143" name="Line 7"/>
            <p:cNvSpPr>
              <a:spLocks noChangeShapeType="1"/>
            </p:cNvSpPr>
            <p:nvPr/>
          </p:nvSpPr>
          <p:spPr bwMode="auto">
            <a:xfrm>
              <a:off x="5592763" y="4429125"/>
              <a:ext cx="1295400" cy="0"/>
            </a:xfrm>
            <a:prstGeom prst="line">
              <a:avLst/>
            </a:prstGeom>
            <a:noFill/>
            <a:ln w="9525">
              <a:solidFill>
                <a:srgbClr val="98141E"/>
              </a:solidFill>
              <a:round/>
              <a:headEnd/>
              <a:tailEnd type="triangle" w="med" len="med"/>
            </a:ln>
          </p:spPr>
          <p:txBody>
            <a:bodyPr wrap="none" anchor="ctr">
              <a:spAutoFit/>
            </a:bodyPr>
            <a:lstStyle/>
            <a:p>
              <a:endParaRPr lang="en-US"/>
            </a:p>
          </p:txBody>
        </p:sp>
        <p:sp>
          <p:nvSpPr>
            <p:cNvPr id="91144" name="Text Box 8"/>
            <p:cNvSpPr txBox="1">
              <a:spLocks noChangeArrowheads="1"/>
            </p:cNvSpPr>
            <p:nvPr/>
          </p:nvSpPr>
          <p:spPr bwMode="auto">
            <a:xfrm>
              <a:off x="6950075" y="4278313"/>
              <a:ext cx="1960563" cy="396875"/>
            </a:xfrm>
            <a:prstGeom prst="rect">
              <a:avLst/>
            </a:prstGeom>
            <a:noFill/>
            <a:ln w="9525">
              <a:noFill/>
              <a:miter lim="800000"/>
              <a:headEnd/>
              <a:tailEnd/>
            </a:ln>
          </p:spPr>
          <p:txBody>
            <a:bodyPr wrap="none" anchor="ctr">
              <a:spAutoFit/>
            </a:bodyPr>
            <a:lstStyle/>
            <a:p>
              <a:r>
                <a:rPr lang="en-US" sz="2000">
                  <a:solidFill>
                    <a:srgbClr val="98141E"/>
                  </a:solidFill>
                  <a:latin typeface="Calibri" pitchFamily="34" charset="0"/>
                </a:rPr>
                <a:t>Abundant metals</a:t>
              </a:r>
            </a:p>
          </p:txBody>
        </p:sp>
        <p:sp>
          <p:nvSpPr>
            <p:cNvPr id="91145" name="Text Box 9"/>
            <p:cNvSpPr txBox="1">
              <a:spLocks noChangeArrowheads="1"/>
            </p:cNvSpPr>
            <p:nvPr/>
          </p:nvSpPr>
          <p:spPr bwMode="auto">
            <a:xfrm>
              <a:off x="4198938" y="4705350"/>
              <a:ext cx="1346200" cy="396875"/>
            </a:xfrm>
            <a:prstGeom prst="rect">
              <a:avLst/>
            </a:prstGeom>
            <a:noFill/>
            <a:ln w="9525">
              <a:noFill/>
              <a:miter lim="800000"/>
              <a:headEnd/>
              <a:tailEnd/>
            </a:ln>
          </p:spPr>
          <p:txBody>
            <a:bodyPr wrap="none" anchor="ctr">
              <a:spAutoFit/>
            </a:bodyPr>
            <a:lstStyle/>
            <a:p>
              <a:pPr algn="ctr"/>
              <a:r>
                <a:rPr lang="en-US" sz="2000">
                  <a:solidFill>
                    <a:srgbClr val="98141E"/>
                  </a:solidFill>
                  <a:latin typeface="Calibri" pitchFamily="34" charset="0"/>
                </a:rPr>
                <a:t>Fossil Fuels</a:t>
              </a:r>
            </a:p>
          </p:txBody>
        </p:sp>
        <p:sp>
          <p:nvSpPr>
            <p:cNvPr id="91146" name="Line 10"/>
            <p:cNvSpPr>
              <a:spLocks noChangeShapeType="1"/>
            </p:cNvSpPr>
            <p:nvPr/>
          </p:nvSpPr>
          <p:spPr bwMode="auto">
            <a:xfrm>
              <a:off x="5592763" y="4886325"/>
              <a:ext cx="1295400" cy="0"/>
            </a:xfrm>
            <a:prstGeom prst="line">
              <a:avLst/>
            </a:prstGeom>
            <a:noFill/>
            <a:ln w="9525">
              <a:solidFill>
                <a:srgbClr val="98141E"/>
              </a:solidFill>
              <a:round/>
              <a:headEnd/>
              <a:tailEnd type="triangle" w="med" len="med"/>
            </a:ln>
          </p:spPr>
          <p:txBody>
            <a:bodyPr wrap="none" anchor="ctr">
              <a:spAutoFit/>
            </a:bodyPr>
            <a:lstStyle/>
            <a:p>
              <a:endParaRPr lang="en-US"/>
            </a:p>
          </p:txBody>
        </p:sp>
        <p:sp>
          <p:nvSpPr>
            <p:cNvPr id="91147" name="Text Box 11"/>
            <p:cNvSpPr txBox="1">
              <a:spLocks noChangeArrowheads="1"/>
            </p:cNvSpPr>
            <p:nvPr/>
          </p:nvSpPr>
          <p:spPr bwMode="auto">
            <a:xfrm>
              <a:off x="6961188" y="4735513"/>
              <a:ext cx="1431925" cy="396875"/>
            </a:xfrm>
            <a:prstGeom prst="rect">
              <a:avLst/>
            </a:prstGeom>
            <a:noFill/>
            <a:ln w="9525">
              <a:noFill/>
              <a:miter lim="800000"/>
              <a:headEnd/>
              <a:tailEnd/>
            </a:ln>
          </p:spPr>
          <p:txBody>
            <a:bodyPr wrap="none" anchor="ctr">
              <a:spAutoFit/>
            </a:bodyPr>
            <a:lstStyle/>
            <a:p>
              <a:r>
                <a:rPr lang="en-US" sz="2000">
                  <a:solidFill>
                    <a:srgbClr val="98141E"/>
                  </a:solidFill>
                  <a:latin typeface="Calibri" pitchFamily="34" charset="0"/>
                </a:rPr>
                <a:t>Renewables</a:t>
              </a:r>
            </a:p>
          </p:txBody>
        </p:sp>
        <p:sp>
          <p:nvSpPr>
            <p:cNvPr id="91148" name="Text Box 12"/>
            <p:cNvSpPr txBox="1">
              <a:spLocks noChangeArrowheads="1"/>
            </p:cNvSpPr>
            <p:nvPr/>
          </p:nvSpPr>
          <p:spPr bwMode="auto">
            <a:xfrm>
              <a:off x="3986213" y="3287713"/>
              <a:ext cx="1682750" cy="396875"/>
            </a:xfrm>
            <a:prstGeom prst="rect">
              <a:avLst/>
            </a:prstGeom>
            <a:noFill/>
            <a:ln w="9525">
              <a:noFill/>
              <a:miter lim="800000"/>
              <a:headEnd/>
              <a:tailEnd/>
            </a:ln>
          </p:spPr>
          <p:txBody>
            <a:bodyPr wrap="none" anchor="ctr">
              <a:spAutoFit/>
            </a:bodyPr>
            <a:lstStyle/>
            <a:p>
              <a:pPr algn="ctr"/>
              <a:r>
                <a:rPr lang="en-US" sz="2000">
                  <a:solidFill>
                    <a:srgbClr val="98141E"/>
                  </a:solidFill>
                  <a:latin typeface="Calibri" pitchFamily="34" charset="0"/>
                </a:rPr>
                <a:t>Inefficient Use</a:t>
              </a:r>
            </a:p>
          </p:txBody>
        </p:sp>
        <p:sp>
          <p:nvSpPr>
            <p:cNvPr id="91149" name="Text Box 13"/>
            <p:cNvSpPr txBox="1">
              <a:spLocks noChangeArrowheads="1"/>
            </p:cNvSpPr>
            <p:nvPr/>
          </p:nvSpPr>
          <p:spPr bwMode="auto">
            <a:xfrm>
              <a:off x="7002463" y="3287713"/>
              <a:ext cx="1482725" cy="396875"/>
            </a:xfrm>
            <a:prstGeom prst="rect">
              <a:avLst/>
            </a:prstGeom>
            <a:noFill/>
            <a:ln w="9525">
              <a:noFill/>
              <a:miter lim="800000"/>
              <a:headEnd/>
              <a:tailEnd/>
            </a:ln>
          </p:spPr>
          <p:txBody>
            <a:bodyPr wrap="none" anchor="ctr">
              <a:spAutoFit/>
            </a:bodyPr>
            <a:lstStyle/>
            <a:p>
              <a:r>
                <a:rPr lang="en-US" sz="2000">
                  <a:solidFill>
                    <a:srgbClr val="98141E"/>
                  </a:solidFill>
                  <a:latin typeface="Calibri" pitchFamily="34" charset="0"/>
                </a:rPr>
                <a:t>Efficient Use</a:t>
              </a:r>
            </a:p>
          </p:txBody>
        </p:sp>
        <p:sp>
          <p:nvSpPr>
            <p:cNvPr id="91150" name="Text Box 14"/>
            <p:cNvSpPr txBox="1">
              <a:spLocks noChangeArrowheads="1"/>
            </p:cNvSpPr>
            <p:nvPr/>
          </p:nvSpPr>
          <p:spPr bwMode="auto">
            <a:xfrm>
              <a:off x="3925887" y="3744913"/>
              <a:ext cx="1746251" cy="396875"/>
            </a:xfrm>
            <a:prstGeom prst="rect">
              <a:avLst/>
            </a:prstGeom>
            <a:noFill/>
            <a:ln w="9525">
              <a:noFill/>
              <a:miter lim="800000"/>
              <a:headEnd/>
              <a:tailEnd/>
            </a:ln>
          </p:spPr>
          <p:txBody>
            <a:bodyPr wrap="none" anchor="ctr">
              <a:spAutoFit/>
            </a:bodyPr>
            <a:lstStyle/>
            <a:p>
              <a:pPr algn="ctr"/>
              <a:r>
                <a:rPr lang="en-US" sz="2000" dirty="0">
                  <a:solidFill>
                    <a:srgbClr val="98141E"/>
                  </a:solidFill>
                  <a:latin typeface="Calibri" pitchFamily="34" charset="0"/>
                </a:rPr>
                <a:t>Dissipative Use</a:t>
              </a:r>
            </a:p>
          </p:txBody>
        </p:sp>
        <p:sp>
          <p:nvSpPr>
            <p:cNvPr id="91151" name="Line 15"/>
            <p:cNvSpPr>
              <a:spLocks noChangeShapeType="1"/>
            </p:cNvSpPr>
            <p:nvPr/>
          </p:nvSpPr>
          <p:spPr bwMode="auto">
            <a:xfrm>
              <a:off x="5592763" y="3971925"/>
              <a:ext cx="1295400" cy="0"/>
            </a:xfrm>
            <a:prstGeom prst="line">
              <a:avLst/>
            </a:prstGeom>
            <a:noFill/>
            <a:ln w="9525">
              <a:solidFill>
                <a:srgbClr val="98141E"/>
              </a:solidFill>
              <a:round/>
              <a:headEnd/>
              <a:tailEnd type="triangle" w="med" len="med"/>
            </a:ln>
          </p:spPr>
          <p:txBody>
            <a:bodyPr wrap="none" anchor="ctr">
              <a:spAutoFit/>
            </a:bodyPr>
            <a:lstStyle/>
            <a:p>
              <a:endParaRPr lang="en-US"/>
            </a:p>
          </p:txBody>
        </p:sp>
        <p:sp>
          <p:nvSpPr>
            <p:cNvPr id="91152" name="Text Box 16"/>
            <p:cNvSpPr txBox="1">
              <a:spLocks noChangeArrowheads="1"/>
            </p:cNvSpPr>
            <p:nvPr/>
          </p:nvSpPr>
          <p:spPr bwMode="auto">
            <a:xfrm>
              <a:off x="6951663" y="3803650"/>
              <a:ext cx="2459037" cy="400050"/>
            </a:xfrm>
            <a:prstGeom prst="rect">
              <a:avLst/>
            </a:prstGeom>
            <a:noFill/>
            <a:ln w="9525">
              <a:noFill/>
              <a:miter lim="800000"/>
              <a:headEnd/>
              <a:tailEnd/>
            </a:ln>
          </p:spPr>
          <p:txBody>
            <a:bodyPr anchor="ctr">
              <a:spAutoFit/>
            </a:bodyPr>
            <a:lstStyle/>
            <a:p>
              <a:r>
                <a:rPr lang="en-US" sz="2000">
                  <a:solidFill>
                    <a:srgbClr val="98141E"/>
                  </a:solidFill>
                  <a:latin typeface="Calibri" pitchFamily="34" charset="0"/>
                </a:rPr>
                <a:t>Tight Technical Cycles</a:t>
              </a:r>
            </a:p>
          </p:txBody>
        </p:sp>
      </p:grpSp>
      <p:pic>
        <p:nvPicPr>
          <p:cNvPr id="91140" name="Picture 4" descr="IconSP1"/>
          <p:cNvPicPr>
            <a:picLocks noChangeAspect="1" noChangeArrowheads="1"/>
          </p:cNvPicPr>
          <p:nvPr/>
        </p:nvPicPr>
        <p:blipFill>
          <a:blip r:embed="rId4" cstate="print"/>
          <a:srcRect/>
          <a:stretch>
            <a:fillRect/>
          </a:stretch>
        </p:blipFill>
        <p:spPr bwMode="auto">
          <a:xfrm>
            <a:off x="266162" y="1615870"/>
            <a:ext cx="473273" cy="452740"/>
          </a:xfrm>
          <a:prstGeom prst="rect">
            <a:avLst/>
          </a:prstGeom>
          <a:noFill/>
          <a:ln w="9525">
            <a:noFill/>
            <a:miter lim="800000"/>
            <a:headEnd/>
            <a:tailEnd/>
          </a:ln>
        </p:spPr>
      </p:pic>
      <p:sp>
        <p:nvSpPr>
          <p:cNvPr id="18" name="Rectangle 2"/>
          <p:cNvSpPr>
            <a:spLocks noGrp="1" noChangeArrowheads="1"/>
          </p:cNvSpPr>
          <p:nvPr>
            <p:ph type="title"/>
          </p:nvPr>
        </p:nvSpPr>
        <p:spPr>
          <a:xfrm>
            <a:off x="2644346" y="234351"/>
            <a:ext cx="6088580" cy="1143000"/>
          </a:xfrm>
        </p:spPr>
        <p:txBody>
          <a:bodyPr anchor="t"/>
          <a:lstStyle/>
          <a:p>
            <a:pPr eaLnBrk="1" fontAlgn="auto" hangingPunct="1">
              <a:spcAft>
                <a:spcPts val="0"/>
              </a:spcAft>
              <a:defRPr/>
            </a:pPr>
            <a:r>
              <a:rPr lang="en-US" sz="3200" dirty="0" smtClean="0">
                <a:solidFill>
                  <a:schemeClr val="bg1"/>
                </a:solidFill>
                <a:latin typeface="+mn-lt"/>
              </a:rPr>
              <a:t>Operating Manual for the Planet</a:t>
            </a:r>
            <a:br>
              <a:rPr lang="en-US" sz="3200" dirty="0" smtClean="0">
                <a:solidFill>
                  <a:schemeClr val="bg1"/>
                </a:solidFill>
                <a:latin typeface="+mn-lt"/>
              </a:rPr>
            </a:br>
            <a:r>
              <a:rPr lang="en-US" sz="2400" dirty="0" smtClean="0">
                <a:solidFill>
                  <a:schemeClr val="bg1"/>
                </a:solidFill>
                <a:latin typeface="+mn-lt"/>
              </a:rPr>
              <a:t>Objective 1</a:t>
            </a:r>
          </a:p>
        </p:txBody>
      </p:sp>
      <p:sp>
        <p:nvSpPr>
          <p:cNvPr id="19" name="Rectangle 3"/>
          <p:cNvSpPr txBox="1">
            <a:spLocks noChangeArrowheads="1"/>
          </p:cNvSpPr>
          <p:nvPr/>
        </p:nvSpPr>
        <p:spPr>
          <a:xfrm>
            <a:off x="783467" y="1615870"/>
            <a:ext cx="8229600" cy="1062842"/>
          </a:xfrm>
          <a:prstGeom prst="rect">
            <a:avLst/>
          </a:prstGeom>
        </p:spPr>
        <p:txBody>
          <a:bodyPr/>
          <a:lstStyle/>
          <a:p>
            <a:pPr marL="609600" marR="0" lvl="0" indent="-609600" algn="l" defTabSz="914400" rtl="0" eaLnBrk="1" fontAlgn="base" latinLnBrk="0" hangingPunct="1">
              <a:lnSpc>
                <a:spcPct val="80000"/>
              </a:lnSpc>
              <a:spcBef>
                <a:spcPct val="20000"/>
              </a:spcBef>
              <a:spcAft>
                <a:spcPct val="0"/>
              </a:spcAft>
              <a:buClrTx/>
              <a:buSzTx/>
              <a:buFontTx/>
              <a:buAutoNum type="arabicPeriod"/>
              <a:tabLst/>
              <a:defRPr/>
            </a:pPr>
            <a:r>
              <a:rPr kumimoji="0" lang="en-US" sz="2400" b="0" i="0" u="none" strike="noStrike" kern="1200" cap="none" spc="0" normalizeH="0" baseline="0" noProof="0" dirty="0" smtClean="0">
                <a:ln>
                  <a:noFill/>
                </a:ln>
                <a:solidFill>
                  <a:srgbClr val="00B050"/>
                </a:solidFill>
                <a:effectLst/>
                <a:uLnTx/>
                <a:uFillTx/>
                <a:latin typeface="+mn-lt"/>
                <a:ea typeface="+mn-ea"/>
                <a:cs typeface="+mn-cs"/>
              </a:rPr>
              <a:t>Reduce and eventually eliminate our contributions to the systematic accumulation of materials taken from the earth’s crust.</a:t>
            </a:r>
          </a:p>
          <a:p>
            <a:pPr marL="609600" marR="0" lvl="0" indent="-609600" algn="l" defTabSz="914400" rtl="0" eaLnBrk="1" fontAlgn="base" latinLnBrk="0" hangingPunct="1">
              <a:lnSpc>
                <a:spcPct val="80000"/>
              </a:lnSpc>
              <a:spcBef>
                <a:spcPct val="20000"/>
              </a:spcBef>
              <a:spcAft>
                <a:spcPct val="0"/>
              </a:spcAft>
              <a:buClrTx/>
              <a:buSzTx/>
              <a:buFont typeface="Arial" charset="0"/>
              <a:buNone/>
              <a:tabLst/>
              <a:defRPr/>
            </a:pPr>
            <a:endParaRPr kumimoji="0" lang="en-US" sz="2600" b="0" i="0" u="none" strike="noStrike" kern="1200" cap="none" spc="0" normalizeH="0" baseline="0" noProof="0" dirty="0" smtClean="0">
              <a:ln>
                <a:noFill/>
              </a:ln>
              <a:solidFill>
                <a:srgbClr val="00B050"/>
              </a:solidFill>
              <a:effectLst/>
              <a:uLnTx/>
              <a:uFillTx/>
              <a:latin typeface="+mn-lt"/>
              <a:ea typeface="+mn-ea"/>
              <a:cs typeface="+mn-cs"/>
            </a:endParaRPr>
          </a:p>
        </p:txBody>
      </p:sp>
    </p:spTree>
    <p:extLst>
      <p:ext uri="{BB962C8B-B14F-4D97-AF65-F5344CB8AC3E}">
        <p14:creationId xmlns:p14="http://schemas.microsoft.com/office/powerpoint/2010/main" xmlns="" val="7900672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3" cstate="print"/>
          <a:srcRect/>
          <a:stretch>
            <a:fillRect/>
          </a:stretch>
        </p:blipFill>
        <p:spPr bwMode="auto">
          <a:xfrm>
            <a:off x="127915" y="2179328"/>
            <a:ext cx="4551525" cy="3592899"/>
          </a:xfrm>
          <a:prstGeom prst="rect">
            <a:avLst/>
          </a:prstGeom>
          <a:noFill/>
          <a:ln w="9525">
            <a:noFill/>
            <a:miter lim="800000"/>
            <a:headEnd/>
            <a:tailEnd/>
          </a:ln>
        </p:spPr>
      </p:pic>
      <p:grpSp>
        <p:nvGrpSpPr>
          <p:cNvPr id="2" name="Group 6"/>
          <p:cNvGrpSpPr>
            <a:grpSpLocks/>
          </p:cNvGrpSpPr>
          <p:nvPr/>
        </p:nvGrpSpPr>
        <p:grpSpPr bwMode="auto">
          <a:xfrm>
            <a:off x="3307607" y="5092046"/>
            <a:ext cx="5847987" cy="1300688"/>
            <a:chOff x="641" y="2940"/>
            <a:chExt cx="3367" cy="959"/>
          </a:xfrm>
        </p:grpSpPr>
        <p:sp>
          <p:nvSpPr>
            <p:cNvPr id="93192" name="Text Box 7"/>
            <p:cNvSpPr txBox="1">
              <a:spLocks noChangeArrowheads="1"/>
            </p:cNvSpPr>
            <p:nvPr/>
          </p:nvSpPr>
          <p:spPr bwMode="auto">
            <a:xfrm>
              <a:off x="928" y="3607"/>
              <a:ext cx="1152" cy="292"/>
            </a:xfrm>
            <a:prstGeom prst="rect">
              <a:avLst/>
            </a:prstGeom>
            <a:noFill/>
            <a:ln w="9525">
              <a:noFill/>
              <a:miter lim="800000"/>
              <a:headEnd/>
              <a:tailEnd/>
            </a:ln>
          </p:spPr>
          <p:txBody>
            <a:bodyPr anchor="ctr">
              <a:spAutoFit/>
            </a:bodyPr>
            <a:lstStyle/>
            <a:p>
              <a:pPr algn="r"/>
              <a:r>
                <a:rPr lang="en-US" sz="2000">
                  <a:solidFill>
                    <a:srgbClr val="98141E"/>
                  </a:solidFill>
                  <a:latin typeface="Calibri" pitchFamily="34" charset="0"/>
                </a:rPr>
                <a:t>Dissipative use</a:t>
              </a:r>
            </a:p>
          </p:txBody>
        </p:sp>
        <p:sp>
          <p:nvSpPr>
            <p:cNvPr id="93193" name="Text Box 8"/>
            <p:cNvSpPr txBox="1">
              <a:spLocks noChangeArrowheads="1"/>
            </p:cNvSpPr>
            <p:nvPr/>
          </p:nvSpPr>
          <p:spPr bwMode="auto">
            <a:xfrm>
              <a:off x="641" y="3172"/>
              <a:ext cx="1453" cy="518"/>
            </a:xfrm>
            <a:prstGeom prst="rect">
              <a:avLst/>
            </a:prstGeom>
            <a:noFill/>
            <a:ln w="9525">
              <a:noFill/>
              <a:miter lim="800000"/>
              <a:headEnd/>
              <a:tailEnd/>
            </a:ln>
          </p:spPr>
          <p:txBody>
            <a:bodyPr anchor="ctr">
              <a:spAutoFit/>
            </a:bodyPr>
            <a:lstStyle/>
            <a:p>
              <a:pPr algn="r"/>
              <a:r>
                <a:rPr lang="en-US" sz="2000" dirty="0">
                  <a:solidFill>
                    <a:srgbClr val="98141E"/>
                  </a:solidFill>
                  <a:latin typeface="Calibri" pitchFamily="34" charset="0"/>
                </a:rPr>
                <a:t>Persistent and Unnatural</a:t>
              </a:r>
            </a:p>
          </p:txBody>
        </p:sp>
        <p:sp>
          <p:nvSpPr>
            <p:cNvPr id="93194" name="Text Box 10"/>
            <p:cNvSpPr txBox="1">
              <a:spLocks noChangeArrowheads="1"/>
            </p:cNvSpPr>
            <p:nvPr/>
          </p:nvSpPr>
          <p:spPr bwMode="auto">
            <a:xfrm>
              <a:off x="2609" y="3217"/>
              <a:ext cx="1399" cy="473"/>
            </a:xfrm>
            <a:prstGeom prst="rect">
              <a:avLst/>
            </a:prstGeom>
            <a:noFill/>
            <a:ln w="9525">
              <a:noFill/>
              <a:miter lim="800000"/>
              <a:headEnd/>
              <a:tailEnd/>
            </a:ln>
          </p:spPr>
          <p:txBody>
            <a:bodyPr anchor="ctr">
              <a:spAutoFit/>
            </a:bodyPr>
            <a:lstStyle/>
            <a:p>
              <a:pPr algn="l"/>
              <a:r>
                <a:rPr lang="en-US" sz="1800" dirty="0">
                  <a:solidFill>
                    <a:srgbClr val="98141E"/>
                  </a:solidFill>
                  <a:latin typeface="Calibri" pitchFamily="34" charset="0"/>
                </a:rPr>
                <a:t>Abundant &amp; breakdown easily</a:t>
              </a:r>
            </a:p>
          </p:txBody>
        </p:sp>
        <p:sp>
          <p:nvSpPr>
            <p:cNvPr id="93195" name="Text Box 12"/>
            <p:cNvSpPr txBox="1">
              <a:spLocks noChangeArrowheads="1"/>
            </p:cNvSpPr>
            <p:nvPr/>
          </p:nvSpPr>
          <p:spPr bwMode="auto">
            <a:xfrm>
              <a:off x="2601" y="3607"/>
              <a:ext cx="1402" cy="272"/>
            </a:xfrm>
            <a:prstGeom prst="rect">
              <a:avLst/>
            </a:prstGeom>
            <a:noFill/>
            <a:ln w="9525">
              <a:noFill/>
              <a:miter lim="800000"/>
              <a:headEnd/>
              <a:tailEnd/>
            </a:ln>
          </p:spPr>
          <p:txBody>
            <a:bodyPr wrap="square" anchor="ctr">
              <a:spAutoFit/>
            </a:bodyPr>
            <a:lstStyle/>
            <a:p>
              <a:pPr algn="l"/>
              <a:r>
                <a:rPr lang="en-US" sz="1800" dirty="0">
                  <a:solidFill>
                    <a:srgbClr val="98141E"/>
                  </a:solidFill>
                  <a:latin typeface="Calibri" pitchFamily="34" charset="0"/>
                </a:rPr>
                <a:t>Tight Technical Cycles</a:t>
              </a:r>
            </a:p>
          </p:txBody>
        </p:sp>
        <p:sp>
          <p:nvSpPr>
            <p:cNvPr id="93196" name="Text Box 13"/>
            <p:cNvSpPr txBox="1">
              <a:spLocks noChangeArrowheads="1"/>
            </p:cNvSpPr>
            <p:nvPr/>
          </p:nvSpPr>
          <p:spPr bwMode="auto">
            <a:xfrm>
              <a:off x="918" y="2956"/>
              <a:ext cx="1152" cy="292"/>
            </a:xfrm>
            <a:prstGeom prst="rect">
              <a:avLst/>
            </a:prstGeom>
            <a:noFill/>
            <a:ln w="9525">
              <a:noFill/>
              <a:miter lim="800000"/>
              <a:headEnd/>
              <a:tailEnd/>
            </a:ln>
          </p:spPr>
          <p:txBody>
            <a:bodyPr anchor="ctr">
              <a:spAutoFit/>
            </a:bodyPr>
            <a:lstStyle/>
            <a:p>
              <a:pPr algn="r"/>
              <a:r>
                <a:rPr lang="en-US" sz="2000" dirty="0">
                  <a:solidFill>
                    <a:srgbClr val="98141E"/>
                  </a:solidFill>
                  <a:latin typeface="Calibri" pitchFamily="34" charset="0"/>
                </a:rPr>
                <a:t>Inefficient use</a:t>
              </a:r>
            </a:p>
          </p:txBody>
        </p:sp>
        <p:sp>
          <p:nvSpPr>
            <p:cNvPr id="93197" name="Text Box 15"/>
            <p:cNvSpPr txBox="1">
              <a:spLocks noChangeArrowheads="1"/>
            </p:cNvSpPr>
            <p:nvPr/>
          </p:nvSpPr>
          <p:spPr bwMode="auto">
            <a:xfrm>
              <a:off x="2671" y="2940"/>
              <a:ext cx="1262" cy="293"/>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Efficient use</a:t>
              </a:r>
            </a:p>
          </p:txBody>
        </p:sp>
      </p:grpSp>
      <p:pic>
        <p:nvPicPr>
          <p:cNvPr id="93188" name="Picture 5" descr="IconSP2"/>
          <p:cNvPicPr>
            <a:picLocks noChangeAspect="1" noChangeArrowheads="1"/>
          </p:cNvPicPr>
          <p:nvPr/>
        </p:nvPicPr>
        <p:blipFill>
          <a:blip r:embed="rId4" cstate="print"/>
          <a:srcRect/>
          <a:stretch>
            <a:fillRect/>
          </a:stretch>
        </p:blipFill>
        <p:spPr bwMode="auto">
          <a:xfrm>
            <a:off x="212655" y="1456844"/>
            <a:ext cx="459818" cy="439869"/>
          </a:xfrm>
          <a:prstGeom prst="rect">
            <a:avLst/>
          </a:prstGeom>
          <a:noFill/>
          <a:ln w="9525">
            <a:noFill/>
            <a:miter lim="800000"/>
            <a:headEnd/>
            <a:tailEnd/>
          </a:ln>
        </p:spPr>
      </p:pic>
      <p:sp>
        <p:nvSpPr>
          <p:cNvPr id="20" name="Line 9"/>
          <p:cNvSpPr>
            <a:spLocks noChangeShapeType="1"/>
          </p:cNvSpPr>
          <p:nvPr/>
        </p:nvSpPr>
        <p:spPr bwMode="auto">
          <a:xfrm>
            <a:off x="6320100" y="5726113"/>
            <a:ext cx="406400" cy="0"/>
          </a:xfrm>
          <a:prstGeom prst="line">
            <a:avLst/>
          </a:prstGeom>
          <a:noFill/>
          <a:ln w="9525">
            <a:solidFill>
              <a:srgbClr val="98141E"/>
            </a:solidFill>
            <a:round/>
            <a:headEnd/>
            <a:tailEnd type="triangle" w="med" len="med"/>
          </a:ln>
        </p:spPr>
        <p:txBody>
          <a:bodyPr wrap="none" anchor="ctr">
            <a:spAutoFit/>
          </a:bodyPr>
          <a:lstStyle/>
          <a:p>
            <a:pPr>
              <a:defRPr/>
            </a:pPr>
            <a:endParaRPr lang="en-US" sz="2000">
              <a:latin typeface="+mn-lt"/>
            </a:endParaRPr>
          </a:p>
        </p:txBody>
      </p:sp>
      <p:sp>
        <p:nvSpPr>
          <p:cNvPr id="21" name="Line 10"/>
          <p:cNvSpPr>
            <a:spLocks noChangeShapeType="1"/>
          </p:cNvSpPr>
          <p:nvPr/>
        </p:nvSpPr>
        <p:spPr bwMode="auto">
          <a:xfrm>
            <a:off x="6320100" y="6134988"/>
            <a:ext cx="406400" cy="0"/>
          </a:xfrm>
          <a:prstGeom prst="line">
            <a:avLst/>
          </a:prstGeom>
          <a:noFill/>
          <a:ln w="9525">
            <a:solidFill>
              <a:srgbClr val="98141E"/>
            </a:solidFill>
            <a:round/>
            <a:headEnd/>
            <a:tailEnd type="triangle" w="med" len="med"/>
          </a:ln>
        </p:spPr>
        <p:txBody>
          <a:bodyPr wrap="none" anchor="ctr">
            <a:spAutoFit/>
          </a:bodyPr>
          <a:lstStyle/>
          <a:p>
            <a:pPr>
              <a:defRPr/>
            </a:pPr>
            <a:endParaRPr lang="en-US" sz="2000">
              <a:latin typeface="+mn-lt"/>
            </a:endParaRPr>
          </a:p>
        </p:txBody>
      </p:sp>
      <p:sp>
        <p:nvSpPr>
          <p:cNvPr id="22" name="Line 9"/>
          <p:cNvSpPr>
            <a:spLocks noChangeShapeType="1"/>
          </p:cNvSpPr>
          <p:nvPr/>
        </p:nvSpPr>
        <p:spPr bwMode="auto">
          <a:xfrm>
            <a:off x="6320100" y="5227513"/>
            <a:ext cx="406400" cy="0"/>
          </a:xfrm>
          <a:prstGeom prst="line">
            <a:avLst/>
          </a:prstGeom>
          <a:noFill/>
          <a:ln w="9525">
            <a:solidFill>
              <a:srgbClr val="98141E"/>
            </a:solidFill>
            <a:round/>
            <a:headEnd/>
            <a:tailEnd type="triangle" w="med" len="med"/>
          </a:ln>
        </p:spPr>
        <p:txBody>
          <a:bodyPr wrap="none" anchor="ctr">
            <a:spAutoFit/>
          </a:bodyPr>
          <a:lstStyle/>
          <a:p>
            <a:pPr>
              <a:defRPr/>
            </a:pPr>
            <a:endParaRPr lang="en-US" sz="2000">
              <a:latin typeface="+mn-lt"/>
            </a:endParaRPr>
          </a:p>
        </p:txBody>
      </p:sp>
      <p:sp>
        <p:nvSpPr>
          <p:cNvPr id="15" name="Rectangle 2"/>
          <p:cNvSpPr>
            <a:spLocks noGrp="1" noChangeArrowheads="1"/>
          </p:cNvSpPr>
          <p:nvPr>
            <p:ph type="title"/>
          </p:nvPr>
        </p:nvSpPr>
        <p:spPr>
          <a:xfrm>
            <a:off x="2403678" y="217662"/>
            <a:ext cx="6635547" cy="1143000"/>
          </a:xfrm>
        </p:spPr>
        <p:txBody>
          <a:bodyPr anchor="t"/>
          <a:lstStyle/>
          <a:p>
            <a:pPr eaLnBrk="1" fontAlgn="auto" hangingPunct="1">
              <a:spcAft>
                <a:spcPts val="0"/>
              </a:spcAft>
              <a:defRPr/>
            </a:pPr>
            <a:r>
              <a:rPr lang="en-US" sz="3200" dirty="0" smtClean="0">
                <a:solidFill>
                  <a:schemeClr val="bg1"/>
                </a:solidFill>
                <a:latin typeface="+mn-lt"/>
              </a:rPr>
              <a:t>Operating Manual for the Planet</a:t>
            </a:r>
            <a:br>
              <a:rPr lang="en-US" sz="3200" dirty="0" smtClean="0">
                <a:solidFill>
                  <a:schemeClr val="bg1"/>
                </a:solidFill>
                <a:latin typeface="+mn-lt"/>
              </a:rPr>
            </a:br>
            <a:r>
              <a:rPr lang="en-US" sz="2400" dirty="0" smtClean="0">
                <a:solidFill>
                  <a:schemeClr val="bg1"/>
                </a:solidFill>
                <a:latin typeface="+mn-lt"/>
              </a:rPr>
              <a:t>Objective 2</a:t>
            </a:r>
          </a:p>
        </p:txBody>
      </p:sp>
      <p:sp>
        <p:nvSpPr>
          <p:cNvPr id="17" name="TextBox 16"/>
          <p:cNvSpPr txBox="1"/>
          <p:nvPr/>
        </p:nvSpPr>
        <p:spPr>
          <a:xfrm>
            <a:off x="914400" y="1433383"/>
            <a:ext cx="8229600" cy="683264"/>
          </a:xfrm>
          <a:prstGeom prst="rect">
            <a:avLst/>
          </a:prstGeom>
          <a:noFill/>
        </p:spPr>
        <p:txBody>
          <a:bodyPr wrap="square" rtlCol="0">
            <a:spAutoFit/>
          </a:bodyPr>
          <a:lstStyle/>
          <a:p>
            <a:pPr algn="l" eaLnBrk="1" hangingPunct="1">
              <a:lnSpc>
                <a:spcPct val="80000"/>
              </a:lnSpc>
              <a:buFontTx/>
              <a:buNone/>
            </a:pPr>
            <a:r>
              <a:rPr lang="en-US" sz="2400" dirty="0" smtClean="0">
                <a:solidFill>
                  <a:srgbClr val="00B050"/>
                </a:solidFill>
                <a:latin typeface="+mj-lt"/>
              </a:rPr>
              <a:t>2. Reduce and eventually eliminate our contribution to the systematic accumulation of substances produced by society.</a:t>
            </a:r>
          </a:p>
        </p:txBody>
      </p:sp>
    </p:spTree>
    <p:extLst>
      <p:ext uri="{BB962C8B-B14F-4D97-AF65-F5344CB8AC3E}">
        <p14:creationId xmlns:p14="http://schemas.microsoft.com/office/powerpoint/2010/main" xmlns="" val="28033228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4648200" y="1828800"/>
            <a:ext cx="4324350" cy="4483291"/>
          </a:xfrm>
          <a:prstGeom prst="rect">
            <a:avLst/>
          </a:prstGeom>
        </p:spPr>
        <p:txBody>
          <a:bodyPr/>
          <a:lstStyle/>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endParaRPr kumimoji="0" lang="en-US" sz="2800" b="0" i="0" u="none" strike="noStrike" kern="1200" cap="none" spc="0" normalizeH="0" baseline="0" noProof="0" dirty="0" smtClean="0">
              <a:ln>
                <a:noFill/>
              </a:ln>
              <a:solidFill>
                <a:schemeClr val="bg2"/>
              </a:solidFill>
              <a:effectLst/>
              <a:uLnTx/>
              <a:uFillTx/>
              <a:latin typeface="Times New Roman" pitchFamily="18" charset="0"/>
              <a:ea typeface="+mn-ea"/>
              <a:cs typeface="Times New Roman" pitchFamily="18" charset="0"/>
            </a:endParaRPr>
          </a:p>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Arctic sea ice drops to its lowest level </a:t>
            </a:r>
            <a:r>
              <a:rPr lang="en-US" sz="2800" dirty="0" smtClean="0">
                <a:latin typeface="Times New Roman" pitchFamily="18" charset="0"/>
                <a:cs typeface="Times New Roman" pitchFamily="18" charset="0"/>
              </a:rPr>
              <a:t>since modern recording began</a:t>
            </a:r>
            <a:endPar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smtClean="0">
                <a:ln>
                  <a:noFill/>
                </a:ln>
                <a:effectLst/>
                <a:uLnTx/>
                <a:uFillTx/>
                <a:latin typeface="Times New Roman" pitchFamily="18" charset="0"/>
                <a:ea typeface="+mn-ea"/>
                <a:cs typeface="Times New Roman" pitchFamily="18" charset="0"/>
              </a:rPr>
              <a:t>Scientists call event “tipping point" in global warming.</a:t>
            </a:r>
          </a:p>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0" lang="en-US" sz="1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kumimoji="0" lang="en-US" sz="1400" b="0" i="1" u="none" strike="noStrike" kern="1200" cap="none" spc="0" normalizeH="0" baseline="0" noProof="0" dirty="0" smtClean="0">
                <a:ln>
                  <a:noFill/>
                </a:ln>
                <a:effectLst/>
                <a:uLnTx/>
                <a:uFillTx/>
                <a:latin typeface="Times New Roman" pitchFamily="18" charset="0"/>
                <a:ea typeface="+mn-ea"/>
                <a:cs typeface="Times New Roman" pitchFamily="18" charset="0"/>
              </a:rPr>
              <a:t>National</a:t>
            </a:r>
            <a:r>
              <a:rPr kumimoji="0" lang="en-US" sz="1400" b="0" i="1" u="none" strike="noStrike" kern="1200" cap="none" spc="0" normalizeH="0" noProof="0" dirty="0" smtClean="0">
                <a:ln>
                  <a:noFill/>
                </a:ln>
                <a:effectLst/>
                <a:uLnTx/>
                <a:uFillTx/>
                <a:latin typeface="Times New Roman" pitchFamily="18" charset="0"/>
                <a:ea typeface="+mn-ea"/>
                <a:cs typeface="Times New Roman" pitchFamily="18" charset="0"/>
              </a:rPr>
              <a:t> Sea Ice and Data Center </a:t>
            </a:r>
            <a:r>
              <a:rPr kumimoji="0" lang="en-US" sz="1400" b="0" i="0" u="none" strike="noStrike" kern="1200" cap="none" spc="0" normalizeH="0" baseline="0" noProof="0" dirty="0" smtClean="0">
                <a:ln>
                  <a:noFill/>
                </a:ln>
                <a:effectLst/>
                <a:uLnTx/>
                <a:uFillTx/>
                <a:latin typeface="Times New Roman" pitchFamily="18" charset="0"/>
                <a:ea typeface="+mn-ea"/>
                <a:cs typeface="Times New Roman" pitchFamily="18" charset="0"/>
              </a:rPr>
              <a:t>(09/16/12)</a:t>
            </a:r>
            <a:endPar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7" name="Title 2"/>
          <p:cNvSpPr txBox="1">
            <a:spLocks/>
          </p:cNvSpPr>
          <p:nvPr/>
        </p:nvSpPr>
        <p:spPr>
          <a:xfrm>
            <a:off x="2324100" y="342900"/>
            <a:ext cx="6648450" cy="114300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smtClean="0">
                <a:ln w="6350">
                  <a:noFill/>
                </a:ln>
                <a:solidFill>
                  <a:schemeClr val="bg1"/>
                </a:solidFill>
                <a:uLnTx/>
                <a:uFillTx/>
                <a:latin typeface="+mj-lt"/>
                <a:ea typeface="+mj-ea"/>
                <a:cs typeface="+mj-cs"/>
              </a:rPr>
              <a:t>The Greatest Challenge</a:t>
            </a:r>
            <a:endParaRPr kumimoji="0" lang="en-US" sz="3600" i="0" u="none" strike="noStrike" kern="1200" cap="none" spc="0" normalizeH="0" baseline="0" noProof="0" dirty="0">
              <a:ln w="6350">
                <a:noFill/>
              </a:ln>
              <a:solidFill>
                <a:schemeClr val="bg1"/>
              </a:solidFill>
              <a:uLnTx/>
              <a:uFillTx/>
              <a:latin typeface="+mj-lt"/>
              <a:ea typeface="+mj-ea"/>
              <a:cs typeface="+mj-cs"/>
            </a:endParaRPr>
          </a:p>
        </p:txBody>
      </p:sp>
      <p:sp>
        <p:nvSpPr>
          <p:cNvPr id="5" name="TextBox 4"/>
          <p:cNvSpPr txBox="1"/>
          <p:nvPr/>
        </p:nvSpPr>
        <p:spPr>
          <a:xfrm>
            <a:off x="1066800" y="5734050"/>
            <a:ext cx="6953250" cy="646331"/>
          </a:xfrm>
          <a:prstGeom prst="rect">
            <a:avLst/>
          </a:prstGeom>
          <a:noFill/>
        </p:spPr>
        <p:txBody>
          <a:bodyPr wrap="square" rtlCol="0">
            <a:spAutoFit/>
          </a:bodyPr>
          <a:lstStyle/>
          <a:p>
            <a:r>
              <a:rPr lang="en-US" dirty="0" smtClean="0">
                <a:latin typeface="+mj-lt"/>
              </a:rPr>
              <a:t>Is Also Our Greatest Opportunity!!!</a:t>
            </a:r>
            <a:endParaRPr lang="en-US"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997" y="1943795"/>
            <a:ext cx="4529781" cy="3057602"/>
          </a:xfrm>
          <a:prstGeom prst="rect">
            <a:avLst/>
          </a:prstGeom>
        </p:spPr>
      </p:pic>
      <p:sp>
        <p:nvSpPr>
          <p:cNvPr id="4" name="TextBox 3"/>
          <p:cNvSpPr txBox="1"/>
          <p:nvPr/>
        </p:nvSpPr>
        <p:spPr>
          <a:xfrm>
            <a:off x="3484604" y="4992125"/>
            <a:ext cx="1767016" cy="276999"/>
          </a:xfrm>
          <a:prstGeom prst="rect">
            <a:avLst/>
          </a:prstGeom>
          <a:noFill/>
        </p:spPr>
        <p:txBody>
          <a:bodyPr wrap="square" rtlCol="0">
            <a:spAutoFit/>
          </a:bodyPr>
          <a:lstStyle/>
          <a:p>
            <a:pPr algn="ctr"/>
            <a:r>
              <a:rPr lang="en-US" sz="1200" dirty="0" err="1" smtClean="0">
                <a:latin typeface="+mn-lt"/>
              </a:rPr>
              <a:t>PressTV</a:t>
            </a:r>
            <a:r>
              <a:rPr lang="en-US" sz="1200" dirty="0">
                <a:latin typeface="+mn-lt"/>
              </a:rPr>
              <a:t> </a:t>
            </a:r>
            <a:r>
              <a:rPr lang="en-US" sz="1200" dirty="0" smtClean="0">
                <a:latin typeface="+mn-lt"/>
              </a:rPr>
              <a:t>2010</a:t>
            </a:r>
            <a:endParaRPr lang="en-US" sz="1200" dirty="0">
              <a:latin typeface="+mn-lt"/>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427413" y="3059121"/>
            <a:ext cx="5739631" cy="1695454"/>
            <a:chOff x="2295" y="2736"/>
            <a:chExt cx="3394" cy="1068"/>
          </a:xfrm>
        </p:grpSpPr>
        <p:sp>
          <p:nvSpPr>
            <p:cNvPr id="30725" name="Text Box 5"/>
            <p:cNvSpPr txBox="1">
              <a:spLocks noChangeArrowheads="1"/>
            </p:cNvSpPr>
            <p:nvPr/>
          </p:nvSpPr>
          <p:spPr bwMode="auto">
            <a:xfrm>
              <a:off x="2343" y="2744"/>
              <a:ext cx="1405" cy="446"/>
            </a:xfrm>
            <a:prstGeom prst="rect">
              <a:avLst/>
            </a:prstGeom>
            <a:noFill/>
            <a:ln w="9525">
              <a:noFill/>
              <a:miter lim="800000"/>
              <a:headEnd/>
              <a:tailEnd/>
            </a:ln>
          </p:spPr>
          <p:txBody>
            <a:bodyPr anchor="ctr">
              <a:spAutoFit/>
            </a:bodyPr>
            <a:lstStyle/>
            <a:p>
              <a:pPr algn="r">
                <a:defRPr/>
              </a:pPr>
              <a:r>
                <a:rPr lang="en-US" sz="2000" dirty="0">
                  <a:solidFill>
                    <a:srgbClr val="98141E"/>
                  </a:solidFill>
                  <a:latin typeface="+mn-lt"/>
                </a:rPr>
                <a:t>Inefficient use of resources and land</a:t>
              </a:r>
            </a:p>
          </p:txBody>
        </p:sp>
        <p:sp>
          <p:nvSpPr>
            <p:cNvPr id="30726" name="Text Box 6"/>
            <p:cNvSpPr txBox="1">
              <a:spLocks noChangeArrowheads="1"/>
            </p:cNvSpPr>
            <p:nvPr/>
          </p:nvSpPr>
          <p:spPr bwMode="auto">
            <a:xfrm>
              <a:off x="2295" y="3358"/>
              <a:ext cx="1440" cy="446"/>
            </a:xfrm>
            <a:prstGeom prst="rect">
              <a:avLst/>
            </a:prstGeom>
            <a:noFill/>
            <a:ln w="9525">
              <a:noFill/>
              <a:miter lim="800000"/>
              <a:headEnd/>
              <a:tailEnd/>
            </a:ln>
          </p:spPr>
          <p:txBody>
            <a:bodyPr anchor="ctr">
              <a:spAutoFit/>
            </a:bodyPr>
            <a:lstStyle/>
            <a:p>
              <a:pPr algn="r">
                <a:defRPr/>
              </a:pPr>
              <a:r>
                <a:rPr lang="en-US" sz="2000" dirty="0">
                  <a:solidFill>
                    <a:srgbClr val="98141E"/>
                  </a:solidFill>
                  <a:latin typeface="+mn-lt"/>
                </a:rPr>
                <a:t>Resources from poorly managed ecosystems</a:t>
              </a:r>
            </a:p>
          </p:txBody>
        </p:sp>
        <p:sp>
          <p:nvSpPr>
            <p:cNvPr id="30727" name="Text Box 7"/>
            <p:cNvSpPr txBox="1">
              <a:spLocks noChangeArrowheads="1"/>
            </p:cNvSpPr>
            <p:nvPr/>
          </p:nvSpPr>
          <p:spPr bwMode="auto">
            <a:xfrm>
              <a:off x="4152" y="3358"/>
              <a:ext cx="1537" cy="446"/>
            </a:xfrm>
            <a:prstGeom prst="rect">
              <a:avLst/>
            </a:prstGeom>
            <a:noFill/>
            <a:ln w="9525">
              <a:noFill/>
              <a:miter lim="800000"/>
              <a:headEnd/>
              <a:tailEnd/>
            </a:ln>
          </p:spPr>
          <p:txBody>
            <a:bodyPr wrap="square" anchor="ctr">
              <a:spAutoFit/>
            </a:bodyPr>
            <a:lstStyle/>
            <a:p>
              <a:pPr algn="l">
                <a:defRPr/>
              </a:pPr>
              <a:r>
                <a:rPr lang="en-US" sz="2000" dirty="0">
                  <a:solidFill>
                    <a:srgbClr val="98141E"/>
                  </a:solidFill>
                  <a:latin typeface="+mn-lt"/>
                </a:rPr>
                <a:t>Resources from well-managed ecosystems</a:t>
              </a:r>
            </a:p>
          </p:txBody>
        </p:sp>
        <p:sp>
          <p:nvSpPr>
            <p:cNvPr id="30728" name="Text Box 8"/>
            <p:cNvSpPr txBox="1">
              <a:spLocks noChangeArrowheads="1"/>
            </p:cNvSpPr>
            <p:nvPr/>
          </p:nvSpPr>
          <p:spPr bwMode="auto">
            <a:xfrm>
              <a:off x="4130" y="2736"/>
              <a:ext cx="1437" cy="446"/>
            </a:xfrm>
            <a:prstGeom prst="rect">
              <a:avLst/>
            </a:prstGeom>
            <a:noFill/>
            <a:ln w="9525">
              <a:noFill/>
              <a:miter lim="800000"/>
              <a:headEnd/>
              <a:tailEnd/>
            </a:ln>
          </p:spPr>
          <p:txBody>
            <a:bodyPr wrap="square" anchor="ctr">
              <a:spAutoFit/>
            </a:bodyPr>
            <a:lstStyle/>
            <a:p>
              <a:pPr algn="l">
                <a:defRPr/>
              </a:pPr>
              <a:r>
                <a:rPr lang="en-US" sz="2000" dirty="0">
                  <a:solidFill>
                    <a:srgbClr val="98141E"/>
                  </a:solidFill>
                  <a:latin typeface="+mn-lt"/>
                </a:rPr>
                <a:t>Efficient use of resources and land</a:t>
              </a:r>
            </a:p>
          </p:txBody>
        </p:sp>
        <p:sp>
          <p:nvSpPr>
            <p:cNvPr id="30729" name="Line 9"/>
            <p:cNvSpPr>
              <a:spLocks noChangeShapeType="1"/>
            </p:cNvSpPr>
            <p:nvPr/>
          </p:nvSpPr>
          <p:spPr bwMode="auto">
            <a:xfrm>
              <a:off x="3822" y="2958"/>
              <a:ext cx="237" cy="0"/>
            </a:xfrm>
            <a:prstGeom prst="line">
              <a:avLst/>
            </a:prstGeom>
            <a:noFill/>
            <a:ln w="9525">
              <a:solidFill>
                <a:srgbClr val="98141E"/>
              </a:solidFill>
              <a:round/>
              <a:headEnd/>
              <a:tailEnd type="triangle" w="med" len="med"/>
            </a:ln>
          </p:spPr>
          <p:txBody>
            <a:bodyPr wrap="none" anchor="ctr">
              <a:spAutoFit/>
            </a:bodyPr>
            <a:lstStyle/>
            <a:p>
              <a:pPr>
                <a:defRPr/>
              </a:pPr>
              <a:endParaRPr lang="en-US" sz="2000">
                <a:latin typeface="+mn-lt"/>
              </a:endParaRPr>
            </a:p>
          </p:txBody>
        </p:sp>
        <p:sp>
          <p:nvSpPr>
            <p:cNvPr id="30730" name="Line 10"/>
            <p:cNvSpPr>
              <a:spLocks noChangeShapeType="1"/>
            </p:cNvSpPr>
            <p:nvPr/>
          </p:nvSpPr>
          <p:spPr bwMode="auto">
            <a:xfrm>
              <a:off x="3822" y="3558"/>
              <a:ext cx="237" cy="0"/>
            </a:xfrm>
            <a:prstGeom prst="line">
              <a:avLst/>
            </a:prstGeom>
            <a:noFill/>
            <a:ln w="9525">
              <a:solidFill>
                <a:srgbClr val="98141E"/>
              </a:solidFill>
              <a:round/>
              <a:headEnd/>
              <a:tailEnd type="triangle" w="med" len="med"/>
            </a:ln>
          </p:spPr>
          <p:txBody>
            <a:bodyPr wrap="none" anchor="ctr">
              <a:spAutoFit/>
            </a:bodyPr>
            <a:lstStyle/>
            <a:p>
              <a:pPr>
                <a:defRPr/>
              </a:pPr>
              <a:endParaRPr lang="en-US" sz="2000">
                <a:latin typeface="+mn-lt"/>
              </a:endParaRPr>
            </a:p>
          </p:txBody>
        </p:sp>
      </p:grpSp>
      <p:pic>
        <p:nvPicPr>
          <p:cNvPr id="95234" name="Picture 11"/>
          <p:cNvPicPr>
            <a:picLocks noChangeAspect="1" noChangeArrowheads="1"/>
          </p:cNvPicPr>
          <p:nvPr/>
        </p:nvPicPr>
        <p:blipFill>
          <a:blip r:embed="rId3" cstate="print"/>
          <a:srcRect/>
          <a:stretch>
            <a:fillRect/>
          </a:stretch>
        </p:blipFill>
        <p:spPr bwMode="auto">
          <a:xfrm>
            <a:off x="558669" y="2357568"/>
            <a:ext cx="2836120" cy="4085985"/>
          </a:xfrm>
          <a:prstGeom prst="rect">
            <a:avLst/>
          </a:prstGeom>
          <a:noFill/>
          <a:ln w="9525">
            <a:noFill/>
            <a:miter lim="800000"/>
            <a:headEnd/>
            <a:tailEnd/>
          </a:ln>
        </p:spPr>
      </p:pic>
      <p:sp>
        <p:nvSpPr>
          <p:cNvPr id="95235" name="Title 10"/>
          <p:cNvSpPr>
            <a:spLocks noGrp="1"/>
          </p:cNvSpPr>
          <p:nvPr>
            <p:ph type="title"/>
          </p:nvPr>
        </p:nvSpPr>
        <p:spPr>
          <a:xfrm>
            <a:off x="2397210" y="17463"/>
            <a:ext cx="6660293" cy="1143000"/>
          </a:xfrm>
        </p:spPr>
        <p:txBody>
          <a:bodyPr/>
          <a:lstStyle/>
          <a:p>
            <a:pPr eaLnBrk="1" hangingPunct="1"/>
            <a:r>
              <a:rPr lang="en-US" sz="3200" dirty="0" smtClean="0">
                <a:solidFill>
                  <a:schemeClr val="bg1"/>
                </a:solidFill>
              </a:rPr>
              <a:t>Operating Manual for the Planet</a:t>
            </a:r>
            <a:r>
              <a:rPr lang="en-US" sz="2800" dirty="0" smtClean="0">
                <a:solidFill>
                  <a:schemeClr val="bg1"/>
                </a:solidFill>
              </a:rPr>
              <a:t/>
            </a:r>
            <a:br>
              <a:rPr lang="en-US" sz="2800" dirty="0" smtClean="0">
                <a:solidFill>
                  <a:schemeClr val="bg1"/>
                </a:solidFill>
              </a:rPr>
            </a:br>
            <a:r>
              <a:rPr lang="en-US" sz="2400" dirty="0" smtClean="0">
                <a:solidFill>
                  <a:schemeClr val="bg1"/>
                </a:solidFill>
              </a:rPr>
              <a:t>Objective 3</a:t>
            </a:r>
          </a:p>
        </p:txBody>
      </p:sp>
      <p:pic>
        <p:nvPicPr>
          <p:cNvPr id="95236" name="Picture 6" descr="IconSP3"/>
          <p:cNvPicPr>
            <a:picLocks noChangeAspect="1" noChangeArrowheads="1"/>
          </p:cNvPicPr>
          <p:nvPr/>
        </p:nvPicPr>
        <p:blipFill>
          <a:blip r:embed="rId4" cstate="print"/>
          <a:srcRect/>
          <a:stretch>
            <a:fillRect/>
          </a:stretch>
        </p:blipFill>
        <p:spPr bwMode="auto">
          <a:xfrm>
            <a:off x="298319" y="1605528"/>
            <a:ext cx="520700" cy="498109"/>
          </a:xfrm>
          <a:prstGeom prst="rect">
            <a:avLst/>
          </a:prstGeom>
          <a:noFill/>
          <a:ln w="9525">
            <a:noFill/>
            <a:miter lim="800000"/>
            <a:headEnd/>
            <a:tailEnd/>
          </a:ln>
        </p:spPr>
      </p:pic>
      <p:sp>
        <p:nvSpPr>
          <p:cNvPr id="13" name="TextBox 12"/>
          <p:cNvSpPr txBox="1"/>
          <p:nvPr/>
        </p:nvSpPr>
        <p:spPr>
          <a:xfrm>
            <a:off x="926757" y="1605528"/>
            <a:ext cx="8217243" cy="701731"/>
          </a:xfrm>
          <a:prstGeom prst="rect">
            <a:avLst/>
          </a:prstGeom>
          <a:noFill/>
        </p:spPr>
        <p:txBody>
          <a:bodyPr wrap="square" rtlCol="0">
            <a:spAutoFit/>
          </a:bodyPr>
          <a:lstStyle/>
          <a:p>
            <a:pPr algn="l" eaLnBrk="1" hangingPunct="1">
              <a:lnSpc>
                <a:spcPct val="80000"/>
              </a:lnSpc>
              <a:buFontTx/>
              <a:buNone/>
            </a:pPr>
            <a:r>
              <a:rPr lang="en-US" sz="2400" dirty="0" smtClean="0">
                <a:solidFill>
                  <a:srgbClr val="00B050"/>
                </a:solidFill>
                <a:latin typeface="+mj-lt"/>
              </a:rPr>
              <a:t>3. Reduce and eventually eliminate our contributions to the ongoing physical degradation of nature.</a:t>
            </a:r>
          </a:p>
        </p:txBody>
      </p:sp>
    </p:spTree>
    <p:extLst>
      <p:ext uri="{BB962C8B-B14F-4D97-AF65-F5344CB8AC3E}">
        <p14:creationId xmlns:p14="http://schemas.microsoft.com/office/powerpoint/2010/main" xmlns="" val="18894422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3"/>
          <p:cNvSpPr txBox="1">
            <a:spLocks noChangeArrowheads="1"/>
          </p:cNvSpPr>
          <p:nvPr/>
        </p:nvSpPr>
        <p:spPr bwMode="auto">
          <a:xfrm>
            <a:off x="4117975" y="1536700"/>
            <a:ext cx="4657725" cy="360363"/>
          </a:xfrm>
          <a:prstGeom prst="rect">
            <a:avLst/>
          </a:prstGeom>
          <a:noFill/>
          <a:ln w="9525">
            <a:noFill/>
            <a:miter lim="800000"/>
            <a:headEnd/>
            <a:tailEnd/>
          </a:ln>
        </p:spPr>
        <p:txBody>
          <a:bodyPr>
            <a:spAutoFit/>
          </a:bodyPr>
          <a:lstStyle/>
          <a:p>
            <a:pPr marL="457200" indent="-457200">
              <a:lnSpc>
                <a:spcPct val="80000"/>
              </a:lnSpc>
              <a:spcAft>
                <a:spcPct val="65000"/>
              </a:spcAft>
            </a:pPr>
            <a:endParaRPr lang="en-US" sz="2200" i="1">
              <a:latin typeface="Calibri" pitchFamily="34" charset="0"/>
            </a:endParaRPr>
          </a:p>
        </p:txBody>
      </p:sp>
      <p:pic>
        <p:nvPicPr>
          <p:cNvPr id="97282" name="Picture 14"/>
          <p:cNvPicPr>
            <a:picLocks noChangeAspect="1" noChangeArrowheads="1"/>
          </p:cNvPicPr>
          <p:nvPr/>
        </p:nvPicPr>
        <p:blipFill>
          <a:blip r:embed="rId3" cstate="print"/>
          <a:srcRect/>
          <a:stretch>
            <a:fillRect/>
          </a:stretch>
        </p:blipFill>
        <p:spPr bwMode="auto">
          <a:xfrm>
            <a:off x="411426" y="2507402"/>
            <a:ext cx="2971622" cy="4039296"/>
          </a:xfrm>
          <a:prstGeom prst="rect">
            <a:avLst/>
          </a:prstGeom>
          <a:noFill/>
          <a:ln w="9525">
            <a:noFill/>
            <a:miter lim="800000"/>
            <a:headEnd/>
            <a:tailEnd/>
          </a:ln>
        </p:spPr>
      </p:pic>
      <p:grpSp>
        <p:nvGrpSpPr>
          <p:cNvPr id="2" name="Group 14"/>
          <p:cNvGrpSpPr>
            <a:grpSpLocks/>
          </p:cNvGrpSpPr>
          <p:nvPr/>
        </p:nvGrpSpPr>
        <p:grpSpPr bwMode="auto">
          <a:xfrm>
            <a:off x="3559363" y="2826457"/>
            <a:ext cx="5536062" cy="2402268"/>
            <a:chOff x="3648263" y="2881057"/>
            <a:chExt cx="5536062" cy="2402268"/>
          </a:xfrm>
        </p:grpSpPr>
        <p:sp>
          <p:nvSpPr>
            <p:cNvPr id="97286" name="Text Box 4"/>
            <p:cNvSpPr txBox="1">
              <a:spLocks noChangeArrowheads="1"/>
            </p:cNvSpPr>
            <p:nvPr/>
          </p:nvSpPr>
          <p:spPr bwMode="auto">
            <a:xfrm>
              <a:off x="3648263" y="2881057"/>
              <a:ext cx="2603932" cy="707886"/>
            </a:xfrm>
            <a:prstGeom prst="rect">
              <a:avLst/>
            </a:prstGeom>
            <a:noFill/>
            <a:ln w="9525">
              <a:noFill/>
              <a:miter lim="800000"/>
              <a:headEnd/>
              <a:tailEnd/>
            </a:ln>
          </p:spPr>
          <p:txBody>
            <a:bodyPr wrap="square" anchor="ctr">
              <a:spAutoFit/>
            </a:bodyPr>
            <a:lstStyle/>
            <a:p>
              <a:pPr algn="l"/>
              <a:r>
                <a:rPr lang="en-US" sz="2000" dirty="0">
                  <a:solidFill>
                    <a:srgbClr val="98141E"/>
                  </a:solidFill>
                  <a:latin typeface="Calibri" pitchFamily="34" charset="0"/>
                </a:rPr>
                <a:t> Unsafe </a:t>
              </a:r>
              <a:r>
                <a:rPr lang="en-US" sz="2000" dirty="0" smtClean="0">
                  <a:solidFill>
                    <a:srgbClr val="98141E"/>
                  </a:solidFill>
                  <a:latin typeface="Calibri" pitchFamily="34" charset="0"/>
                </a:rPr>
                <a:t>and unhealthy</a:t>
              </a:r>
              <a:r>
                <a:rPr lang="en-US" sz="2000" dirty="0">
                  <a:solidFill>
                    <a:srgbClr val="98141E"/>
                  </a:solidFill>
                  <a:latin typeface="Calibri" pitchFamily="34" charset="0"/>
                </a:rPr>
                <a:t/>
              </a:r>
              <a:br>
                <a:rPr lang="en-US" sz="2000" dirty="0">
                  <a:solidFill>
                    <a:srgbClr val="98141E"/>
                  </a:solidFill>
                  <a:latin typeface="Calibri" pitchFamily="34" charset="0"/>
                </a:rPr>
              </a:br>
              <a:r>
                <a:rPr lang="en-US" sz="2000" dirty="0">
                  <a:solidFill>
                    <a:srgbClr val="98141E"/>
                  </a:solidFill>
                  <a:latin typeface="Calibri" pitchFamily="34" charset="0"/>
                </a:rPr>
                <a:t> production and use</a:t>
              </a:r>
            </a:p>
          </p:txBody>
        </p:sp>
        <p:sp>
          <p:nvSpPr>
            <p:cNvPr id="97287" name="Text Box 6"/>
            <p:cNvSpPr txBox="1">
              <a:spLocks noChangeArrowheads="1"/>
            </p:cNvSpPr>
            <p:nvPr/>
          </p:nvSpPr>
          <p:spPr bwMode="auto">
            <a:xfrm>
              <a:off x="6850700" y="2915788"/>
              <a:ext cx="2295525" cy="701675"/>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Safe  and healthy production and use</a:t>
              </a:r>
            </a:p>
          </p:txBody>
        </p:sp>
        <p:sp>
          <p:nvSpPr>
            <p:cNvPr id="97288" name="Text Box 8"/>
            <p:cNvSpPr txBox="1">
              <a:spLocks noChangeArrowheads="1"/>
            </p:cNvSpPr>
            <p:nvPr/>
          </p:nvSpPr>
          <p:spPr bwMode="auto">
            <a:xfrm>
              <a:off x="3691125" y="3927475"/>
              <a:ext cx="2276475" cy="701675"/>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Violations of human rights</a:t>
              </a:r>
            </a:p>
          </p:txBody>
        </p:sp>
        <p:sp>
          <p:nvSpPr>
            <p:cNvPr id="97289" name="Text Box 9"/>
            <p:cNvSpPr txBox="1">
              <a:spLocks noChangeArrowheads="1"/>
            </p:cNvSpPr>
            <p:nvPr/>
          </p:nvSpPr>
          <p:spPr bwMode="auto">
            <a:xfrm>
              <a:off x="6847525" y="3895725"/>
              <a:ext cx="2293938" cy="701675"/>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Respect for human rights</a:t>
              </a:r>
            </a:p>
          </p:txBody>
        </p:sp>
        <p:sp>
          <p:nvSpPr>
            <p:cNvPr id="97290" name="Line 10"/>
            <p:cNvSpPr>
              <a:spLocks noChangeShapeType="1"/>
            </p:cNvSpPr>
            <p:nvPr/>
          </p:nvSpPr>
          <p:spPr bwMode="auto">
            <a:xfrm>
              <a:off x="6125850" y="3299200"/>
              <a:ext cx="612775" cy="0"/>
            </a:xfrm>
            <a:prstGeom prst="line">
              <a:avLst/>
            </a:prstGeom>
            <a:noFill/>
            <a:ln w="9525">
              <a:solidFill>
                <a:srgbClr val="98141E"/>
              </a:solidFill>
              <a:round/>
              <a:headEnd/>
              <a:tailEnd type="triangle" w="med" len="med"/>
            </a:ln>
          </p:spPr>
          <p:txBody>
            <a:bodyPr wrap="square" anchor="ctr">
              <a:spAutoFit/>
            </a:bodyPr>
            <a:lstStyle/>
            <a:p>
              <a:endParaRPr lang="en-US"/>
            </a:p>
          </p:txBody>
        </p:sp>
        <p:sp>
          <p:nvSpPr>
            <p:cNvPr id="97291" name="Line 12"/>
            <p:cNvSpPr>
              <a:spLocks noChangeShapeType="1"/>
            </p:cNvSpPr>
            <p:nvPr/>
          </p:nvSpPr>
          <p:spPr bwMode="auto">
            <a:xfrm>
              <a:off x="6107563" y="4220088"/>
              <a:ext cx="612775" cy="1587"/>
            </a:xfrm>
            <a:prstGeom prst="line">
              <a:avLst/>
            </a:prstGeom>
            <a:noFill/>
            <a:ln w="9525">
              <a:solidFill>
                <a:srgbClr val="98141E"/>
              </a:solidFill>
              <a:round/>
              <a:headEnd/>
              <a:tailEnd type="triangle" w="med" len="med"/>
            </a:ln>
          </p:spPr>
          <p:txBody>
            <a:bodyPr anchor="ctr">
              <a:spAutoFit/>
            </a:bodyPr>
            <a:lstStyle/>
            <a:p>
              <a:endParaRPr lang="en-US"/>
            </a:p>
          </p:txBody>
        </p:sp>
        <p:sp>
          <p:nvSpPr>
            <p:cNvPr id="97292" name="Text Box 5"/>
            <p:cNvSpPr txBox="1">
              <a:spLocks noChangeArrowheads="1"/>
            </p:cNvSpPr>
            <p:nvPr/>
          </p:nvSpPr>
          <p:spPr bwMode="auto">
            <a:xfrm>
              <a:off x="3672075" y="4674238"/>
              <a:ext cx="2295525" cy="400050"/>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Economic barriers</a:t>
              </a:r>
            </a:p>
          </p:txBody>
        </p:sp>
        <p:sp>
          <p:nvSpPr>
            <p:cNvPr id="97293" name="Text Box 7"/>
            <p:cNvSpPr txBox="1">
              <a:spLocks noChangeArrowheads="1"/>
            </p:cNvSpPr>
            <p:nvPr/>
          </p:nvSpPr>
          <p:spPr bwMode="auto">
            <a:xfrm>
              <a:off x="6888800" y="4581650"/>
              <a:ext cx="2295525" cy="701675"/>
            </a:xfrm>
            <a:prstGeom prst="rect">
              <a:avLst/>
            </a:prstGeom>
            <a:noFill/>
            <a:ln w="9525">
              <a:noFill/>
              <a:miter lim="800000"/>
              <a:headEnd/>
              <a:tailEnd/>
            </a:ln>
          </p:spPr>
          <p:txBody>
            <a:bodyPr anchor="ctr">
              <a:spAutoFit/>
            </a:bodyPr>
            <a:lstStyle/>
            <a:p>
              <a:pPr algn="l"/>
              <a:r>
                <a:rPr lang="en-US" sz="2000" dirty="0">
                  <a:solidFill>
                    <a:srgbClr val="98141E"/>
                  </a:solidFill>
                  <a:latin typeface="Calibri" pitchFamily="34" charset="0"/>
                </a:rPr>
                <a:t>Sufficient resources </a:t>
              </a:r>
              <a:br>
                <a:rPr lang="en-US" sz="2000" dirty="0">
                  <a:solidFill>
                    <a:srgbClr val="98141E"/>
                  </a:solidFill>
                  <a:latin typeface="Calibri" pitchFamily="34" charset="0"/>
                </a:rPr>
              </a:br>
              <a:r>
                <a:rPr lang="en-US" sz="2000" dirty="0" smtClean="0">
                  <a:solidFill>
                    <a:srgbClr val="98141E"/>
                  </a:solidFill>
                  <a:latin typeface="Calibri" pitchFamily="34" charset="0"/>
                </a:rPr>
                <a:t>for </a:t>
              </a:r>
              <a:r>
                <a:rPr lang="en-US" sz="2000" dirty="0">
                  <a:solidFill>
                    <a:srgbClr val="98141E"/>
                  </a:solidFill>
                  <a:latin typeface="Calibri" pitchFamily="34" charset="0"/>
                </a:rPr>
                <a:t>livelihood</a:t>
              </a:r>
            </a:p>
          </p:txBody>
        </p:sp>
        <p:sp>
          <p:nvSpPr>
            <p:cNvPr id="97294" name="Line 11"/>
            <p:cNvSpPr>
              <a:spLocks noChangeShapeType="1"/>
            </p:cNvSpPr>
            <p:nvPr/>
          </p:nvSpPr>
          <p:spPr bwMode="auto">
            <a:xfrm>
              <a:off x="6119375" y="4884425"/>
              <a:ext cx="612775" cy="1588"/>
            </a:xfrm>
            <a:prstGeom prst="line">
              <a:avLst/>
            </a:prstGeom>
            <a:noFill/>
            <a:ln w="9525">
              <a:solidFill>
                <a:srgbClr val="98141E"/>
              </a:solidFill>
              <a:round/>
              <a:headEnd/>
              <a:tailEnd type="triangle" w="med" len="med"/>
            </a:ln>
          </p:spPr>
          <p:txBody>
            <a:bodyPr anchor="ctr">
              <a:spAutoFit/>
            </a:bodyPr>
            <a:lstStyle/>
            <a:p>
              <a:endParaRPr lang="en-US"/>
            </a:p>
          </p:txBody>
        </p:sp>
      </p:grpSp>
      <p:pic>
        <p:nvPicPr>
          <p:cNvPr id="97285" name="Picture 7" descr="IconSP4"/>
          <p:cNvPicPr>
            <a:picLocks noChangeAspect="1" noChangeArrowheads="1"/>
          </p:cNvPicPr>
          <p:nvPr/>
        </p:nvPicPr>
        <p:blipFill>
          <a:blip r:embed="rId4" cstate="print"/>
          <a:srcRect/>
          <a:stretch>
            <a:fillRect/>
          </a:stretch>
        </p:blipFill>
        <p:spPr bwMode="auto">
          <a:xfrm>
            <a:off x="411426" y="1476208"/>
            <a:ext cx="560388" cy="536075"/>
          </a:xfrm>
          <a:prstGeom prst="rect">
            <a:avLst/>
          </a:prstGeom>
          <a:noFill/>
          <a:ln w="9525">
            <a:noFill/>
            <a:miter lim="800000"/>
            <a:headEnd/>
            <a:tailEnd/>
          </a:ln>
        </p:spPr>
      </p:pic>
      <p:sp>
        <p:nvSpPr>
          <p:cNvPr id="16" name="Rectangle 2"/>
          <p:cNvSpPr>
            <a:spLocks noGrp="1" noChangeArrowheads="1"/>
          </p:cNvSpPr>
          <p:nvPr>
            <p:ph type="title"/>
          </p:nvPr>
        </p:nvSpPr>
        <p:spPr>
          <a:xfrm>
            <a:off x="2384854" y="70120"/>
            <a:ext cx="6608334" cy="1143000"/>
          </a:xfrm>
        </p:spPr>
        <p:txBody>
          <a:bodyPr anchor="t"/>
          <a:lstStyle/>
          <a:p>
            <a:pPr eaLnBrk="1" fontAlgn="auto" hangingPunct="1">
              <a:spcAft>
                <a:spcPts val="0"/>
              </a:spcAft>
              <a:defRPr/>
            </a:pPr>
            <a:r>
              <a:rPr lang="en-US" sz="3200" dirty="0" smtClean="0">
                <a:solidFill>
                  <a:schemeClr val="bg1"/>
                </a:solidFill>
                <a:latin typeface="+mn-lt"/>
              </a:rPr>
              <a:t>Operating Manual for the Planet </a:t>
            </a:r>
            <a:br>
              <a:rPr lang="en-US" sz="3200" dirty="0" smtClean="0">
                <a:solidFill>
                  <a:schemeClr val="bg1"/>
                </a:solidFill>
                <a:latin typeface="+mn-lt"/>
              </a:rPr>
            </a:br>
            <a:r>
              <a:rPr lang="en-US" sz="2400" dirty="0" smtClean="0">
                <a:solidFill>
                  <a:schemeClr val="bg1"/>
                </a:solidFill>
                <a:latin typeface="+mn-lt"/>
              </a:rPr>
              <a:t>Objective 4</a:t>
            </a:r>
          </a:p>
        </p:txBody>
      </p:sp>
      <p:sp>
        <p:nvSpPr>
          <p:cNvPr id="18" name="TextBox 17"/>
          <p:cNvSpPr txBox="1"/>
          <p:nvPr/>
        </p:nvSpPr>
        <p:spPr>
          <a:xfrm>
            <a:off x="926756" y="1476208"/>
            <a:ext cx="8217243" cy="986104"/>
          </a:xfrm>
          <a:prstGeom prst="rect">
            <a:avLst/>
          </a:prstGeom>
          <a:noFill/>
        </p:spPr>
        <p:txBody>
          <a:bodyPr wrap="square" rtlCol="0">
            <a:spAutoFit/>
          </a:bodyPr>
          <a:lstStyle/>
          <a:p>
            <a:pPr algn="l" eaLnBrk="1" hangingPunct="1">
              <a:lnSpc>
                <a:spcPct val="80000"/>
              </a:lnSpc>
              <a:buFontTx/>
              <a:buNone/>
            </a:pPr>
            <a:r>
              <a:rPr lang="en-US" sz="2400" dirty="0" smtClean="0">
                <a:solidFill>
                  <a:srgbClr val="00B050"/>
                </a:solidFill>
                <a:latin typeface="+mj-lt"/>
              </a:rPr>
              <a:t>4. Reduce and eventually eliminate our contributions to conditions that systematically undermine people’s abilities to meet their own needs.</a:t>
            </a:r>
          </a:p>
        </p:txBody>
      </p:sp>
    </p:spTree>
    <p:extLst>
      <p:ext uri="{BB962C8B-B14F-4D97-AF65-F5344CB8AC3E}">
        <p14:creationId xmlns:p14="http://schemas.microsoft.com/office/powerpoint/2010/main" xmlns="" val="1630368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308118395"/>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2476500" y="84138"/>
            <a:ext cx="6438900" cy="1143000"/>
          </a:xfrm>
        </p:spPr>
        <p:txBody>
          <a:bodyPr/>
          <a:lstStyle/>
          <a:p>
            <a:r>
              <a:rPr lang="en-US" sz="3600" dirty="0" smtClean="0">
                <a:solidFill>
                  <a:schemeClr val="bg1"/>
                </a:solidFill>
              </a:rPr>
              <a:t>Strategies for Planning and  Implementation</a:t>
            </a:r>
          </a:p>
        </p:txBody>
      </p:sp>
      <p:sp>
        <p:nvSpPr>
          <p:cNvPr id="69634" name="Text Placeholder 5"/>
          <p:cNvSpPr>
            <a:spLocks noGrp="1"/>
          </p:cNvSpPr>
          <p:nvPr>
            <p:ph type="body" sz="half" idx="1"/>
          </p:nvPr>
        </p:nvSpPr>
        <p:spPr>
          <a:xfrm>
            <a:off x="1705302" y="1632034"/>
            <a:ext cx="4038600" cy="3429000"/>
          </a:xfrm>
        </p:spPr>
        <p:txBody>
          <a:bodyPr/>
          <a:lstStyle/>
          <a:p>
            <a:pPr>
              <a:buFont typeface="Arial" pitchFamily="34" charset="0"/>
              <a:buChar char="•"/>
            </a:pPr>
            <a:r>
              <a:rPr lang="en-US" sz="2800" dirty="0" smtClean="0"/>
              <a:t>Systems Thinking</a:t>
            </a:r>
          </a:p>
          <a:p>
            <a:pPr marL="0" indent="0">
              <a:buNone/>
            </a:pPr>
            <a:endParaRPr lang="en-US" sz="1800" dirty="0" smtClean="0"/>
          </a:p>
          <a:p>
            <a:pPr>
              <a:buFont typeface="Arial" pitchFamily="34" charset="0"/>
              <a:buChar char="•"/>
            </a:pPr>
            <a:r>
              <a:rPr lang="en-US" sz="2800" dirty="0" smtClean="0"/>
              <a:t>Learning Organization</a:t>
            </a:r>
          </a:p>
        </p:txBody>
      </p:sp>
      <p:pic>
        <p:nvPicPr>
          <p:cNvPr id="1026" name="Picture 2" descr="http://t3.gstatic.com/images?q=tbn:ANd9GcRf9iaSmvMXkiplwCtVhNIWIlVWgzXYQlzPrMsoXZ8ofuhYqdB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4691" y="1767953"/>
            <a:ext cx="2596573" cy="391614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Grp="1" noChangeAspect="1" noChangeArrowheads="1"/>
          </p:cNvPicPr>
          <p:nvPr>
            <p:ph sz="half" idx="2"/>
          </p:nvPr>
        </p:nvPicPr>
        <p:blipFill>
          <a:blip r:embed="rId4" cstate="print"/>
          <a:srcRect/>
          <a:stretch>
            <a:fillRect/>
          </a:stretch>
        </p:blipFill>
        <p:spPr bwMode="auto">
          <a:xfrm>
            <a:off x="403242" y="3312535"/>
            <a:ext cx="2673590" cy="27250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02103" y="4015946"/>
            <a:ext cx="1910245" cy="2211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9413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187146" y="247650"/>
            <a:ext cx="6956854" cy="762000"/>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3600" dirty="0" smtClean="0">
                <a:solidFill>
                  <a:schemeClr val="bg1"/>
                </a:solidFill>
              </a:rPr>
              <a:t>Create a Sustainability Action Plan</a:t>
            </a:r>
          </a:p>
        </p:txBody>
      </p:sp>
      <p:sp>
        <p:nvSpPr>
          <p:cNvPr id="47107" name="Rectangle 3"/>
          <p:cNvSpPr>
            <a:spLocks noGrp="1" noChangeArrowheads="1"/>
          </p:cNvSpPr>
          <p:nvPr>
            <p:ph idx="1"/>
          </p:nvPr>
        </p:nvSpPr>
        <p:spPr>
          <a:xfrm>
            <a:off x="457200" y="1371600"/>
            <a:ext cx="8229600" cy="5211763"/>
          </a:xfrm>
        </p:spPr>
        <p:txBody>
          <a:bodyPr/>
          <a:lstStyle/>
          <a:p>
            <a:pPr marL="609600" indent="-609600" eaLnBrk="1" hangingPunct="1">
              <a:buFontTx/>
              <a:buNone/>
            </a:pPr>
            <a:r>
              <a:rPr lang="en-US" sz="2400" dirty="0" smtClean="0"/>
              <a:t>Identify a set of priorities for actions and innovations that put the sustainability objectives into practice, evaluated on the basis of the following questions:</a:t>
            </a:r>
          </a:p>
          <a:p>
            <a:pPr marL="609600" indent="-609600" eaLnBrk="1" hangingPunct="1">
              <a:buFontTx/>
              <a:buNone/>
            </a:pPr>
            <a:endParaRPr lang="en-US" sz="1200" dirty="0" smtClean="0"/>
          </a:p>
          <a:p>
            <a:pPr marL="609600" indent="-609600" eaLnBrk="1" hangingPunct="1">
              <a:buFontTx/>
              <a:buNone/>
            </a:pPr>
            <a:r>
              <a:rPr lang="en-US" sz="2400" dirty="0" smtClean="0"/>
              <a:t>	1. Does the action/innovation step towards all four guiding objectives of sustainability simultaneously?</a:t>
            </a:r>
          </a:p>
          <a:p>
            <a:pPr marL="609600" indent="-609600" eaLnBrk="1" hangingPunct="1">
              <a:buFontTx/>
              <a:buNone/>
            </a:pPr>
            <a:endParaRPr lang="en-US" sz="2400" dirty="0" smtClean="0"/>
          </a:p>
          <a:p>
            <a:pPr marL="609600" indent="-609600" eaLnBrk="1" hangingPunct="1">
              <a:buFontTx/>
              <a:buNone/>
            </a:pPr>
            <a:r>
              <a:rPr lang="en-US" sz="2400" dirty="0" smtClean="0"/>
              <a:t>	2. Does the action/innovation create a flexible platform for future steps, or does it lead to a blind alley?</a:t>
            </a:r>
          </a:p>
          <a:p>
            <a:pPr marL="609600" indent="-609600" eaLnBrk="1" hangingPunct="1">
              <a:buFontTx/>
              <a:buNone/>
            </a:pPr>
            <a:endParaRPr lang="en-US" sz="2400" dirty="0" smtClean="0"/>
          </a:p>
          <a:p>
            <a:pPr marL="609600" indent="-609600" eaLnBrk="1" hangingPunct="1">
              <a:buFontTx/>
              <a:buNone/>
            </a:pPr>
            <a:r>
              <a:rPr lang="en-US" sz="2400" dirty="0" smtClean="0"/>
              <a:t>	3. Will the action/innovation give a good return on investment, i.e., time and money.</a:t>
            </a: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84138"/>
            <a:ext cx="6343650" cy="1143000"/>
          </a:xfrm>
        </p:spPr>
        <p:txBody>
          <a:bodyPr/>
          <a:lstStyle/>
          <a:p>
            <a:r>
              <a:rPr lang="en-US" sz="3200" dirty="0" smtClean="0">
                <a:solidFill>
                  <a:schemeClr val="bg1"/>
                </a:solidFill>
              </a:rPr>
              <a:t>Why is it so hard with organizations</a:t>
            </a:r>
            <a:r>
              <a:rPr lang="en-US" dirty="0" smtClean="0">
                <a:solidFill>
                  <a:schemeClr val="bg1"/>
                </a:solidFill>
              </a:rPr>
              <a:t>?</a:t>
            </a:r>
            <a:endParaRPr lang="en-US" dirty="0">
              <a:solidFill>
                <a:schemeClr val="bg1"/>
              </a:solidFill>
            </a:endParaRPr>
          </a:p>
        </p:txBody>
      </p:sp>
      <p:pic>
        <p:nvPicPr>
          <p:cNvPr id="3" name="Picture 2" descr="blindmenelephant2.jpg"/>
          <p:cNvPicPr>
            <a:picLocks noChangeAspect="1"/>
          </p:cNvPicPr>
          <p:nvPr/>
        </p:nvPicPr>
        <p:blipFill>
          <a:blip r:embed="rId2" cstate="print"/>
          <a:stretch>
            <a:fillRect/>
          </a:stretch>
        </p:blipFill>
        <p:spPr>
          <a:xfrm>
            <a:off x="28575" y="1227138"/>
            <a:ext cx="4819650" cy="3237198"/>
          </a:xfrm>
          <a:prstGeom prst="rect">
            <a:avLst/>
          </a:prstGeom>
        </p:spPr>
      </p:pic>
      <p:pic>
        <p:nvPicPr>
          <p:cNvPr id="4" name="Picture 3" descr="blindmenelephant3.gif"/>
          <p:cNvPicPr>
            <a:picLocks noChangeAspect="1"/>
          </p:cNvPicPr>
          <p:nvPr/>
        </p:nvPicPr>
        <p:blipFill>
          <a:blip r:embed="rId3" cstate="print"/>
          <a:stretch>
            <a:fillRect/>
          </a:stretch>
        </p:blipFill>
        <p:spPr>
          <a:xfrm>
            <a:off x="4686300" y="3075876"/>
            <a:ext cx="4095750" cy="2776919"/>
          </a:xfrm>
          <a:prstGeom prst="rect">
            <a:avLst/>
          </a:prstGeom>
        </p:spPr>
      </p:pic>
      <p:sp>
        <p:nvSpPr>
          <p:cNvPr id="5" name="TextBox 4"/>
          <p:cNvSpPr txBox="1"/>
          <p:nvPr/>
        </p:nvSpPr>
        <p:spPr>
          <a:xfrm>
            <a:off x="234778" y="4905632"/>
            <a:ext cx="4451521" cy="584775"/>
          </a:xfrm>
          <a:prstGeom prst="rect">
            <a:avLst/>
          </a:prstGeom>
          <a:noFill/>
        </p:spPr>
        <p:txBody>
          <a:bodyPr wrap="square" rtlCol="0">
            <a:spAutoFit/>
          </a:bodyPr>
          <a:lstStyle/>
          <a:p>
            <a:r>
              <a:rPr lang="en-US" sz="3200" dirty="0" smtClean="0">
                <a:latin typeface="+mn-lt"/>
              </a:rPr>
              <a:t>No One Sees the System!</a:t>
            </a:r>
            <a:endParaRPr lang="en-US" sz="3200" dirty="0">
              <a:latin typeface="+mn-lt"/>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250" y="266700"/>
            <a:ext cx="6762750" cy="646331"/>
          </a:xfrm>
          <a:prstGeom prst="rect">
            <a:avLst/>
          </a:prstGeom>
          <a:noFill/>
        </p:spPr>
        <p:txBody>
          <a:bodyPr wrap="square" rtlCol="0">
            <a:spAutoFit/>
          </a:bodyPr>
          <a:lstStyle/>
          <a:p>
            <a:pPr algn="ctr"/>
            <a:r>
              <a:rPr lang="en-US" dirty="0" smtClean="0">
                <a:solidFill>
                  <a:schemeClr val="bg1"/>
                </a:solidFill>
                <a:latin typeface="+mn-lt"/>
              </a:rPr>
              <a:t>Forecasting</a:t>
            </a:r>
            <a:endParaRPr lang="en-US" dirty="0">
              <a:solidFill>
                <a:schemeClr val="bg1"/>
              </a:solidFill>
              <a:latin typeface="+mn-lt"/>
            </a:endParaRPr>
          </a:p>
        </p:txBody>
      </p:sp>
      <p:pic>
        <p:nvPicPr>
          <p:cNvPr id="7" name="Picture 6" descr="Forecasting.jpg"/>
          <p:cNvPicPr>
            <a:picLocks noChangeAspect="1"/>
          </p:cNvPicPr>
          <p:nvPr/>
        </p:nvPicPr>
        <p:blipFill>
          <a:blip r:embed="rId2" cstate="print"/>
          <a:stretch>
            <a:fillRect/>
          </a:stretch>
        </p:blipFill>
        <p:spPr>
          <a:xfrm>
            <a:off x="857250" y="1647748"/>
            <a:ext cx="4724400" cy="2659837"/>
          </a:xfrm>
          <a:prstGeom prst="rect">
            <a:avLst/>
          </a:prstGeom>
        </p:spPr>
      </p:pic>
      <p:pic>
        <p:nvPicPr>
          <p:cNvPr id="8" name="Picture 7" descr="TimeSeriesForecasting.png"/>
          <p:cNvPicPr>
            <a:picLocks noChangeAspect="1"/>
          </p:cNvPicPr>
          <p:nvPr/>
        </p:nvPicPr>
        <p:blipFill>
          <a:blip r:embed="rId3" cstate="print"/>
          <a:stretch>
            <a:fillRect/>
          </a:stretch>
        </p:blipFill>
        <p:spPr>
          <a:xfrm>
            <a:off x="336550" y="3564635"/>
            <a:ext cx="3581400" cy="2686050"/>
          </a:xfrm>
          <a:prstGeom prst="rect">
            <a:avLst/>
          </a:prstGeom>
        </p:spPr>
      </p:pic>
      <p:pic>
        <p:nvPicPr>
          <p:cNvPr id="2050" name="Picture 2" descr="C:\Users\mkeen\AppData\Local\Microsoft\Windows\Temporary Internet Files\Content.IE5\N2ZY63A9\MP90042652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22158" y="3564634"/>
            <a:ext cx="3405230" cy="249273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2309813" y="274638"/>
            <a:ext cx="6376987" cy="725487"/>
          </a:xfrm>
        </p:spPr>
        <p:txBody>
          <a:bodyPr/>
          <a:lstStyle/>
          <a:p>
            <a:r>
              <a:rPr lang="fr-FR" sz="3600" smtClean="0">
                <a:solidFill>
                  <a:schemeClr val="bg1"/>
                </a:solidFill>
              </a:rPr>
              <a:t>Backcasting</a:t>
            </a:r>
          </a:p>
        </p:txBody>
      </p:sp>
      <p:pic>
        <p:nvPicPr>
          <p:cNvPr id="102404" name="Picture 4" descr="OrangeHighlight"/>
          <p:cNvPicPr>
            <a:picLocks noChangeAspect="1" noChangeArrowheads="1"/>
          </p:cNvPicPr>
          <p:nvPr/>
        </p:nvPicPr>
        <p:blipFill>
          <a:blip r:embed="rId3" cstate="print"/>
          <a:srcRect/>
          <a:stretch>
            <a:fillRect/>
          </a:stretch>
        </p:blipFill>
        <p:spPr bwMode="auto">
          <a:xfrm>
            <a:off x="3217863" y="4502150"/>
            <a:ext cx="5329237" cy="276225"/>
          </a:xfrm>
          <a:prstGeom prst="rect">
            <a:avLst/>
          </a:prstGeom>
          <a:noFill/>
          <a:ln w="9525">
            <a:noFill/>
            <a:miter lim="800000"/>
            <a:headEnd/>
            <a:tailEnd/>
          </a:ln>
        </p:spPr>
      </p:pic>
      <p:pic>
        <p:nvPicPr>
          <p:cNvPr id="266244" name="Picture 5" descr="LinePerspective"/>
          <p:cNvPicPr>
            <a:picLocks noChangeAspect="1" noChangeArrowheads="1"/>
          </p:cNvPicPr>
          <p:nvPr/>
        </p:nvPicPr>
        <p:blipFill>
          <a:blip r:embed="rId4" cstate="print"/>
          <a:srcRect/>
          <a:stretch>
            <a:fillRect/>
          </a:stretch>
        </p:blipFill>
        <p:spPr bwMode="auto">
          <a:xfrm>
            <a:off x="625475" y="2413000"/>
            <a:ext cx="7056438" cy="2606675"/>
          </a:xfrm>
          <a:prstGeom prst="rect">
            <a:avLst/>
          </a:prstGeom>
          <a:noFill/>
          <a:ln w="9525">
            <a:noFill/>
            <a:miter lim="800000"/>
            <a:headEnd/>
            <a:tailEnd/>
          </a:ln>
        </p:spPr>
      </p:pic>
      <p:pic>
        <p:nvPicPr>
          <p:cNvPr id="102406" name="Picture 6" descr="HeadThinkingVision"/>
          <p:cNvPicPr>
            <a:picLocks noChangeAspect="1" noChangeArrowheads="1"/>
          </p:cNvPicPr>
          <p:nvPr/>
        </p:nvPicPr>
        <p:blipFill>
          <a:blip r:embed="rId5" cstate="print"/>
          <a:srcRect/>
          <a:stretch>
            <a:fillRect/>
          </a:stretch>
        </p:blipFill>
        <p:spPr bwMode="auto">
          <a:xfrm>
            <a:off x="6575425" y="3171825"/>
            <a:ext cx="508000" cy="681038"/>
          </a:xfrm>
          <a:prstGeom prst="rect">
            <a:avLst/>
          </a:prstGeom>
          <a:noFill/>
          <a:ln w="9525">
            <a:noFill/>
            <a:miter lim="800000"/>
            <a:headEnd/>
            <a:tailEnd/>
          </a:ln>
        </p:spPr>
      </p:pic>
      <p:pic>
        <p:nvPicPr>
          <p:cNvPr id="102407" name="Picture 7" descr="MovingTowardsVision"/>
          <p:cNvPicPr>
            <a:picLocks noChangeAspect="1" noChangeArrowheads="1"/>
          </p:cNvPicPr>
          <p:nvPr/>
        </p:nvPicPr>
        <p:blipFill>
          <a:blip r:embed="rId6" cstate="print"/>
          <a:srcRect/>
          <a:stretch>
            <a:fillRect/>
          </a:stretch>
        </p:blipFill>
        <p:spPr bwMode="auto">
          <a:xfrm>
            <a:off x="1706563" y="2873375"/>
            <a:ext cx="3887787" cy="1638300"/>
          </a:xfrm>
          <a:prstGeom prst="rect">
            <a:avLst/>
          </a:prstGeom>
          <a:noFill/>
          <a:ln w="9525">
            <a:noFill/>
            <a:miter lim="800000"/>
            <a:headEnd/>
            <a:tailEnd/>
          </a:ln>
        </p:spPr>
      </p:pic>
      <p:sp>
        <p:nvSpPr>
          <p:cNvPr id="102410" name="Text Box 10"/>
          <p:cNvSpPr txBox="1">
            <a:spLocks noChangeArrowheads="1"/>
          </p:cNvSpPr>
          <p:nvPr/>
        </p:nvSpPr>
        <p:spPr bwMode="auto">
          <a:xfrm>
            <a:off x="3362325" y="4430713"/>
            <a:ext cx="3338513" cy="366712"/>
          </a:xfrm>
          <a:prstGeom prst="rect">
            <a:avLst/>
          </a:prstGeom>
          <a:noFill/>
          <a:ln w="9525">
            <a:noFill/>
            <a:miter lim="800000"/>
            <a:headEnd/>
            <a:tailEnd/>
          </a:ln>
        </p:spPr>
        <p:txBody>
          <a:bodyPr>
            <a:spAutoFit/>
          </a:bodyPr>
          <a:lstStyle/>
          <a:p>
            <a:pPr>
              <a:spcBef>
                <a:spcPct val="50000"/>
              </a:spcBef>
            </a:pPr>
            <a:r>
              <a:rPr lang="en-US" sz="1800">
                <a:solidFill>
                  <a:schemeClr val="bg1"/>
                </a:solidFill>
                <a:latin typeface="Arial" charset="0"/>
              </a:rPr>
              <a:t>1. Begin with the end in mind</a:t>
            </a:r>
            <a:endParaRPr lang="fr-FR" sz="1800">
              <a:solidFill>
                <a:schemeClr val="bg1"/>
              </a:solidFill>
              <a:latin typeface="Arial" charset="0"/>
            </a:endParaRPr>
          </a:p>
        </p:txBody>
      </p:sp>
      <p:sp>
        <p:nvSpPr>
          <p:cNvPr id="102411" name="Text Box 11"/>
          <p:cNvSpPr txBox="1">
            <a:spLocks noChangeArrowheads="1"/>
          </p:cNvSpPr>
          <p:nvPr/>
        </p:nvSpPr>
        <p:spPr bwMode="auto">
          <a:xfrm>
            <a:off x="3362325" y="4772025"/>
            <a:ext cx="5184775" cy="366713"/>
          </a:xfrm>
          <a:prstGeom prst="rect">
            <a:avLst/>
          </a:prstGeom>
          <a:noFill/>
          <a:ln w="9525">
            <a:noFill/>
            <a:miter lim="800000"/>
            <a:headEnd/>
            <a:tailEnd/>
          </a:ln>
        </p:spPr>
        <p:txBody>
          <a:bodyPr>
            <a:spAutoFit/>
          </a:bodyPr>
          <a:lstStyle/>
          <a:p>
            <a:pPr>
              <a:spcBef>
                <a:spcPct val="50000"/>
              </a:spcBef>
            </a:pPr>
            <a:r>
              <a:rPr lang="en-US" sz="1800" dirty="0">
                <a:solidFill>
                  <a:schemeClr val="bg1"/>
                </a:solidFill>
                <a:latin typeface="Arial" charset="0"/>
              </a:rPr>
              <a:t>2. Move backwards from the vision to the present</a:t>
            </a:r>
            <a:endParaRPr lang="fr-FR" sz="1800" dirty="0">
              <a:solidFill>
                <a:schemeClr val="bg1"/>
              </a:solidFill>
              <a:latin typeface="Arial" charset="0"/>
            </a:endParaRPr>
          </a:p>
        </p:txBody>
      </p:sp>
      <p:sp>
        <p:nvSpPr>
          <p:cNvPr id="266249" name="Text Box 12"/>
          <p:cNvSpPr txBox="1">
            <a:spLocks noChangeArrowheads="1"/>
          </p:cNvSpPr>
          <p:nvPr/>
        </p:nvSpPr>
        <p:spPr bwMode="auto">
          <a:xfrm>
            <a:off x="3362325" y="5149850"/>
            <a:ext cx="5184775" cy="366713"/>
          </a:xfrm>
          <a:prstGeom prst="rect">
            <a:avLst/>
          </a:prstGeom>
          <a:noFill/>
          <a:ln w="9525">
            <a:noFill/>
            <a:miter lim="800000"/>
            <a:headEnd/>
            <a:tailEnd/>
          </a:ln>
        </p:spPr>
        <p:txBody>
          <a:bodyPr>
            <a:spAutoFit/>
          </a:bodyPr>
          <a:lstStyle/>
          <a:p>
            <a:pPr>
              <a:spcBef>
                <a:spcPct val="50000"/>
              </a:spcBef>
            </a:pPr>
            <a:r>
              <a:rPr lang="en-US" sz="1800">
                <a:solidFill>
                  <a:schemeClr val="bg1"/>
                </a:solidFill>
                <a:latin typeface="Arial" charset="0"/>
              </a:rPr>
              <a:t>3. Move step by step towards the vision</a:t>
            </a:r>
            <a:endParaRPr lang="fr-FR" sz="1800">
              <a:solidFill>
                <a:schemeClr val="bg1"/>
              </a:solidFill>
              <a:latin typeface="Arial" charset="0"/>
            </a:endParaRPr>
          </a:p>
        </p:txBody>
      </p:sp>
      <p:sp>
        <p:nvSpPr>
          <p:cNvPr id="266250" name="Text Box 13"/>
          <p:cNvSpPr txBox="1">
            <a:spLocks noChangeArrowheads="1"/>
          </p:cNvSpPr>
          <p:nvPr/>
        </p:nvSpPr>
        <p:spPr bwMode="auto">
          <a:xfrm>
            <a:off x="1517650" y="4479925"/>
            <a:ext cx="792163" cy="274638"/>
          </a:xfrm>
          <a:prstGeom prst="rect">
            <a:avLst/>
          </a:prstGeom>
          <a:noFill/>
          <a:ln w="9525">
            <a:noFill/>
            <a:miter lim="800000"/>
            <a:headEnd/>
            <a:tailEnd/>
          </a:ln>
        </p:spPr>
        <p:txBody>
          <a:bodyPr>
            <a:spAutoFit/>
          </a:bodyPr>
          <a:lstStyle/>
          <a:p>
            <a:pPr>
              <a:spcBef>
                <a:spcPct val="50000"/>
              </a:spcBef>
            </a:pPr>
            <a:r>
              <a:rPr lang="fr-FR" sz="1200" b="1">
                <a:latin typeface="Arial" charset="0"/>
              </a:rPr>
              <a:t>Present</a:t>
            </a:r>
          </a:p>
        </p:txBody>
      </p:sp>
      <p:sp>
        <p:nvSpPr>
          <p:cNvPr id="266251" name="Text Box 14"/>
          <p:cNvSpPr txBox="1">
            <a:spLocks noChangeArrowheads="1"/>
          </p:cNvSpPr>
          <p:nvPr/>
        </p:nvSpPr>
        <p:spPr bwMode="auto">
          <a:xfrm>
            <a:off x="5561013" y="3233738"/>
            <a:ext cx="792162" cy="274637"/>
          </a:xfrm>
          <a:prstGeom prst="rect">
            <a:avLst/>
          </a:prstGeom>
          <a:noFill/>
          <a:ln w="9525">
            <a:noFill/>
            <a:miter lim="800000"/>
            <a:headEnd/>
            <a:tailEnd/>
          </a:ln>
        </p:spPr>
        <p:txBody>
          <a:bodyPr>
            <a:spAutoFit/>
          </a:bodyPr>
          <a:lstStyle/>
          <a:p>
            <a:pPr>
              <a:spcBef>
                <a:spcPct val="50000"/>
              </a:spcBef>
            </a:pPr>
            <a:r>
              <a:rPr lang="fr-FR" sz="1200" b="1">
                <a:latin typeface="Arial" charset="0"/>
              </a:rPr>
              <a:t>Future</a:t>
            </a:r>
          </a:p>
        </p:txBody>
      </p:sp>
      <p:grpSp>
        <p:nvGrpSpPr>
          <p:cNvPr id="3" name="Group 28"/>
          <p:cNvGrpSpPr>
            <a:grpSpLocks/>
          </p:cNvGrpSpPr>
          <p:nvPr/>
        </p:nvGrpSpPr>
        <p:grpSpPr bwMode="auto">
          <a:xfrm>
            <a:off x="6089650" y="2540000"/>
            <a:ext cx="1193800" cy="754063"/>
            <a:chOff x="3836" y="1600"/>
            <a:chExt cx="752" cy="475"/>
          </a:xfrm>
        </p:grpSpPr>
        <p:pic>
          <p:nvPicPr>
            <p:cNvPr id="266256" name="Picture 21" descr="textlesscloud"/>
            <p:cNvPicPr>
              <a:picLocks noChangeAspect="1" noChangeArrowheads="1"/>
            </p:cNvPicPr>
            <p:nvPr/>
          </p:nvPicPr>
          <p:blipFill>
            <a:blip r:embed="rId7" cstate="print"/>
            <a:srcRect/>
            <a:stretch>
              <a:fillRect/>
            </a:stretch>
          </p:blipFill>
          <p:spPr bwMode="auto">
            <a:xfrm>
              <a:off x="3836" y="1600"/>
              <a:ext cx="752" cy="475"/>
            </a:xfrm>
            <a:prstGeom prst="rect">
              <a:avLst/>
            </a:prstGeom>
            <a:noFill/>
            <a:ln w="9525">
              <a:noFill/>
              <a:miter lim="800000"/>
              <a:headEnd/>
              <a:tailEnd/>
            </a:ln>
          </p:spPr>
        </p:pic>
        <p:sp>
          <p:nvSpPr>
            <p:cNvPr id="266257" name="Text Box 22"/>
            <p:cNvSpPr txBox="1">
              <a:spLocks noChangeArrowheads="1"/>
            </p:cNvSpPr>
            <p:nvPr/>
          </p:nvSpPr>
          <p:spPr bwMode="auto">
            <a:xfrm>
              <a:off x="3960" y="1728"/>
              <a:ext cx="568" cy="173"/>
            </a:xfrm>
            <a:prstGeom prst="rect">
              <a:avLst/>
            </a:prstGeom>
            <a:noFill/>
            <a:ln w="9525" algn="ctr">
              <a:noFill/>
              <a:miter lim="800000"/>
              <a:headEnd/>
              <a:tailEnd/>
            </a:ln>
          </p:spPr>
          <p:txBody>
            <a:bodyPr>
              <a:spAutoFit/>
            </a:bodyPr>
            <a:lstStyle/>
            <a:p>
              <a:pPr algn="ctr">
                <a:spcBef>
                  <a:spcPct val="50000"/>
                </a:spcBef>
              </a:pPr>
              <a:r>
                <a:rPr lang="en-US" sz="1200">
                  <a:solidFill>
                    <a:srgbClr val="336600"/>
                  </a:solidFill>
                </a:rPr>
                <a:t>Visioning</a:t>
              </a:r>
            </a:p>
          </p:txBody>
        </p:sp>
      </p:grpSp>
      <p:pic>
        <p:nvPicPr>
          <p:cNvPr id="103429" name="Picture 5" descr="BackcastingArrow_ABCD"/>
          <p:cNvPicPr>
            <a:picLocks noChangeAspect="1" noChangeArrowheads="1"/>
          </p:cNvPicPr>
          <p:nvPr/>
        </p:nvPicPr>
        <p:blipFill>
          <a:blip r:embed="rId8" cstate="print"/>
          <a:srcRect/>
          <a:stretch>
            <a:fillRect/>
          </a:stretch>
        </p:blipFill>
        <p:spPr bwMode="auto">
          <a:xfrm>
            <a:off x="1441450" y="1504950"/>
            <a:ext cx="5111750" cy="248761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
                                  </p:stCondLst>
                                  <p:childTnLst>
                                    <p:set>
                                      <p:cBhvr>
                                        <p:cTn id="6" dur="1" fill="hold">
                                          <p:stCondLst>
                                            <p:cond delay="0"/>
                                          </p:stCondLst>
                                        </p:cTn>
                                        <p:tgtEl>
                                          <p:spTgt spid="102406"/>
                                        </p:tgtEl>
                                        <p:attrNameLst>
                                          <p:attrName>style.visibility</p:attrName>
                                        </p:attrNameLst>
                                      </p:cBhvr>
                                      <p:to>
                                        <p:strVal val="visible"/>
                                      </p:to>
                                    </p:set>
                                    <p:animEffect transition="in" filter="wipe(down)">
                                      <p:cBhvr>
                                        <p:cTn id="7" dur="500"/>
                                        <p:tgtEl>
                                          <p:spTgt spid="102406"/>
                                        </p:tgtEl>
                                      </p:cBhvr>
                                    </p:animEffect>
                                  </p:childTnLst>
                                </p:cTn>
                              </p:par>
                            </p:childTnLst>
                          </p:cTn>
                        </p:par>
                        <p:par>
                          <p:cTn id="8" fill="hold">
                            <p:stCondLst>
                              <p:cond delay="700"/>
                            </p:stCondLst>
                            <p:childTnLst>
                              <p:par>
                                <p:cTn id="9" presetID="16" presetClass="emph" presetSubtype="0" fill="hold" nodeType="afterEffect">
                                  <p:stCondLst>
                                    <p:cond delay="200"/>
                                  </p:stCondLst>
                                  <p:iterate type="lt">
                                    <p:tmPct val="4000"/>
                                  </p:iterate>
                                  <p:childTnLst>
                                    <p:set>
                                      <p:cBhvr override="childStyle">
                                        <p:cTn id="10" dur="2000" fill="hold"/>
                                        <p:tgtEl>
                                          <p:spTgt spid="102410"/>
                                        </p:tgtEl>
                                        <p:attrNameLst>
                                          <p:attrName>style.color</p:attrName>
                                        </p:attrNameLst>
                                      </p:cBhvr>
                                      <p:to>
                                        <p:clrVal>
                                          <a:srgbClr val="B2B2B2"/>
                                        </p:clrVal>
                                      </p:to>
                                    </p:set>
                                    <p:set>
                                      <p:cBhvr>
                                        <p:cTn id="11" dur="2000" fill="hold"/>
                                        <p:tgtEl>
                                          <p:spTgt spid="102410"/>
                                        </p:tgtEl>
                                        <p:attrNameLst>
                                          <p:attrName>fillcolor</p:attrName>
                                        </p:attrNameLst>
                                      </p:cBhvr>
                                      <p:to>
                                        <p:clrVal>
                                          <a:srgbClr val="B2B2B2"/>
                                        </p:clrVal>
                                      </p:to>
                                    </p:set>
                                    <p:set>
                                      <p:cBhvr>
                                        <p:cTn id="12" dur="2000" fill="hold"/>
                                        <p:tgtEl>
                                          <p:spTgt spid="102410"/>
                                        </p:tgtEl>
                                        <p:attrNameLst>
                                          <p:attrName>fill.type</p:attrName>
                                        </p:attrNameLst>
                                      </p:cBhvr>
                                      <p:to>
                                        <p:strVal val="solid"/>
                                      </p:to>
                                    </p:set>
                                  </p:childTnLst>
                                </p:cTn>
                              </p:par>
                            </p:childTnLst>
                          </p:cTn>
                        </p:par>
                        <p:par>
                          <p:cTn id="13" fill="hold">
                            <p:stCondLst>
                              <p:cond delay="4660"/>
                            </p:stCondLst>
                            <p:childTnLst>
                              <p:par>
                                <p:cTn id="14" presetID="53" presetClass="entr" presetSubtype="0" fill="hold" nodeType="after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Effect transition="in" filter="fade">
                                      <p:cBhvr>
                                        <p:cTn id="18" dur="2000"/>
                                        <p:tgtEl>
                                          <p:spTgt spid="3"/>
                                        </p:tgtEl>
                                      </p:cBhvr>
                                    </p:animEffect>
                                  </p:childTnLst>
                                </p:cTn>
                              </p:par>
                              <p:par>
                                <p:cTn id="19" presetID="42" presetClass="path" presetSubtype="0" accel="50000" decel="50000" fill="hold" nodeType="withEffect">
                                  <p:stCondLst>
                                    <p:cond delay="0"/>
                                  </p:stCondLst>
                                  <p:childTnLst>
                                    <p:animMotion origin="layout" path="M 1.11111E-6 2.09453E-6 L 0.00017 0.05329 " pathEditMode="relative" rAng="0" ptsTypes="AA">
                                      <p:cBhvr>
                                        <p:cTn id="20" dur="2000" fill="hold"/>
                                        <p:tgtEl>
                                          <p:spTgt spid="102404"/>
                                        </p:tgtEl>
                                        <p:attrNameLst>
                                          <p:attrName>ppt_x</p:attrName>
                                          <p:attrName>ppt_y</p:attrName>
                                        </p:attrNameLst>
                                      </p:cBhvr>
                                      <p:rCtr x="0" y="27"/>
                                    </p:animMotion>
                                  </p:childTnLst>
                                </p:cTn>
                              </p:par>
                            </p:childTnLst>
                          </p:cTn>
                        </p:par>
                        <p:par>
                          <p:cTn id="21" fill="hold">
                            <p:stCondLst>
                              <p:cond delay="6860"/>
                            </p:stCondLst>
                            <p:childTnLst>
                              <p:par>
                                <p:cTn id="22" presetID="16" presetClass="emph" presetSubtype="0" fill="hold" grpId="0" nodeType="afterEffect">
                                  <p:stCondLst>
                                    <p:cond delay="300"/>
                                  </p:stCondLst>
                                  <p:iterate type="lt">
                                    <p:tmPct val="4000"/>
                                  </p:iterate>
                                  <p:childTnLst>
                                    <p:set>
                                      <p:cBhvr override="childStyle">
                                        <p:cTn id="23" dur="2000" fill="hold"/>
                                        <p:tgtEl>
                                          <p:spTgt spid="102411"/>
                                        </p:tgtEl>
                                        <p:attrNameLst>
                                          <p:attrName>style.color</p:attrName>
                                        </p:attrNameLst>
                                      </p:cBhvr>
                                      <p:to>
                                        <p:clrVal>
                                          <a:srgbClr val="B2B2B2"/>
                                        </p:clrVal>
                                      </p:to>
                                    </p:set>
                                    <p:set>
                                      <p:cBhvr>
                                        <p:cTn id="24" dur="2000" fill="hold"/>
                                        <p:tgtEl>
                                          <p:spTgt spid="102411"/>
                                        </p:tgtEl>
                                        <p:attrNameLst>
                                          <p:attrName>fillcolor</p:attrName>
                                        </p:attrNameLst>
                                      </p:cBhvr>
                                      <p:to>
                                        <p:clrVal>
                                          <a:srgbClr val="B2B2B2"/>
                                        </p:clrVal>
                                      </p:to>
                                    </p:set>
                                    <p:set>
                                      <p:cBhvr>
                                        <p:cTn id="25" dur="2000" fill="hold"/>
                                        <p:tgtEl>
                                          <p:spTgt spid="102411"/>
                                        </p:tgtEl>
                                        <p:attrNameLst>
                                          <p:attrName>fill.type</p:attrName>
                                        </p:attrNameLst>
                                      </p:cBhvr>
                                      <p:to>
                                        <p:strVal val="solid"/>
                                      </p:to>
                                    </p:set>
                                  </p:childTnLst>
                                </p:cTn>
                              </p:par>
                              <p:par>
                                <p:cTn id="26" presetID="42" presetClass="path" presetSubtype="0" accel="50000" decel="50000" fill="hold" nodeType="withEffect">
                                  <p:stCondLst>
                                    <p:cond delay="200"/>
                                  </p:stCondLst>
                                  <p:childTnLst>
                                    <p:animMotion origin="layout" path="M 0.00017 0.05329 L 0.00017 0.10588 " pathEditMode="relative" rAng="0" ptsTypes="AA">
                                      <p:cBhvr>
                                        <p:cTn id="27" dur="2000" fill="hold"/>
                                        <p:tgtEl>
                                          <p:spTgt spid="102404"/>
                                        </p:tgtEl>
                                        <p:attrNameLst>
                                          <p:attrName>ppt_x</p:attrName>
                                          <p:attrName>ppt_y</p:attrName>
                                        </p:attrNameLst>
                                      </p:cBhvr>
                                      <p:rCtr x="0" y="26"/>
                                    </p:animMotion>
                                  </p:childTnLst>
                                </p:cTn>
                              </p:par>
                            </p:childTnLst>
                          </p:cTn>
                        </p:par>
                        <p:par>
                          <p:cTn id="28" fill="hold">
                            <p:stCondLst>
                              <p:cond delay="12280"/>
                            </p:stCondLst>
                            <p:childTnLst>
                              <p:par>
                                <p:cTn id="29" presetID="22" presetClass="entr" presetSubtype="8" fill="hold" nodeType="afterEffect">
                                  <p:stCondLst>
                                    <p:cond delay="200"/>
                                  </p:stCondLst>
                                  <p:childTnLst>
                                    <p:set>
                                      <p:cBhvr>
                                        <p:cTn id="30" dur="1" fill="hold">
                                          <p:stCondLst>
                                            <p:cond delay="0"/>
                                          </p:stCondLst>
                                        </p:cTn>
                                        <p:tgtEl>
                                          <p:spTgt spid="102407"/>
                                        </p:tgtEl>
                                        <p:attrNameLst>
                                          <p:attrName>style.visibility</p:attrName>
                                        </p:attrNameLst>
                                      </p:cBhvr>
                                      <p:to>
                                        <p:strVal val="visible"/>
                                      </p:to>
                                    </p:set>
                                    <p:animEffect transition="in" filter="wipe(left)">
                                      <p:cBhvr>
                                        <p:cTn id="31"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5400" y="0"/>
            <a:ext cx="9118600" cy="6838950"/>
          </a:xfrm>
          <a:prstGeom prst="rect">
            <a:avLst/>
          </a:prstGeom>
          <a:noFill/>
          <a:ln w="9525">
            <a:noFill/>
            <a:miter lim="800000"/>
            <a:headEnd/>
            <a:tailEnd/>
          </a:ln>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414849"/>
            <a:ext cx="8255000" cy="4762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90355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324100" y="342900"/>
            <a:ext cx="6648450" cy="114300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smtClean="0">
                <a:ln w="6350">
                  <a:noFill/>
                </a:ln>
                <a:solidFill>
                  <a:schemeClr val="bg1"/>
                </a:solidFill>
                <a:uLnTx/>
                <a:uFillTx/>
                <a:latin typeface="+mj-lt"/>
                <a:ea typeface="+mj-ea"/>
                <a:cs typeface="+mj-cs"/>
              </a:rPr>
              <a:t>The Greatest Challenge</a:t>
            </a:r>
            <a:endParaRPr kumimoji="0" lang="en-US" sz="3600" i="0" u="none" strike="noStrike" kern="1200" cap="none" spc="0" normalizeH="0" baseline="0" noProof="0" dirty="0">
              <a:ln w="6350">
                <a:noFill/>
              </a:ln>
              <a:solidFill>
                <a:schemeClr val="bg1"/>
              </a:solidFill>
              <a:uLnTx/>
              <a:uFillTx/>
              <a:latin typeface="+mj-lt"/>
              <a:ea typeface="+mj-ea"/>
              <a:cs typeface="+mj-cs"/>
            </a:endParaRPr>
          </a:p>
        </p:txBody>
      </p:sp>
      <p:sp>
        <p:nvSpPr>
          <p:cNvPr id="5" name="TextBox 4"/>
          <p:cNvSpPr txBox="1"/>
          <p:nvPr/>
        </p:nvSpPr>
        <p:spPr>
          <a:xfrm>
            <a:off x="1066800" y="5734050"/>
            <a:ext cx="6953250" cy="646331"/>
          </a:xfrm>
          <a:prstGeom prst="rect">
            <a:avLst/>
          </a:prstGeom>
          <a:noFill/>
        </p:spPr>
        <p:txBody>
          <a:bodyPr wrap="square" rtlCol="0">
            <a:spAutoFit/>
          </a:bodyPr>
          <a:lstStyle/>
          <a:p>
            <a:r>
              <a:rPr lang="en-US" dirty="0" smtClean="0">
                <a:latin typeface="+mj-lt"/>
              </a:rPr>
              <a:t>Is Also Our Greatest Opportunity!!!</a:t>
            </a:r>
            <a:endParaRPr lang="en-US" dirty="0">
              <a:latin typeface="+mj-lt"/>
            </a:endParaRPr>
          </a:p>
        </p:txBody>
      </p:sp>
      <p:pic>
        <p:nvPicPr>
          <p:cNvPr id="1026" name="Picture 2" descr="Phot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6596" y="1485899"/>
            <a:ext cx="5550003" cy="4281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7127389"/>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logo">
            <a:hlinkClick r:id="rId3" action="ppaction://hlinkfile"/>
          </p:cNvPr>
          <p:cNvPicPr>
            <a:picLocks noChangeAspect="1" noChangeArrowheads="1"/>
          </p:cNvPicPr>
          <p:nvPr/>
        </p:nvPicPr>
        <p:blipFill>
          <a:blip r:embed="rId4" cstate="print"/>
          <a:srcRect/>
          <a:stretch>
            <a:fillRect/>
          </a:stretch>
        </p:blipFill>
        <p:spPr bwMode="auto">
          <a:xfrm>
            <a:off x="5766486" y="5135000"/>
            <a:ext cx="1554162" cy="557213"/>
          </a:xfrm>
          <a:prstGeom prst="rect">
            <a:avLst/>
          </a:prstGeom>
          <a:noFill/>
          <a:ln w="9525">
            <a:noFill/>
            <a:miter lim="800000"/>
            <a:headEnd/>
            <a:tailEnd/>
          </a:ln>
        </p:spPr>
      </p:pic>
      <p:pic>
        <p:nvPicPr>
          <p:cNvPr id="49154" name="Picture 3" descr="pic_comp_canon"/>
          <p:cNvPicPr>
            <a:picLocks noChangeAspect="1" noChangeArrowheads="1"/>
          </p:cNvPicPr>
          <p:nvPr/>
        </p:nvPicPr>
        <p:blipFill>
          <a:blip r:embed="rId5" cstate="print">
            <a:clrChange>
              <a:clrFrom>
                <a:srgbClr val="FCFEFC"/>
              </a:clrFrom>
              <a:clrTo>
                <a:srgbClr val="FCFEFC">
                  <a:alpha val="0"/>
                </a:srgbClr>
              </a:clrTo>
            </a:clrChange>
          </a:blip>
          <a:srcRect/>
          <a:stretch>
            <a:fillRect/>
          </a:stretch>
        </p:blipFill>
        <p:spPr bwMode="auto">
          <a:xfrm>
            <a:off x="2438400" y="4171950"/>
            <a:ext cx="1533525" cy="614363"/>
          </a:xfrm>
          <a:prstGeom prst="rect">
            <a:avLst/>
          </a:prstGeom>
          <a:noFill/>
          <a:ln w="9525">
            <a:noFill/>
            <a:miter lim="800000"/>
            <a:headEnd/>
            <a:tailEnd/>
          </a:ln>
        </p:spPr>
      </p:pic>
      <p:pic>
        <p:nvPicPr>
          <p:cNvPr id="49155" name="Picture 4" descr="sb"/>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685800" y="4745502"/>
            <a:ext cx="1217612" cy="1336211"/>
          </a:xfrm>
          <a:prstGeom prst="rect">
            <a:avLst/>
          </a:prstGeom>
          <a:noFill/>
          <a:ln w="9525">
            <a:noFill/>
            <a:miter lim="800000"/>
            <a:headEnd/>
            <a:tailEnd/>
          </a:ln>
        </p:spPr>
      </p:pic>
      <p:pic>
        <p:nvPicPr>
          <p:cNvPr id="49156" name="Picture 7" descr="Scandic">
            <a:hlinkClick r:id="rId7"/>
          </p:cNvPr>
          <p:cNvPicPr>
            <a:picLocks noChangeAspect="1" noChangeArrowheads="1"/>
          </p:cNvPicPr>
          <p:nvPr/>
        </p:nvPicPr>
        <p:blipFill>
          <a:blip r:embed="rId8" cstate="print"/>
          <a:srcRect/>
          <a:stretch>
            <a:fillRect/>
          </a:stretch>
        </p:blipFill>
        <p:spPr bwMode="auto">
          <a:xfrm>
            <a:off x="533400" y="3467100"/>
            <a:ext cx="1370012" cy="342900"/>
          </a:xfrm>
          <a:prstGeom prst="rect">
            <a:avLst/>
          </a:prstGeom>
          <a:noFill/>
          <a:ln w="9525">
            <a:noFill/>
            <a:miter lim="800000"/>
            <a:headEnd/>
            <a:tailEnd/>
          </a:ln>
        </p:spPr>
      </p:pic>
      <p:pic>
        <p:nvPicPr>
          <p:cNvPr id="49157" name="Picture 11" descr="logo92x33"/>
          <p:cNvPicPr>
            <a:picLocks noChangeAspect="1" noChangeArrowheads="1"/>
          </p:cNvPicPr>
          <p:nvPr/>
        </p:nvPicPr>
        <p:blipFill>
          <a:blip r:embed="rId9" cstate="print"/>
          <a:srcRect/>
          <a:stretch>
            <a:fillRect/>
          </a:stretch>
        </p:blipFill>
        <p:spPr bwMode="auto">
          <a:xfrm>
            <a:off x="4495800" y="4419600"/>
            <a:ext cx="1189037" cy="482600"/>
          </a:xfrm>
          <a:prstGeom prst="rect">
            <a:avLst/>
          </a:prstGeom>
          <a:noFill/>
          <a:ln w="9525">
            <a:noFill/>
            <a:miter lim="800000"/>
            <a:headEnd/>
            <a:tailEnd/>
          </a:ln>
        </p:spPr>
      </p:pic>
      <p:pic>
        <p:nvPicPr>
          <p:cNvPr id="49158" name="Picture 17" descr="upper_right"/>
          <p:cNvPicPr>
            <a:picLocks noChangeAspect="1" noChangeArrowheads="1"/>
          </p:cNvPicPr>
          <p:nvPr/>
        </p:nvPicPr>
        <p:blipFill>
          <a:blip r:embed="rId10" cstate="print"/>
          <a:srcRect r="65958"/>
          <a:stretch>
            <a:fillRect/>
          </a:stretch>
        </p:blipFill>
        <p:spPr bwMode="auto">
          <a:xfrm>
            <a:off x="5470825" y="1447800"/>
            <a:ext cx="785812" cy="1055688"/>
          </a:xfrm>
          <a:prstGeom prst="rect">
            <a:avLst/>
          </a:prstGeom>
          <a:noFill/>
          <a:ln w="9525">
            <a:noFill/>
            <a:miter lim="800000"/>
            <a:headEnd/>
            <a:tailEnd/>
          </a:ln>
        </p:spPr>
      </p:pic>
      <p:pic>
        <p:nvPicPr>
          <p:cNvPr id="49159" name="Picture 18" descr="logo_imlovinit"/>
          <p:cNvPicPr>
            <a:picLocks noChangeAspect="1" noChangeArrowheads="1"/>
          </p:cNvPicPr>
          <p:nvPr/>
        </p:nvPicPr>
        <p:blipFill>
          <a:blip r:embed="rId11" cstate="print">
            <a:clrChange>
              <a:clrFrom>
                <a:srgbClr val="FFFFFF"/>
              </a:clrFrom>
              <a:clrTo>
                <a:srgbClr val="FFFFFF">
                  <a:alpha val="0"/>
                </a:srgbClr>
              </a:clrTo>
            </a:clrChange>
          </a:blip>
          <a:srcRect b="18840"/>
          <a:stretch>
            <a:fillRect/>
          </a:stretch>
        </p:blipFill>
        <p:spPr bwMode="auto">
          <a:xfrm>
            <a:off x="4391025" y="5210175"/>
            <a:ext cx="1008063" cy="917575"/>
          </a:xfrm>
          <a:prstGeom prst="rect">
            <a:avLst/>
          </a:prstGeom>
          <a:noFill/>
          <a:ln w="9525">
            <a:noFill/>
            <a:miter lim="800000"/>
            <a:headEnd/>
            <a:tailEnd/>
          </a:ln>
        </p:spPr>
      </p:pic>
      <p:pic>
        <p:nvPicPr>
          <p:cNvPr id="49160" name="Picture 21" descr="homedepot">
            <a:hlinkClick r:id="rId12"/>
          </p:cNvPr>
          <p:cNvPicPr>
            <a:picLocks noChangeAspect="1" noChangeArrowheads="1"/>
          </p:cNvPicPr>
          <p:nvPr/>
        </p:nvPicPr>
        <p:blipFill>
          <a:blip r:embed="rId13" cstate="print"/>
          <a:srcRect/>
          <a:stretch>
            <a:fillRect/>
          </a:stretch>
        </p:blipFill>
        <p:spPr bwMode="auto">
          <a:xfrm>
            <a:off x="8000999" y="1504950"/>
            <a:ext cx="769937" cy="742950"/>
          </a:xfrm>
          <a:prstGeom prst="rect">
            <a:avLst/>
          </a:prstGeom>
          <a:noFill/>
          <a:ln w="9525">
            <a:noFill/>
            <a:miter lim="800000"/>
            <a:headEnd/>
            <a:tailEnd/>
          </a:ln>
        </p:spPr>
      </p:pic>
      <p:pic>
        <p:nvPicPr>
          <p:cNvPr id="49161" name="Picture 22" descr="interface">
            <a:hlinkClick r:id="rId14"/>
          </p:cNvPr>
          <p:cNvPicPr>
            <a:picLocks noChangeAspect="1" noChangeArrowheads="1"/>
          </p:cNvPicPr>
          <p:nvPr/>
        </p:nvPicPr>
        <p:blipFill>
          <a:blip r:embed="rId15" cstate="print"/>
          <a:srcRect/>
          <a:stretch>
            <a:fillRect/>
          </a:stretch>
        </p:blipFill>
        <p:spPr bwMode="auto">
          <a:xfrm>
            <a:off x="5766486" y="3006242"/>
            <a:ext cx="914400" cy="921715"/>
          </a:xfrm>
          <a:prstGeom prst="rect">
            <a:avLst/>
          </a:prstGeom>
          <a:noFill/>
          <a:ln w="9525">
            <a:noFill/>
            <a:miter lim="800000"/>
            <a:headEnd/>
            <a:tailEnd/>
          </a:ln>
        </p:spPr>
      </p:pic>
      <p:pic>
        <p:nvPicPr>
          <p:cNvPr id="49162" name="Picture 23" descr="bild_panasonic">
            <a:hlinkClick r:id="rId16"/>
          </p:cNvPr>
          <p:cNvPicPr>
            <a:picLocks noChangeAspect="1" noChangeArrowheads="1"/>
          </p:cNvPicPr>
          <p:nvPr/>
        </p:nvPicPr>
        <p:blipFill>
          <a:blip r:embed="rId17" cstate="print"/>
          <a:srcRect/>
          <a:stretch>
            <a:fillRect/>
          </a:stretch>
        </p:blipFill>
        <p:spPr bwMode="auto">
          <a:xfrm>
            <a:off x="7669468" y="5053013"/>
            <a:ext cx="1082675" cy="1028700"/>
          </a:xfrm>
          <a:prstGeom prst="rect">
            <a:avLst/>
          </a:prstGeom>
          <a:noFill/>
          <a:ln w="9525">
            <a:noFill/>
            <a:miter lim="800000"/>
            <a:headEnd/>
            <a:tailEnd/>
          </a:ln>
        </p:spPr>
      </p:pic>
      <p:pic>
        <p:nvPicPr>
          <p:cNvPr id="49164" name="Picture 17"/>
          <p:cNvPicPr>
            <a:picLocks noChangeAspect="1" noChangeArrowheads="1"/>
          </p:cNvPicPr>
          <p:nvPr/>
        </p:nvPicPr>
        <p:blipFill>
          <a:blip r:embed="rId18" cstate="print"/>
          <a:srcRect/>
          <a:stretch>
            <a:fillRect/>
          </a:stretch>
        </p:blipFill>
        <p:spPr bwMode="auto">
          <a:xfrm>
            <a:off x="533400" y="1380803"/>
            <a:ext cx="809625" cy="809625"/>
          </a:xfrm>
          <a:prstGeom prst="rect">
            <a:avLst/>
          </a:prstGeom>
          <a:noFill/>
          <a:ln w="9525">
            <a:noFill/>
            <a:miter lim="800000"/>
            <a:headEnd/>
            <a:tailEnd/>
          </a:ln>
        </p:spPr>
      </p:pic>
      <p:pic>
        <p:nvPicPr>
          <p:cNvPr id="49165" name="Picture 32" descr="Nissan_logo"/>
          <p:cNvPicPr>
            <a:picLocks noChangeAspect="1" noChangeArrowheads="1"/>
          </p:cNvPicPr>
          <p:nvPr/>
        </p:nvPicPr>
        <p:blipFill>
          <a:blip r:embed="rId19" cstate="print"/>
          <a:srcRect/>
          <a:stretch>
            <a:fillRect/>
          </a:stretch>
        </p:blipFill>
        <p:spPr bwMode="auto">
          <a:xfrm>
            <a:off x="6504781" y="3761474"/>
            <a:ext cx="2571750" cy="852487"/>
          </a:xfrm>
          <a:prstGeom prst="rect">
            <a:avLst/>
          </a:prstGeom>
          <a:noFill/>
          <a:ln w="9525">
            <a:noFill/>
            <a:miter lim="800000"/>
            <a:headEnd/>
            <a:tailEnd/>
          </a:ln>
        </p:spPr>
      </p:pic>
      <p:pic>
        <p:nvPicPr>
          <p:cNvPr id="49166" name="Picture 19"/>
          <p:cNvPicPr>
            <a:picLocks noChangeAspect="1" noChangeArrowheads="1"/>
          </p:cNvPicPr>
          <p:nvPr/>
        </p:nvPicPr>
        <p:blipFill>
          <a:blip r:embed="rId20" cstate="print"/>
          <a:srcRect/>
          <a:stretch>
            <a:fillRect/>
          </a:stretch>
        </p:blipFill>
        <p:spPr bwMode="auto">
          <a:xfrm>
            <a:off x="3868108" y="1295400"/>
            <a:ext cx="1094417" cy="1162050"/>
          </a:xfrm>
          <a:prstGeom prst="rect">
            <a:avLst/>
          </a:prstGeom>
          <a:noFill/>
          <a:ln w="9525">
            <a:noFill/>
            <a:miter lim="800000"/>
            <a:headEnd/>
            <a:tailEnd/>
          </a:ln>
        </p:spPr>
      </p:pic>
      <p:pic>
        <p:nvPicPr>
          <p:cNvPr id="49167" name="Picture 20"/>
          <p:cNvPicPr>
            <a:picLocks noChangeAspect="1" noChangeArrowheads="1"/>
          </p:cNvPicPr>
          <p:nvPr/>
        </p:nvPicPr>
        <p:blipFill>
          <a:blip r:embed="rId21" cstate="print"/>
          <a:srcRect/>
          <a:stretch>
            <a:fillRect/>
          </a:stretch>
        </p:blipFill>
        <p:spPr bwMode="auto">
          <a:xfrm>
            <a:off x="2219325" y="5862638"/>
            <a:ext cx="2000250" cy="371475"/>
          </a:xfrm>
          <a:prstGeom prst="rect">
            <a:avLst/>
          </a:prstGeom>
          <a:noFill/>
          <a:ln w="9525">
            <a:noFill/>
            <a:miter lim="800000"/>
            <a:headEnd/>
            <a:tailEnd/>
          </a:ln>
        </p:spPr>
      </p:pic>
      <p:pic>
        <p:nvPicPr>
          <p:cNvPr id="49168" name="Picture 21"/>
          <p:cNvPicPr>
            <a:picLocks noChangeAspect="1" noChangeArrowheads="1"/>
          </p:cNvPicPr>
          <p:nvPr/>
        </p:nvPicPr>
        <p:blipFill>
          <a:blip r:embed="rId22" cstate="print"/>
          <a:srcRect/>
          <a:stretch>
            <a:fillRect/>
          </a:stretch>
        </p:blipFill>
        <p:spPr bwMode="auto">
          <a:xfrm>
            <a:off x="885825" y="4143375"/>
            <a:ext cx="1457325" cy="404813"/>
          </a:xfrm>
          <a:prstGeom prst="rect">
            <a:avLst/>
          </a:prstGeom>
          <a:noFill/>
          <a:ln w="9525">
            <a:noFill/>
            <a:miter lim="800000"/>
            <a:headEnd/>
            <a:tailEnd/>
          </a:ln>
        </p:spPr>
      </p:pic>
      <p:pic>
        <p:nvPicPr>
          <p:cNvPr id="49169" name="Picture 24"/>
          <p:cNvPicPr>
            <a:picLocks noChangeAspect="1" noChangeArrowheads="1"/>
          </p:cNvPicPr>
          <p:nvPr/>
        </p:nvPicPr>
        <p:blipFill>
          <a:blip r:embed="rId23" cstate="print"/>
          <a:srcRect/>
          <a:stretch>
            <a:fillRect/>
          </a:stretch>
        </p:blipFill>
        <p:spPr bwMode="auto">
          <a:xfrm>
            <a:off x="7620000" y="2705100"/>
            <a:ext cx="1428750" cy="476250"/>
          </a:xfrm>
          <a:prstGeom prst="rect">
            <a:avLst/>
          </a:prstGeom>
          <a:noFill/>
          <a:ln w="9525">
            <a:noFill/>
            <a:miter lim="800000"/>
            <a:headEnd/>
            <a:tailEnd/>
          </a:ln>
        </p:spPr>
      </p:pic>
      <p:pic>
        <p:nvPicPr>
          <p:cNvPr id="49170" name="Picture 26"/>
          <p:cNvPicPr>
            <a:picLocks noChangeAspect="1" noChangeArrowheads="1"/>
          </p:cNvPicPr>
          <p:nvPr/>
        </p:nvPicPr>
        <p:blipFill>
          <a:blip r:embed="rId24" cstate="print"/>
          <a:srcRect/>
          <a:stretch>
            <a:fillRect/>
          </a:stretch>
        </p:blipFill>
        <p:spPr bwMode="auto">
          <a:xfrm>
            <a:off x="2533650" y="1381125"/>
            <a:ext cx="1285875" cy="1285875"/>
          </a:xfrm>
          <a:prstGeom prst="rect">
            <a:avLst/>
          </a:prstGeom>
          <a:noFill/>
          <a:ln w="9525">
            <a:noFill/>
            <a:miter lim="800000"/>
            <a:headEnd/>
            <a:tailEnd/>
          </a:ln>
        </p:spPr>
      </p:pic>
      <p:sp>
        <p:nvSpPr>
          <p:cNvPr id="49171" name="Title 22"/>
          <p:cNvSpPr>
            <a:spLocks noGrp="1"/>
          </p:cNvSpPr>
          <p:nvPr>
            <p:ph type="title"/>
          </p:nvPr>
        </p:nvSpPr>
        <p:spPr>
          <a:xfrm>
            <a:off x="2533649" y="274638"/>
            <a:ext cx="6153151" cy="714375"/>
          </a:xfrm>
        </p:spPr>
        <p:txBody>
          <a:bodyPr/>
          <a:lstStyle/>
          <a:p>
            <a:pPr eaLnBrk="1" hangingPunct="1"/>
            <a:r>
              <a:rPr lang="sv-SE" sz="3600" dirty="0" smtClean="0">
                <a:solidFill>
                  <a:schemeClr val="bg1"/>
                </a:solidFill>
              </a:rPr>
              <a:t>Why should you care?</a:t>
            </a:r>
          </a:p>
        </p:txBody>
      </p:sp>
      <p:pic>
        <p:nvPicPr>
          <p:cNvPr id="23" name="Picture 22" descr="cummins logo.bmp"/>
          <p:cNvPicPr>
            <a:picLocks noChangeAspect="1"/>
          </p:cNvPicPr>
          <p:nvPr/>
        </p:nvPicPr>
        <p:blipFill>
          <a:blip r:embed="rId25" cstate="print"/>
          <a:stretch>
            <a:fillRect/>
          </a:stretch>
        </p:blipFill>
        <p:spPr>
          <a:xfrm>
            <a:off x="2457450" y="4749800"/>
            <a:ext cx="1019989" cy="955569"/>
          </a:xfrm>
          <a:prstGeom prst="rect">
            <a:avLst/>
          </a:prstGeom>
        </p:spPr>
      </p:pic>
      <p:pic>
        <p:nvPicPr>
          <p:cNvPr id="24" name="Picture 23" descr="toro logo.jpg"/>
          <p:cNvPicPr>
            <a:picLocks noChangeAspect="1"/>
          </p:cNvPicPr>
          <p:nvPr/>
        </p:nvPicPr>
        <p:blipFill>
          <a:blip r:embed="rId26" cstate="print"/>
          <a:stretch>
            <a:fillRect/>
          </a:stretch>
        </p:blipFill>
        <p:spPr>
          <a:xfrm>
            <a:off x="1524000" y="2247900"/>
            <a:ext cx="838200" cy="1047750"/>
          </a:xfrm>
          <a:prstGeom prst="rect">
            <a:avLst/>
          </a:prstGeom>
        </p:spPr>
      </p:pic>
      <p:pic>
        <p:nvPicPr>
          <p:cNvPr id="2" name="Picture 1"/>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2844685" y="2503488"/>
            <a:ext cx="2466975" cy="1847850"/>
          </a:xfrm>
          <a:prstGeom prst="rect">
            <a:avLst/>
          </a:prstGeom>
        </p:spPr>
      </p:pic>
      <p:pic>
        <p:nvPicPr>
          <p:cNvPr id="4" name="Picture 3"/>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6557168" y="1488152"/>
            <a:ext cx="1233488" cy="923925"/>
          </a:xfrm>
          <a:prstGeom prst="rect">
            <a:avLst/>
          </a:prstGeom>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7945" y="1535515"/>
            <a:ext cx="3695441" cy="2303145"/>
          </a:xfrm>
          <a:prstGeom prst="rect">
            <a:avLst/>
          </a:prstGeom>
        </p:spPr>
      </p:pic>
      <p:sp>
        <p:nvSpPr>
          <p:cNvPr id="4" name="Title 3"/>
          <p:cNvSpPr>
            <a:spLocks noGrp="1"/>
          </p:cNvSpPr>
          <p:nvPr>
            <p:ph type="title"/>
          </p:nvPr>
        </p:nvSpPr>
        <p:spPr>
          <a:xfrm>
            <a:off x="2438400" y="65088"/>
            <a:ext cx="6477000" cy="1143000"/>
          </a:xfrm>
        </p:spPr>
        <p:txBody>
          <a:bodyPr>
            <a:normAutofit fontScale="90000"/>
          </a:bodyPr>
          <a:lstStyle/>
          <a:p>
            <a:r>
              <a:rPr lang="en-US" sz="4000" dirty="0" smtClean="0">
                <a:solidFill>
                  <a:schemeClr val="bg1"/>
                </a:solidFill>
              </a:rPr>
              <a:t>Sustainability and Innovation at Interface Carpet</a:t>
            </a:r>
            <a:endParaRPr lang="en-US" sz="4000" dirty="0">
              <a:solidFill>
                <a:schemeClr val="bg1"/>
              </a:solidFill>
            </a:endParaRPr>
          </a:p>
        </p:txBody>
      </p:sp>
      <p:sp>
        <p:nvSpPr>
          <p:cNvPr id="12" name="TextBox 11"/>
          <p:cNvSpPr txBox="1"/>
          <p:nvPr/>
        </p:nvSpPr>
        <p:spPr>
          <a:xfrm>
            <a:off x="304800" y="1314777"/>
            <a:ext cx="3733800" cy="830997"/>
          </a:xfrm>
          <a:prstGeom prst="rect">
            <a:avLst/>
          </a:prstGeom>
          <a:noFill/>
        </p:spPr>
        <p:txBody>
          <a:bodyPr wrap="square" rtlCol="0">
            <a:spAutoFit/>
          </a:bodyPr>
          <a:lstStyle/>
          <a:p>
            <a:pPr algn="ctr"/>
            <a:r>
              <a:rPr lang="en-US" sz="2400" dirty="0" err="1" smtClean="0">
                <a:latin typeface="+mn-lt"/>
              </a:rPr>
              <a:t>Misson</a:t>
            </a:r>
            <a:r>
              <a:rPr lang="en-US" sz="2400" dirty="0" smtClean="0">
                <a:latin typeface="+mn-lt"/>
              </a:rPr>
              <a:t> Zero Milestones</a:t>
            </a:r>
          </a:p>
          <a:p>
            <a:pPr algn="ctr"/>
            <a:r>
              <a:rPr lang="en-US" sz="2400" dirty="0" smtClean="0">
                <a:latin typeface="+mn-lt"/>
              </a:rPr>
              <a:t>Since 1994:</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6660291" y="3714749"/>
            <a:ext cx="1805889" cy="2724675"/>
          </a:xfrm>
          <a:prstGeom prst="rect">
            <a:avLst/>
          </a:prstGeom>
          <a:noFill/>
          <a:ln w="9525">
            <a:noFill/>
            <a:miter lim="800000"/>
            <a:headEnd/>
            <a:tailEnd/>
          </a:ln>
        </p:spPr>
      </p:pic>
      <p:sp>
        <p:nvSpPr>
          <p:cNvPr id="3" name="Rectangle 2"/>
          <p:cNvSpPr/>
          <p:nvPr/>
        </p:nvSpPr>
        <p:spPr>
          <a:xfrm>
            <a:off x="205945" y="3524198"/>
            <a:ext cx="4572000" cy="461665"/>
          </a:xfrm>
          <a:prstGeom prst="rect">
            <a:avLst/>
          </a:prstGeom>
        </p:spPr>
        <p:txBody>
          <a:bodyPr>
            <a:spAutoFit/>
          </a:bodyPr>
          <a:lstStyle/>
          <a:p>
            <a:r>
              <a:rPr lang="en-US" sz="2400" dirty="0">
                <a:latin typeface="+mn-lt"/>
              </a:rPr>
              <a:t>Cut greenhouse gas 44%</a:t>
            </a:r>
          </a:p>
        </p:txBody>
      </p:sp>
      <p:sp>
        <p:nvSpPr>
          <p:cNvPr id="5" name="Rectangle 4"/>
          <p:cNvSpPr/>
          <p:nvPr/>
        </p:nvSpPr>
        <p:spPr>
          <a:xfrm>
            <a:off x="205945" y="2265454"/>
            <a:ext cx="4572000" cy="461665"/>
          </a:xfrm>
          <a:prstGeom prst="rect">
            <a:avLst/>
          </a:prstGeom>
        </p:spPr>
        <p:txBody>
          <a:bodyPr>
            <a:spAutoFit/>
          </a:bodyPr>
          <a:lstStyle/>
          <a:p>
            <a:r>
              <a:rPr lang="en-US" sz="2400" dirty="0">
                <a:latin typeface="+mn-lt"/>
              </a:rPr>
              <a:t>Energy usage down 43%</a:t>
            </a:r>
          </a:p>
        </p:txBody>
      </p:sp>
      <p:sp>
        <p:nvSpPr>
          <p:cNvPr id="6" name="Rectangle 5"/>
          <p:cNvSpPr/>
          <p:nvPr/>
        </p:nvSpPr>
        <p:spPr>
          <a:xfrm>
            <a:off x="205945" y="2727119"/>
            <a:ext cx="4572000" cy="461665"/>
          </a:xfrm>
          <a:prstGeom prst="rect">
            <a:avLst/>
          </a:prstGeom>
        </p:spPr>
        <p:txBody>
          <a:bodyPr>
            <a:spAutoFit/>
          </a:bodyPr>
          <a:lstStyle/>
          <a:p>
            <a:r>
              <a:rPr lang="en-US" sz="2400" dirty="0">
                <a:latin typeface="+mn-lt"/>
              </a:rPr>
              <a:t>Renewable 30</a:t>
            </a:r>
            <a:r>
              <a:rPr lang="en-US" sz="2400" dirty="0" smtClean="0">
                <a:latin typeface="+mn-lt"/>
              </a:rPr>
              <a:t>%</a:t>
            </a:r>
            <a:endParaRPr lang="en-US" sz="2400" dirty="0">
              <a:latin typeface="+mn-lt"/>
            </a:endParaRPr>
          </a:p>
        </p:txBody>
      </p:sp>
      <p:sp>
        <p:nvSpPr>
          <p:cNvPr id="7" name="Rectangle 6"/>
          <p:cNvSpPr/>
          <p:nvPr/>
        </p:nvSpPr>
        <p:spPr>
          <a:xfrm>
            <a:off x="205945" y="4009264"/>
            <a:ext cx="4572000" cy="461665"/>
          </a:xfrm>
          <a:prstGeom prst="rect">
            <a:avLst/>
          </a:prstGeom>
        </p:spPr>
        <p:txBody>
          <a:bodyPr>
            <a:spAutoFit/>
          </a:bodyPr>
          <a:lstStyle/>
          <a:p>
            <a:r>
              <a:rPr lang="en-US" sz="2400" dirty="0">
                <a:latin typeface="+mn-lt"/>
              </a:rPr>
              <a:t>Cut water use 80%</a:t>
            </a:r>
          </a:p>
        </p:txBody>
      </p:sp>
      <p:sp>
        <p:nvSpPr>
          <p:cNvPr id="8" name="Rectangle 7"/>
          <p:cNvSpPr/>
          <p:nvPr/>
        </p:nvSpPr>
        <p:spPr>
          <a:xfrm>
            <a:off x="205945" y="4470929"/>
            <a:ext cx="4572000" cy="461665"/>
          </a:xfrm>
          <a:prstGeom prst="rect">
            <a:avLst/>
          </a:prstGeom>
        </p:spPr>
        <p:txBody>
          <a:bodyPr>
            <a:spAutoFit/>
          </a:bodyPr>
          <a:lstStyle/>
          <a:p>
            <a:r>
              <a:rPr lang="en-US" sz="2400" dirty="0">
                <a:latin typeface="+mn-lt"/>
              </a:rPr>
              <a:t>Planted 87,000 </a:t>
            </a:r>
            <a:r>
              <a:rPr lang="en-US" sz="2400" dirty="0" smtClean="0">
                <a:latin typeface="+mn-lt"/>
              </a:rPr>
              <a:t>trees</a:t>
            </a:r>
            <a:endParaRPr lang="en-US" sz="2400" dirty="0">
              <a:latin typeface="+mn-lt"/>
            </a:endParaRPr>
          </a:p>
        </p:txBody>
      </p:sp>
      <p:sp>
        <p:nvSpPr>
          <p:cNvPr id="9" name="Rectangle 8"/>
          <p:cNvSpPr/>
          <p:nvPr/>
        </p:nvSpPr>
        <p:spPr>
          <a:xfrm>
            <a:off x="205945" y="5394259"/>
            <a:ext cx="6256636" cy="461665"/>
          </a:xfrm>
          <a:prstGeom prst="rect">
            <a:avLst/>
          </a:prstGeom>
        </p:spPr>
        <p:txBody>
          <a:bodyPr wrap="square">
            <a:spAutoFit/>
          </a:bodyPr>
          <a:lstStyle/>
          <a:p>
            <a:r>
              <a:rPr lang="en-US" sz="2400" dirty="0">
                <a:latin typeface="+mn-lt"/>
              </a:rPr>
              <a:t>Invented and patented new machines (</a:t>
            </a:r>
            <a:r>
              <a:rPr lang="en-US" sz="2400" dirty="0" err="1">
                <a:latin typeface="+mn-lt"/>
              </a:rPr>
              <a:t>ReEntry</a:t>
            </a:r>
            <a:r>
              <a:rPr lang="en-US" sz="2400" dirty="0">
                <a:latin typeface="+mn-lt"/>
              </a:rPr>
              <a:t>)</a:t>
            </a:r>
          </a:p>
        </p:txBody>
      </p:sp>
      <p:sp>
        <p:nvSpPr>
          <p:cNvPr id="10" name="Rectangle 9"/>
          <p:cNvSpPr/>
          <p:nvPr/>
        </p:nvSpPr>
        <p:spPr>
          <a:xfrm>
            <a:off x="205945" y="4932594"/>
            <a:ext cx="4572000" cy="461665"/>
          </a:xfrm>
          <a:prstGeom prst="rect">
            <a:avLst/>
          </a:prstGeom>
        </p:spPr>
        <p:txBody>
          <a:bodyPr>
            <a:spAutoFit/>
          </a:bodyPr>
          <a:lstStyle/>
          <a:p>
            <a:r>
              <a:rPr lang="en-US" sz="2400" dirty="0">
                <a:latin typeface="+mn-lt"/>
              </a:rPr>
              <a:t>Increased sales</a:t>
            </a:r>
          </a:p>
        </p:txBody>
      </p:sp>
      <p:sp>
        <p:nvSpPr>
          <p:cNvPr id="11" name="Rectangle 10"/>
          <p:cNvSpPr/>
          <p:nvPr/>
        </p:nvSpPr>
        <p:spPr>
          <a:xfrm>
            <a:off x="205945" y="5855924"/>
            <a:ext cx="6355491" cy="461665"/>
          </a:xfrm>
          <a:prstGeom prst="rect">
            <a:avLst/>
          </a:prstGeom>
        </p:spPr>
        <p:txBody>
          <a:bodyPr wrap="square">
            <a:spAutoFit/>
          </a:bodyPr>
          <a:lstStyle/>
          <a:p>
            <a:r>
              <a:rPr lang="en-US" sz="2400" dirty="0">
                <a:latin typeface="+mn-lt"/>
              </a:rPr>
              <a:t>Doubled earnings &amp; </a:t>
            </a:r>
            <a:r>
              <a:rPr lang="en-US" sz="2400" dirty="0" smtClean="0">
                <a:latin typeface="+mn-lt"/>
              </a:rPr>
              <a:t>Raised </a:t>
            </a:r>
            <a:r>
              <a:rPr lang="en-US" sz="2400" dirty="0">
                <a:latin typeface="+mn-lt"/>
              </a:rPr>
              <a:t>profit margins</a:t>
            </a:r>
          </a:p>
        </p:txBody>
      </p:sp>
      <p:sp>
        <p:nvSpPr>
          <p:cNvPr id="13" name="Rectangle 12"/>
          <p:cNvSpPr/>
          <p:nvPr/>
        </p:nvSpPr>
        <p:spPr>
          <a:xfrm>
            <a:off x="205945" y="3142961"/>
            <a:ext cx="4572000" cy="461665"/>
          </a:xfrm>
          <a:prstGeom prst="rect">
            <a:avLst/>
          </a:prstGeom>
        </p:spPr>
        <p:txBody>
          <a:bodyPr>
            <a:spAutoFit/>
          </a:bodyPr>
          <a:lstStyle/>
          <a:p>
            <a:r>
              <a:rPr lang="en-US" sz="2400" dirty="0">
                <a:latin typeface="+mn-lt"/>
              </a:rPr>
              <a:t>Cut waste 77%; Saved $483 mil</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103188"/>
            <a:ext cx="6515100" cy="1143000"/>
          </a:xfrm>
        </p:spPr>
        <p:txBody>
          <a:bodyPr>
            <a:normAutofit/>
          </a:bodyPr>
          <a:lstStyle/>
          <a:p>
            <a:r>
              <a:rPr lang="en-US" sz="3600" dirty="0" smtClean="0">
                <a:solidFill>
                  <a:schemeClr val="bg1"/>
                </a:solidFill>
              </a:rPr>
              <a:t>Hot Lips Pizza</a:t>
            </a:r>
            <a:endParaRPr lang="en-US" sz="3600" dirty="0">
              <a:solidFill>
                <a:schemeClr val="bg1"/>
              </a:solidFill>
            </a:endParaRPr>
          </a:p>
        </p:txBody>
      </p:sp>
      <p:pic>
        <p:nvPicPr>
          <p:cNvPr id="1029" name="Picture 5"/>
          <p:cNvPicPr>
            <a:picLocks noGrp="1" noChangeAspect="1" noChangeArrowheads="1"/>
          </p:cNvPicPr>
          <p:nvPr>
            <p:ph sz="half" idx="1"/>
          </p:nvPr>
        </p:nvPicPr>
        <p:blipFill>
          <a:blip r:embed="rId2" cstate="print"/>
          <a:srcRect/>
          <a:stretch>
            <a:fillRect/>
          </a:stretch>
        </p:blipFill>
        <p:spPr bwMode="auto">
          <a:xfrm>
            <a:off x="1005376" y="1585408"/>
            <a:ext cx="3107615" cy="452596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32280" y="1594528"/>
            <a:ext cx="3571875" cy="4762500"/>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0480" y="2048548"/>
            <a:ext cx="2610780" cy="164793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3568" y="4819134"/>
            <a:ext cx="8868032" cy="15940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3568" y="1729946"/>
            <a:ext cx="8868032" cy="12727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3568" y="3064476"/>
            <a:ext cx="8868032" cy="16558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05050" y="209550"/>
            <a:ext cx="6686550" cy="11430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What’s in it for me and my business or organization?</a:t>
            </a:r>
            <a:r>
              <a:rPr lang="en-US" sz="2400" dirty="0" smtClean="0">
                <a:solidFill>
                  <a:schemeClr val="bg1"/>
                </a:solidFill>
                <a:effectLst>
                  <a:outerShdw blurRad="38100" dist="38100" dir="2700000" algn="tl">
                    <a:srgbClr val="000000">
                      <a:alpha val="43137"/>
                    </a:srgbClr>
                  </a:outerShdw>
                </a:effectLst>
              </a:rPr>
              <a:t/>
            </a:r>
            <a:br>
              <a:rPr lang="en-US" sz="2400" dirty="0" smtClean="0">
                <a:solidFill>
                  <a:schemeClr val="bg1"/>
                </a:solidFill>
                <a:effectLst>
                  <a:outerShdw blurRad="38100" dist="38100" dir="2700000" algn="tl">
                    <a:srgbClr val="000000">
                      <a:alpha val="43137"/>
                    </a:srgbClr>
                  </a:outerShdw>
                </a:effectLst>
              </a:rPr>
            </a:br>
            <a:endParaRPr lang="en-US" sz="2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763000" cy="5257800"/>
          </a:xfrm>
        </p:spPr>
        <p:txBody>
          <a:bodyPr/>
          <a:lstStyle/>
          <a:p>
            <a:pPr>
              <a:buNone/>
            </a:pPr>
            <a:r>
              <a:rPr lang="en-US" sz="2400" dirty="0" smtClean="0">
                <a:effectLst>
                  <a:outerShdw blurRad="38100" dist="38100" dir="2700000" algn="tl">
                    <a:srgbClr val="000000">
                      <a:alpha val="43137"/>
                    </a:srgbClr>
                  </a:outerShdw>
                </a:effectLst>
              </a:rPr>
              <a:t>What does sustainability offer me and my business or organization?</a:t>
            </a:r>
            <a:endParaRPr lang="en-US" sz="2400" dirty="0" smtClean="0"/>
          </a:p>
          <a:p>
            <a:pPr>
              <a:buFont typeface="Arial" pitchFamily="34" charset="0"/>
              <a:buChar char="•"/>
            </a:pPr>
            <a:r>
              <a:rPr lang="en-US" sz="2400" dirty="0" smtClean="0"/>
              <a:t>New Market Potential</a:t>
            </a:r>
          </a:p>
          <a:p>
            <a:pPr>
              <a:buFont typeface="Arial" pitchFamily="34" charset="0"/>
              <a:buChar char="•"/>
            </a:pPr>
            <a:r>
              <a:rPr lang="en-US" sz="2400" dirty="0" smtClean="0"/>
              <a:t>Competitive Differentiation</a:t>
            </a:r>
          </a:p>
          <a:p>
            <a:pPr>
              <a:buFont typeface="Arial" pitchFamily="34" charset="0"/>
              <a:buChar char="•"/>
            </a:pPr>
            <a:r>
              <a:rPr lang="en-US" sz="2400" dirty="0" smtClean="0"/>
              <a:t>Platform for Innovation</a:t>
            </a:r>
          </a:p>
          <a:p>
            <a:pPr>
              <a:buFont typeface="Arial" pitchFamily="34" charset="0"/>
              <a:buChar char="•"/>
            </a:pPr>
            <a:r>
              <a:rPr lang="en-US" sz="2400" dirty="0" smtClean="0"/>
              <a:t>Reduced Energy Bills and Operating Costs</a:t>
            </a:r>
          </a:p>
          <a:p>
            <a:pPr>
              <a:buFont typeface="Arial" pitchFamily="34" charset="0"/>
              <a:buChar char="•"/>
            </a:pPr>
            <a:r>
              <a:rPr lang="en-US" sz="2400" dirty="0" smtClean="0"/>
              <a:t>Risk Avoidance (law suits, new environmental regulation and taxes, and market shifts)</a:t>
            </a:r>
          </a:p>
          <a:p>
            <a:pPr>
              <a:buFont typeface="Arial" pitchFamily="34" charset="0"/>
              <a:buChar char="•"/>
            </a:pPr>
            <a:r>
              <a:rPr lang="en-US" sz="2400" dirty="0"/>
              <a:t>Improved Employee Morale</a:t>
            </a:r>
          </a:p>
          <a:p>
            <a:pPr>
              <a:buFont typeface="Arial" pitchFamily="34" charset="0"/>
              <a:buChar char="•"/>
            </a:pPr>
            <a:r>
              <a:rPr lang="en-US" sz="2400" dirty="0" smtClean="0"/>
              <a:t>Increased </a:t>
            </a:r>
            <a:r>
              <a:rPr lang="en-US" sz="2400" dirty="0"/>
              <a:t>Productivity and Reduced Employee Absenteeism</a:t>
            </a:r>
          </a:p>
          <a:p>
            <a:pPr>
              <a:buFont typeface="Arial" pitchFamily="34" charset="0"/>
              <a:buChar char="•"/>
            </a:pPr>
            <a:r>
              <a:rPr lang="en-US" sz="2400" dirty="0" smtClean="0"/>
              <a:t>Improved </a:t>
            </a:r>
            <a:r>
              <a:rPr lang="en-US" sz="2400" dirty="0"/>
              <a:t>Public and Community Relations</a:t>
            </a:r>
          </a:p>
          <a:p>
            <a:pPr>
              <a:buFont typeface="Arial" pitchFamily="34" charset="0"/>
              <a:buChar char="•"/>
            </a:pPr>
            <a:r>
              <a:rPr lang="en-US" sz="2400" dirty="0" smtClean="0"/>
              <a:t>Do well by doing good</a:t>
            </a:r>
          </a:p>
          <a:p>
            <a:pPr>
              <a:buFont typeface="Arial" pitchFamily="34" charset="0"/>
              <a:buChar char="•"/>
            </a:pPr>
            <a:r>
              <a:rPr lang="en-US" sz="2400" dirty="0" smtClean="0"/>
              <a:t>Be a hero to your children and grandchildren</a:t>
            </a:r>
          </a:p>
          <a:p>
            <a:pPr>
              <a:buFont typeface="Arial" pitchFamily="34" charset="0"/>
              <a:buChar char="•"/>
            </a:pPr>
            <a:endParaRPr lang="en-US" sz="2400" dirty="0">
              <a:solidFill>
                <a:schemeClr val="bg1">
                  <a:lumMod val="90000"/>
                  <a:lumOff val="1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84138"/>
            <a:ext cx="8229600" cy="1143000"/>
          </a:xfrm>
        </p:spPr>
        <p:txBody>
          <a:bodyPr>
            <a:normAutofit/>
          </a:bodyPr>
          <a:lstStyle/>
          <a:p>
            <a:r>
              <a:rPr lang="en-US" sz="3200" dirty="0" smtClean="0">
                <a:solidFill>
                  <a:schemeClr val="bg1"/>
                </a:solidFill>
              </a:rPr>
              <a:t>Sustainability Resource Guides</a:t>
            </a:r>
            <a:endParaRPr lang="en-US" sz="3200" dirty="0">
              <a:solidFill>
                <a:schemeClr val="bg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5029200" y="1752600"/>
            <a:ext cx="2857500" cy="35052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447800" y="1752600"/>
            <a:ext cx="2857500" cy="3505200"/>
          </a:xfrm>
          <a:prstGeom prst="rect">
            <a:avLst/>
          </a:prstGeom>
          <a:noFill/>
          <a:ln w="9525">
            <a:noFill/>
            <a:miter lim="800000"/>
            <a:headEnd/>
            <a:tailEnd/>
          </a:ln>
        </p:spPr>
      </p:pic>
      <p:sp>
        <p:nvSpPr>
          <p:cNvPr id="5" name="TextBox 4"/>
          <p:cNvSpPr txBox="1"/>
          <p:nvPr/>
        </p:nvSpPr>
        <p:spPr>
          <a:xfrm>
            <a:off x="1257300" y="5410200"/>
            <a:ext cx="6705600" cy="646331"/>
          </a:xfrm>
          <a:prstGeom prst="rect">
            <a:avLst/>
          </a:prstGeom>
          <a:noFill/>
        </p:spPr>
        <p:txBody>
          <a:bodyPr wrap="square" rtlCol="0">
            <a:spAutoFit/>
          </a:bodyPr>
          <a:lstStyle/>
          <a:p>
            <a:pPr algn="ctr"/>
            <a:r>
              <a:rPr lang="en-US" dirty="0" smtClean="0">
                <a:latin typeface="+mn-lt"/>
              </a:rPr>
              <a:t>http://sustainthefuture.iusb.edu</a:t>
            </a:r>
            <a:endParaRPr lang="en-US" dirty="0">
              <a:latin typeface="+mn-lt"/>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4205" y="4151869"/>
            <a:ext cx="8476736" cy="1507525"/>
          </a:xfrm>
        </p:spPr>
        <p:txBody>
          <a:bodyPr/>
          <a:lstStyle/>
          <a:p>
            <a:pPr algn="ctr"/>
            <a:r>
              <a:rPr lang="en-US" sz="2400" dirty="0" smtClean="0"/>
              <a:t>Center for a Sustainable Future</a:t>
            </a:r>
            <a:br>
              <a:rPr lang="en-US" sz="2400" dirty="0" smtClean="0"/>
            </a:br>
            <a:r>
              <a:rPr lang="en-US" sz="2400" b="0" dirty="0" smtClean="0"/>
              <a:t>574.520.4429	</a:t>
            </a:r>
            <a:r>
              <a:rPr lang="en-US" sz="2400" b="0" dirty="0" smtClean="0">
                <a:hlinkClick r:id="rId2"/>
              </a:rPr>
              <a:t>csfuture@iusb.edu</a:t>
            </a:r>
            <a:r>
              <a:rPr lang="en-US" sz="2400" b="0" dirty="0" smtClean="0"/>
              <a:t/>
            </a:r>
            <a:br>
              <a:rPr lang="en-US" sz="2400" b="0" dirty="0" smtClean="0"/>
            </a:br>
            <a:r>
              <a:rPr lang="en-US" sz="2400" b="0" dirty="0" smtClean="0"/>
              <a:t>sustainthefuture.iusb.edu</a:t>
            </a:r>
            <a:r>
              <a:rPr lang="en-US" dirty="0" smtClean="0"/>
              <a:t/>
            </a:r>
            <a:br>
              <a:rPr lang="en-US" dirty="0" smtClean="0"/>
            </a:br>
            <a:endParaRPr lang="en-US" dirty="0"/>
          </a:p>
        </p:txBody>
      </p:sp>
      <p:sp>
        <p:nvSpPr>
          <p:cNvPr id="8" name="Text Placeholder 7"/>
          <p:cNvSpPr>
            <a:spLocks noGrp="1"/>
          </p:cNvSpPr>
          <p:nvPr>
            <p:ph type="body" sz="half" idx="2"/>
          </p:nvPr>
        </p:nvSpPr>
        <p:spPr>
          <a:xfrm>
            <a:off x="370703" y="5769769"/>
            <a:ext cx="8390238" cy="804862"/>
          </a:xfrm>
        </p:spPr>
        <p:txBody>
          <a:bodyPr/>
          <a:lstStyle/>
          <a:p>
            <a:pPr algn="ctr"/>
            <a:r>
              <a:rPr lang="en-US" sz="2400" b="1" dirty="0" smtClean="0"/>
              <a:t>The Natural Step International</a:t>
            </a:r>
          </a:p>
          <a:p>
            <a:pPr algn="ctr"/>
            <a:r>
              <a:rPr lang="en-US" sz="2400" dirty="0" smtClean="0"/>
              <a:t>www.naturalstep.org</a:t>
            </a:r>
            <a:endParaRPr lang="en-US" sz="2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0844" y="-271849"/>
            <a:ext cx="3657600" cy="4572000"/>
          </a:xfrm>
          <a:prstGeom prst="rect">
            <a:avLst/>
          </a:prstGeom>
        </p:spPr>
      </p:pic>
    </p:spTree>
    <p:extLst>
      <p:ext uri="{BB962C8B-B14F-4D97-AF65-F5344CB8AC3E}">
        <p14:creationId xmlns:p14="http://schemas.microsoft.com/office/powerpoint/2010/main" xmlns="" val="3877691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bwMode="auto">
          <a:xfrm>
            <a:off x="2419350" y="228600"/>
            <a:ext cx="6724650" cy="914400"/>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3600" dirty="0" smtClean="0">
                <a:solidFill>
                  <a:schemeClr val="bg1"/>
                </a:solidFill>
              </a:rPr>
              <a:t>What is Sustainability?</a:t>
            </a:r>
          </a:p>
        </p:txBody>
      </p:sp>
      <p:sp>
        <p:nvSpPr>
          <p:cNvPr id="25603" name="Rectangle 5"/>
          <p:cNvSpPr>
            <a:spLocks noGrp="1" noChangeArrowheads="1"/>
          </p:cNvSpPr>
          <p:nvPr>
            <p:ph type="body" sz="half" idx="1"/>
          </p:nvPr>
        </p:nvSpPr>
        <p:spPr>
          <a:xfrm>
            <a:off x="457200" y="1516857"/>
            <a:ext cx="4038600" cy="4525962"/>
          </a:xfrm>
        </p:spPr>
        <p:txBody>
          <a:bodyPr/>
          <a:lstStyle/>
          <a:p>
            <a:pPr eaLnBrk="1" hangingPunct="1">
              <a:buFontTx/>
              <a:buNone/>
            </a:pPr>
            <a:r>
              <a:rPr lang="en-US" dirty="0" smtClean="0"/>
              <a:t>Meeting the needs of the present without compromising the ability of future generations to meet their own needs</a:t>
            </a:r>
          </a:p>
          <a:p>
            <a:pPr eaLnBrk="1" hangingPunct="1">
              <a:buFontTx/>
              <a:buNone/>
            </a:pPr>
            <a:r>
              <a:rPr lang="en-US" dirty="0" smtClean="0"/>
              <a:t>	</a:t>
            </a:r>
            <a:r>
              <a:rPr lang="en-US" sz="1600" i="1" dirty="0" smtClean="0"/>
              <a:t>-United Nations World Commission of Development and  Environment</a:t>
            </a:r>
            <a:endParaRPr lang="en-US" dirty="0" smtClean="0"/>
          </a:p>
        </p:txBody>
      </p:sp>
      <p:pic>
        <p:nvPicPr>
          <p:cNvPr id="25604" name="Picture 15" descr="MPj04331320000[1]"/>
          <p:cNvPicPr>
            <a:picLocks noGrp="1" noChangeAspect="1" noChangeArrowheads="1"/>
          </p:cNvPicPr>
          <p:nvPr>
            <p:ph sz="quarter" idx="2"/>
          </p:nvPr>
        </p:nvPicPr>
        <p:blipFill>
          <a:blip r:embed="rId2" cstate="print"/>
          <a:srcRect/>
          <a:stretch>
            <a:fillRect/>
          </a:stretch>
        </p:blipFill>
        <p:spPr>
          <a:xfrm>
            <a:off x="5562600" y="1417638"/>
            <a:ext cx="2185988" cy="2185987"/>
          </a:xfrm>
        </p:spPr>
      </p:pic>
      <p:pic>
        <p:nvPicPr>
          <p:cNvPr id="25605" name="Picture 16" descr="MPj04278090000[1]"/>
          <p:cNvPicPr>
            <a:picLocks noGrp="1" noChangeAspect="1" noChangeArrowheads="1"/>
          </p:cNvPicPr>
          <p:nvPr>
            <p:ph sz="quarter" idx="3"/>
          </p:nvPr>
        </p:nvPicPr>
        <p:blipFill>
          <a:blip r:embed="rId3" cstate="print"/>
          <a:srcRect/>
          <a:stretch>
            <a:fillRect/>
          </a:stretch>
        </p:blipFill>
        <p:spPr>
          <a:xfrm>
            <a:off x="5181600" y="3779838"/>
            <a:ext cx="2965450" cy="21875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667000" y="381000"/>
            <a:ext cx="6248400" cy="785178"/>
          </a:xfrm>
          <a:ln>
            <a:miter lim="800000"/>
            <a:headEnd/>
            <a:tailEnd/>
          </a:ln>
        </p:spPr>
        <p:txBody>
          <a:bodyPr wrap="square" lIns="91440" tIns="45720" rIns="91440" bIns="45720" numCol="1" anchor="t" anchorCtr="0" compatLnSpc="1">
            <a:prstTxWarp prst="textNoShape">
              <a:avLst/>
            </a:prstTxWarp>
            <a:normAutofit/>
          </a:bodyPr>
          <a:lstStyle/>
          <a:p>
            <a:pPr eaLnBrk="1" fontAlgn="auto" hangingPunct="1">
              <a:spcAft>
                <a:spcPts val="0"/>
              </a:spcAft>
              <a:defRPr/>
            </a:pPr>
            <a:r>
              <a:rPr lang="en-US" sz="4000" dirty="0" smtClean="0">
                <a:solidFill>
                  <a:schemeClr val="bg1"/>
                </a:solidFill>
              </a:rPr>
              <a:t>What is Sustainability?</a:t>
            </a:r>
          </a:p>
        </p:txBody>
      </p:sp>
      <p:sp>
        <p:nvSpPr>
          <p:cNvPr id="26627" name="Rectangle 3"/>
          <p:cNvSpPr>
            <a:spLocks noGrp="1" noChangeArrowheads="1"/>
          </p:cNvSpPr>
          <p:nvPr>
            <p:ph idx="1"/>
          </p:nvPr>
        </p:nvSpPr>
        <p:spPr>
          <a:xfrm>
            <a:off x="361950" y="1375727"/>
            <a:ext cx="8458200" cy="5463223"/>
          </a:xfrm>
        </p:spPr>
        <p:txBody>
          <a:bodyPr/>
          <a:lstStyle/>
          <a:p>
            <a:pPr eaLnBrk="1" hangingPunct="1">
              <a:buFontTx/>
              <a:buNone/>
            </a:pPr>
            <a:r>
              <a:rPr lang="en-US" sz="3600" dirty="0" smtClean="0"/>
              <a:t>	Sustainability brings three elements into harmony:</a:t>
            </a:r>
          </a:p>
          <a:p>
            <a:pPr eaLnBrk="1" hangingPunct="1">
              <a:buFontTx/>
              <a:buNone/>
            </a:pPr>
            <a:r>
              <a:rPr lang="en-US" sz="6000" dirty="0" smtClean="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2940" y="2590251"/>
            <a:ext cx="4845136" cy="3637823"/>
          </a:xfrm>
          <a:prstGeom prst="rect">
            <a:avLst/>
          </a:prstGeom>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MPj01788020000[1]"/>
          <p:cNvPicPr>
            <a:picLocks noChangeAspect="1" noChangeArrowheads="1"/>
          </p:cNvPicPr>
          <p:nvPr/>
        </p:nvPicPr>
        <p:blipFill>
          <a:blip r:embed="rId2" cstate="print"/>
          <a:srcRect l="5000" r="5714"/>
          <a:stretch>
            <a:fillRect/>
          </a:stretch>
        </p:blipFill>
        <p:spPr bwMode="auto">
          <a:xfrm>
            <a:off x="574675" y="2255837"/>
            <a:ext cx="2381250" cy="1778000"/>
          </a:xfrm>
          <a:prstGeom prst="rect">
            <a:avLst/>
          </a:prstGeom>
          <a:noFill/>
          <a:ln w="9525">
            <a:noFill/>
            <a:miter lim="800000"/>
            <a:headEnd/>
            <a:tailEnd/>
          </a:ln>
        </p:spPr>
      </p:pic>
      <p:sp>
        <p:nvSpPr>
          <p:cNvPr id="27652" name="Text Box 4"/>
          <p:cNvSpPr txBox="1">
            <a:spLocks noChangeArrowheads="1"/>
          </p:cNvSpPr>
          <p:nvPr/>
        </p:nvSpPr>
        <p:spPr bwMode="auto">
          <a:xfrm>
            <a:off x="3073400" y="2641600"/>
            <a:ext cx="533400" cy="1006475"/>
          </a:xfrm>
          <a:prstGeom prst="rect">
            <a:avLst/>
          </a:prstGeom>
          <a:noFill/>
          <a:ln w="9525">
            <a:noFill/>
            <a:miter lim="800000"/>
            <a:headEnd/>
            <a:tailEnd/>
          </a:ln>
        </p:spPr>
        <p:txBody>
          <a:bodyPr>
            <a:spAutoFit/>
          </a:bodyPr>
          <a:lstStyle/>
          <a:p>
            <a:pPr>
              <a:spcBef>
                <a:spcPct val="50000"/>
              </a:spcBef>
            </a:pPr>
            <a:r>
              <a:rPr lang="en-US" sz="6000">
                <a:latin typeface="Arial" charset="0"/>
              </a:rPr>
              <a:t>+</a:t>
            </a:r>
          </a:p>
        </p:txBody>
      </p:sp>
      <p:sp>
        <p:nvSpPr>
          <p:cNvPr id="27653" name="Text Box 5"/>
          <p:cNvSpPr txBox="1">
            <a:spLocks noChangeArrowheads="1"/>
          </p:cNvSpPr>
          <p:nvPr/>
        </p:nvSpPr>
        <p:spPr bwMode="auto">
          <a:xfrm>
            <a:off x="5957888" y="2641600"/>
            <a:ext cx="533400" cy="1006475"/>
          </a:xfrm>
          <a:prstGeom prst="rect">
            <a:avLst/>
          </a:prstGeom>
          <a:noFill/>
          <a:ln w="9525">
            <a:noFill/>
            <a:miter lim="800000"/>
            <a:headEnd/>
            <a:tailEnd/>
          </a:ln>
        </p:spPr>
        <p:txBody>
          <a:bodyPr>
            <a:spAutoFit/>
          </a:bodyPr>
          <a:lstStyle/>
          <a:p>
            <a:pPr>
              <a:spcBef>
                <a:spcPct val="50000"/>
              </a:spcBef>
            </a:pPr>
            <a:r>
              <a:rPr lang="en-US" sz="6000">
                <a:latin typeface="Arial" charset="0"/>
              </a:rPr>
              <a:t>+</a:t>
            </a:r>
          </a:p>
        </p:txBody>
      </p:sp>
      <p:pic>
        <p:nvPicPr>
          <p:cNvPr id="27654" name="Picture 7" descr="MPj03419150000[1]"/>
          <p:cNvPicPr>
            <a:picLocks noChangeAspect="1" noChangeArrowheads="1"/>
          </p:cNvPicPr>
          <p:nvPr/>
        </p:nvPicPr>
        <p:blipFill>
          <a:blip r:embed="rId3" cstate="print"/>
          <a:srcRect l="8775" r="13162"/>
          <a:stretch>
            <a:fillRect/>
          </a:stretch>
        </p:blipFill>
        <p:spPr bwMode="auto">
          <a:xfrm>
            <a:off x="3810000" y="2197100"/>
            <a:ext cx="2033588" cy="1858962"/>
          </a:xfrm>
          <a:prstGeom prst="rect">
            <a:avLst/>
          </a:prstGeom>
          <a:noFill/>
          <a:ln w="9525">
            <a:noFill/>
            <a:miter lim="800000"/>
            <a:headEnd/>
            <a:tailEnd/>
          </a:ln>
        </p:spPr>
      </p:pic>
      <p:sp>
        <p:nvSpPr>
          <p:cNvPr id="27655" name="Rectangle 8"/>
          <p:cNvSpPr>
            <a:spLocks noChangeArrowheads="1"/>
          </p:cNvSpPr>
          <p:nvPr/>
        </p:nvSpPr>
        <p:spPr bwMode="auto">
          <a:xfrm>
            <a:off x="914400" y="4259263"/>
            <a:ext cx="1828800" cy="40005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solidFill>
                  <a:schemeClr val="tx1"/>
                </a:solidFill>
                <a:latin typeface="Arial" charset="0"/>
              </a:rPr>
              <a:t>People</a:t>
            </a:r>
            <a:endParaRPr lang="en-US" sz="1800" dirty="0">
              <a:solidFill>
                <a:schemeClr val="tx1"/>
              </a:solidFill>
              <a:latin typeface="Arial" charset="0"/>
            </a:endParaRPr>
          </a:p>
        </p:txBody>
      </p:sp>
      <p:sp>
        <p:nvSpPr>
          <p:cNvPr id="27656" name="Rectangle 9"/>
          <p:cNvSpPr>
            <a:spLocks noChangeArrowheads="1"/>
          </p:cNvSpPr>
          <p:nvPr/>
        </p:nvSpPr>
        <p:spPr bwMode="auto">
          <a:xfrm>
            <a:off x="3913188" y="4276725"/>
            <a:ext cx="1828800" cy="40005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solidFill>
                  <a:schemeClr val="tx1"/>
                </a:solidFill>
                <a:latin typeface="Arial" charset="0"/>
              </a:rPr>
              <a:t>Prosperity</a:t>
            </a:r>
            <a:endParaRPr lang="en-US" sz="1800" dirty="0">
              <a:solidFill>
                <a:schemeClr val="tx1"/>
              </a:solidFill>
              <a:latin typeface="Arial" charset="0"/>
            </a:endParaRPr>
          </a:p>
        </p:txBody>
      </p:sp>
      <p:sp>
        <p:nvSpPr>
          <p:cNvPr id="27657" name="Rectangle 10"/>
          <p:cNvSpPr>
            <a:spLocks noChangeArrowheads="1"/>
          </p:cNvSpPr>
          <p:nvPr/>
        </p:nvSpPr>
        <p:spPr bwMode="auto">
          <a:xfrm>
            <a:off x="6751638" y="4276725"/>
            <a:ext cx="1828800" cy="40005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solidFill>
                  <a:schemeClr val="tx1"/>
                </a:solidFill>
                <a:latin typeface="Arial" charset="0"/>
              </a:rPr>
              <a:t>Planet</a:t>
            </a:r>
            <a:endParaRPr lang="en-US" sz="1800" dirty="0">
              <a:solidFill>
                <a:schemeClr val="tx1"/>
              </a:solidFill>
              <a:latin typeface="Arial" charset="0"/>
            </a:endParaRPr>
          </a:p>
        </p:txBody>
      </p:sp>
      <p:pic>
        <p:nvPicPr>
          <p:cNvPr id="27658" name="Picture 12" descr="MPj04308490000[1]"/>
          <p:cNvPicPr>
            <a:picLocks noChangeAspect="1" noChangeArrowheads="1"/>
          </p:cNvPicPr>
          <p:nvPr/>
        </p:nvPicPr>
        <p:blipFill>
          <a:blip r:embed="rId4" cstate="print"/>
          <a:srcRect l="15152" r="15152"/>
          <a:stretch>
            <a:fillRect/>
          </a:stretch>
        </p:blipFill>
        <p:spPr bwMode="auto">
          <a:xfrm>
            <a:off x="6781800" y="2193925"/>
            <a:ext cx="1752600" cy="1844675"/>
          </a:xfrm>
          <a:prstGeom prst="rect">
            <a:avLst/>
          </a:prstGeom>
          <a:noFill/>
          <a:ln w="9525">
            <a:noFill/>
            <a:miter lim="800000"/>
            <a:headEnd/>
            <a:tailEnd/>
          </a:ln>
        </p:spPr>
      </p:pic>
      <p:sp>
        <p:nvSpPr>
          <p:cNvPr id="11" name="Title 10"/>
          <p:cNvSpPr>
            <a:spLocks noGrp="1"/>
          </p:cNvSpPr>
          <p:nvPr>
            <p:ph type="title"/>
          </p:nvPr>
        </p:nvSpPr>
        <p:spPr>
          <a:xfrm>
            <a:off x="2370138" y="0"/>
            <a:ext cx="6743700" cy="1143000"/>
          </a:xfrm>
        </p:spPr>
        <p:txBody>
          <a:bodyPr/>
          <a:lstStyle/>
          <a:p>
            <a:r>
              <a:rPr lang="en-US" sz="3600" dirty="0" smtClean="0">
                <a:solidFill>
                  <a:schemeClr val="bg1"/>
                </a:solidFill>
              </a:rPr>
              <a:t>Triple Bottom Line</a:t>
            </a:r>
            <a:endParaRPr lang="en-US"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81250" y="137466"/>
            <a:ext cx="6743700" cy="838200"/>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3200" dirty="0" smtClean="0">
                <a:solidFill>
                  <a:schemeClr val="bg1"/>
                </a:solidFill>
              </a:rPr>
              <a:t>Framework for Strategic Sustainable Development</a:t>
            </a:r>
          </a:p>
        </p:txBody>
      </p:sp>
      <p:sp>
        <p:nvSpPr>
          <p:cNvPr id="28675" name="Rectangle 3"/>
          <p:cNvSpPr>
            <a:spLocks noGrp="1" noChangeArrowheads="1"/>
          </p:cNvSpPr>
          <p:nvPr>
            <p:ph idx="1"/>
          </p:nvPr>
        </p:nvSpPr>
        <p:spPr>
          <a:xfrm>
            <a:off x="457200" y="1447800"/>
            <a:ext cx="8229600" cy="5029200"/>
          </a:xfrm>
        </p:spPr>
        <p:txBody>
          <a:bodyPr/>
          <a:lstStyle/>
          <a:p>
            <a:pPr eaLnBrk="1" hangingPunct="1">
              <a:lnSpc>
                <a:spcPct val="90000"/>
              </a:lnSpc>
              <a:buFontTx/>
              <a:buNone/>
            </a:pPr>
            <a:r>
              <a:rPr lang="en-US" sz="2400" dirty="0" smtClean="0"/>
              <a:t>Developed over the last 20 years by an international group of natural and social scientists as a result of the desire to help identify a set of principles that could guide human action toward a more sustainable path regardless of the starting point. </a:t>
            </a:r>
          </a:p>
          <a:p>
            <a:pPr eaLnBrk="1" hangingPunct="1">
              <a:lnSpc>
                <a:spcPct val="90000"/>
              </a:lnSpc>
              <a:buFontTx/>
              <a:buNone/>
            </a:pPr>
            <a:endParaRPr lang="en-US" sz="1200" dirty="0" smtClean="0"/>
          </a:p>
          <a:p>
            <a:pPr eaLnBrk="1" hangingPunct="1">
              <a:lnSpc>
                <a:spcPct val="90000"/>
              </a:lnSpc>
              <a:buFontTx/>
              <a:buNone/>
            </a:pPr>
            <a:r>
              <a:rPr lang="en-US" sz="2400" dirty="0" smtClean="0"/>
              <a:t>Provides a comprehensive definition of an environmentally sustainable society that is easily understood and grounded in natural science, social science, and systems theory.</a:t>
            </a:r>
          </a:p>
          <a:p>
            <a:pPr eaLnBrk="1" hangingPunct="1">
              <a:lnSpc>
                <a:spcPct val="90000"/>
              </a:lnSpc>
              <a:buFontTx/>
              <a:buNone/>
            </a:pPr>
            <a:endParaRPr lang="en-US" sz="1200" dirty="0" smtClean="0"/>
          </a:p>
          <a:p>
            <a:pPr eaLnBrk="1" hangingPunct="1">
              <a:lnSpc>
                <a:spcPct val="90000"/>
              </a:lnSpc>
              <a:buFontTx/>
              <a:buNone/>
            </a:pPr>
            <a:r>
              <a:rPr lang="en-US" sz="2400" dirty="0" smtClean="0"/>
              <a:t>Offers a flexible framework for individuals, families, businesses, and communities to </a:t>
            </a:r>
            <a:r>
              <a:rPr lang="en-US" sz="2400" i="1" dirty="0" smtClean="0"/>
              <a:t>create and implement their own plans</a:t>
            </a:r>
            <a:r>
              <a:rPr lang="en-US" sz="2400" dirty="0" smtClean="0"/>
              <a:t> which will enable them to become more sustainable one step at a time.</a:t>
            </a:r>
          </a:p>
          <a:p>
            <a:pPr eaLnBrk="1" hangingPunct="1">
              <a:lnSpc>
                <a:spcPct val="90000"/>
              </a:lnSpc>
              <a:buFontTx/>
              <a:buNone/>
            </a:pPr>
            <a:endParaRPr lang="en-US" sz="2400" dirty="0" smtClean="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03188"/>
            <a:ext cx="6610350" cy="1143000"/>
          </a:xfrm>
        </p:spPr>
        <p:txBody>
          <a:bodyPr/>
          <a:lstStyle/>
          <a:p>
            <a:r>
              <a:rPr lang="en-US" sz="3600" dirty="0" smtClean="0">
                <a:solidFill>
                  <a:schemeClr val="bg1"/>
                </a:solidFill>
              </a:rPr>
              <a:t>Karl-</a:t>
            </a:r>
            <a:r>
              <a:rPr lang="en-US" sz="3600" dirty="0" err="1" smtClean="0">
                <a:solidFill>
                  <a:schemeClr val="bg1"/>
                </a:solidFill>
              </a:rPr>
              <a:t>Henrik</a:t>
            </a:r>
            <a:r>
              <a:rPr lang="en-US" sz="3600" dirty="0" smtClean="0">
                <a:solidFill>
                  <a:schemeClr val="bg1"/>
                </a:solidFill>
              </a:rPr>
              <a:t> Robert, PhD</a:t>
            </a:r>
            <a:endParaRPr lang="en-US" sz="3600" dirty="0">
              <a:solidFill>
                <a:schemeClr val="bg1"/>
              </a:solidFill>
            </a:endParaRPr>
          </a:p>
        </p:txBody>
      </p:sp>
      <p:sp>
        <p:nvSpPr>
          <p:cNvPr id="5" name="TextBox 4"/>
          <p:cNvSpPr txBox="1"/>
          <p:nvPr/>
        </p:nvSpPr>
        <p:spPr>
          <a:xfrm>
            <a:off x="2724150" y="5753100"/>
            <a:ext cx="3657600" cy="461665"/>
          </a:xfrm>
          <a:prstGeom prst="rect">
            <a:avLst/>
          </a:prstGeom>
          <a:noFill/>
        </p:spPr>
        <p:txBody>
          <a:bodyPr wrap="square" rtlCol="0">
            <a:spAutoFit/>
          </a:bodyPr>
          <a:lstStyle/>
          <a:p>
            <a:pPr algn="ctr"/>
            <a:r>
              <a:rPr lang="en-US" sz="2400" dirty="0" smtClean="0">
                <a:latin typeface="+mn-lt"/>
              </a:rPr>
              <a:t>Cancer Cell Scientist</a:t>
            </a:r>
            <a:endParaRPr lang="en-US" sz="24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9989" y="1803313"/>
            <a:ext cx="3451761" cy="3657600"/>
          </a:xfrm>
          <a:prstGeom prst="rect">
            <a:avLst/>
          </a:prstGeom>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2238"/>
            <a:ext cx="6781800" cy="1143000"/>
          </a:xfrm>
        </p:spPr>
        <p:txBody>
          <a:bodyPr/>
          <a:lstStyle/>
          <a:p>
            <a:r>
              <a:rPr lang="en-US" sz="3600" dirty="0" smtClean="0">
                <a:solidFill>
                  <a:schemeClr val="bg1"/>
                </a:solidFill>
              </a:rPr>
              <a:t>Building Block of Life</a:t>
            </a:r>
            <a:endParaRPr lang="en-US" sz="3600" dirty="0">
              <a:solidFill>
                <a:schemeClr val="bg1"/>
              </a:solidFill>
            </a:endParaRPr>
          </a:p>
        </p:txBody>
      </p:sp>
      <p:sp>
        <p:nvSpPr>
          <p:cNvPr id="4" name="TextBox 3"/>
          <p:cNvSpPr txBox="1"/>
          <p:nvPr/>
        </p:nvSpPr>
        <p:spPr>
          <a:xfrm>
            <a:off x="1695450" y="5467350"/>
            <a:ext cx="6134100" cy="830997"/>
          </a:xfrm>
          <a:prstGeom prst="rect">
            <a:avLst/>
          </a:prstGeom>
          <a:noFill/>
        </p:spPr>
        <p:txBody>
          <a:bodyPr wrap="square" rtlCol="0">
            <a:spAutoFit/>
          </a:bodyPr>
          <a:lstStyle/>
          <a:p>
            <a:pPr algn="ctr"/>
            <a:r>
              <a:rPr lang="en-US" sz="2400" dirty="0" smtClean="0">
                <a:latin typeface="+mn-lt"/>
              </a:rPr>
              <a:t>What makes it possible for </a:t>
            </a:r>
            <a:r>
              <a:rPr lang="en-US" sz="2400" dirty="0">
                <a:latin typeface="+mn-lt"/>
              </a:rPr>
              <a:t>a</a:t>
            </a:r>
            <a:r>
              <a:rPr lang="en-US" sz="2400" dirty="0" smtClean="0">
                <a:latin typeface="+mn-lt"/>
              </a:rPr>
              <a:t> cell to emerge and to sustain itself?</a:t>
            </a:r>
            <a:endParaRPr lang="en-US" sz="24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00649" y="1578637"/>
            <a:ext cx="4955059" cy="3691518"/>
          </a:xfrm>
          <a:prstGeom prst="rect">
            <a:avLst/>
          </a:prstGeom>
        </p:spPr>
      </p:pic>
      <p:sp>
        <p:nvSpPr>
          <p:cNvPr id="5" name="TextBox 4"/>
          <p:cNvSpPr txBox="1"/>
          <p:nvPr/>
        </p:nvSpPr>
        <p:spPr>
          <a:xfrm>
            <a:off x="5424581" y="5202200"/>
            <a:ext cx="1787611" cy="276999"/>
          </a:xfrm>
          <a:prstGeom prst="rect">
            <a:avLst/>
          </a:prstGeom>
          <a:noFill/>
        </p:spPr>
        <p:txBody>
          <a:bodyPr wrap="square" rtlCol="0">
            <a:spAutoFit/>
          </a:bodyPr>
          <a:lstStyle/>
          <a:p>
            <a:r>
              <a:rPr lang="en-US" sz="1200" dirty="0" smtClean="0">
                <a:latin typeface="+mn-lt"/>
              </a:rPr>
              <a:t>Public Library of Science</a:t>
            </a:r>
            <a:endParaRPr lang="en-US" sz="1200" dirty="0">
              <a:latin typeface="+mn-lt"/>
            </a:endParaRPr>
          </a:p>
        </p:txBody>
      </p:sp>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Sustainabilty and Innovation:&amp;#x0D;&amp;#x0A;A Platform for Prosperity&amp;#x0D;&amp;#x0A;&amp;#x0D;&amp;#x0A;Mike F. Keen, Ph.D., LEED AP&amp;#x0D;&amp;#x0A;IU South Bend Center for a S&quot;/&gt;&lt;property id=&quot;20307&quot; value=&quot;2244&quot;/&gt;&lt;/object&gt;&lt;object type=&quot;3&quot; unique_id=&quot;10005&quot;&gt;&lt;property id=&quot;20148&quot; value=&quot;5&quot;/&gt;&lt;property id=&quot;20300&quot; value=&quot;Slide 2&quot;/&gt;&lt;property id=&quot;20307&quot; value=&quot;2242&quot;/&gt;&lt;/object&gt;&lt;object type=&quot;3&quot; unique_id=&quot;10006&quot;&gt;&lt;property id=&quot;20148&quot; value=&quot;5&quot;/&gt;&lt;property id=&quot;20300&quot; value=&quot;Slide 3&quot;/&gt;&lt;property id=&quot;20307&quot; value=&quot;2278&quot;/&gt;&lt;/object&gt;&lt;object type=&quot;3&quot; unique_id=&quot;10007&quot;&gt;&lt;property id=&quot;20148&quot; value=&quot;5&quot;/&gt;&lt;property id=&quot;20300&quot; value=&quot;Slide 4 - &amp;quot;What is Sustainability?&amp;quot;&quot;/&gt;&lt;property id=&quot;20307&quot; value=&quot;2223&quot;/&gt;&lt;/object&gt;&lt;object type=&quot;3&quot; unique_id=&quot;10008&quot;&gt;&lt;property id=&quot;20148&quot; value=&quot;5&quot;/&gt;&lt;property id=&quot;20300&quot; value=&quot;Slide 5 - &amp;quot;What is Sustainability?&amp;quot;&quot;/&gt;&lt;property id=&quot;20307&quot; value=&quot;2224&quot;/&gt;&lt;/object&gt;&lt;object type=&quot;3&quot; unique_id=&quot;10009&quot;&gt;&lt;property id=&quot;20148&quot; value=&quot;5&quot;/&gt;&lt;property id=&quot;20300&quot; value=&quot;Slide 6 - &amp;quot;Triple Bottom Line&amp;quot;&quot;/&gt;&lt;property id=&quot;20307&quot; value=&quot;2225&quot;/&gt;&lt;/object&gt;&lt;object type=&quot;3&quot; unique_id=&quot;10010&quot;&gt;&lt;property id=&quot;20148&quot; value=&quot;5&quot;/&gt;&lt;property id=&quot;20300&quot; value=&quot;Slide 7 - &amp;quot;The Natural Step Framework&amp;quot;&quot;/&gt;&lt;property id=&quot;20307&quot; value=&quot;2228&quot;/&gt;&lt;/object&gt;&lt;object type=&quot;3&quot; unique_id=&quot;10011&quot;&gt;&lt;property id=&quot;20148&quot; value=&quot;5&quot;/&gt;&lt;property id=&quot;20300&quot; value=&quot;Slide 8 - &amp;quot;Karl-Henrik Robert, PhD&amp;quot;&quot;/&gt;&lt;property id=&quot;20307&quot; value=&quot;2229&quot;/&gt;&lt;/object&gt;&lt;object type=&quot;3&quot; unique_id=&quot;10012&quot;&gt;&lt;property id=&quot;20148&quot; value=&quot;5&quot;/&gt;&lt;property id=&quot;20300&quot; value=&quot;Slide 9 - &amp;quot;Building Block of Life&amp;quot;&quot;/&gt;&lt;property id=&quot;20307&quot; value=&quot;2230&quot;/&gt;&lt;/object&gt;&lt;object type=&quot;3&quot; unique_id=&quot;10013&quot;&gt;&lt;property id=&quot;20148&quot; value=&quot;5&quot;/&gt;&lt;property id=&quot;20300&quot; value=&quot;Slide 10 - &amp;quot;Scientific Foundations&amp;quot;&quot;/&gt;&lt;property id=&quot;20307&quot; value=&quot;2231&quot;/&gt;&lt;/object&gt;&lt;object type=&quot;3&quot; unique_id=&quot;10014&quot;&gt;&lt;property id=&quot;20148&quot; value=&quot;5&quot;/&gt;&lt;property id=&quot;20300&quot; value=&quot;Slide 11 - &amp;quot;Scientific Foundations&amp;quot;&quot;/&gt;&lt;property id=&quot;20307&quot; value=&quot;2232&quot;/&gt;&lt;/object&gt;&lt;object type=&quot;3&quot; unique_id=&quot;10015&quot;&gt;&lt;property id=&quot;20148&quot; value=&quot;5&quot;/&gt;&lt;property id=&quot;20300&quot; value=&quot;Slide 12 - &amp;quot;Scientific Foundations&amp;quot;&quot;/&gt;&lt;property id=&quot;20307&quot; value=&quot;2233&quot;/&gt;&lt;/object&gt;&lt;object type=&quot;3&quot; unique_id=&quot;10016&quot;&gt;&lt;property id=&quot;20148&quot; value=&quot;5&quot;/&gt;&lt;property id=&quot;20300&quot; value=&quot;Slide 13 - &amp;quot;Earth is like a terrarium&amp;quot;&quot;/&gt;&lt;property id=&quot;20307&quot; value=&quot;2234&quot;/&gt;&lt;/object&gt;&lt;object type=&quot;3&quot; unique_id=&quot;10017&quot;&gt;&lt;property id=&quot;20148&quot; value=&quot;5&quot;/&gt;&lt;property id=&quot;20300&quot; value=&quot;Slide 14&quot;/&gt;&lt;property id=&quot;20307&quot; value=&quot;2092&quot;/&gt;&lt;/object&gt;&lt;object type=&quot;3&quot; unique_id=&quot;10018&quot;&gt;&lt;property id=&quot;20148&quot; value=&quot;5&quot;/&gt;&lt;property id=&quot;20300&quot; value=&quot;Slide 15 - &amp;quot;Metaphor of the funnel&amp;quot;&quot;/&gt;&lt;property id=&quot;20307&quot; value=&quot;2279&quot;/&gt;&lt;/object&gt;&lt;object type=&quot;3&quot; unique_id=&quot;10019&quot;&gt;&lt;property id=&quot;20148&quot; value=&quot;5&quot;/&gt;&lt;property id=&quot;20300&quot; value=&quot;Slide 16 - &amp;quot;4 System Conditions of a &amp;#x0D;&amp;#x0A;Sustainable Society&amp;quot;&quot;/&gt;&lt;property id=&quot;20307&quot; value=&quot;2134&quot;/&gt;&lt;/object&gt;&lt;object type=&quot;3&quot; unique_id=&quot;10020&quot;&gt;&lt;property id=&quot;20148&quot; value=&quot;5&quot;/&gt;&lt;property id=&quot;20300&quot; value=&quot;Slide 17 - &amp;quot;Operating Manual for the Planet&amp;#x0D;&amp;#x0A;Guiding Objectives&amp;quot;&quot;/&gt;&lt;property id=&quot;20307&quot; value=&quot;2280&quot;/&gt;&lt;/object&gt;&lt;object type=&quot;3&quot; unique_id=&quot;10021&quot;&gt;&lt;property id=&quot;20148&quot; value=&quot;5&quot;/&gt;&lt;property id=&quot;20300&quot; value=&quot;Slide 19 - &amp;quot;Strategies for Planning and  Implementation&amp;quot;&quot;/&gt;&lt;property id=&quot;20307&quot; value=&quot;2281&quot;/&gt;&lt;/object&gt;&lt;object type=&quot;3&quot; unique_id=&quot;10022&quot;&gt;&lt;property id=&quot;20148&quot; value=&quot;5&quot;/&gt;&lt;property id=&quot;20300&quot; value=&quot;Slide 20 - &amp;quot;CREATE A SUSTAINABILITY ACTION PLAN&amp;quot;&quot;/&gt;&lt;property id=&quot;20307&quot; value=&quot;2239&quot;/&gt;&lt;/object&gt;&lt;object type=&quot;3&quot; unique_id=&quot;10023&quot;&gt;&lt;property id=&quot;20148&quot; value=&quot;5&quot;/&gt;&lt;property id=&quot;20300&quot; value=&quot;Slide 22&quot;/&gt;&lt;property id=&quot;20307&quot; value=&quot;2251&quot;/&gt;&lt;/object&gt;&lt;object type=&quot;3&quot; unique_id=&quot;10024&quot;&gt;&lt;property id=&quot;20148&quot; value=&quot;5&quot;/&gt;&lt;property id=&quot;20300&quot; value=&quot;Slide 23 - &amp;quot;Backcasting&amp;quot;&quot;/&gt;&lt;property id=&quot;20307&quot; value=&quot;2219&quot;/&gt;&lt;/object&gt;&lt;object type=&quot;3&quot; unique_id=&quot;10025&quot;&gt;&lt;property id=&quot;20148&quot; value=&quot;5&quot;/&gt;&lt;property id=&quot;20300&quot; value=&quot;Slide 21 - &amp;quot;Why is it so hard with organizations?&amp;quot;&quot;/&gt;&lt;property id=&quot;20307&quot; value=&quot;2254&quot;/&gt;&lt;/object&gt;&lt;object type=&quot;3&quot; unique_id=&quot;10026&quot;&gt;&lt;property id=&quot;20148&quot; value=&quot;5&quot;/&gt;&lt;property id=&quot;20300&quot; value=&quot;Slide 24&quot;/&gt;&lt;property id=&quot;20307&quot; value=&quot;2271&quot;/&gt;&lt;/object&gt;&lt;object type=&quot;3&quot; unique_id=&quot;10027&quot;&gt;&lt;property id=&quot;20148&quot; value=&quot;5&quot;/&gt;&lt;property id=&quot;20300&quot; value=&quot;Slide 26 - &amp;quot;Why should you care?&amp;quot;&quot;/&gt;&lt;property id=&quot;20307&quot; value=&quot;2246&quot;/&gt;&lt;/object&gt;&lt;object type=&quot;3&quot; unique_id=&quot;10028&quot;&gt;&lt;property id=&quot;20148&quot; value=&quot;5&quot;/&gt;&lt;property id=&quot;20300&quot; value=&quot;Slide 27 - &amp;quot;Sustainability and Innovation at Interface Carpet&amp;quot;&quot;/&gt;&lt;property id=&quot;20307&quot; value=&quot;2276&quot;/&gt;&lt;/object&gt;&lt;object type=&quot;3&quot; unique_id=&quot;10029&quot;&gt;&lt;property id=&quot;20148&quot; value=&quot;5&quot;/&gt;&lt;property id=&quot;20300&quot; value=&quot;Slide 28 - &amp;quot;Hot Lips Pizza&amp;quot;&quot;/&gt;&lt;property id=&quot;20307&quot; value=&quot;2277&quot;/&gt;&lt;/object&gt;&lt;object type=&quot;3&quot; unique_id=&quot;10030&quot;&gt;&lt;property id=&quot;20148&quot; value=&quot;5&quot;/&gt;&lt;property id=&quot;20300&quot; value=&quot;Slide 29 - &amp;quot;What’s in it for me and my business or organization?&amp;#x0D;&amp;#x0A;&amp;quot;&quot;/&gt;&lt;property id=&quot;20307&quot; value=&quot;2241&quot;/&gt;&lt;/object&gt;&lt;object type=&quot;3&quot; unique_id=&quot;10031&quot;&gt;&lt;property id=&quot;20148&quot; value=&quot;5&quot;/&gt;&lt;property id=&quot;20300&quot; value=&quot;Slide 30 - &amp;quot;Sustainability Resource Guides&amp;quot;&quot;/&gt;&lt;property id=&quot;20307&quot; value=&quot;2272&quot;/&gt;&lt;/object&gt;&lt;object type=&quot;3&quot; unique_id=&quot;10242&quot;&gt;&lt;property id=&quot;20148&quot; value=&quot;5&quot;/&gt;&lt;property id=&quot;20300&quot; value=&quot;Slide 18&quot;/&gt;&lt;property id=&quot;20307&quot; value=&quot;2282&quot;/&gt;&lt;/object&gt;&lt;object type=&quot;3&quot; unique_id=&quot;10243&quot;&gt;&lt;property id=&quot;20148&quot; value=&quot;5&quot;/&gt;&lt;property id=&quot;20300&quot; value=&quot;Slide 25&quot;/&gt;&lt;property id=&quot;20307&quot; value=&quot;2283&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8539</TotalTime>
  <Words>1680</Words>
  <Application>Microsoft Office PowerPoint</Application>
  <PresentationFormat>On-screen Show (4:3)</PresentationFormat>
  <Paragraphs>234</Paragraphs>
  <Slides>35</Slides>
  <Notes>10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Custom Design</vt:lpstr>
      <vt:lpstr>Office Theme</vt:lpstr>
      <vt:lpstr> Sustainability and Innovation: A Platform for Prosperity  Mike F. Keen, Ph.D., LEED AP IU South Bend Center for a Sustainable Future</vt:lpstr>
      <vt:lpstr>Slide 2</vt:lpstr>
      <vt:lpstr>Slide 3</vt:lpstr>
      <vt:lpstr>What is Sustainability?</vt:lpstr>
      <vt:lpstr>What is Sustainability?</vt:lpstr>
      <vt:lpstr>Triple Bottom Line</vt:lpstr>
      <vt:lpstr>Framework for Strategic Sustainable Development</vt:lpstr>
      <vt:lpstr>Karl-Henrik Robert, PhD</vt:lpstr>
      <vt:lpstr>Building Block of Life</vt:lpstr>
      <vt:lpstr>Scientific Foundations</vt:lpstr>
      <vt:lpstr>Scientific Foundations</vt:lpstr>
      <vt:lpstr>Scientific Foundations</vt:lpstr>
      <vt:lpstr>What all scientists agree upon</vt:lpstr>
      <vt:lpstr>How we influence the system</vt:lpstr>
      <vt:lpstr>Earth is like a terrarium</vt:lpstr>
      <vt:lpstr>4 System Conditions of a  Sustainable Society</vt:lpstr>
      <vt:lpstr>Current unsustainable situation</vt:lpstr>
      <vt:lpstr>Operating Manual for the Planet Objective 1</vt:lpstr>
      <vt:lpstr>Operating Manual for the Planet Objective 2</vt:lpstr>
      <vt:lpstr>Operating Manual for the Planet Objective 3</vt:lpstr>
      <vt:lpstr>Operating Manual for the Planet  Objective 4</vt:lpstr>
      <vt:lpstr>Slide 22</vt:lpstr>
      <vt:lpstr>Strategies for Planning and  Implementation</vt:lpstr>
      <vt:lpstr>Create a Sustainability Action Plan</vt:lpstr>
      <vt:lpstr>Why is it so hard with organizations?</vt:lpstr>
      <vt:lpstr>Slide 26</vt:lpstr>
      <vt:lpstr>Backcasting</vt:lpstr>
      <vt:lpstr>Slide 28</vt:lpstr>
      <vt:lpstr>Slide 29</vt:lpstr>
      <vt:lpstr>Why should you care?</vt:lpstr>
      <vt:lpstr>Sustainability and Innovation at Interface Carpet</vt:lpstr>
      <vt:lpstr>Hot Lips Pizza</vt:lpstr>
      <vt:lpstr>What’s in it for me and my business or organization? </vt:lpstr>
      <vt:lpstr>Sustainability Resource Guides</vt:lpstr>
      <vt:lpstr>Center for a Sustainable Future 574.520.4429 csfuture@iusb.edu sustainthefuture.iusb.edu </vt:lpstr>
    </vt:vector>
  </TitlesOfParts>
  <Company>Chad Park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Cook</dc:creator>
  <cp:lastModifiedBy>Hp</cp:lastModifiedBy>
  <cp:revision>817</cp:revision>
  <dcterms:modified xsi:type="dcterms:W3CDTF">2020-12-03T10:41:46Z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do10Write">
    <vt:lpwstr>8|</vt:lpwstr>
  </property>
</Properties>
</file>