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2" r:id="rId15"/>
    <p:sldId id="268" r:id="rId16"/>
    <p:sldId id="269" r:id="rId17"/>
    <p:sldId id="270" r:id="rId18"/>
    <p:sldId id="271" r:id="rId19"/>
    <p:sldId id="272" r:id="rId20"/>
    <p:sldId id="273" r:id="rId21"/>
    <p:sldId id="284" r:id="rId22"/>
    <p:sldId id="274" r:id="rId23"/>
    <p:sldId id="275" r:id="rId24"/>
    <p:sldId id="276" r:id="rId25"/>
    <p:sldId id="277" r:id="rId26"/>
    <p:sldId id="278" r:id="rId27"/>
    <p:sldId id="279" r:id="rId28"/>
    <p:sldId id="283" r:id="rId29"/>
    <p:sldId id="285" r:id="rId30"/>
    <p:sldId id="280" r:id="rId31"/>
    <p:sldId id="28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CC"/>
    <a:srgbClr val="006699"/>
    <a:srgbClr val="3333FF"/>
    <a:srgbClr val="663300"/>
    <a:srgbClr val="6600CC"/>
    <a:srgbClr val="00808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860" autoAdjust="0"/>
  </p:normalViewPr>
  <p:slideViewPr>
    <p:cSldViewPr>
      <p:cViewPr varScale="1">
        <p:scale>
          <a:sx n="66" d="100"/>
          <a:sy n="66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D32AC5-0725-4F9B-A002-7883CE24707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bdominal_wall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Diverticulitis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is a sometimes painful condition that develops when pouches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32AC5-0725-4F9B-A002-7883CE24707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3" tooltip="Abdominal wall"/>
              </a:rPr>
              <a:t>abdominal wall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is compressed slowly and then rapidly released. A positive sign is indicated by presence of pain upon removal of pressure on the abdominal wall.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32AC5-0725-4F9B-A002-7883CE24707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533400"/>
            <a:ext cx="6629400" cy="3067050"/>
          </a:xfrm>
        </p:spPr>
        <p:txBody>
          <a:bodyPr/>
          <a:lstStyle>
            <a:lvl1pPr algn="l">
              <a:defRPr sz="6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6629400" cy="17526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6600CC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447800" y="6381750"/>
            <a:ext cx="1219200" cy="476250"/>
          </a:xfrm>
        </p:spPr>
        <p:txBody>
          <a:bodyPr/>
          <a:lstStyle>
            <a:lvl1pPr algn="l">
              <a:defRPr/>
            </a:lvl1pPr>
          </a:lstStyle>
          <a:p>
            <a:fld id="{355547D8-81F3-46A2-B49E-DF02F354A024}" type="datetime1">
              <a:rPr lang="en-US" smtClean="0"/>
              <a:pPr/>
              <a:t>5/11/2015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19400" y="6381750"/>
            <a:ext cx="3962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3AFA758-994C-4AE0-8AB2-16CCC003A4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4F865-C4FA-4BA4-B114-A6DA0D1A9828}" type="datetime1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A1D37-E04D-4578-8233-5CCA79B7BA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74638"/>
            <a:ext cx="18669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38"/>
            <a:ext cx="54483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35BAE1-FDAD-44D1-AD3C-BDA75734686C}" type="datetime1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589B3-D0CB-4E94-B655-0D3641AF00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E88064-9279-453C-BF2D-1F16E6B68A50}" type="datetime1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F2A96-F423-45A4-90E3-27FB195B77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176C2-56A3-42C7-8BA5-60F8AD710D86}" type="datetime1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CDE59-BC4E-4AFE-9FD9-C7313DFB55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2D3349-3507-4207-B312-5505B68680CF}" type="datetime1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C26B3-7309-470F-9781-E685BE122F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BBDBD0-4540-4A3C-A16A-11FB11936AEC}" type="datetime1">
              <a:rPr lang="en-US" smtClean="0"/>
              <a:pPr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49751-87FC-4C21-8B69-613A28B3E1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FEB798-014F-4F70-AD2B-C0D3C72B5EAB}" type="datetime1">
              <a:rPr lang="en-US" smtClean="0"/>
              <a:pPr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8E833-E320-4F5A-9E76-0803F69F2A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336A26-FA7E-489F-A960-3D21057D5342}" type="datetime1">
              <a:rPr lang="en-US" smtClean="0"/>
              <a:pPr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905E1-0F78-4770-A75F-0B318A2987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62DF85-A3A1-4E84-B967-523A47D45BB6}" type="datetime1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C7EC8-E0B4-4451-82C0-D99EEB2AC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7AF0C3-9ADB-4990-A9C7-FD1BFC3D46D5}" type="datetime1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1ED95-917A-4210-9BFD-FB3C762A74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7DAD30EE-F576-45F2-9CB2-53159ABDB801}" type="datetime1">
              <a:rPr lang="en-US" smtClean="0"/>
              <a:pPr/>
              <a:t>5/11/2015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381750"/>
            <a:ext cx="533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381750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6600CC"/>
                </a:solidFill>
              </a:defRPr>
            </a:lvl1pPr>
          </a:lstStyle>
          <a:p>
            <a:fld id="{726D3393-4C65-43BB-B9A6-C15A59A3FE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CC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CC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CC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CC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CC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CC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CC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C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00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00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00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00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00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00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00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00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00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533400"/>
            <a:ext cx="7543800" cy="3067050"/>
          </a:xfrm>
        </p:spPr>
        <p:txBody>
          <a:bodyPr/>
          <a:lstStyle/>
          <a:p>
            <a:pPr algn="ctr"/>
            <a:r>
              <a:rPr lang="en-US" sz="6000" b="1" dirty="0"/>
              <a:t>Screening the Sacrum, Sacroiliac, and Pelvis</a:t>
            </a:r>
            <a:endParaRPr lang="en-US" sz="6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Century Gothic" pitchFamily="34" charset="0"/>
              </a:rPr>
              <a:t>Dr Mustafa Qamar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2" name="Picture 2" descr="D:\Best slides\wp3549fb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67600" cy="944562"/>
          </a:xfrm>
        </p:spPr>
        <p:txBody>
          <a:bodyPr/>
          <a:lstStyle/>
          <a:p>
            <a:r>
              <a:rPr lang="en-US" sz="3600" dirty="0"/>
              <a:t>Screening for </a:t>
            </a:r>
            <a:r>
              <a:rPr lang="en-US" sz="3600" dirty="0" err="1"/>
              <a:t>Spondylogenic</a:t>
            </a:r>
            <a:r>
              <a:rPr lang="en-US" sz="3600" dirty="0"/>
              <a:t> Causes of Sacroiliac </a:t>
            </a:r>
            <a:r>
              <a:rPr lang="en-US" sz="3600" dirty="0" smtClean="0"/>
              <a:t>Pain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924800" cy="5181600"/>
          </a:xfrm>
        </p:spPr>
        <p:txBody>
          <a:bodyPr/>
          <a:lstStyle/>
          <a:p>
            <a:pPr algn="just"/>
            <a:r>
              <a:rPr lang="en-US" dirty="0" smtClean="0"/>
              <a:t>Metabolic bone disease (MBD) such as osteoporosis, Paget's disease, and </a:t>
            </a:r>
            <a:r>
              <a:rPr lang="en-US" dirty="0" err="1" smtClean="0"/>
              <a:t>osteodystrophy</a:t>
            </a:r>
            <a:r>
              <a:rPr lang="en-US" dirty="0" smtClean="0"/>
              <a:t> can result in loss of bone mineral density and deformity or fracture of the sacrum.</a:t>
            </a:r>
          </a:p>
          <a:p>
            <a:pPr algn="just">
              <a:buNone/>
            </a:pPr>
            <a:r>
              <a:rPr lang="en-US" b="1" dirty="0">
                <a:solidFill>
                  <a:schemeClr val="accent2"/>
                </a:solidFill>
              </a:rPr>
              <a:t>	</a:t>
            </a:r>
            <a:r>
              <a:rPr lang="en-US" b="1" dirty="0" smtClean="0">
                <a:solidFill>
                  <a:schemeClr val="accent2"/>
                </a:solidFill>
              </a:rPr>
              <a:t>Metabolic Bone Disease</a:t>
            </a:r>
            <a:endParaRPr lang="en-US" b="1" dirty="0">
              <a:solidFill>
                <a:schemeClr val="accent2"/>
              </a:solidFill>
            </a:endParaRPr>
          </a:p>
          <a:p>
            <a:pPr algn="just"/>
            <a:r>
              <a:rPr lang="en-US" dirty="0" smtClean="0"/>
              <a:t>Mild to moderate MBD </a:t>
            </a:r>
            <a:r>
              <a:rPr lang="en-US" dirty="0" smtClean="0">
                <a:solidFill>
                  <a:srgbClr val="C00000"/>
                </a:solidFill>
              </a:rPr>
              <a:t>may occur with no visible signs.</a:t>
            </a:r>
            <a:r>
              <a:rPr lang="en-US" dirty="0" smtClean="0"/>
              <a:t> Advanced cases of MBD include constipation, anorexia, fractured bones, and deformity.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2A96-F423-45A4-90E3-27FB195B773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67600" cy="639762"/>
          </a:xfrm>
        </p:spPr>
        <p:txBody>
          <a:bodyPr/>
          <a:lstStyle/>
          <a:p>
            <a:r>
              <a:rPr lang="en-US" dirty="0"/>
              <a:t>OSTEOPOROSIS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848600" cy="5562600"/>
          </a:xfrm>
        </p:spPr>
        <p:txBody>
          <a:bodyPr/>
          <a:lstStyle/>
          <a:p>
            <a:pPr algn="just"/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Osteoporosis can cause insufficiency fractures of the sacrum. The therapist must assess for risk factors</a:t>
            </a:r>
          </a:p>
          <a:p>
            <a:pPr algn="just">
              <a:buNone/>
            </a:pPr>
            <a:r>
              <a:rPr lang="en-US" sz="22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	PAGET'S </a:t>
            </a:r>
            <a:r>
              <a:rPr lang="en-US" sz="22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DISEASE</a:t>
            </a:r>
            <a:endParaRPr lang="en-US" sz="22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Paget's disease as a cause of lumbar, sacral, sacroiliac (SI), or pelvic pain occurs most commonly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in men over 70 years of age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(although it can occur earlier and in women). </a:t>
            </a:r>
            <a:endParaRPr lang="en-U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</a:t>
            </a:r>
            <a:r>
              <a:rPr lang="en-US" sz="2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second most common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metabolic bone disease after osteoporosis. </a:t>
            </a:r>
            <a:endParaRPr lang="en-US" sz="2200" dirty="0" smtClean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Characterized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</a:t>
            </a:r>
            <a:r>
              <a:rPr lang="en-US" sz="22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slowly progressive enlargement and deformity of multiple bones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it is associated with unexplained acceleration of bone deposition and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resorption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bones become </a:t>
            </a:r>
            <a:r>
              <a:rPr lang="en-US" sz="22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weak, spongy, and deformed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Redness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warmth may be noted over involved areas, and the most common symptom is bone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</a:t>
            </a:r>
            <a:endParaRPr lang="en-US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2A96-F423-45A4-90E3-27FB195B77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563562"/>
          </a:xfrm>
        </p:spPr>
        <p:txBody>
          <a:bodyPr/>
          <a:lstStyle/>
          <a:p>
            <a:r>
              <a:rPr lang="en-US" dirty="0" smtClean="0"/>
              <a:t>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848600" cy="5486400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types of fractures affect the sacrum: 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algn="just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traumatic</a:t>
            </a:r>
          </a:p>
          <a:p>
            <a:pPr lvl="1" algn="just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insufficiency </a:t>
            </a:r>
          </a:p>
          <a:p>
            <a:pPr lvl="1" algn="just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pathologic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Trauma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resulting in fracture occurs most often with lateral compression injuries seen in </a:t>
            </a:r>
            <a:r>
              <a:rPr lang="en-US" sz="24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motor vehicle accidents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vertical shear injuries resulting from a </a:t>
            </a:r>
            <a:r>
              <a:rPr lang="en-US" sz="24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fall from height onto the lower limbs.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Insufficiency fractures of the sacrum result from a </a:t>
            </a:r>
            <a:r>
              <a:rPr lang="en-US" sz="24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normal stress acting on bone with deficient elastic resistance. </a:t>
            </a:r>
            <a:endParaRPr lang="en-US" sz="2400" dirty="0" smtClean="0">
              <a:solidFill>
                <a:srgbClr val="FFC000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bone integrity is most often associated with postmenopausal or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corticosteroid-induced osteoporosis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radiation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</a:t>
            </a: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2A96-F423-45A4-90E3-27FB195B773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800"/>
            <a:ext cx="8077200" cy="6172200"/>
          </a:xfrm>
        </p:spPr>
        <p:txBody>
          <a:bodyPr/>
          <a:lstStyle/>
          <a:p>
            <a:pPr algn="just"/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Pathologic fracture describes fractures that occur </a:t>
            </a:r>
            <a:r>
              <a:rPr lang="en-US" sz="26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as a result of bone weakened by neoplasm or other disease conditions 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(e.g., 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osteomyelitis</a:t>
            </a:r>
            <a:r>
              <a:rPr lang="en-US" sz="2600" dirty="0" smtClean="0"/>
              <a:t>)</a:t>
            </a:r>
            <a:endParaRPr lang="en-US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client may report or demonstrate </a:t>
            </a:r>
            <a:r>
              <a:rPr lang="en-US" sz="26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localized pain, tenderness with palpation, antalgic gait, and leg length discrepancy. </a:t>
            </a:r>
            <a:endParaRPr lang="en-US" sz="2600" dirty="0" smtClean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2A96-F423-45A4-90E3-27FB195B773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19600" y="2667000"/>
            <a:ext cx="762000" cy="4572000"/>
          </a:xfrm>
          <a:prstGeom prst="ellipse">
            <a:avLst/>
          </a:prstGeom>
          <a:scene3d>
            <a:camera prst="isometricOffAxis2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QAMAR\Videos\Untitl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124200"/>
            <a:ext cx="7696200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With all </a:t>
            </a:r>
            <a:r>
              <a:rPr lang="en-US" dirty="0" smtClean="0">
                <a:solidFill>
                  <a:srgbClr val="00B050"/>
                </a:solidFill>
              </a:rPr>
              <a:t>sacral fractures; hip, low back, sacral, groin, or buttock pain may occur</a:t>
            </a:r>
            <a:r>
              <a:rPr lang="en-US" dirty="0" smtClean="0"/>
              <a:t>, especially with multiple stress fractures of the pelvic and sacral bones. </a:t>
            </a:r>
          </a:p>
          <a:p>
            <a:pPr algn="just"/>
            <a:r>
              <a:rPr lang="en-US" dirty="0" smtClean="0"/>
              <a:t>Symptoms may </a:t>
            </a:r>
            <a:r>
              <a:rPr lang="en-US" dirty="0" smtClean="0">
                <a:solidFill>
                  <a:srgbClr val="00B050"/>
                </a:solidFill>
              </a:rPr>
              <a:t>mimic other conditions such as disc disease, recurrence of a local tumor, or metastatic disease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2A96-F423-45A4-90E3-27FB195B773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67600" cy="868362"/>
          </a:xfrm>
        </p:spPr>
        <p:txBody>
          <a:bodyPr/>
          <a:lstStyle/>
          <a:p>
            <a:r>
              <a:rPr lang="en-US" sz="2800" dirty="0"/>
              <a:t>Screening for Tumors as a Cause of Sacral/Sacroiliac </a:t>
            </a:r>
            <a:r>
              <a:rPr lang="en-US" sz="2800" dirty="0" smtClean="0"/>
              <a:t>Pain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924800" cy="5257800"/>
          </a:xfrm>
        </p:spPr>
        <p:txBody>
          <a:bodyPr/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Benign </a:t>
            </a:r>
            <a:r>
              <a:rPr lang="en-US" sz="2000" b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neoplasms</a:t>
            </a:r>
            <a:r>
              <a:rPr lang="en-US" sz="2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osteochondroma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giant cell tumor, and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osteoid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osteoma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common </a:t>
            </a:r>
            <a:r>
              <a:rPr lang="en-US" sz="2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primary malignant lesions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directly affecting the sacrum include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chordoma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osteosarcoma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myeloma</a:t>
            </a:r>
          </a:p>
          <a:p>
            <a:pPr algn="just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400" b="1" dirty="0" err="1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Coccygodynia</a:t>
            </a:r>
            <a:endParaRPr lang="en-US" sz="20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cases of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coccygodynia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coccydynia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(pain in the region of the coccyx) seen by the physical therapist occur as a result of trauma such as a 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fall directly on the tailbone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events associated with child birth.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Symptoms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 </a:t>
            </a:r>
            <a:r>
              <a:rPr lang="en-US" sz="20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localized pain in the tailbone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usually aggravated by direct pressure such as that caused by sitting, passing gas, or having a bowel movement.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Moving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</a:t>
            </a:r>
            <a:r>
              <a:rPr lang="en-US" sz="20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sitting to standing may also reproduce or aggravate painful symptoms</a:t>
            </a:r>
            <a:r>
              <a:rPr lang="en-US" sz="20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.</a:t>
            </a:r>
            <a:endParaRPr lang="en-US" sz="20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2A96-F423-45A4-90E3-27FB195B773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762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PELVIS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458200" cy="5486400"/>
          </a:xfrm>
        </p:spPr>
        <p:txBody>
          <a:bodyPr/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common primary causes of pelvic pain seen in a physical therapy practice are </a:t>
            </a:r>
            <a:r>
              <a:rPr lang="en-US" sz="20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musculoskeletal, neuromuscular, gynecologic, infectious, vascular, cancer, and </a:t>
            </a:r>
            <a:r>
              <a:rPr lang="en-US" sz="20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gastrointestinal.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0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Infectious 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disease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most common systemic cause of pelvic pain.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Chronic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pelvic pain is most commonly associated with endometriosis, adhesions, IBS, and </a:t>
            </a:r>
            <a:r>
              <a:rPr lang="en-US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interstitial cystitis</a:t>
            </a:r>
          </a:p>
          <a:p>
            <a:pPr algn="just"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	Clinical </a:t>
            </a:r>
            <a:r>
              <a:rPr lang="en-US" sz="24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Presentation</a:t>
            </a:r>
            <a:endParaRPr lang="en-US" sz="24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Pelvic pain may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be: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Visceral pain, caused by stimulation of autonomic nerves (T11 to S3); 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Somatic pain, caused by stimulation of sensory nerve endings in the </a:t>
            </a:r>
            <a:r>
              <a:rPr lang="en-US" sz="1800" dirty="0" err="1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pudendal</a:t>
            </a:r>
            <a:r>
              <a:rPr lang="en-US" sz="18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nerves (S2, S3); 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Peritoneal pain (pressure from inflammation, infection, or obstruction of the lining of the pelvic cavity).</a:t>
            </a:r>
            <a:endParaRPr lang="en-US" sz="18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2A96-F423-45A4-90E3-27FB195B773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7200"/>
            <a:ext cx="8001000" cy="56689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Usually, </a:t>
            </a:r>
            <a:r>
              <a:rPr lang="en-US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pelvic disease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appears as </a:t>
            </a:r>
            <a:r>
              <a:rPr lang="en-US" dirty="0" smtClean="0">
                <a:ea typeface="+mn-ea"/>
                <a:cs typeface="+mn-cs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cute illness with </a:t>
            </a:r>
          </a:p>
          <a:p>
            <a:pPr lvl="1">
              <a:buNone/>
            </a:pPr>
            <a:r>
              <a:rPr lang="en-US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sudden </a:t>
            </a:r>
            <a:r>
              <a:rPr lang="en-US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onset of severe </a:t>
            </a:r>
            <a:r>
              <a:rPr lang="en-US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pain accompanied </a:t>
            </a:r>
            <a:r>
              <a:rPr lang="en-US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by </a:t>
            </a:r>
            <a:endParaRPr lang="en-US" dirty="0" smtClean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Nausea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Vomiting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Fever</a:t>
            </a:r>
          </a:p>
          <a:p>
            <a:pPr lvl="1"/>
            <a:r>
              <a:rPr lang="en-US" dirty="0">
                <a:solidFill>
                  <a:srgbClr val="00B0F0"/>
                </a:solidFill>
                <a:ea typeface="+mn-ea"/>
                <a:cs typeface="+mn-cs"/>
              </a:rPr>
              <a:t>A</a:t>
            </a:r>
            <a:r>
              <a:rPr lang="en-US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bdominal pain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moderate back or pelvic pain that </a:t>
            </a:r>
            <a:r>
              <a:rPr lang="en-US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gets worse as the day progresses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be associated with </a:t>
            </a:r>
            <a:r>
              <a:rPr lang="en-US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gynecologic disorders.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2A96-F423-45A4-90E3-27FB195B773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868362"/>
          </a:xfrm>
        </p:spPr>
        <p:txBody>
          <a:bodyPr/>
          <a:lstStyle/>
          <a:p>
            <a:r>
              <a:rPr lang="en-US" sz="2800" dirty="0"/>
              <a:t>Screening for Neuromuscular and Musculoskeletal Causes of Pelvic </a:t>
            </a:r>
            <a:r>
              <a:rPr lang="en-US" sz="2800" dirty="0" smtClean="0"/>
              <a:t>Pain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8001000" cy="5410200"/>
          </a:xfrm>
        </p:spPr>
        <p:txBody>
          <a:bodyPr/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Neurologic disorders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 pelvic pain and dysfunction.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most common musculoskeletal sources of pelvic pain is the trigger point.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Muscles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likely to refer pain to the pelvic area include the abdominals, quadratus lumborum, and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iliopsoas.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 aggravating and relieving factors for pain from a neuromuscular or musculoskeletal source include the following:</a:t>
            </a:r>
          </a:p>
          <a:p>
            <a:pPr lvl="1" algn="just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Aggravated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exercise, weight bearing</a:t>
            </a:r>
          </a:p>
          <a:p>
            <a:pPr lvl="1" algn="just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Aggravated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trunk/lumbar rotation</a:t>
            </a:r>
          </a:p>
          <a:p>
            <a:pPr lvl="1" algn="just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Relieved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rest or stretching</a:t>
            </a:r>
          </a:p>
          <a:p>
            <a:pPr lvl="1" algn="just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altered movement pattern produced by trunk and lumbar rotation</a:t>
            </a:r>
          </a:p>
          <a:p>
            <a:pPr lvl="1" algn="just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Eliminated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trigger point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2A96-F423-45A4-90E3-27FB195B773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153400" cy="685800"/>
          </a:xfrm>
        </p:spPr>
        <p:txBody>
          <a:bodyPr/>
          <a:lstStyle/>
          <a:p>
            <a:r>
              <a:rPr lang="en-US" dirty="0"/>
              <a:t>Anterior Pelvic </a:t>
            </a:r>
            <a:r>
              <a:rPr lang="en-US" dirty="0" smtClean="0"/>
              <a:t>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8077200" cy="5638800"/>
          </a:xfrm>
        </p:spPr>
        <p:txBody>
          <a:bodyPr/>
          <a:lstStyle/>
          <a:p>
            <a:pPr algn="just"/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Anterior pelvic pain occurs most often as a result of any disorder that affects the hip joint,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including:</a:t>
            </a:r>
          </a:p>
          <a:p>
            <a:pPr lvl="1" algn="just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Inflammatory arthritis</a:t>
            </a:r>
          </a:p>
          <a:p>
            <a:pPr lvl="1" algn="just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Pregnancy with separation of the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symphysis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pubis</a:t>
            </a:r>
          </a:p>
          <a:p>
            <a:pPr lvl="1" algn="just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 injury to the insertion of the rectus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abdominis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rectus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femoris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or adductor muscle</a:t>
            </a:r>
          </a:p>
          <a:p>
            <a:pPr lvl="1" algn="just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Femoral neuralgia</a:t>
            </a:r>
          </a:p>
          <a:p>
            <a:pPr lvl="1" algn="just"/>
            <a:r>
              <a:rPr lang="en-US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Psoas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abscess</a:t>
            </a: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	Posterior </a:t>
            </a:r>
            <a:r>
              <a:rPr lang="en-US" sz="28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Pelvic Pain</a:t>
            </a:r>
            <a:endParaRPr lang="en-US" sz="28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Posterior pelvic pain originating in the </a:t>
            </a:r>
            <a:r>
              <a:rPr lang="en-US" sz="21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lumbosacral</a:t>
            </a:r>
            <a:r>
              <a:rPr lang="en-US" sz="2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sacroiliac, </a:t>
            </a:r>
            <a:r>
              <a:rPr lang="en-US" sz="21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coccydynial</a:t>
            </a:r>
            <a:r>
              <a:rPr lang="en-US" sz="2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21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sacrococcygeal</a:t>
            </a:r>
            <a:r>
              <a:rPr lang="en-US" sz="2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regions usually appears as localized pain in the lower lumbar spine and over the sacrum, often radiating over the sacroiliac ligaments. </a:t>
            </a:r>
            <a:endParaRPr lang="en-US" sz="21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 </a:t>
            </a:r>
            <a:r>
              <a:rPr lang="en-US" sz="2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radiating from the sacroiliac joint can commonly be felt in both the buttock and the posterior thigh and is often aggravated by rotation of the lumbar spine on the pelvis</a:t>
            </a:r>
            <a:r>
              <a:rPr lang="en-US" sz="2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2A96-F423-45A4-90E3-27FB195B773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4DF8-42AD-48B0-B140-FAA75576B2D7}" type="slidenum">
              <a:rPr lang="en-US"/>
              <a:pPr/>
              <a:t>2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467600" cy="944562"/>
          </a:xfrm>
        </p:spPr>
        <p:txBody>
          <a:bodyPr/>
          <a:lstStyle/>
          <a:p>
            <a:r>
              <a:rPr lang="en-US" sz="3600" dirty="0"/>
              <a:t>THE SACRUM AND SACROILIAC </a:t>
            </a:r>
            <a:r>
              <a:rPr lang="en-US" sz="3600" dirty="0" smtClean="0"/>
              <a:t>JOINT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8001000" cy="5105400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Evaluating the sacroiliac (SI) joint can be difficult in that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no single physical examination finding can predict a disorder of the SI joint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originating from the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SI joint can mimic pain referred from lumbar disc herniation, spinal stenosis, facet joint dysfunction, or even a disorder of the hip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0"/>
            <a:ext cx="815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67600" cy="944562"/>
          </a:xfrm>
        </p:spPr>
        <p:txBody>
          <a:bodyPr/>
          <a:lstStyle/>
          <a:p>
            <a:r>
              <a:rPr lang="en-US" sz="3200" dirty="0"/>
              <a:t>Screening for </a:t>
            </a:r>
            <a:r>
              <a:rPr lang="en-US" sz="3200" dirty="0" smtClean="0"/>
              <a:t>Gynecological </a:t>
            </a:r>
            <a:r>
              <a:rPr lang="en-US" sz="3200" dirty="0"/>
              <a:t>Causes of Pelvic </a:t>
            </a:r>
            <a:r>
              <a:rPr lang="en-US" sz="3200" dirty="0" smtClean="0"/>
              <a:t>Pain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Gynecological causes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pelvic pain are most often produced by 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congenital anomaly, inflammatory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processes,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neoplasia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 or trauma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Pelvic pain may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associated with pregnancy, endometriosis, and altered uterine position</a:t>
            </a:r>
          </a:p>
          <a:p>
            <a:pPr algn="ctr">
              <a:buNone/>
            </a:pPr>
            <a:r>
              <a:rPr lang="en-US" sz="20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CYSTOCELE AND RECTOCELE</a:t>
            </a:r>
            <a:endParaRPr lang="en-US" sz="20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Cystocele is the protrusion or herniation of the urinary bladder </a:t>
            </a:r>
            <a:r>
              <a:rPr lang="en-US" sz="20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against the wall of the vagina. </a:t>
            </a:r>
            <a:endParaRPr lang="en-US" sz="2000" dirty="0" smtClean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Rectocele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protrusion or herniation of the rectum and posterior wall of the vagina into the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vagina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2A96-F423-45A4-90E3-27FB195B773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648200"/>
            <a:ext cx="48387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Clinical Signs and Symptoms of Cystocele</a:t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Urinary frequency and urgency</a:t>
            </a:r>
          </a:p>
          <a:p>
            <a:pPr lvl="1"/>
            <a:r>
              <a:rPr lang="en-US" dirty="0" smtClean="0"/>
              <a:t>Difficulty emptying the bladder</a:t>
            </a:r>
          </a:p>
          <a:p>
            <a:pPr lvl="1"/>
            <a:r>
              <a:rPr lang="en-US" dirty="0" smtClean="0"/>
              <a:t>Cystitis (bladder infection)</a:t>
            </a:r>
          </a:p>
          <a:p>
            <a:pPr lvl="1"/>
            <a:r>
              <a:rPr lang="en-US" dirty="0" smtClean="0"/>
              <a:t>Painful </a:t>
            </a:r>
            <a:r>
              <a:rPr lang="en-US" dirty="0" smtClean="0"/>
              <a:t>sensation </a:t>
            </a:r>
            <a:r>
              <a:rPr lang="en-US" dirty="0" smtClean="0"/>
              <a:t>in the perineal area</a:t>
            </a:r>
          </a:p>
          <a:p>
            <a:pPr lvl="1"/>
            <a:r>
              <a:rPr lang="en-US" dirty="0" smtClean="0"/>
              <a:t>Urinary stress incontinence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2A96-F423-45A4-90E3-27FB195B773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924800" cy="7620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</a:rPr>
              <a:t>Clinical Signs and Symptoms of </a:t>
            </a:r>
            <a:r>
              <a:rPr lang="en-US" sz="2800" dirty="0" smtClean="0">
                <a:solidFill>
                  <a:schemeClr val="accent2"/>
                </a:solidFill>
              </a:rPr>
              <a:t>Rectocele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0"/>
            <a:ext cx="7848600" cy="5562600"/>
          </a:xfrm>
        </p:spPr>
        <p:txBody>
          <a:bodyPr/>
          <a:lstStyle/>
          <a:p>
            <a:pPr algn="just"/>
            <a:r>
              <a:rPr lang="en-US" sz="20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Pelvic</a:t>
            </a:r>
            <a:r>
              <a:rPr lang="en-US" sz="20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, perineal pain and difficulty with defecation</a:t>
            </a:r>
          </a:p>
          <a:p>
            <a:pPr algn="just"/>
            <a:r>
              <a:rPr lang="en-US" sz="20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Feeling </a:t>
            </a:r>
            <a:r>
              <a:rPr lang="en-US" sz="20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of incomplete rectal emptying</a:t>
            </a:r>
          </a:p>
          <a:p>
            <a:pPr algn="just"/>
            <a:r>
              <a:rPr lang="en-US" sz="20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Constipation</a:t>
            </a:r>
            <a:endParaRPr lang="en-US" sz="2000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0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Painful </a:t>
            </a:r>
            <a:r>
              <a:rPr lang="en-US" sz="20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intercourse</a:t>
            </a:r>
          </a:p>
          <a:p>
            <a:pPr algn="just"/>
            <a:r>
              <a:rPr lang="en-US" sz="20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Aching </a:t>
            </a:r>
            <a:r>
              <a:rPr lang="en-US" sz="20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or pressure after a bowel movement</a:t>
            </a:r>
          </a:p>
          <a:p>
            <a:pPr algn="ctr">
              <a:buNone/>
            </a:pPr>
            <a:r>
              <a:rPr lang="en-US" sz="2600" b="1" dirty="0" smtClean="0">
                <a:solidFill>
                  <a:schemeClr val="accent2"/>
                </a:solidFill>
              </a:rPr>
              <a:t>Screening for Infectious Causes of Pelvic Pain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Infection 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is the most common cause of systemically induced pelvic pain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Infection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inflammation within the pelvis from acute appendicitis, diverticulitis,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Crohn's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disease, osteomyelitis,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salpingitis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etc.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produce visceral and somatic pelvic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pain.</a:t>
            </a:r>
          </a:p>
          <a:p>
            <a:pPr algn="just"/>
            <a:r>
              <a:rPr lang="en-US" sz="2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Pelvic 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inflammatory disease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(PID) and 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sexually transmitted infection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the most common causes of infection in women.</a:t>
            </a:r>
            <a:endParaRPr lang="en-US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2A96-F423-45A4-90E3-27FB195B773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924800" cy="6324600"/>
          </a:xfrm>
        </p:spPr>
        <p:txBody>
          <a:bodyPr/>
          <a:lstStyle/>
          <a:p>
            <a:pPr algn="just"/>
            <a:r>
              <a:rPr lang="en-US" sz="2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Right-sided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abdominal or pelvic inflammatory pain is often associated with appendicitis, whereas </a:t>
            </a:r>
            <a:r>
              <a:rPr lang="en-US" sz="2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left-sided pain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more likely associated with diverticulitis. </a:t>
            </a:r>
            <a:endParaRPr lang="en-U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Bilateral </a:t>
            </a:r>
            <a:r>
              <a:rPr lang="en-US" sz="2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pain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indicate infection. The pain may be aggravated by increased abdominal pressure (e.g., coughing, walking).</a:t>
            </a:r>
          </a:p>
          <a:p>
            <a:pPr algn="ctr">
              <a:buNone/>
            </a:pPr>
            <a:r>
              <a:rPr lang="en-US" sz="2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4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Clinical </a:t>
            </a:r>
            <a:r>
              <a:rPr lang="en-US" sz="24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Signs and Symptoms of Pelvic Inflammatory Disease</a:t>
            </a:r>
            <a:endParaRPr lang="en-US" sz="24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2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Often </a:t>
            </a:r>
            <a:r>
              <a:rPr lang="en-US" sz="2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asymptomatic</a:t>
            </a:r>
          </a:p>
          <a:p>
            <a:pPr algn="just"/>
            <a:r>
              <a:rPr lang="en-US" sz="22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Vaginal </a:t>
            </a:r>
            <a:r>
              <a:rPr lang="en-US" sz="22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discharge or bleeding</a:t>
            </a:r>
          </a:p>
          <a:p>
            <a:pPr algn="just"/>
            <a:r>
              <a:rPr lang="en-US" sz="22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Burning </a:t>
            </a:r>
            <a:r>
              <a:rPr lang="en-US" sz="2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on urination (</a:t>
            </a:r>
            <a:r>
              <a:rPr lang="en-US" sz="2200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dysuria</a:t>
            </a:r>
            <a:r>
              <a:rPr lang="en-US" sz="2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algn="just"/>
            <a:r>
              <a:rPr lang="en-US" sz="22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Moderate </a:t>
            </a:r>
            <a:r>
              <a:rPr lang="en-US" sz="22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(dull aching) to severe abdominal and/or pelvic </a:t>
            </a:r>
            <a:r>
              <a:rPr lang="en-US" sz="22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pain</a:t>
            </a:r>
            <a:r>
              <a:rPr lang="en-US" sz="22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; back pain is possible</a:t>
            </a:r>
          </a:p>
          <a:p>
            <a:pPr algn="just"/>
            <a:r>
              <a:rPr lang="en-US" sz="22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Painful </a:t>
            </a:r>
            <a:r>
              <a:rPr lang="en-US" sz="22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intercourse </a:t>
            </a:r>
          </a:p>
          <a:p>
            <a:pPr algn="just"/>
            <a:r>
              <a:rPr lang="en-US" sz="22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Painful </a:t>
            </a:r>
            <a:r>
              <a:rPr lang="en-US" sz="2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menstruation</a:t>
            </a:r>
          </a:p>
          <a:p>
            <a:pPr algn="just"/>
            <a:r>
              <a:rPr lang="en-US" sz="22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Constitutional </a:t>
            </a:r>
            <a:r>
              <a:rPr lang="en-US" sz="2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symptoms (fever, chills, nausea, vomiting</a:t>
            </a:r>
            <a:r>
              <a:rPr lang="en-US" sz="22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)</a:t>
            </a:r>
            <a:endParaRPr lang="en-US" sz="2200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2A96-F423-45A4-90E3-27FB195B773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838200"/>
          </a:xfrm>
        </p:spPr>
        <p:txBody>
          <a:bodyPr/>
          <a:lstStyle/>
          <a:p>
            <a:r>
              <a:rPr lang="en-US" sz="3200" dirty="0"/>
              <a:t>Screening for Vascular Causes of Pelvic </a:t>
            </a:r>
            <a:r>
              <a:rPr lang="en-US" sz="3200" dirty="0" smtClean="0"/>
              <a:t>Pain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924800" cy="5334000"/>
          </a:xfrm>
        </p:spPr>
        <p:txBody>
          <a:bodyPr/>
          <a:lstStyle/>
          <a:p>
            <a:pPr algn="just">
              <a:buNone/>
            </a:pPr>
            <a:r>
              <a:rPr lang="en-US" sz="28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Peripheral Vascular Disease</a:t>
            </a:r>
            <a:endParaRPr lang="en-US" sz="28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8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iliac arteries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become gradually occluded by atherosclerosis or may be obstructed by an embolus. </a:t>
            </a:r>
            <a:endParaRPr lang="en-US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resultant ischemia produces pain in the affected limb but may also give rise to pelvic pain. </a:t>
            </a:r>
            <a:endParaRPr lang="en-US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 is characteristically aggravated by exercise </a:t>
            </a:r>
            <a:r>
              <a:rPr lang="en-US" sz="28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800" dirty="0" err="1">
                <a:solidFill>
                  <a:srgbClr val="00B0F0"/>
                </a:solidFill>
                <a:latin typeface="+mn-lt"/>
                <a:ea typeface="+mn-ea"/>
                <a:cs typeface="+mn-cs"/>
              </a:rPr>
              <a:t>claudication</a:t>
            </a:r>
            <a:r>
              <a:rPr lang="en-US" sz="28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). </a:t>
            </a:r>
            <a:endParaRPr lang="en-US" sz="2800" dirty="0" smtClean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8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Typically</a:t>
            </a:r>
            <a:r>
              <a:rPr lang="en-US" sz="28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, symptoms develop 5 or 10 minutes after the client has started the activity</a:t>
            </a:r>
            <a:r>
              <a:rPr lang="en-US" sz="28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.</a:t>
            </a:r>
            <a:endParaRPr lang="en-US" sz="2800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2A96-F423-45A4-90E3-27FB195B773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001000" cy="715962"/>
          </a:xfrm>
        </p:spPr>
        <p:txBody>
          <a:bodyPr/>
          <a:lstStyle/>
          <a:p>
            <a:r>
              <a:rPr lang="en-US" sz="4000" dirty="0">
                <a:solidFill>
                  <a:schemeClr val="accent2"/>
                </a:solidFill>
              </a:rPr>
              <a:t>Pelvic Congestion </a:t>
            </a:r>
            <a:r>
              <a:rPr lang="en-US" sz="4000" dirty="0" smtClean="0">
                <a:solidFill>
                  <a:schemeClr val="accent2"/>
                </a:solidFill>
              </a:rPr>
              <a:t>Syndrome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924800" cy="5486400"/>
          </a:xfrm>
        </p:spPr>
        <p:txBody>
          <a:bodyPr/>
          <a:lstStyle/>
          <a:p>
            <a:pPr algn="just"/>
            <a:r>
              <a:rPr lang="en-US" sz="2100" dirty="0" smtClean="0">
                <a:solidFill>
                  <a:schemeClr val="tx1"/>
                </a:solidFill>
              </a:rPr>
              <a:t>Varicose veins of the ovaries (varicosities) cause the blood in the veins to flow downward rather than up toward the heart.</a:t>
            </a:r>
          </a:p>
          <a:p>
            <a:pPr algn="ctr">
              <a:buNone/>
            </a:pPr>
            <a:endParaRPr lang="en-US" sz="2100" b="1" dirty="0" smtClean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en-US" sz="21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Clinical </a:t>
            </a:r>
            <a:r>
              <a:rPr lang="en-US" sz="21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Signs and Symptoms of Pelvic Congestion Syndrome (Ovarian varicosities)</a:t>
            </a:r>
            <a:endParaRPr lang="en-US" sz="21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 </a:t>
            </a:r>
            <a:r>
              <a:rPr lang="en-US" sz="2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abdominal/pelvic pain (intermittent or continuous, described as "dull aching" but can be sharp and severe)</a:t>
            </a:r>
          </a:p>
          <a:p>
            <a:pPr algn="just"/>
            <a:r>
              <a:rPr lang="en-US" sz="2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Unilateral </a:t>
            </a:r>
            <a:r>
              <a:rPr lang="en-US" sz="2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bilateral</a:t>
            </a:r>
          </a:p>
          <a:p>
            <a:pPr algn="just"/>
            <a:r>
              <a:rPr lang="en-US" sz="2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 </a:t>
            </a:r>
            <a:r>
              <a:rPr lang="en-US" sz="2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worsens with prolonged standing or at the end of the day</a:t>
            </a:r>
          </a:p>
          <a:p>
            <a:pPr algn="just"/>
            <a:r>
              <a:rPr lang="en-US" sz="2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 </a:t>
            </a:r>
            <a:r>
              <a:rPr lang="en-US" sz="2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worse before or during menses</a:t>
            </a:r>
          </a:p>
          <a:p>
            <a:pPr algn="just"/>
            <a:r>
              <a:rPr lang="en-US" sz="2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 </a:t>
            </a:r>
            <a:r>
              <a:rPr lang="en-US" sz="2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"aching" that occurs after intercourse </a:t>
            </a:r>
          </a:p>
          <a:p>
            <a:pPr algn="just"/>
            <a:r>
              <a:rPr lang="en-US" sz="2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Presence </a:t>
            </a:r>
            <a:r>
              <a:rPr lang="en-US" sz="2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varicose veins in the buttocks, thighs, or lower extremities</a:t>
            </a:r>
          </a:p>
          <a:p>
            <a:pPr algn="just"/>
            <a:r>
              <a:rPr lang="en-US" sz="2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 </a:t>
            </a:r>
            <a:r>
              <a:rPr lang="en-US" sz="2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backache is a common feature, made worse by standing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2A96-F423-45A4-90E3-27FB195B773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01000" cy="792162"/>
          </a:xfrm>
        </p:spPr>
        <p:txBody>
          <a:bodyPr/>
          <a:lstStyle/>
          <a:p>
            <a:r>
              <a:rPr lang="en-US" sz="3200" dirty="0"/>
              <a:t>Screening for Cancer as a Cause of Pelvic </a:t>
            </a:r>
            <a:r>
              <a:rPr lang="en-US" sz="3200" dirty="0" smtClean="0"/>
              <a:t>Pain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8001000" cy="52578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history of cancer with recent surgical removal of tumor tissue followed by back, hip, sacral, or pelvic pain within the next 6 months is a major red flag.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common clinical presentation of pelvic or abdominal cancer referred to the soma is one of back, sacral, or pelvic pain described as one or more of the following: deep aching, colicky, constant with crescendo waves of pain that come and go, or diffuse pain.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 does not localize</a:t>
            </a:r>
            <a:endParaRPr lang="en-US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2A96-F423-45A4-90E3-27FB195B773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924800" cy="868362"/>
          </a:xfrm>
        </p:spPr>
        <p:txBody>
          <a:bodyPr/>
          <a:lstStyle/>
          <a:p>
            <a:r>
              <a:rPr lang="en-US" sz="3200" dirty="0"/>
              <a:t>Screening for Gastrointestinal Causes of Pelvic </a:t>
            </a:r>
            <a:r>
              <a:rPr lang="en-US" sz="3200" dirty="0" smtClean="0"/>
              <a:t>Pain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924800" cy="5334000"/>
          </a:xfrm>
        </p:spPr>
        <p:txBody>
          <a:bodyPr/>
          <a:lstStyle/>
          <a:p>
            <a:pPr algn="just"/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Gastrointestinal conditions can cause pelvic pain. </a:t>
            </a:r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common causes of pelvic pain referred from the GI system are the following:</a:t>
            </a:r>
          </a:p>
          <a:p>
            <a:pPr lvl="1" algn="just"/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Acute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appendicitis</a:t>
            </a:r>
          </a:p>
          <a:p>
            <a:pPr lvl="1" algn="just"/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Inflammatory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bowel disease (IBD;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Crohn's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disease,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ulcerative colitis)</a:t>
            </a:r>
          </a:p>
          <a:p>
            <a:pPr lvl="1" algn="just"/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Diverticulitis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algn="just"/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Irritable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bowel syndrome (IBS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2A96-F423-45A4-90E3-27FB195B7739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 descr="C:\Users\QAMAR\Desktop\h9991332_001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657600"/>
            <a:ext cx="6248400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smtClean="0"/>
              <a:t>For all of these conditions, the symptoms as seen or reported in a physical therapy practice are usually the same. </a:t>
            </a:r>
          </a:p>
          <a:p>
            <a:pPr algn="just"/>
            <a:r>
              <a:rPr lang="en-US" sz="2400" dirty="0" smtClean="0"/>
              <a:t>The client may present with one or more of the following:</a:t>
            </a:r>
          </a:p>
          <a:p>
            <a:pPr lvl="1" algn="just"/>
            <a:r>
              <a:rPr lang="en-US" sz="2400" dirty="0" smtClean="0"/>
              <a:t>GI symptoms</a:t>
            </a:r>
          </a:p>
          <a:p>
            <a:pPr lvl="1" algn="just"/>
            <a:r>
              <a:rPr lang="en-US" sz="2400" dirty="0" smtClean="0"/>
              <a:t>Symptoms aggravated by increased abdominal pressure (coughing, straining, lifting, bending)</a:t>
            </a:r>
          </a:p>
          <a:p>
            <a:pPr lvl="1" algn="just"/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2A96-F423-45A4-90E3-27FB195B773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371600" y="3657600"/>
            <a:ext cx="69342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2A96-F423-45A4-90E3-27FB195B773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600" y="1447800"/>
            <a:ext cx="769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 typeface="Wingdings" pitchFamily="2" charset="2"/>
              <a:buChar char="ü"/>
            </a:pPr>
            <a:r>
              <a:rPr lang="en-US" sz="2800" dirty="0" smtClean="0"/>
              <a:t>Iliopsoas abscess (a positive test is indicative of an inflammatory/ infectious process)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800" dirty="0" smtClean="0"/>
              <a:t>Positive </a:t>
            </a:r>
            <a:r>
              <a:rPr lang="en-US" sz="2800" dirty="0" err="1" smtClean="0"/>
              <a:t>McBurney's</a:t>
            </a:r>
            <a:r>
              <a:rPr lang="en-US" sz="2800" dirty="0" smtClean="0"/>
              <a:t> point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800" dirty="0" smtClean="0"/>
              <a:t>Rebound tenderness or Blumberg's sign</a:t>
            </a:r>
            <a:endParaRPr lang="en-US" sz="28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most common clinical presentation of sacroiliac pain is associated with a </a:t>
            </a:r>
            <a:r>
              <a:rPr lang="en-US" dirty="0" smtClean="0">
                <a:solidFill>
                  <a:srgbClr val="0033CC"/>
                </a:solidFill>
              </a:rPr>
              <a:t>memorable physical event that initiated the pain, such as a misstep off a curb, a fall on the hip or buttocks, lifting of a heavy object in a twisted position, or childbirth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A history of </a:t>
            </a:r>
            <a:r>
              <a:rPr lang="en-US" dirty="0" smtClean="0">
                <a:solidFill>
                  <a:srgbClr val="0033CC"/>
                </a:solidFill>
              </a:rPr>
              <a:t>previous spine surgery </a:t>
            </a:r>
            <a:r>
              <a:rPr lang="en-US" dirty="0" smtClean="0"/>
              <a:t>is very common in clients with SI intra-</a:t>
            </a:r>
            <a:r>
              <a:rPr lang="en-US" dirty="0" err="1" smtClean="0"/>
              <a:t>articular</a:t>
            </a:r>
            <a:r>
              <a:rPr lang="en-US" dirty="0" smtClean="0"/>
              <a:t> pain.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2A96-F423-45A4-90E3-27FB195B773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24800" cy="715962"/>
          </a:xfrm>
        </p:spPr>
        <p:txBody>
          <a:bodyPr/>
          <a:lstStyle/>
          <a:p>
            <a:r>
              <a:rPr lang="en-US" sz="2800" dirty="0"/>
              <a:t>Screening for </a:t>
            </a:r>
            <a:r>
              <a:rPr lang="en-US" sz="2800" dirty="0" err="1"/>
              <a:t>Urogenital</a:t>
            </a:r>
            <a:r>
              <a:rPr lang="en-US" sz="2800" dirty="0"/>
              <a:t> Causes of Pelvic </a:t>
            </a:r>
            <a:r>
              <a:rPr lang="en-US" sz="2800" dirty="0" smtClean="0"/>
              <a:t>Pain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8077200" cy="5257800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Infection of the bladder or kidney, kidney stones, renal </a:t>
            </a:r>
            <a:r>
              <a:rPr lang="en-US" sz="24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failure, </a:t>
            </a:r>
            <a:r>
              <a:rPr lang="en-US" sz="24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spasm of the urethral smooth muscle, and tumors in any of the </a:t>
            </a:r>
            <a:r>
              <a:rPr lang="en-US" sz="2400" dirty="0" err="1">
                <a:solidFill>
                  <a:srgbClr val="00B0F0"/>
                </a:solidFill>
                <a:latin typeface="+mn-lt"/>
                <a:ea typeface="+mn-ea"/>
                <a:cs typeface="+mn-cs"/>
              </a:rPr>
              <a:t>urogenital</a:t>
            </a:r>
            <a:r>
              <a:rPr lang="en-US" sz="24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 organs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refer pain to the lower lumbar and pelvic regions, mimicking musculoskeletal dysfunction. 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Pelvic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floor tension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myalgia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develop in response to these conditions and create pelvic pain. 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 pain pattern may radiate around the flanks to the lower abdominal region, the genitalia, and the anterior/medial thighs. 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therapist needs to ask the client about the presence of painful urination or changes in urination and constitutional symptoms such as fever, chills, sweats, and nausea or vomiting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2A96-F423-45A4-90E3-27FB195B773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2A96-F423-45A4-90E3-27FB195B7739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074" name="Picture 2" descr="D:\Best slides\003_flowerswing_thanks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85344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7200"/>
            <a:ext cx="7848600" cy="6172200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typical systemic diseases that refer pain to the sacrum and sacroiliac joint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include: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Endocarditis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Prostate cancer or other neoplasm, 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Gynecologic disorders, 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Rheumatic diseases (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e.G.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Spondyloarthropathies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such as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ankylosing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spondylitis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reiter's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syndrome, or psoriatic arthritis), 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Paget's disease.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Disorders of the large intestine and colon, such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as: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Ulcerative colitis, 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Crohn's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disease (regional enteritis), 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Carcinoma of the colon, 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Irritable bowel syndrome, </a:t>
            </a:r>
          </a:p>
          <a:p>
            <a:pPr algn="just">
              <a:buNone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		can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 pain to the sacrum when the rectum is stimulated.</a:t>
            </a:r>
          </a:p>
          <a:p>
            <a:pPr algn="just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2A96-F423-45A4-90E3-27FB195B77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67600" cy="609600"/>
          </a:xfrm>
        </p:spPr>
        <p:txBody>
          <a:bodyPr/>
          <a:lstStyle/>
          <a:p>
            <a:r>
              <a:rPr lang="en-US" dirty="0"/>
              <a:t>Clinical </a:t>
            </a:r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772400" cy="5562600"/>
          </a:xfrm>
        </p:spPr>
        <p:txBody>
          <a:bodyPr/>
          <a:lstStyle/>
          <a:p>
            <a:pPr algn="just"/>
            <a:r>
              <a:rPr lang="en-US" sz="2200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Insidious onset or unknown cause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always a red flag. </a:t>
            </a:r>
            <a:endParaRPr lang="en-U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Sacral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 in the absence of a history of trauma or overuse is a </a:t>
            </a:r>
            <a:r>
              <a:rPr lang="en-US" sz="2200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clue to the presentation of systemic backache. </a:t>
            </a:r>
            <a:endParaRPr lang="en-US" sz="2200" dirty="0" smtClean="0">
              <a:solidFill>
                <a:srgbClr val="0033CC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 or sacral pain </a:t>
            </a:r>
            <a:r>
              <a:rPr lang="en-US" sz="2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radiating around the flank suggests the renal or urologic system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 or sacral pain radiating to the buttock or legs </a:t>
            </a:r>
            <a:r>
              <a:rPr lang="en-US" sz="2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may be vascular. </a:t>
            </a:r>
            <a:endParaRPr lang="en-US" sz="2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2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Questions </a:t>
            </a:r>
            <a:r>
              <a:rPr lang="en-US" sz="2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about the effects of activity on symptoms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history of cardiovascular or peripheral vascular diseases are important. </a:t>
            </a:r>
            <a:endParaRPr lang="en-U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elicited by </a:t>
            </a:r>
            <a:r>
              <a:rPr lang="en-US" sz="2200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pressing on the sacrum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client in a prone position suggests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sacroiliitis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(inflammation of the sacroiliac joint) or mechanical derangement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2A96-F423-45A4-90E3-27FB195B77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563562"/>
          </a:xfrm>
        </p:spPr>
        <p:txBody>
          <a:bodyPr/>
          <a:lstStyle/>
          <a:p>
            <a:r>
              <a:rPr lang="en-US" dirty="0"/>
              <a:t>SI JOINT PAIN </a:t>
            </a:r>
            <a:r>
              <a:rPr lang="en-US" dirty="0" smtClean="0"/>
              <a:t>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848600" cy="5562600"/>
          </a:xfrm>
        </p:spPr>
        <p:txBody>
          <a:bodyPr/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Whether from a mechanical or a systemic origin, the patient usually experiences </a:t>
            </a:r>
            <a:r>
              <a:rPr lang="en-US" sz="2000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pain over the posterior SI joint and buttock, with or without lower extremity pain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be </a:t>
            </a:r>
            <a:r>
              <a:rPr lang="en-US" sz="2000" dirty="0">
                <a:solidFill>
                  <a:srgbClr val="CC0000"/>
                </a:solidFill>
                <a:latin typeface="+mn-lt"/>
                <a:ea typeface="+mn-ea"/>
                <a:cs typeface="+mn-cs"/>
              </a:rPr>
              <a:t>unilateral or bilateral and can be referred to a wide referral zone,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 the lumbar spine, abdomen, groin, foot, and ankle.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wide range of SI joint-referred pain patterns occur because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innervation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highly variable and complex, or because pain may be somatically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referred.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Adjacent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structures, such as the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piriformis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muscle, sciatic nerve, and L5 nerve root, may be affected by intrinsic joint disease and can become active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nociceptors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 can mimic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discogenic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disease with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radicular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pain down the leg to the foot.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0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People </a:t>
            </a:r>
            <a:r>
              <a:rPr lang="en-US" sz="20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who report midline lumbar pain when they rise from a sitting position are likely to have </a:t>
            </a:r>
            <a:r>
              <a:rPr lang="en-US" sz="2000" dirty="0" err="1">
                <a:solidFill>
                  <a:srgbClr val="00B0F0"/>
                </a:solidFill>
                <a:latin typeface="+mn-lt"/>
                <a:ea typeface="+mn-ea"/>
                <a:cs typeface="+mn-cs"/>
              </a:rPr>
              <a:t>discogenic</a:t>
            </a:r>
            <a:r>
              <a:rPr lang="en-US" sz="20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 pain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2A96-F423-45A4-90E3-27FB195B773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81000"/>
            <a:ext cx="7924800" cy="6172200"/>
          </a:xfrm>
        </p:spPr>
        <p:txBody>
          <a:bodyPr/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Clients with unilateral pain below the level of the L5 </a:t>
            </a:r>
            <a:r>
              <a:rPr lang="en-US" sz="26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spinous</a:t>
            </a:r>
            <a:r>
              <a:rPr lang="en-US" sz="2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process and pain when they rise from sitting are likely to have a painful SI joint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600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Pain </a:t>
            </a:r>
            <a:r>
              <a:rPr lang="en-US" sz="2600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from SI joint syndrome may be aggravated by sitting or lying on the affected side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 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gets worse with prolonged driving or riding in a car, weight bearing on the affected 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side 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trunk flexion with the legs straight.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pain can also </a:t>
            </a:r>
            <a:r>
              <a:rPr lang="en-US" sz="2600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mimic the pain pattern of kidney disease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anterior thigh pain, but with SI dysfunction, no signs and symptoms (e.g., constitutional symptoms, bladder dysfunction) are 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</a:t>
            </a:r>
            <a:endParaRPr lang="en-US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2A96-F423-45A4-90E3-27FB195B773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020762"/>
          </a:xfrm>
        </p:spPr>
        <p:txBody>
          <a:bodyPr/>
          <a:lstStyle/>
          <a:p>
            <a:r>
              <a:rPr lang="en-US" sz="2800" dirty="0"/>
              <a:t>Screening for Infectious/Inflammatory Causes of Sacroiliac </a:t>
            </a:r>
            <a:r>
              <a:rPr lang="en-US" sz="2800" dirty="0" smtClean="0"/>
              <a:t>Pain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924800" cy="4754563"/>
          </a:xfrm>
        </p:spPr>
        <p:txBody>
          <a:bodyPr/>
          <a:lstStyle/>
          <a:p>
            <a:pPr algn="just"/>
            <a:r>
              <a:rPr lang="en-US" sz="27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Usually, the infection is unilateral and is caused by Pseudomonas </a:t>
            </a:r>
            <a:r>
              <a:rPr lang="en-US" sz="2700" dirty="0" err="1">
                <a:solidFill>
                  <a:srgbClr val="00B0F0"/>
                </a:solidFill>
                <a:latin typeface="+mn-lt"/>
                <a:ea typeface="+mn-ea"/>
                <a:cs typeface="+mn-cs"/>
              </a:rPr>
              <a:t>aeruginosa</a:t>
            </a:r>
            <a:r>
              <a:rPr lang="en-US" sz="27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, Staphylococcus </a:t>
            </a:r>
            <a:r>
              <a:rPr lang="en-US" sz="2700" dirty="0" err="1">
                <a:solidFill>
                  <a:srgbClr val="00B0F0"/>
                </a:solidFill>
                <a:latin typeface="+mn-lt"/>
                <a:ea typeface="+mn-ea"/>
                <a:cs typeface="+mn-cs"/>
              </a:rPr>
              <a:t>aureus</a:t>
            </a:r>
            <a:r>
              <a:rPr lang="en-US" sz="27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, Cryptococcus organisms, or Mycobacterium tuberculosis. </a:t>
            </a:r>
            <a:endParaRPr lang="en-US" sz="2700" dirty="0" smtClean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</a:t>
            </a:r>
            <a:r>
              <a:rPr lang="en-US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factors for joint infection include </a:t>
            </a:r>
            <a:r>
              <a:rPr lang="en-US" sz="27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trauma, </a:t>
            </a:r>
            <a:r>
              <a:rPr lang="en-US" sz="2700" dirty="0" err="1">
                <a:solidFill>
                  <a:srgbClr val="00B0F0"/>
                </a:solidFill>
                <a:latin typeface="+mn-lt"/>
                <a:ea typeface="+mn-ea"/>
                <a:cs typeface="+mn-cs"/>
              </a:rPr>
              <a:t>endocarditis</a:t>
            </a:r>
            <a:r>
              <a:rPr lang="en-US" sz="27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, intravenous drug use, and </a:t>
            </a:r>
            <a:r>
              <a:rPr lang="en-US" sz="2700" dirty="0" err="1">
                <a:solidFill>
                  <a:srgbClr val="00B0F0"/>
                </a:solidFill>
                <a:latin typeface="+mn-lt"/>
                <a:ea typeface="+mn-ea"/>
                <a:cs typeface="+mn-cs"/>
              </a:rPr>
              <a:t>immunosuppression</a:t>
            </a:r>
            <a:r>
              <a:rPr lang="en-US" sz="27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. </a:t>
            </a:r>
            <a:endParaRPr lang="en-US" sz="2700" dirty="0" smtClean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Inflammation </a:t>
            </a:r>
            <a:r>
              <a:rPr lang="en-US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sacroiliac joint may result from metabolic, traumatic, or rheumatic causes. </a:t>
            </a:r>
            <a:endParaRPr lang="en-US" sz="27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700" dirty="0" err="1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Sacroiliitis</a:t>
            </a:r>
            <a:r>
              <a:rPr lang="en-US" sz="2700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is present in all individuals with </a:t>
            </a:r>
            <a:r>
              <a:rPr lang="en-US" sz="2700" dirty="0" err="1">
                <a:solidFill>
                  <a:srgbClr val="92D050"/>
                </a:solidFill>
                <a:latin typeface="+mn-lt"/>
                <a:ea typeface="+mn-ea"/>
                <a:cs typeface="+mn-cs"/>
              </a:rPr>
              <a:t>ankylosing</a:t>
            </a:r>
            <a:r>
              <a:rPr lang="en-US" sz="2700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dirty="0" err="1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spondylitis</a:t>
            </a:r>
            <a:endParaRPr lang="en-US" sz="2700" dirty="0">
              <a:solidFill>
                <a:srgbClr val="92D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2A96-F423-45A4-90E3-27FB195B773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944562"/>
          </a:xfrm>
        </p:spPr>
        <p:txBody>
          <a:bodyPr/>
          <a:lstStyle/>
          <a:p>
            <a:r>
              <a:rPr lang="en-US" sz="3600" dirty="0"/>
              <a:t>Rheumatic Diseases as a Cause of Sacral or SI </a:t>
            </a:r>
            <a:r>
              <a:rPr lang="en-US" sz="3600" dirty="0" smtClean="0"/>
              <a:t>Pain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848600" cy="5105400"/>
          </a:xfrm>
        </p:spPr>
        <p:txBody>
          <a:bodyPr/>
          <a:lstStyle/>
          <a:p>
            <a:pPr algn="just"/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common systemic causes of sacral pain are non-infected, inflammatory erosive rheumatic diseases that target the SI,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including:</a:t>
            </a:r>
          </a:p>
          <a:p>
            <a:pPr lvl="1" algn="just"/>
            <a:r>
              <a:rPr lang="en-US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ankylosing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spondylitis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algn="just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Reiter's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syndrome, </a:t>
            </a:r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algn="just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psoriatic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arthritis, </a:t>
            </a:r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algn="just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arthritis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inflammatory bowel disease (IBD) such as regional enteritis (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Crohn's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disease).</a:t>
            </a:r>
          </a:p>
          <a:p>
            <a:pPr algn="just"/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Reiter's syndrome often presents as a triad of symptoms, including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arthritis, conjunctivitis, and </a:t>
            </a:r>
            <a:r>
              <a:rPr lang="en-US" sz="22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urethritis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These three symptoms in the presence of sacral pain raise a red flag. </a:t>
            </a:r>
            <a:endParaRPr lang="en-U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Crohn's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 may be accompanied by skin rash and joint pain. This enteric condition is well known for its arthritic component, which is present in up to 25% of all cases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2A96-F423-45A4-90E3-27FB195B77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coII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DecoII</Template>
  <TotalTime>528</TotalTime>
  <Words>2121</Words>
  <Application>Microsoft Office PowerPoint</Application>
  <PresentationFormat>On-screen Show (4:3)</PresentationFormat>
  <Paragraphs>223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DecoII</vt:lpstr>
      <vt:lpstr>Screening the Sacrum, Sacroiliac, and Pelvis</vt:lpstr>
      <vt:lpstr>THE SACRUM AND SACROILIAC JOINT</vt:lpstr>
      <vt:lpstr>Slide 3</vt:lpstr>
      <vt:lpstr>Slide 4</vt:lpstr>
      <vt:lpstr>Clinical Presentation</vt:lpstr>
      <vt:lpstr>SI JOINT PAIN PATTERN</vt:lpstr>
      <vt:lpstr>Slide 7</vt:lpstr>
      <vt:lpstr>Screening for Infectious/Inflammatory Causes of Sacroiliac Pain</vt:lpstr>
      <vt:lpstr>Rheumatic Diseases as a Cause of Sacral or SI Pain</vt:lpstr>
      <vt:lpstr>Screening for Spondylogenic Causes of Sacroiliac Pain</vt:lpstr>
      <vt:lpstr>OSTEOPOROSIS</vt:lpstr>
      <vt:lpstr>Fracture</vt:lpstr>
      <vt:lpstr>Slide 13</vt:lpstr>
      <vt:lpstr>Slide 14</vt:lpstr>
      <vt:lpstr>Screening for Tumors as a Cause of Sacral/Sacroiliac Pain</vt:lpstr>
      <vt:lpstr>THE PELVIS</vt:lpstr>
      <vt:lpstr>Slide 17</vt:lpstr>
      <vt:lpstr>Screening for Neuromuscular and Musculoskeletal Causes of Pelvic Pain</vt:lpstr>
      <vt:lpstr>Anterior Pelvic Pain</vt:lpstr>
      <vt:lpstr>Screening for Gynecological Causes of Pelvic Pain</vt:lpstr>
      <vt:lpstr>Clinical Signs and Symptoms of Cystocele </vt:lpstr>
      <vt:lpstr>Clinical Signs and Symptoms of Rectocele</vt:lpstr>
      <vt:lpstr>Slide 23</vt:lpstr>
      <vt:lpstr>Screening for Vascular Causes of Pelvic Pain</vt:lpstr>
      <vt:lpstr>Pelvic Congestion Syndrome</vt:lpstr>
      <vt:lpstr>Screening for Cancer as a Cause of Pelvic Pain</vt:lpstr>
      <vt:lpstr>Screening for Gastrointestinal Causes of Pelvic Pain</vt:lpstr>
      <vt:lpstr>Slide 28</vt:lpstr>
      <vt:lpstr>Slide 29</vt:lpstr>
      <vt:lpstr>Screening for Urogenital Causes of Pelvic Pain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 the Sacrum, Sacroiliac, and Pelvis</dc:title>
  <dc:creator>aamir.naeem</dc:creator>
  <cp:lastModifiedBy>QAMAR</cp:lastModifiedBy>
  <cp:revision>49</cp:revision>
  <dcterms:created xsi:type="dcterms:W3CDTF">2014-09-04T05:02:59Z</dcterms:created>
  <dcterms:modified xsi:type="dcterms:W3CDTF">2015-05-12T07:00:38Z</dcterms:modified>
</cp:coreProperties>
</file>