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</p:sldMasterIdLst>
  <p:sldIdLst>
    <p:sldId id="264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7826F91-F20C-5043-BA9E-080D88D9865F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170887-5D62-894C-A1E4-4FEBEAE531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mazon.com/Stages-Economic-Growth-Non-Communist-Manifesto/dp/0521409284/ref=sr_1_1?ie=UTF8&amp;qid=1516728997&amp;sr=8-1&amp;keywords=%22Stages+of+Economic+Growth%22&amp;tag=aboutcom02thoughtco-2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houghtco.com/capitalism-definition-30260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6368"/>
            <a:ext cx="8229600" cy="1400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/>
              <a:t>DEVELOPMENT PROCESS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1670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9700"/>
            <a:ext cx="8763000" cy="6718300"/>
          </a:xfrm>
        </p:spPr>
        <p:txBody>
          <a:bodyPr>
            <a:noAutofit/>
          </a:bodyPr>
          <a:lstStyle/>
          <a:p>
            <a:pPr marL="857250" indent="-857250" algn="just">
              <a:lnSpc>
                <a:spcPct val="140000"/>
              </a:lnSpc>
              <a:buFont typeface="Wingdings" charset="2"/>
              <a:buChar char="²"/>
            </a:pPr>
            <a:r>
              <a:rPr lang="en-US" sz="2600" dirty="0" smtClean="0">
                <a:solidFill>
                  <a:schemeClr val="tx1"/>
                </a:solidFill>
              </a:rPr>
              <a:t>One of the key thinkers </a:t>
            </a:r>
            <a:r>
              <a:rPr lang="en-US" sz="2600" dirty="0">
                <a:solidFill>
                  <a:schemeClr val="tx1"/>
                </a:solidFill>
              </a:rPr>
              <a:t>of Development </a:t>
            </a:r>
            <a:r>
              <a:rPr lang="en-US" sz="2600" dirty="0" smtClean="0">
                <a:solidFill>
                  <a:schemeClr val="tx1"/>
                </a:solidFill>
              </a:rPr>
              <a:t>Studies in 20th-century was W.W. </a:t>
            </a:r>
            <a:r>
              <a:rPr lang="en-US" sz="2600" dirty="0" err="1" smtClean="0">
                <a:solidFill>
                  <a:schemeClr val="tx1"/>
                </a:solidFill>
              </a:rPr>
              <a:t>Rostow</a:t>
            </a:r>
            <a:r>
              <a:rPr lang="en-US" sz="2600" dirty="0" smtClean="0">
                <a:solidFill>
                  <a:schemeClr val="tx1"/>
                </a:solidFill>
              </a:rPr>
              <a:t>, an </a:t>
            </a:r>
            <a:r>
              <a:rPr lang="en-US" sz="2600" u="sng" dirty="0" smtClean="0">
                <a:solidFill>
                  <a:srgbClr val="FF0000"/>
                </a:solidFill>
              </a:rPr>
              <a:t>American economist</a:t>
            </a:r>
            <a:r>
              <a:rPr lang="en-US" sz="2600" dirty="0" smtClean="0">
                <a:solidFill>
                  <a:srgbClr val="FF0000"/>
                </a:solidFill>
              </a:rPr>
              <a:t>,</a:t>
            </a:r>
            <a:r>
              <a:rPr lang="en-US" sz="2600" dirty="0" smtClean="0">
                <a:solidFill>
                  <a:schemeClr val="tx1"/>
                </a:solidFill>
              </a:rPr>
              <a:t> and government official. </a:t>
            </a:r>
          </a:p>
          <a:p>
            <a:pPr marL="857250" indent="-857250" algn="just">
              <a:lnSpc>
                <a:spcPct val="140000"/>
              </a:lnSpc>
              <a:buFont typeface="Wingdings" charset="2"/>
              <a:buChar char="²"/>
            </a:pPr>
            <a:r>
              <a:rPr lang="en-US" sz="2600" dirty="0" smtClean="0">
                <a:solidFill>
                  <a:schemeClr val="tx1"/>
                </a:solidFill>
              </a:rPr>
              <a:t>Prior to </a:t>
            </a:r>
            <a:r>
              <a:rPr lang="en-US" sz="2600" dirty="0" err="1" smtClean="0">
                <a:solidFill>
                  <a:schemeClr val="tx1"/>
                </a:solidFill>
              </a:rPr>
              <a:t>Rostow</a:t>
            </a:r>
            <a:r>
              <a:rPr lang="en-US" sz="2600" dirty="0" smtClean="0">
                <a:solidFill>
                  <a:schemeClr val="tx1"/>
                </a:solidFill>
              </a:rPr>
              <a:t>, approaches to development had been based on the assumption that "modernization" was characterized by the Western world. </a:t>
            </a:r>
          </a:p>
          <a:p>
            <a:pPr marL="857250" indent="-857250" algn="just">
              <a:lnSpc>
                <a:spcPct val="140000"/>
              </a:lnSpc>
              <a:buFont typeface="Wingdings" charset="2"/>
              <a:buChar char="²"/>
            </a:pPr>
            <a:r>
              <a:rPr lang="en-US" sz="2600" dirty="0">
                <a:solidFill>
                  <a:schemeClr val="tx1"/>
                </a:solidFill>
              </a:rPr>
              <a:t>W</a:t>
            </a:r>
            <a:r>
              <a:rPr lang="en-US" sz="2600" dirty="0" smtClean="0">
                <a:solidFill>
                  <a:schemeClr val="tx1"/>
                </a:solidFill>
              </a:rPr>
              <a:t>hich were able to advance from the initial stages of underdevelopment. </a:t>
            </a:r>
          </a:p>
          <a:p>
            <a:pPr marL="857250" indent="-857250" algn="just">
              <a:lnSpc>
                <a:spcPct val="140000"/>
              </a:lnSpc>
              <a:buFont typeface="Wingdings" charset="2"/>
              <a:buChar char="²"/>
            </a:pPr>
            <a:r>
              <a:rPr lang="en-US" sz="2600" dirty="0" smtClean="0">
                <a:solidFill>
                  <a:schemeClr val="tx1"/>
                </a:solidFill>
              </a:rPr>
              <a:t>Accordingly, other countries should model themselves after the West, aspiring to a "modern" state of capitalism and a liberal democracy.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3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61400" cy="640080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buFont typeface="Wingdings" charset="2"/>
              <a:buChar char="§"/>
            </a:pPr>
            <a:r>
              <a:rPr lang="en-US" sz="3000" dirty="0"/>
              <a:t>Using these ideas, </a:t>
            </a:r>
            <a:r>
              <a:rPr lang="en-US" sz="3000" dirty="0" err="1"/>
              <a:t>Rostow</a:t>
            </a:r>
            <a:r>
              <a:rPr lang="en-US" sz="3000" dirty="0"/>
              <a:t> penned his classic "</a:t>
            </a:r>
            <a:r>
              <a:rPr lang="en-US" sz="3000" dirty="0">
                <a:solidFill>
                  <a:srgbClr val="CCFFCC"/>
                </a:solidFill>
                <a:hlinkClick r:id="rId2"/>
              </a:rPr>
              <a:t>Stages of Economic Growth</a:t>
            </a:r>
            <a:r>
              <a:rPr lang="en-US" sz="3000" dirty="0"/>
              <a:t>" in </a:t>
            </a:r>
            <a:r>
              <a:rPr lang="en-US" sz="3000" dirty="0" smtClean="0"/>
              <a:t>1960.</a:t>
            </a:r>
          </a:p>
          <a:p>
            <a:pPr algn="just">
              <a:lnSpc>
                <a:spcPct val="130000"/>
              </a:lnSpc>
              <a:buFont typeface="Wingdings" charset="2"/>
              <a:buChar char="§"/>
            </a:pPr>
            <a:r>
              <a:rPr lang="en-US" sz="3000" dirty="0"/>
              <a:t>W</a:t>
            </a:r>
            <a:r>
              <a:rPr lang="en-US" sz="3000" dirty="0" smtClean="0"/>
              <a:t>hich </a:t>
            </a:r>
            <a:r>
              <a:rPr lang="en-US" sz="3000" dirty="0"/>
              <a:t>presented five steps through which all countries must pass to become developed: </a:t>
            </a:r>
            <a:endParaRPr lang="en-US" sz="3000" dirty="0" smtClean="0"/>
          </a:p>
          <a:p>
            <a:pPr algn="just">
              <a:lnSpc>
                <a:spcPct val="130000"/>
              </a:lnSpc>
              <a:buFont typeface="Wingdings" charset="2"/>
              <a:buChar char="§"/>
            </a:pPr>
            <a:r>
              <a:rPr lang="en-US" sz="3000" dirty="0" smtClean="0"/>
              <a:t>1</a:t>
            </a:r>
            <a:r>
              <a:rPr lang="en-US" sz="3000" dirty="0"/>
              <a:t>) traditional society, 2) preconditions to </a:t>
            </a:r>
            <a:r>
              <a:rPr lang="en-US" sz="3000" dirty="0" err="1"/>
              <a:t>take-off</a:t>
            </a:r>
            <a:r>
              <a:rPr lang="en-US" sz="3000" dirty="0"/>
              <a:t>, 3) </a:t>
            </a:r>
            <a:r>
              <a:rPr lang="en-US" sz="3000" dirty="0" err="1"/>
              <a:t>take-off</a:t>
            </a:r>
            <a:r>
              <a:rPr lang="en-US" sz="3000" dirty="0"/>
              <a:t>, 4) drive to maturity and 5) age of high mass consumption. </a:t>
            </a:r>
            <a:endParaRPr lang="en-US" sz="3000" dirty="0" smtClean="0"/>
          </a:p>
          <a:p>
            <a:pPr algn="just">
              <a:lnSpc>
                <a:spcPct val="130000"/>
              </a:lnSpc>
              <a:buFont typeface="Wingdings" charset="2"/>
              <a:buChar char="§"/>
            </a:pPr>
            <a:r>
              <a:rPr lang="en-US" sz="3000" dirty="0" smtClean="0"/>
              <a:t>The </a:t>
            </a:r>
            <a:r>
              <a:rPr lang="en-US" sz="3000" dirty="0"/>
              <a:t>model </a:t>
            </a:r>
            <a:r>
              <a:rPr lang="en-US" sz="3000" dirty="0" smtClean="0"/>
              <a:t>stated </a:t>
            </a:r>
            <a:r>
              <a:rPr lang="en-US" sz="3000" dirty="0"/>
              <a:t>that all countries exist somewhere on this linear </a:t>
            </a:r>
            <a:r>
              <a:rPr lang="en-US" sz="3000" dirty="0" smtClean="0"/>
              <a:t>scale, </a:t>
            </a:r>
            <a:r>
              <a:rPr lang="en-US" sz="3000" dirty="0"/>
              <a:t>and climb upward through each stage in the development </a:t>
            </a:r>
            <a:r>
              <a:rPr lang="en-US" sz="3000" dirty="0" smtClean="0"/>
              <a:t>process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3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51" t="-7404" b="3608"/>
          <a:stretch/>
        </p:blipFill>
        <p:spPr>
          <a:xfrm>
            <a:off x="0" y="682183"/>
            <a:ext cx="8978900" cy="5147117"/>
          </a:xfr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8800" y="110683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Rostow’s</a:t>
            </a:r>
            <a:r>
              <a:rPr lang="en-US" b="1" dirty="0" smtClean="0"/>
              <a:t> stages of development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761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30000"/>
              </a:lnSpc>
              <a:buNone/>
            </a:pPr>
            <a:r>
              <a:rPr lang="en-US" sz="3600" dirty="0" smtClean="0"/>
              <a:t>This </a:t>
            </a:r>
            <a:r>
              <a:rPr lang="en-US" sz="3600" dirty="0"/>
              <a:t>stage is characterized by a subsistent, agricultural based economy, with intensive labor and low levels of trading, and a population that does not have a scientific perspective on the world and technology.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1. Traditional Society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0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US" sz="3600" dirty="0" smtClean="0"/>
              <a:t>Here</a:t>
            </a:r>
            <a:r>
              <a:rPr lang="en-US" sz="3600" dirty="0"/>
              <a:t>, a society begins to develop manufacturing, and a more national/international, as opposed to regional, outlook.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 Preconditions to Take-off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05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30000"/>
              </a:lnSpc>
            </a:pPr>
            <a:r>
              <a:rPr lang="en-US" sz="3600" dirty="0" err="1" smtClean="0"/>
              <a:t>Rostow</a:t>
            </a:r>
            <a:r>
              <a:rPr lang="en-US" sz="3600" dirty="0" smtClean="0"/>
              <a:t> </a:t>
            </a:r>
            <a:r>
              <a:rPr lang="en-US" sz="3600" dirty="0"/>
              <a:t>describes this stage as a short period of intensive growth, in which industrialization begins to occur, and workers and institutions become concentrated around a new industry.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3. Take-off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6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lnSpc>
                <a:spcPct val="130000"/>
              </a:lnSpc>
              <a:buNone/>
            </a:pPr>
            <a:r>
              <a:rPr lang="en-US" sz="3600" dirty="0" smtClean="0"/>
              <a:t>This </a:t>
            </a:r>
            <a:r>
              <a:rPr lang="en-US" sz="3600" dirty="0"/>
              <a:t>stage takes place over a long period of time, as standards of living rise, use of technology increases, and the national economy grows and diversifies.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4. Drive to Maturity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1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71848"/>
            <a:ext cx="8623300" cy="4202484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3600" dirty="0" smtClean="0"/>
              <a:t>At </a:t>
            </a:r>
            <a:r>
              <a:rPr lang="en-US" sz="3600" dirty="0"/>
              <a:t>the time of writing, </a:t>
            </a:r>
            <a:r>
              <a:rPr lang="en-US" sz="3600" dirty="0" err="1"/>
              <a:t>Rostow</a:t>
            </a:r>
            <a:r>
              <a:rPr lang="en-US" sz="3600" dirty="0"/>
              <a:t> believed that Western countries, most notably the United States, occupied this last "developed" stage. Here, a country's economy flourishes in a </a:t>
            </a:r>
            <a:r>
              <a:rPr lang="en-US" sz="3600" dirty="0">
                <a:hlinkClick r:id="rId2"/>
              </a:rPr>
              <a:t>capitalist system</a:t>
            </a:r>
            <a:r>
              <a:rPr lang="en-US" sz="3600" dirty="0"/>
              <a:t>, characterized by mass production and consumerism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5. Age of High Mass Consumption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714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152</TotalTime>
  <Words>372</Words>
  <Application>Microsoft Macintosh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PowerPoint Presentation</vt:lpstr>
      <vt:lpstr>PowerPoint Presentation</vt:lpstr>
      <vt:lpstr>PowerPoint Presentation</vt:lpstr>
      <vt:lpstr>Rostow’s stages of development </vt:lpstr>
      <vt:lpstr>1. Traditional Society </vt:lpstr>
      <vt:lpstr>2. Preconditions to Take-off </vt:lpstr>
      <vt:lpstr>3. Take-off </vt:lpstr>
      <vt:lpstr>4. Drive to Maturity</vt:lpstr>
      <vt:lpstr>5. Age of High Mass Consumption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initial  stages of underdevelopment. Accordingly, other countries should model themselves  after the West, aspiring to a "modern" state of capitalism and a liberal democracy.  </dc:title>
  <dc:creator>Mohammed Yaseen</dc:creator>
  <cp:lastModifiedBy>Mohammed Yaseen</cp:lastModifiedBy>
  <cp:revision>21</cp:revision>
  <dcterms:created xsi:type="dcterms:W3CDTF">2018-09-26T16:37:18Z</dcterms:created>
  <dcterms:modified xsi:type="dcterms:W3CDTF">2020-04-06T05:52:15Z</dcterms:modified>
</cp:coreProperties>
</file>