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sldIdLst>
    <p:sldId id="256" r:id="rId2"/>
    <p:sldId id="266" r:id="rId3"/>
    <p:sldId id="268" r:id="rId4"/>
    <p:sldId id="279" r:id="rId5"/>
    <p:sldId id="280" r:id="rId6"/>
    <p:sldId id="281" r:id="rId7"/>
    <p:sldId id="277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8301404-D876-4FA9-9859-EB43354FAF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B83674B-F150-4C3E-831A-26B553169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3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80720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Peterson</a:t>
            </a:r>
            <a:r>
              <a:rPr lang="ja-JP" altLang="en-US" dirty="0"/>
              <a:t>’</a:t>
            </a:r>
            <a:r>
              <a:rPr lang="en-US" altLang="ja-JP" dirty="0"/>
              <a:t>s Solution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Hardware Support for Synchronization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err="1"/>
              <a:t>Mutex</a:t>
            </a:r>
            <a:r>
              <a:rPr lang="en-US" altLang="en-US" dirty="0"/>
              <a:t> Locks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Illustrate hardware solutions to the critical-section problem using memory barriers, compare-and-swap operations, and atomic </a:t>
            </a:r>
            <a:r>
              <a:rPr lang="en-US" altLang="en-US" dirty="0" smtClean="0"/>
              <a:t>variables</a:t>
            </a:r>
          </a:p>
          <a:p>
            <a:r>
              <a:rPr lang="en-US" altLang="en-US" dirty="0"/>
              <a:t>Illustrate </a:t>
            </a:r>
            <a:r>
              <a:rPr lang="en-US" altLang="en-US" dirty="0" smtClean="0"/>
              <a:t>software </a:t>
            </a:r>
            <a:r>
              <a:rPr lang="en-US" altLang="en-US" dirty="0"/>
              <a:t>solutions to the critical-section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3721981" y="1759675"/>
            <a:ext cx="2156875" cy="584057"/>
          </a:xfrm>
          <a:custGeom>
            <a:avLst/>
            <a:gdLst/>
            <a:ahLst/>
            <a:cxnLst/>
            <a:rect l="l" t="t" r="r" b="b"/>
            <a:pathLst>
              <a:path w="2380551" h="644626">
                <a:moveTo>
                  <a:pt x="0" y="0"/>
                </a:moveTo>
                <a:lnTo>
                  <a:pt x="2380551" y="0"/>
                </a:lnTo>
                <a:lnTo>
                  <a:pt x="2380551" y="644626"/>
                </a:lnTo>
                <a:lnTo>
                  <a:pt x="0" y="644626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4" name="object 24"/>
          <p:cNvSpPr/>
          <p:nvPr/>
        </p:nvSpPr>
        <p:spPr>
          <a:xfrm>
            <a:off x="2283597" y="2838384"/>
            <a:ext cx="3667994" cy="3535207"/>
          </a:xfrm>
          <a:custGeom>
            <a:avLst/>
            <a:gdLst/>
            <a:ahLst/>
            <a:cxnLst/>
            <a:rect l="l" t="t" r="r" b="b"/>
            <a:pathLst>
              <a:path w="4048379" h="3901821">
                <a:moveTo>
                  <a:pt x="0" y="0"/>
                </a:moveTo>
                <a:lnTo>
                  <a:pt x="4048379" y="0"/>
                </a:lnTo>
                <a:lnTo>
                  <a:pt x="4048379" y="3901821"/>
                </a:lnTo>
                <a:lnTo>
                  <a:pt x="0" y="3901821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00AFE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5" name="object 25"/>
          <p:cNvSpPr/>
          <p:nvPr/>
        </p:nvSpPr>
        <p:spPr>
          <a:xfrm>
            <a:off x="2643181" y="3629562"/>
            <a:ext cx="3236493" cy="1075923"/>
          </a:xfrm>
          <a:custGeom>
            <a:avLst/>
            <a:gdLst/>
            <a:ahLst/>
            <a:cxnLst/>
            <a:rect l="l" t="t" r="r" b="b"/>
            <a:pathLst>
              <a:path w="3572129" h="1187500">
                <a:moveTo>
                  <a:pt x="0" y="0"/>
                </a:moveTo>
                <a:lnTo>
                  <a:pt x="0" y="1187500"/>
                </a:lnTo>
                <a:lnTo>
                  <a:pt x="3572129" y="1187500"/>
                </a:lnTo>
                <a:lnTo>
                  <a:pt x="3572129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6" name="object 26"/>
          <p:cNvSpPr/>
          <p:nvPr/>
        </p:nvSpPr>
        <p:spPr>
          <a:xfrm>
            <a:off x="2643181" y="3629562"/>
            <a:ext cx="3236493" cy="1075923"/>
          </a:xfrm>
          <a:custGeom>
            <a:avLst/>
            <a:gdLst/>
            <a:ahLst/>
            <a:cxnLst/>
            <a:rect l="l" t="t" r="r" b="b"/>
            <a:pathLst>
              <a:path w="3572129" h="1187500">
                <a:moveTo>
                  <a:pt x="0" y="0"/>
                </a:moveTo>
                <a:lnTo>
                  <a:pt x="3572129" y="0"/>
                </a:lnTo>
                <a:lnTo>
                  <a:pt x="3572129" y="1187500"/>
                </a:lnTo>
                <a:lnTo>
                  <a:pt x="0" y="1187500"/>
                </a:lnTo>
                <a:lnTo>
                  <a:pt x="0" y="0"/>
                </a:lnTo>
                <a:close/>
              </a:path>
            </a:pathLst>
          </a:custGeom>
          <a:ln w="13999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7" name="object 27"/>
          <p:cNvSpPr/>
          <p:nvPr/>
        </p:nvSpPr>
        <p:spPr>
          <a:xfrm>
            <a:off x="2643181" y="5139944"/>
            <a:ext cx="3092659" cy="338147"/>
          </a:xfrm>
          <a:custGeom>
            <a:avLst/>
            <a:gdLst/>
            <a:ahLst/>
            <a:cxnLst/>
            <a:rect l="l" t="t" r="r" b="b"/>
            <a:pathLst>
              <a:path w="3413379" h="373214">
                <a:moveTo>
                  <a:pt x="0" y="0"/>
                </a:moveTo>
                <a:lnTo>
                  <a:pt x="0" y="373214"/>
                </a:lnTo>
                <a:lnTo>
                  <a:pt x="3413379" y="373214"/>
                </a:lnTo>
                <a:lnTo>
                  <a:pt x="3413379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8" name="object 28"/>
          <p:cNvSpPr/>
          <p:nvPr/>
        </p:nvSpPr>
        <p:spPr>
          <a:xfrm>
            <a:off x="2643181" y="5139944"/>
            <a:ext cx="3092659" cy="338147"/>
          </a:xfrm>
          <a:custGeom>
            <a:avLst/>
            <a:gdLst/>
            <a:ahLst/>
            <a:cxnLst/>
            <a:rect l="l" t="t" r="r" b="b"/>
            <a:pathLst>
              <a:path w="3413379" h="373214">
                <a:moveTo>
                  <a:pt x="0" y="0"/>
                </a:moveTo>
                <a:lnTo>
                  <a:pt x="3413379" y="0"/>
                </a:lnTo>
                <a:lnTo>
                  <a:pt x="3413379" y="373214"/>
                </a:lnTo>
                <a:lnTo>
                  <a:pt x="0" y="373214"/>
                </a:lnTo>
                <a:lnTo>
                  <a:pt x="0" y="0"/>
                </a:lnTo>
                <a:close/>
              </a:path>
            </a:pathLst>
          </a:custGeom>
          <a:ln w="13999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2" name="object 22"/>
          <p:cNvSpPr/>
          <p:nvPr/>
        </p:nvSpPr>
        <p:spPr>
          <a:xfrm>
            <a:off x="5951533" y="1759629"/>
            <a:ext cx="1787130" cy="338147"/>
          </a:xfrm>
          <a:custGeom>
            <a:avLst/>
            <a:gdLst/>
            <a:ahLst/>
            <a:cxnLst/>
            <a:rect l="l" t="t" r="r" b="b"/>
            <a:pathLst>
              <a:path w="1972462" h="373214">
                <a:moveTo>
                  <a:pt x="0" y="0"/>
                </a:moveTo>
                <a:lnTo>
                  <a:pt x="1972462" y="0"/>
                </a:lnTo>
                <a:lnTo>
                  <a:pt x="1972462" y="373214"/>
                </a:lnTo>
                <a:lnTo>
                  <a:pt x="0" y="373214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3" name="object 23"/>
          <p:cNvSpPr/>
          <p:nvPr/>
        </p:nvSpPr>
        <p:spPr>
          <a:xfrm>
            <a:off x="5951533" y="2119260"/>
            <a:ext cx="1787130" cy="338147"/>
          </a:xfrm>
          <a:custGeom>
            <a:avLst/>
            <a:gdLst/>
            <a:ahLst/>
            <a:cxnLst/>
            <a:rect l="l" t="t" r="r" b="b"/>
            <a:pathLst>
              <a:path w="1972462" h="373214">
                <a:moveTo>
                  <a:pt x="0" y="0"/>
                </a:moveTo>
                <a:lnTo>
                  <a:pt x="1972462" y="0"/>
                </a:lnTo>
                <a:lnTo>
                  <a:pt x="1972462" y="373214"/>
                </a:lnTo>
                <a:lnTo>
                  <a:pt x="0" y="373214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1" name="object 21"/>
          <p:cNvSpPr/>
          <p:nvPr/>
        </p:nvSpPr>
        <p:spPr>
          <a:xfrm>
            <a:off x="7821466" y="1759629"/>
            <a:ext cx="2280169" cy="338147"/>
          </a:xfrm>
          <a:custGeom>
            <a:avLst/>
            <a:gdLst/>
            <a:ahLst/>
            <a:cxnLst/>
            <a:rect l="l" t="t" r="r" b="b"/>
            <a:pathLst>
              <a:path w="2516631" h="373214">
                <a:moveTo>
                  <a:pt x="0" y="0"/>
                </a:moveTo>
                <a:lnTo>
                  <a:pt x="2516631" y="0"/>
                </a:lnTo>
                <a:lnTo>
                  <a:pt x="2516631" y="373214"/>
                </a:lnTo>
                <a:lnTo>
                  <a:pt x="0" y="373214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16" name="object 16"/>
          <p:cNvSpPr/>
          <p:nvPr/>
        </p:nvSpPr>
        <p:spPr>
          <a:xfrm>
            <a:off x="6239201" y="2838384"/>
            <a:ext cx="3667993" cy="3535207"/>
          </a:xfrm>
          <a:custGeom>
            <a:avLst/>
            <a:gdLst/>
            <a:ahLst/>
            <a:cxnLst/>
            <a:rect l="l" t="t" r="r" b="b"/>
            <a:pathLst>
              <a:path w="4048378" h="3901821">
                <a:moveTo>
                  <a:pt x="0" y="0"/>
                </a:moveTo>
                <a:lnTo>
                  <a:pt x="4048378" y="0"/>
                </a:lnTo>
                <a:lnTo>
                  <a:pt x="4048378" y="3901821"/>
                </a:lnTo>
                <a:lnTo>
                  <a:pt x="0" y="3901821"/>
                </a:lnTo>
                <a:lnTo>
                  <a:pt x="0" y="0"/>
                </a:lnTo>
                <a:close/>
              </a:path>
            </a:pathLst>
          </a:custGeom>
          <a:ln w="10500">
            <a:solidFill>
              <a:srgbClr val="00AFE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17" name="object 17"/>
          <p:cNvSpPr/>
          <p:nvPr/>
        </p:nvSpPr>
        <p:spPr>
          <a:xfrm>
            <a:off x="6598831" y="3629562"/>
            <a:ext cx="3236447" cy="1075923"/>
          </a:xfrm>
          <a:custGeom>
            <a:avLst/>
            <a:gdLst/>
            <a:ahLst/>
            <a:cxnLst/>
            <a:rect l="l" t="t" r="r" b="b"/>
            <a:pathLst>
              <a:path w="3572078" h="1187500">
                <a:moveTo>
                  <a:pt x="0" y="0"/>
                </a:moveTo>
                <a:lnTo>
                  <a:pt x="0" y="1187500"/>
                </a:lnTo>
                <a:lnTo>
                  <a:pt x="3572078" y="1187500"/>
                </a:lnTo>
                <a:lnTo>
                  <a:pt x="3572078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18" name="object 18"/>
          <p:cNvSpPr/>
          <p:nvPr/>
        </p:nvSpPr>
        <p:spPr>
          <a:xfrm>
            <a:off x="6598831" y="3629562"/>
            <a:ext cx="3236447" cy="1075923"/>
          </a:xfrm>
          <a:custGeom>
            <a:avLst/>
            <a:gdLst/>
            <a:ahLst/>
            <a:cxnLst/>
            <a:rect l="l" t="t" r="r" b="b"/>
            <a:pathLst>
              <a:path w="3572078" h="1187500">
                <a:moveTo>
                  <a:pt x="0" y="0"/>
                </a:moveTo>
                <a:lnTo>
                  <a:pt x="3572078" y="0"/>
                </a:lnTo>
                <a:lnTo>
                  <a:pt x="3572078" y="1187500"/>
                </a:lnTo>
                <a:lnTo>
                  <a:pt x="0" y="1187500"/>
                </a:lnTo>
                <a:lnTo>
                  <a:pt x="0" y="0"/>
                </a:lnTo>
                <a:close/>
              </a:path>
            </a:pathLst>
          </a:custGeom>
          <a:ln w="13999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19" name="object 19"/>
          <p:cNvSpPr/>
          <p:nvPr/>
        </p:nvSpPr>
        <p:spPr>
          <a:xfrm>
            <a:off x="6598831" y="5139944"/>
            <a:ext cx="3092613" cy="338147"/>
          </a:xfrm>
          <a:custGeom>
            <a:avLst/>
            <a:gdLst/>
            <a:ahLst/>
            <a:cxnLst/>
            <a:rect l="l" t="t" r="r" b="b"/>
            <a:pathLst>
              <a:path w="3413328" h="373214">
                <a:moveTo>
                  <a:pt x="0" y="0"/>
                </a:moveTo>
                <a:lnTo>
                  <a:pt x="0" y="373214"/>
                </a:lnTo>
                <a:lnTo>
                  <a:pt x="3413328" y="373214"/>
                </a:lnTo>
                <a:lnTo>
                  <a:pt x="3413328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20" name="object 20"/>
          <p:cNvSpPr/>
          <p:nvPr/>
        </p:nvSpPr>
        <p:spPr>
          <a:xfrm>
            <a:off x="6598831" y="5139944"/>
            <a:ext cx="3092613" cy="338147"/>
          </a:xfrm>
          <a:custGeom>
            <a:avLst/>
            <a:gdLst/>
            <a:ahLst/>
            <a:cxnLst/>
            <a:rect l="l" t="t" r="r" b="b"/>
            <a:pathLst>
              <a:path w="3413328" h="373214">
                <a:moveTo>
                  <a:pt x="0" y="0"/>
                </a:moveTo>
                <a:lnTo>
                  <a:pt x="3413328" y="0"/>
                </a:lnTo>
                <a:lnTo>
                  <a:pt x="3413328" y="373214"/>
                </a:lnTo>
                <a:lnTo>
                  <a:pt x="0" y="373214"/>
                </a:lnTo>
                <a:lnTo>
                  <a:pt x="0" y="0"/>
                </a:lnTo>
                <a:close/>
              </a:path>
            </a:pathLst>
          </a:custGeom>
          <a:ln w="13999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1"/>
          </a:p>
        </p:txBody>
      </p:sp>
      <p:sp>
        <p:nvSpPr>
          <p:cNvPr id="15" name="object 15"/>
          <p:cNvSpPr txBox="1"/>
          <p:nvPr/>
        </p:nvSpPr>
        <p:spPr>
          <a:xfrm>
            <a:off x="3729985" y="601945"/>
            <a:ext cx="4796660" cy="581945"/>
          </a:xfrm>
          <a:prstGeom prst="rect">
            <a:avLst/>
          </a:prstGeom>
        </p:spPr>
        <p:txBody>
          <a:bodyPr wrap="square" lIns="0" tIns="27558" rIns="0" bIns="0" rtlCol="0">
            <a:noAutofit/>
          </a:bodyPr>
          <a:lstStyle/>
          <a:p>
            <a:pPr marL="11506">
              <a:lnSpc>
                <a:spcPts val="4340"/>
              </a:lnSpc>
            </a:pPr>
            <a:r>
              <a:rPr sz="4394" spc="-14" dirty="0">
                <a:latin typeface="Times New Roman"/>
                <a:cs typeface="Times New Roman"/>
              </a:rPr>
              <a:t>Peterson’s Algorithm</a:t>
            </a:r>
            <a:endParaRPr sz="439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75740" y="1836253"/>
            <a:ext cx="1547647" cy="251336"/>
          </a:xfrm>
          <a:prstGeom prst="rect">
            <a:avLst/>
          </a:prstGeom>
        </p:spPr>
        <p:txBody>
          <a:bodyPr wrap="square" lIns="0" tIns="11564" rIns="0" bIns="0" rtlCol="0">
            <a:noAutofit/>
          </a:bodyPr>
          <a:lstStyle/>
          <a:p>
            <a:pPr marL="11506">
              <a:lnSpc>
                <a:spcPts val="1821"/>
              </a:lnSpc>
            </a:pPr>
            <a:r>
              <a:rPr sz="1812" spc="-19" dirty="0">
                <a:latin typeface="Times New Roman"/>
                <a:cs typeface="Times New Roman"/>
              </a:rPr>
              <a:t>Global Variables</a:t>
            </a:r>
            <a:endParaRPr sz="1812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63426" y="2557116"/>
            <a:ext cx="937406" cy="251336"/>
          </a:xfrm>
          <a:prstGeom prst="rect">
            <a:avLst/>
          </a:prstGeom>
        </p:spPr>
        <p:txBody>
          <a:bodyPr wrap="square" lIns="0" tIns="11564" rIns="0" bIns="0" rtlCol="0">
            <a:noAutofit/>
          </a:bodyPr>
          <a:lstStyle/>
          <a:p>
            <a:pPr marL="11506">
              <a:lnSpc>
                <a:spcPts val="1821"/>
              </a:lnSpc>
            </a:pPr>
            <a:r>
              <a:rPr sz="1812" spc="21" dirty="0">
                <a:latin typeface="Times New Roman"/>
                <a:cs typeface="Times New Roman"/>
              </a:rPr>
              <a:t>Process 0</a:t>
            </a:r>
            <a:endParaRPr sz="181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09218" y="2566504"/>
            <a:ext cx="937406" cy="251336"/>
          </a:xfrm>
          <a:prstGeom prst="rect">
            <a:avLst/>
          </a:prstGeom>
        </p:spPr>
        <p:txBody>
          <a:bodyPr wrap="square" lIns="0" tIns="11564" rIns="0" bIns="0" rtlCol="0">
            <a:noAutofit/>
          </a:bodyPr>
          <a:lstStyle/>
          <a:p>
            <a:pPr marL="11506">
              <a:lnSpc>
                <a:spcPts val="1821"/>
              </a:lnSpc>
            </a:pPr>
            <a:r>
              <a:rPr sz="1812" spc="21" dirty="0">
                <a:latin typeface="Times New Roman"/>
                <a:cs typeface="Times New Roman"/>
              </a:rPr>
              <a:t>Process 1</a:t>
            </a:r>
            <a:endParaRPr sz="181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98831" y="5139944"/>
            <a:ext cx="3092613" cy="338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12">
              <a:lnSpc>
                <a:spcPts val="906"/>
              </a:lnSpc>
            </a:pPr>
            <a:endParaRPr sz="906"/>
          </a:p>
        </p:txBody>
      </p:sp>
      <p:sp>
        <p:nvSpPr>
          <p:cNvPr id="10" name="object 10"/>
          <p:cNvSpPr txBox="1"/>
          <p:nvPr/>
        </p:nvSpPr>
        <p:spPr>
          <a:xfrm>
            <a:off x="2643181" y="5139944"/>
            <a:ext cx="3092659" cy="338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12">
              <a:lnSpc>
                <a:spcPts val="906"/>
              </a:lnSpc>
            </a:pPr>
            <a:endParaRPr sz="906"/>
          </a:p>
        </p:txBody>
      </p:sp>
      <p:sp>
        <p:nvSpPr>
          <p:cNvPr id="9" name="object 9"/>
          <p:cNvSpPr txBox="1"/>
          <p:nvPr/>
        </p:nvSpPr>
        <p:spPr>
          <a:xfrm>
            <a:off x="6598831" y="3629562"/>
            <a:ext cx="3236447" cy="10759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12">
              <a:lnSpc>
                <a:spcPts val="906"/>
              </a:lnSpc>
            </a:pPr>
            <a:endParaRPr sz="906"/>
          </a:p>
        </p:txBody>
      </p:sp>
      <p:sp>
        <p:nvSpPr>
          <p:cNvPr id="8" name="object 8"/>
          <p:cNvSpPr txBox="1"/>
          <p:nvPr/>
        </p:nvSpPr>
        <p:spPr>
          <a:xfrm>
            <a:off x="2643181" y="3629562"/>
            <a:ext cx="3236493" cy="10759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12">
              <a:lnSpc>
                <a:spcPts val="906"/>
              </a:lnSpc>
            </a:pPr>
            <a:endParaRPr sz="906"/>
          </a:p>
        </p:txBody>
      </p:sp>
      <p:sp>
        <p:nvSpPr>
          <p:cNvPr id="7" name="object 7"/>
          <p:cNvSpPr txBox="1"/>
          <p:nvPr/>
        </p:nvSpPr>
        <p:spPr>
          <a:xfrm>
            <a:off x="2283597" y="2838384"/>
            <a:ext cx="3667994" cy="3535207"/>
          </a:xfrm>
          <a:prstGeom prst="rect">
            <a:avLst/>
          </a:prstGeom>
        </p:spPr>
        <p:txBody>
          <a:bodyPr wrap="square" lIns="0" tIns="777" rIns="0" bIns="0" rtlCol="0">
            <a:noAutofit/>
          </a:bodyPr>
          <a:lstStyle/>
          <a:p>
            <a:pPr>
              <a:lnSpc>
                <a:spcPts val="453"/>
              </a:lnSpc>
            </a:pPr>
            <a:endParaRPr sz="453"/>
          </a:p>
          <a:p>
            <a:pPr marL="456932" marR="1350808" indent="-365600">
              <a:lnSpc>
                <a:spcPts val="1796"/>
              </a:lnSpc>
            </a:pPr>
            <a:r>
              <a:rPr sz="1586" spc="2" dirty="0">
                <a:latin typeface="Courier New"/>
                <a:cs typeface="Courier New"/>
              </a:rPr>
              <a:t>while(TRUE) { </a:t>
            </a:r>
            <a:endParaRPr sz="1586">
              <a:latin typeface="Courier New"/>
              <a:cs typeface="Courier New"/>
            </a:endParaRPr>
          </a:p>
          <a:p>
            <a:pPr marL="456932" marR="1350808">
              <a:lnSpc>
                <a:spcPts val="1796"/>
              </a:lnSpc>
              <a:spcBef>
                <a:spcPts val="121"/>
              </a:spcBef>
            </a:pPr>
            <a:r>
              <a:rPr sz="1586" spc="2" dirty="0">
                <a:latin typeface="Courier New"/>
                <a:cs typeface="Courier New"/>
              </a:rPr>
              <a:t>flag[0] = TRUE; </a:t>
            </a:r>
            <a:endParaRPr sz="1586">
              <a:latin typeface="Courier New"/>
              <a:cs typeface="Courier New"/>
            </a:endParaRPr>
          </a:p>
          <a:p>
            <a:pPr marL="456932" marR="1350808">
              <a:lnSpc>
                <a:spcPts val="1796"/>
              </a:lnSpc>
              <a:spcBef>
                <a:spcPts val="121"/>
              </a:spcBef>
            </a:pPr>
            <a:r>
              <a:rPr sz="1586" spc="1" dirty="0">
                <a:latin typeface="Courier New"/>
                <a:cs typeface="Courier New"/>
              </a:rPr>
              <a:t>turn = 1</a:t>
            </a:r>
            <a:endParaRPr sz="1586">
              <a:latin typeface="Courier New"/>
              <a:cs typeface="Courier New"/>
            </a:endParaRPr>
          </a:p>
          <a:p>
            <a:pPr marL="451152">
              <a:lnSpc>
                <a:spcPct val="94401"/>
              </a:lnSpc>
              <a:spcBef>
                <a:spcPts val="597"/>
              </a:spcBef>
            </a:pPr>
            <a:r>
              <a:rPr sz="1586" spc="2" dirty="0">
                <a:latin typeface="Courier New"/>
                <a:cs typeface="Courier New"/>
              </a:rPr>
              <a:t>while(flag[1] == TRUE &amp;&amp;</a:t>
            </a:r>
            <a:endParaRPr sz="1586">
              <a:latin typeface="Courier New"/>
              <a:cs typeface="Courier New"/>
            </a:endParaRPr>
          </a:p>
          <a:p>
            <a:pPr marL="1547549">
              <a:lnSpc>
                <a:spcPct val="94401"/>
              </a:lnSpc>
              <a:spcBef>
                <a:spcPts val="122"/>
              </a:spcBef>
            </a:pPr>
            <a:r>
              <a:rPr sz="1586" spc="2" dirty="0">
                <a:latin typeface="Courier New"/>
                <a:cs typeface="Courier New"/>
              </a:rPr>
              <a:t>turn == 1){</a:t>
            </a:r>
            <a:endParaRPr sz="1586">
              <a:latin typeface="Courier New"/>
              <a:cs typeface="Courier New"/>
            </a:endParaRPr>
          </a:p>
          <a:p>
            <a:pPr marL="694683">
              <a:lnSpc>
                <a:spcPct val="94401"/>
              </a:lnSpc>
              <a:spcBef>
                <a:spcPts val="122"/>
              </a:spcBef>
            </a:pPr>
            <a:r>
              <a:rPr sz="1586" spc="1" dirty="0">
                <a:latin typeface="Courier New"/>
                <a:cs typeface="Courier New"/>
              </a:rPr>
              <a:t>// wait</a:t>
            </a:r>
            <a:endParaRPr sz="1586">
              <a:latin typeface="Courier New"/>
              <a:cs typeface="Courier New"/>
            </a:endParaRPr>
          </a:p>
          <a:p>
            <a:pPr marL="451152">
              <a:lnSpc>
                <a:spcPct val="94401"/>
              </a:lnSpc>
              <a:spcBef>
                <a:spcPts val="122"/>
              </a:spcBef>
            </a:pPr>
            <a:r>
              <a:rPr sz="1586" dirty="0">
                <a:latin typeface="Courier New"/>
                <a:cs typeface="Courier New"/>
              </a:rPr>
              <a:t>}</a:t>
            </a:r>
            <a:endParaRPr sz="1586">
              <a:latin typeface="Courier New"/>
              <a:cs typeface="Courier New"/>
            </a:endParaRPr>
          </a:p>
          <a:p>
            <a:pPr marL="451152" marR="1229307" indent="5780">
              <a:lnSpc>
                <a:spcPts val="1796"/>
              </a:lnSpc>
              <a:spcBef>
                <a:spcPts val="1565"/>
              </a:spcBef>
            </a:pPr>
            <a:r>
              <a:rPr sz="1586" spc="1" dirty="0">
                <a:latin typeface="Courier New"/>
                <a:cs typeface="Courier New"/>
              </a:rPr>
              <a:t>Critical_Section </a:t>
            </a:r>
            <a:endParaRPr sz="1586">
              <a:latin typeface="Courier New"/>
              <a:cs typeface="Courier New"/>
            </a:endParaRPr>
          </a:p>
          <a:p>
            <a:pPr marL="451152" marR="1229307">
              <a:lnSpc>
                <a:spcPts val="1796"/>
              </a:lnSpc>
              <a:spcBef>
                <a:spcPts val="984"/>
              </a:spcBef>
            </a:pPr>
            <a:r>
              <a:rPr sz="1586" spc="2" dirty="0">
                <a:latin typeface="Courier New"/>
                <a:cs typeface="Courier New"/>
              </a:rPr>
              <a:t>flag[0] = FALSE;</a:t>
            </a:r>
            <a:endParaRPr sz="1586">
              <a:latin typeface="Courier New"/>
              <a:cs typeface="Courier New"/>
            </a:endParaRPr>
          </a:p>
          <a:p>
            <a:pPr marL="700463">
              <a:lnSpc>
                <a:spcPct val="94401"/>
              </a:lnSpc>
              <a:spcBef>
                <a:spcPts val="1174"/>
              </a:spcBef>
            </a:pPr>
            <a:r>
              <a:rPr sz="1586" spc="3" dirty="0">
                <a:latin typeface="Courier New"/>
                <a:cs typeface="Courier New"/>
              </a:rPr>
              <a:t>Non_Critical_Section</a:t>
            </a:r>
            <a:endParaRPr sz="1586">
              <a:latin typeface="Courier New"/>
              <a:cs typeface="Courier New"/>
            </a:endParaRPr>
          </a:p>
          <a:p>
            <a:pPr marL="700463">
              <a:lnSpc>
                <a:spcPct val="94401"/>
              </a:lnSpc>
              <a:spcBef>
                <a:spcPts val="122"/>
              </a:spcBef>
            </a:pPr>
            <a:r>
              <a:rPr sz="1586" spc="3" dirty="0">
                <a:latin typeface="Courier New"/>
                <a:cs typeface="Courier New"/>
              </a:rPr>
              <a:t>...</a:t>
            </a:r>
            <a:endParaRPr sz="1586">
              <a:latin typeface="Courier New"/>
              <a:cs typeface="Courier New"/>
            </a:endParaRPr>
          </a:p>
          <a:p>
            <a:pPr marL="91332">
              <a:lnSpc>
                <a:spcPct val="94401"/>
              </a:lnSpc>
              <a:spcBef>
                <a:spcPts val="122"/>
              </a:spcBef>
            </a:pPr>
            <a:r>
              <a:rPr sz="1586" dirty="0">
                <a:latin typeface="Courier New"/>
                <a:cs typeface="Courier New"/>
              </a:rPr>
              <a:t>}</a:t>
            </a:r>
            <a:endParaRPr sz="1586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39201" y="2838384"/>
            <a:ext cx="3667993" cy="3535207"/>
          </a:xfrm>
          <a:prstGeom prst="rect">
            <a:avLst/>
          </a:prstGeom>
        </p:spPr>
        <p:txBody>
          <a:bodyPr wrap="square" lIns="0" tIns="777" rIns="0" bIns="0" rtlCol="0">
            <a:noAutofit/>
          </a:bodyPr>
          <a:lstStyle/>
          <a:p>
            <a:pPr>
              <a:lnSpc>
                <a:spcPts val="453"/>
              </a:lnSpc>
            </a:pPr>
            <a:endParaRPr sz="453"/>
          </a:p>
          <a:p>
            <a:pPr marL="457086" marR="1350452" indent="-364993">
              <a:lnSpc>
                <a:spcPts val="1796"/>
              </a:lnSpc>
            </a:pPr>
            <a:r>
              <a:rPr sz="1586" spc="2" dirty="0">
                <a:latin typeface="Courier New"/>
                <a:cs typeface="Courier New"/>
              </a:rPr>
              <a:t>while(TRUE) { </a:t>
            </a:r>
            <a:endParaRPr sz="1586">
              <a:latin typeface="Courier New"/>
              <a:cs typeface="Courier New"/>
            </a:endParaRPr>
          </a:p>
          <a:p>
            <a:pPr marL="457086" marR="1350452">
              <a:lnSpc>
                <a:spcPts val="1796"/>
              </a:lnSpc>
              <a:spcBef>
                <a:spcPts val="121"/>
              </a:spcBef>
            </a:pPr>
            <a:r>
              <a:rPr sz="1586" spc="2" dirty="0">
                <a:latin typeface="Courier New"/>
                <a:cs typeface="Courier New"/>
              </a:rPr>
              <a:t>flag[1] = TRUE; </a:t>
            </a:r>
            <a:endParaRPr sz="1586">
              <a:latin typeface="Courier New"/>
              <a:cs typeface="Courier New"/>
            </a:endParaRPr>
          </a:p>
          <a:p>
            <a:pPr marL="457086" marR="1350452">
              <a:lnSpc>
                <a:spcPts val="1796"/>
              </a:lnSpc>
              <a:spcBef>
                <a:spcPts val="121"/>
              </a:spcBef>
            </a:pPr>
            <a:r>
              <a:rPr sz="1586" spc="2" dirty="0">
                <a:latin typeface="Courier New"/>
                <a:cs typeface="Courier New"/>
              </a:rPr>
              <a:t>turn = 0</a:t>
            </a:r>
            <a:endParaRPr sz="1586">
              <a:latin typeface="Courier New"/>
              <a:cs typeface="Courier New"/>
            </a:endParaRPr>
          </a:p>
          <a:p>
            <a:pPr marL="451938">
              <a:lnSpc>
                <a:spcPct val="94401"/>
              </a:lnSpc>
              <a:spcBef>
                <a:spcPts val="597"/>
              </a:spcBef>
            </a:pPr>
            <a:r>
              <a:rPr sz="1586" spc="2" dirty="0">
                <a:latin typeface="Courier New"/>
                <a:cs typeface="Courier New"/>
              </a:rPr>
              <a:t>while(flag[0] == TRUE &amp;&amp;</a:t>
            </a:r>
            <a:endParaRPr sz="1586">
              <a:latin typeface="Courier New"/>
              <a:cs typeface="Courier New"/>
            </a:endParaRPr>
          </a:p>
          <a:p>
            <a:pPr marL="1548335">
              <a:lnSpc>
                <a:spcPct val="94401"/>
              </a:lnSpc>
              <a:spcBef>
                <a:spcPts val="122"/>
              </a:spcBef>
            </a:pPr>
            <a:r>
              <a:rPr sz="1586" spc="2" dirty="0">
                <a:latin typeface="Courier New"/>
                <a:cs typeface="Courier New"/>
              </a:rPr>
              <a:t>turn == 0){</a:t>
            </a:r>
            <a:endParaRPr sz="1586">
              <a:latin typeface="Courier New"/>
              <a:cs typeface="Courier New"/>
            </a:endParaRPr>
          </a:p>
          <a:p>
            <a:pPr marL="695469">
              <a:lnSpc>
                <a:spcPct val="94401"/>
              </a:lnSpc>
              <a:spcBef>
                <a:spcPts val="122"/>
              </a:spcBef>
            </a:pPr>
            <a:r>
              <a:rPr sz="1586" spc="1" dirty="0">
                <a:latin typeface="Courier New"/>
                <a:cs typeface="Courier New"/>
              </a:rPr>
              <a:t>// wait</a:t>
            </a:r>
            <a:endParaRPr sz="1586">
              <a:latin typeface="Courier New"/>
              <a:cs typeface="Courier New"/>
            </a:endParaRPr>
          </a:p>
          <a:p>
            <a:pPr marL="451938">
              <a:lnSpc>
                <a:spcPct val="94401"/>
              </a:lnSpc>
              <a:spcBef>
                <a:spcPts val="122"/>
              </a:spcBef>
            </a:pPr>
            <a:r>
              <a:rPr sz="1586" dirty="0">
                <a:latin typeface="Courier New"/>
                <a:cs typeface="Courier New"/>
              </a:rPr>
              <a:t>}</a:t>
            </a:r>
            <a:endParaRPr sz="1586">
              <a:latin typeface="Courier New"/>
              <a:cs typeface="Courier New"/>
            </a:endParaRPr>
          </a:p>
          <a:p>
            <a:pPr marL="451938" marR="1228950" indent="5148">
              <a:lnSpc>
                <a:spcPts val="1796"/>
              </a:lnSpc>
              <a:spcBef>
                <a:spcPts val="1565"/>
              </a:spcBef>
            </a:pPr>
            <a:r>
              <a:rPr sz="1586" spc="2" dirty="0">
                <a:latin typeface="Courier New"/>
                <a:cs typeface="Courier New"/>
              </a:rPr>
              <a:t>Critical_Section </a:t>
            </a:r>
            <a:endParaRPr sz="1586">
              <a:latin typeface="Courier New"/>
              <a:cs typeface="Courier New"/>
            </a:endParaRPr>
          </a:p>
          <a:p>
            <a:pPr marL="451938" marR="1228950">
              <a:lnSpc>
                <a:spcPts val="1796"/>
              </a:lnSpc>
              <a:spcBef>
                <a:spcPts val="984"/>
              </a:spcBef>
            </a:pPr>
            <a:r>
              <a:rPr sz="1586" spc="2" dirty="0">
                <a:latin typeface="Courier New"/>
                <a:cs typeface="Courier New"/>
              </a:rPr>
              <a:t>flag[1] = FALSE;</a:t>
            </a:r>
            <a:endParaRPr sz="1586">
              <a:latin typeface="Courier New"/>
              <a:cs typeface="Courier New"/>
            </a:endParaRPr>
          </a:p>
          <a:p>
            <a:pPr marL="700618">
              <a:lnSpc>
                <a:spcPct val="94401"/>
              </a:lnSpc>
              <a:spcBef>
                <a:spcPts val="1174"/>
              </a:spcBef>
            </a:pPr>
            <a:r>
              <a:rPr sz="1586" spc="3" dirty="0">
                <a:latin typeface="Courier New"/>
                <a:cs typeface="Courier New"/>
              </a:rPr>
              <a:t>Non_Critical_Section</a:t>
            </a:r>
            <a:endParaRPr sz="1586">
              <a:latin typeface="Courier New"/>
              <a:cs typeface="Courier New"/>
            </a:endParaRPr>
          </a:p>
          <a:p>
            <a:pPr marL="700618">
              <a:lnSpc>
                <a:spcPct val="94401"/>
              </a:lnSpc>
              <a:spcBef>
                <a:spcPts val="122"/>
              </a:spcBef>
            </a:pPr>
            <a:r>
              <a:rPr sz="1586" spc="3" dirty="0">
                <a:latin typeface="Courier New"/>
                <a:cs typeface="Courier New"/>
              </a:rPr>
              <a:t>...</a:t>
            </a:r>
            <a:endParaRPr sz="1586">
              <a:latin typeface="Courier New"/>
              <a:cs typeface="Courier New"/>
            </a:endParaRPr>
          </a:p>
          <a:p>
            <a:pPr marL="92093">
              <a:lnSpc>
                <a:spcPct val="94401"/>
              </a:lnSpc>
              <a:spcBef>
                <a:spcPts val="122"/>
              </a:spcBef>
            </a:pPr>
            <a:r>
              <a:rPr sz="1586" dirty="0">
                <a:latin typeface="Courier New"/>
                <a:cs typeface="Courier New"/>
              </a:rPr>
              <a:t>}</a:t>
            </a:r>
            <a:endParaRPr sz="1586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21466" y="1759629"/>
            <a:ext cx="2280169" cy="338147"/>
          </a:xfrm>
          <a:prstGeom prst="rect">
            <a:avLst/>
          </a:prstGeom>
        </p:spPr>
        <p:txBody>
          <a:bodyPr wrap="square" lIns="0" tIns="709" rIns="0" bIns="0" rtlCol="0">
            <a:noAutofit/>
          </a:bodyPr>
          <a:lstStyle/>
          <a:p>
            <a:pPr>
              <a:lnSpc>
                <a:spcPts val="453"/>
              </a:lnSpc>
            </a:pPr>
            <a:endParaRPr sz="453"/>
          </a:p>
          <a:p>
            <a:pPr marL="92227">
              <a:lnSpc>
                <a:spcPct val="94401"/>
              </a:lnSpc>
            </a:pPr>
            <a:r>
              <a:rPr sz="1586" spc="2" dirty="0">
                <a:latin typeface="Courier New"/>
                <a:cs typeface="Courier New"/>
              </a:rPr>
              <a:t>turn = 0; // or 1</a:t>
            </a:r>
            <a:endParaRPr sz="1586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51533" y="1759629"/>
            <a:ext cx="1787130" cy="348889"/>
          </a:xfrm>
          <a:prstGeom prst="rect">
            <a:avLst/>
          </a:prstGeom>
        </p:spPr>
        <p:txBody>
          <a:bodyPr wrap="square" lIns="0" tIns="709" rIns="0" bIns="0" rtlCol="0">
            <a:noAutofit/>
          </a:bodyPr>
          <a:lstStyle/>
          <a:p>
            <a:pPr>
              <a:lnSpc>
                <a:spcPts val="453"/>
              </a:lnSpc>
            </a:pPr>
            <a:endParaRPr sz="453"/>
          </a:p>
          <a:p>
            <a:pPr marL="92075">
              <a:lnSpc>
                <a:spcPct val="94401"/>
              </a:lnSpc>
            </a:pPr>
            <a:r>
              <a:rPr sz="1586" spc="2" dirty="0">
                <a:latin typeface="Courier New"/>
                <a:cs typeface="Courier New"/>
              </a:rPr>
              <a:t>flag[0]=FALSE</a:t>
            </a:r>
            <a:endParaRPr sz="1586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51533" y="2108518"/>
            <a:ext cx="1787130" cy="348889"/>
          </a:xfrm>
          <a:prstGeom prst="rect">
            <a:avLst/>
          </a:prstGeom>
        </p:spPr>
        <p:txBody>
          <a:bodyPr wrap="square" lIns="0" tIns="5547" rIns="0" bIns="0" rtlCol="0">
            <a:noAutofit/>
          </a:bodyPr>
          <a:lstStyle/>
          <a:p>
            <a:pPr>
              <a:lnSpc>
                <a:spcPts val="498"/>
              </a:lnSpc>
            </a:pPr>
            <a:endParaRPr sz="498"/>
          </a:p>
          <a:p>
            <a:pPr marL="92075">
              <a:lnSpc>
                <a:spcPct val="94401"/>
              </a:lnSpc>
            </a:pPr>
            <a:r>
              <a:rPr sz="1586" spc="2" dirty="0">
                <a:latin typeface="Courier New"/>
                <a:cs typeface="Courier New"/>
              </a:rPr>
              <a:t>flag[1]=FALSE</a:t>
            </a:r>
            <a:endParaRPr sz="1586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21981" y="1759675"/>
            <a:ext cx="2156875" cy="584057"/>
          </a:xfrm>
          <a:prstGeom prst="rect">
            <a:avLst/>
          </a:prstGeom>
        </p:spPr>
        <p:txBody>
          <a:bodyPr wrap="square" lIns="0" tIns="663" rIns="0" bIns="0" rtlCol="0">
            <a:noAutofit/>
          </a:bodyPr>
          <a:lstStyle/>
          <a:p>
            <a:pPr>
              <a:lnSpc>
                <a:spcPts val="453"/>
              </a:lnSpc>
            </a:pPr>
            <a:endParaRPr sz="453"/>
          </a:p>
          <a:p>
            <a:pPr marL="91681">
              <a:lnSpc>
                <a:spcPct val="94401"/>
              </a:lnSpc>
            </a:pPr>
            <a:r>
              <a:rPr sz="1586" spc="3" dirty="0">
                <a:latin typeface="Courier New"/>
                <a:cs typeface="Courier New"/>
              </a:rPr>
              <a:t>boolean flag[2];</a:t>
            </a:r>
            <a:endParaRPr sz="1586">
              <a:latin typeface="Courier New"/>
              <a:cs typeface="Courier New"/>
            </a:endParaRPr>
          </a:p>
          <a:p>
            <a:pPr marL="91681">
              <a:lnSpc>
                <a:spcPct val="94401"/>
              </a:lnSpc>
              <a:spcBef>
                <a:spcPts val="122"/>
              </a:spcBef>
            </a:pPr>
            <a:r>
              <a:rPr sz="1586" spc="2" dirty="0">
                <a:latin typeface="Courier New"/>
                <a:cs typeface="Courier New"/>
              </a:rPr>
              <a:t>int turn;</a:t>
            </a:r>
            <a:endParaRPr sz="1586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822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729985" y="601945"/>
            <a:ext cx="4796660" cy="581945"/>
          </a:xfrm>
          <a:prstGeom prst="rect">
            <a:avLst/>
          </a:prstGeom>
        </p:spPr>
        <p:txBody>
          <a:bodyPr wrap="square" lIns="0" tIns="27558" rIns="0" bIns="0" rtlCol="0">
            <a:noAutofit/>
          </a:bodyPr>
          <a:lstStyle/>
          <a:p>
            <a:pPr marL="11506">
              <a:lnSpc>
                <a:spcPts val="4340"/>
              </a:lnSpc>
            </a:pPr>
            <a:r>
              <a:rPr sz="4394" spc="-14" dirty="0">
                <a:latin typeface="Times New Roman"/>
                <a:cs typeface="Times New Roman"/>
              </a:rPr>
              <a:t>Peterson’s Algorithm</a:t>
            </a:r>
            <a:endParaRPr sz="4394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5389" y="1604190"/>
            <a:ext cx="6759254" cy="2748988"/>
          </a:xfrm>
          <a:prstGeom prst="rect">
            <a:avLst/>
          </a:prstGeom>
        </p:spPr>
        <p:txBody>
          <a:bodyPr wrap="square" lIns="0" tIns="16828" rIns="0" bIns="0" rtlCol="0">
            <a:noAutofit/>
          </a:bodyPr>
          <a:lstStyle/>
          <a:p>
            <a:pPr marL="11506" marR="44349">
              <a:lnSpc>
                <a:spcPts val="2650"/>
              </a:lnSpc>
            </a:pPr>
            <a:r>
              <a:rPr sz="2492" dirty="0">
                <a:latin typeface="Arial"/>
                <a:cs typeface="Arial"/>
              </a:rPr>
              <a:t>•</a:t>
            </a:r>
            <a:r>
              <a:rPr sz="2492" spc="-5" dirty="0">
                <a:latin typeface="Times New Roman"/>
                <a:cs typeface="Times New Roman"/>
              </a:rPr>
              <a:t>Initially:</a:t>
            </a:r>
            <a:endParaRPr sz="2492">
              <a:latin typeface="Times New Roman"/>
              <a:cs typeface="Times New Roman"/>
            </a:endParaRPr>
          </a:p>
          <a:p>
            <a:pPr marL="468434" marR="44349">
              <a:lnSpc>
                <a:spcPct val="95825"/>
              </a:lnSpc>
            </a:pPr>
            <a:r>
              <a:rPr sz="2174" dirty="0">
                <a:latin typeface="Arial"/>
                <a:cs typeface="Arial"/>
              </a:rPr>
              <a:t>–</a:t>
            </a:r>
            <a:r>
              <a:rPr sz="2174" spc="-10" dirty="0">
                <a:latin typeface="Times New Roman"/>
                <a:cs typeface="Times New Roman"/>
              </a:rPr>
              <a:t>No process in critical region</a:t>
            </a:r>
            <a:endParaRPr sz="2174">
              <a:latin typeface="Times New Roman"/>
              <a:cs typeface="Times New Roman"/>
            </a:endParaRPr>
          </a:p>
          <a:p>
            <a:pPr marL="925008" marR="44349">
              <a:lnSpc>
                <a:spcPct val="95825"/>
              </a:lnSpc>
              <a:spcBef>
                <a:spcPts val="91"/>
              </a:spcBef>
            </a:pPr>
            <a:r>
              <a:rPr sz="1903" dirty="0">
                <a:latin typeface="Arial"/>
                <a:cs typeface="Arial"/>
              </a:rPr>
              <a:t>•</a:t>
            </a:r>
            <a:r>
              <a:rPr sz="1903" spc="-94" dirty="0">
                <a:latin typeface="Times New Roman"/>
                <a:cs typeface="Times New Roman"/>
              </a:rPr>
              <a:t>turn = 0, flag[0] = FALSE, flag[1] = FALSE</a:t>
            </a:r>
            <a:endParaRPr sz="1903">
              <a:latin typeface="Times New Roman"/>
              <a:cs typeface="Times New Roman"/>
            </a:endParaRPr>
          </a:p>
          <a:p>
            <a:pPr marL="11506" marR="44349">
              <a:lnSpc>
                <a:spcPct val="95825"/>
              </a:lnSpc>
              <a:spcBef>
                <a:spcPts val="104"/>
              </a:spcBef>
            </a:pPr>
            <a:r>
              <a:rPr sz="2492" dirty="0">
                <a:latin typeface="Arial"/>
                <a:cs typeface="Arial"/>
              </a:rPr>
              <a:t>•</a:t>
            </a:r>
            <a:r>
              <a:rPr sz="2492" spc="8" dirty="0">
                <a:latin typeface="Times New Roman"/>
                <a:cs typeface="Times New Roman"/>
              </a:rPr>
              <a:t>Process 0 tries to enter critical section</a:t>
            </a:r>
            <a:endParaRPr sz="2492">
              <a:latin typeface="Times New Roman"/>
              <a:cs typeface="Times New Roman"/>
            </a:endParaRPr>
          </a:p>
          <a:p>
            <a:pPr marL="468434">
              <a:lnSpc>
                <a:spcPct val="95825"/>
              </a:lnSpc>
              <a:spcBef>
                <a:spcPts val="131"/>
              </a:spcBef>
            </a:pPr>
            <a:r>
              <a:rPr sz="2174" dirty="0">
                <a:latin typeface="Arial"/>
                <a:cs typeface="Arial"/>
              </a:rPr>
              <a:t>–</a:t>
            </a:r>
            <a:r>
              <a:rPr sz="2174" spc="-14" dirty="0">
                <a:latin typeface="Times New Roman"/>
                <a:cs typeface="Times New Roman"/>
              </a:rPr>
              <a:t>Sets turn = 1 (other process), sets interested[0]  =TRUE</a:t>
            </a:r>
            <a:endParaRPr sz="2174">
              <a:latin typeface="Times New Roman"/>
              <a:cs typeface="Times New Roman"/>
            </a:endParaRPr>
          </a:p>
          <a:p>
            <a:pPr marL="468434" marR="44349">
              <a:lnSpc>
                <a:spcPct val="95825"/>
              </a:lnSpc>
              <a:spcBef>
                <a:spcPts val="127"/>
              </a:spcBef>
            </a:pPr>
            <a:r>
              <a:rPr sz="2174" spc="-96" dirty="0">
                <a:latin typeface="Arial"/>
                <a:cs typeface="Arial"/>
              </a:rPr>
              <a:t>–</a:t>
            </a:r>
            <a:r>
              <a:rPr sz="2174" spc="-39" dirty="0">
                <a:latin typeface="Times New Roman"/>
                <a:cs typeface="Times New Roman"/>
              </a:rPr>
              <a:t>As flag[1] == FALSE, process enters critical section</a:t>
            </a:r>
            <a:endParaRPr sz="2174">
              <a:latin typeface="Times New Roman"/>
              <a:cs typeface="Times New Roman"/>
            </a:endParaRPr>
          </a:p>
          <a:p>
            <a:pPr marL="11506" marR="44349">
              <a:lnSpc>
                <a:spcPct val="95825"/>
              </a:lnSpc>
              <a:spcBef>
                <a:spcPts val="118"/>
              </a:spcBef>
            </a:pPr>
            <a:r>
              <a:rPr sz="2492" dirty="0">
                <a:latin typeface="Arial"/>
                <a:cs typeface="Arial"/>
              </a:rPr>
              <a:t>•</a:t>
            </a:r>
            <a:r>
              <a:rPr sz="2492" spc="8" dirty="0">
                <a:latin typeface="Times New Roman"/>
                <a:cs typeface="Times New Roman"/>
              </a:rPr>
              <a:t>Process 1 tries to enter critical section</a:t>
            </a:r>
            <a:endParaRPr sz="2492">
              <a:latin typeface="Times New Roman"/>
              <a:cs typeface="Times New Roman"/>
            </a:endParaRPr>
          </a:p>
          <a:p>
            <a:pPr marL="468434" marR="44349">
              <a:lnSpc>
                <a:spcPct val="95825"/>
              </a:lnSpc>
              <a:spcBef>
                <a:spcPts val="127"/>
              </a:spcBef>
            </a:pPr>
            <a:r>
              <a:rPr sz="2174" dirty="0">
                <a:latin typeface="Arial"/>
                <a:cs typeface="Arial"/>
              </a:rPr>
              <a:t>–</a:t>
            </a:r>
            <a:r>
              <a:rPr sz="2174" spc="-24" dirty="0">
                <a:latin typeface="Times New Roman"/>
                <a:cs typeface="Times New Roman"/>
              </a:rPr>
              <a:t>Sets turn = 0 (other process), flag[1] = TRUE,</a:t>
            </a:r>
            <a:endParaRPr sz="217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5388" y="4370064"/>
            <a:ext cx="5976030" cy="1682846"/>
          </a:xfrm>
          <a:prstGeom prst="rect">
            <a:avLst/>
          </a:prstGeom>
        </p:spPr>
        <p:txBody>
          <a:bodyPr wrap="square" lIns="0" tIns="35843" rIns="0" bIns="0" rtlCol="0">
            <a:noAutofit/>
          </a:bodyPr>
          <a:lstStyle/>
          <a:p>
            <a:pPr marL="754534" indent="-286099">
              <a:lnSpc>
                <a:spcPts val="2111"/>
              </a:lnSpc>
            </a:pPr>
            <a:r>
              <a:rPr sz="2174" spc="-181" dirty="0">
                <a:latin typeface="Arial"/>
                <a:cs typeface="Arial"/>
              </a:rPr>
              <a:t>–</a:t>
            </a:r>
            <a:r>
              <a:rPr sz="2174" spc="-49" dirty="0">
                <a:latin typeface="Times New Roman"/>
                <a:cs typeface="Times New Roman"/>
              </a:rPr>
              <a:t>As flag[0]  == TRUE &amp;&amp; turn == 0, process waits, finishes</a:t>
            </a:r>
            <a:endParaRPr sz="2174">
              <a:latin typeface="Times New Roman"/>
              <a:cs typeface="Times New Roman"/>
            </a:endParaRPr>
          </a:p>
          <a:p>
            <a:pPr marL="11506" marR="36125">
              <a:lnSpc>
                <a:spcPct val="95825"/>
              </a:lnSpc>
              <a:spcBef>
                <a:spcPts val="57"/>
              </a:spcBef>
            </a:pPr>
            <a:r>
              <a:rPr sz="2492" dirty="0">
                <a:latin typeface="Arial"/>
                <a:cs typeface="Arial"/>
              </a:rPr>
              <a:t>•</a:t>
            </a:r>
            <a:r>
              <a:rPr sz="2492" spc="-8" dirty="0">
                <a:latin typeface="Times New Roman"/>
                <a:cs typeface="Times New Roman"/>
              </a:rPr>
              <a:t>Process 0 exit</a:t>
            </a:r>
            <a:endParaRPr sz="2492">
              <a:latin typeface="Times New Roman"/>
              <a:cs typeface="Times New Roman"/>
            </a:endParaRPr>
          </a:p>
          <a:p>
            <a:pPr marL="468434" marR="36125">
              <a:lnSpc>
                <a:spcPct val="95825"/>
              </a:lnSpc>
              <a:spcBef>
                <a:spcPts val="131"/>
              </a:spcBef>
            </a:pPr>
            <a:r>
              <a:rPr sz="2174" dirty="0">
                <a:latin typeface="Arial"/>
                <a:cs typeface="Arial"/>
              </a:rPr>
              <a:t>–</a:t>
            </a:r>
            <a:r>
              <a:rPr sz="2174" spc="-101" dirty="0">
                <a:latin typeface="Times New Roman"/>
                <a:cs typeface="Times New Roman"/>
              </a:rPr>
              <a:t>Sets flag[0] = FALSE</a:t>
            </a:r>
            <a:endParaRPr sz="2174">
              <a:latin typeface="Times New Roman"/>
              <a:cs typeface="Times New Roman"/>
            </a:endParaRPr>
          </a:p>
          <a:p>
            <a:pPr marL="11506" marR="36125">
              <a:lnSpc>
                <a:spcPct val="95825"/>
              </a:lnSpc>
              <a:spcBef>
                <a:spcPts val="118"/>
              </a:spcBef>
            </a:pPr>
            <a:r>
              <a:rPr sz="2492" dirty="0">
                <a:latin typeface="Arial"/>
                <a:cs typeface="Arial"/>
              </a:rPr>
              <a:t>•</a:t>
            </a:r>
            <a:r>
              <a:rPr sz="2492" spc="2" dirty="0">
                <a:latin typeface="Times New Roman"/>
                <a:cs typeface="Times New Roman"/>
              </a:rPr>
              <a:t>Process 1 enters critical section ...</a:t>
            </a:r>
            <a:endParaRPr sz="249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44651" y="4386866"/>
            <a:ext cx="572026" cy="301566"/>
          </a:xfrm>
          <a:prstGeom prst="rect">
            <a:avLst/>
          </a:prstGeom>
        </p:spPr>
        <p:txBody>
          <a:bodyPr wrap="square" lIns="0" tIns="14009" rIns="0" bIns="0" rtlCol="0">
            <a:noAutofit/>
          </a:bodyPr>
          <a:lstStyle/>
          <a:p>
            <a:pPr marL="11506">
              <a:lnSpc>
                <a:spcPts val="2206"/>
              </a:lnSpc>
            </a:pPr>
            <a:r>
              <a:rPr sz="2174" spc="-4" dirty="0">
                <a:latin typeface="Times New Roman"/>
                <a:cs typeface="Times New Roman"/>
              </a:rPr>
              <a:t>until</a:t>
            </a:r>
            <a:endParaRPr sz="2174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14292" y="4386866"/>
            <a:ext cx="923569" cy="301566"/>
          </a:xfrm>
          <a:prstGeom prst="rect">
            <a:avLst/>
          </a:prstGeom>
        </p:spPr>
        <p:txBody>
          <a:bodyPr wrap="square" lIns="0" tIns="14009" rIns="0" bIns="0" rtlCol="0">
            <a:noAutofit/>
          </a:bodyPr>
          <a:lstStyle/>
          <a:p>
            <a:pPr marL="11506">
              <a:lnSpc>
                <a:spcPts val="2206"/>
              </a:lnSpc>
            </a:pPr>
            <a:r>
              <a:rPr sz="2174" spc="26" dirty="0">
                <a:latin typeface="Times New Roman"/>
                <a:cs typeface="Times New Roman"/>
              </a:rPr>
              <a:t>process</a:t>
            </a:r>
            <a:endParaRPr sz="2174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535467" y="4386866"/>
            <a:ext cx="205976" cy="301566"/>
          </a:xfrm>
          <a:prstGeom prst="rect">
            <a:avLst/>
          </a:prstGeom>
        </p:spPr>
        <p:txBody>
          <a:bodyPr wrap="square" lIns="0" tIns="14009" rIns="0" bIns="0" rtlCol="0">
            <a:noAutofit/>
          </a:bodyPr>
          <a:lstStyle/>
          <a:p>
            <a:pPr marL="11506">
              <a:lnSpc>
                <a:spcPts val="2206"/>
              </a:lnSpc>
            </a:pPr>
            <a:r>
              <a:rPr sz="2174" spc="21" dirty="0">
                <a:latin typeface="Times New Roman"/>
                <a:cs typeface="Times New Roman"/>
              </a:rPr>
              <a:t>0</a:t>
            </a:r>
            <a:endParaRPr sz="2174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53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3759578" y="625640"/>
            <a:ext cx="4729263" cy="529542"/>
          </a:xfrm>
          <a:prstGeom prst="rect">
            <a:avLst/>
          </a:prstGeom>
        </p:spPr>
        <p:txBody>
          <a:bodyPr wrap="square" lIns="0" tIns="26465" rIns="0" bIns="0" rtlCol="0">
            <a:noAutofit/>
          </a:bodyPr>
          <a:lstStyle/>
          <a:p>
            <a:pPr marL="11506">
              <a:lnSpc>
                <a:spcPts val="4168"/>
              </a:lnSpc>
            </a:pPr>
            <a:r>
              <a:rPr sz="3986" spc="-15" dirty="0">
                <a:latin typeface="Arial"/>
                <a:cs typeface="Arial"/>
              </a:rPr>
              <a:t>Peterson’s Algorithm</a:t>
            </a:r>
            <a:endParaRPr sz="3986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67462" y="1665250"/>
            <a:ext cx="7389519" cy="299302"/>
          </a:xfrm>
          <a:prstGeom prst="rect">
            <a:avLst/>
          </a:prstGeom>
        </p:spPr>
        <p:txBody>
          <a:bodyPr wrap="square" lIns="0" tIns="14700" rIns="0" bIns="0" rtlCol="0">
            <a:noAutofit/>
          </a:bodyPr>
          <a:lstStyle/>
          <a:p>
            <a:pPr marL="11506">
              <a:lnSpc>
                <a:spcPts val="2315"/>
              </a:lnSpc>
            </a:pPr>
            <a:r>
              <a:rPr sz="2174" spc="-2" dirty="0">
                <a:latin typeface="Arial"/>
                <a:cs typeface="Arial"/>
              </a:rPr>
              <a:t>Does it work if both processes enter almost simultaneously?</a:t>
            </a:r>
            <a:endParaRPr sz="2174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1758" y="1723913"/>
            <a:ext cx="140381" cy="147343"/>
          </a:xfrm>
          <a:prstGeom prst="rect">
            <a:avLst/>
          </a:prstGeom>
        </p:spPr>
        <p:txBody>
          <a:bodyPr wrap="square" lIns="0" tIns="6530" rIns="0" bIns="0" rtlCol="0">
            <a:noAutofit/>
          </a:bodyPr>
          <a:lstStyle/>
          <a:p>
            <a:pPr marL="11506">
              <a:lnSpc>
                <a:spcPts val="1028"/>
              </a:lnSpc>
            </a:pPr>
            <a:r>
              <a:rPr sz="997" spc="209" dirty="0">
                <a:latin typeface="Times New Roman"/>
                <a:cs typeface="Times New Roman"/>
              </a:rPr>
              <a:t>●</a:t>
            </a:r>
            <a:endParaRPr sz="997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0865" y="2039629"/>
            <a:ext cx="995397" cy="1003839"/>
          </a:xfrm>
          <a:prstGeom prst="rect">
            <a:avLst/>
          </a:prstGeom>
        </p:spPr>
        <p:txBody>
          <a:bodyPr wrap="square" lIns="0" tIns="13520" rIns="0" bIns="0" rtlCol="0">
            <a:noAutofit/>
          </a:bodyPr>
          <a:lstStyle/>
          <a:p>
            <a:pPr marR="9529" algn="ctr">
              <a:lnSpc>
                <a:spcPts val="2129"/>
              </a:lnSpc>
            </a:pPr>
            <a:r>
              <a:rPr sz="1993" spc="-1" dirty="0">
                <a:latin typeface="Arial"/>
                <a:cs typeface="Arial"/>
              </a:rPr>
              <a:t>Both will</a:t>
            </a:r>
            <a:endParaRPr sz="1993">
              <a:latin typeface="Arial"/>
              <a:cs typeface="Arial"/>
            </a:endParaRPr>
          </a:p>
          <a:p>
            <a:pPr marL="58749" algn="ctr">
              <a:lnSpc>
                <a:spcPct val="95825"/>
              </a:lnSpc>
              <a:spcBef>
                <a:spcPts val="538"/>
              </a:spcBef>
            </a:pPr>
            <a:r>
              <a:rPr sz="1993" spc="-2" dirty="0">
                <a:latin typeface="Arial"/>
                <a:cs typeface="Arial"/>
              </a:rPr>
              <a:t>Both try</a:t>
            </a:r>
            <a:endParaRPr sz="1993">
              <a:latin typeface="Arial"/>
              <a:cs typeface="Arial"/>
            </a:endParaRPr>
          </a:p>
          <a:p>
            <a:pPr marR="10191" algn="ctr">
              <a:lnSpc>
                <a:spcPct val="95825"/>
              </a:lnSpc>
              <a:spcBef>
                <a:spcPts val="499"/>
              </a:spcBef>
            </a:pPr>
            <a:r>
              <a:rPr sz="1993" dirty="0">
                <a:latin typeface="Arial"/>
                <a:cs typeface="Arial"/>
              </a:rPr>
              <a:t>This is a</a:t>
            </a:r>
            <a:endParaRPr sz="1993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73418" y="2039629"/>
            <a:ext cx="6470922" cy="1003839"/>
          </a:xfrm>
          <a:prstGeom prst="rect">
            <a:avLst/>
          </a:prstGeom>
        </p:spPr>
        <p:txBody>
          <a:bodyPr wrap="square" lIns="0" tIns="13520" rIns="0" bIns="0" rtlCol="0">
            <a:noAutofit/>
          </a:bodyPr>
          <a:lstStyle/>
          <a:p>
            <a:pPr marL="12795" marR="37988">
              <a:lnSpc>
                <a:spcPts val="2129"/>
              </a:lnSpc>
            </a:pPr>
            <a:r>
              <a:rPr sz="1993" spc="-3" dirty="0">
                <a:latin typeface="Arial"/>
                <a:cs typeface="Arial"/>
              </a:rPr>
              <a:t>set flag[processID] = TRUE</a:t>
            </a:r>
            <a:endParaRPr sz="1993">
              <a:latin typeface="Arial"/>
              <a:cs typeface="Arial"/>
            </a:endParaRPr>
          </a:p>
          <a:p>
            <a:pPr marL="19656" marR="37988">
              <a:lnSpc>
                <a:spcPct val="95825"/>
              </a:lnSpc>
              <a:spcBef>
                <a:spcPts val="538"/>
              </a:spcBef>
            </a:pPr>
            <a:r>
              <a:rPr sz="1993" dirty="0">
                <a:latin typeface="Arial"/>
                <a:cs typeface="Arial"/>
              </a:rPr>
              <a:t>to write the variable turn</a:t>
            </a:r>
            <a:endParaRPr sz="1993">
              <a:latin typeface="Arial"/>
              <a:cs typeface="Arial"/>
            </a:endParaRPr>
          </a:p>
          <a:p>
            <a:pPr marL="11506">
              <a:lnSpc>
                <a:spcPct val="95825"/>
              </a:lnSpc>
              <a:spcBef>
                <a:spcPts val="499"/>
              </a:spcBef>
            </a:pPr>
            <a:r>
              <a:rPr sz="1993" dirty="0">
                <a:latin typeface="Arial"/>
                <a:cs typeface="Arial"/>
              </a:rPr>
              <a:t>race condition: if Process 0 is the last to write, it loses the</a:t>
            </a:r>
            <a:endParaRPr sz="1993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67462" y="2093115"/>
            <a:ext cx="130600" cy="136982"/>
          </a:xfrm>
          <a:prstGeom prst="rect">
            <a:avLst/>
          </a:prstGeom>
        </p:spPr>
        <p:txBody>
          <a:bodyPr wrap="square" lIns="0" tIns="6070" rIns="0" bIns="0" rtlCol="0">
            <a:noAutofit/>
          </a:bodyPr>
          <a:lstStyle/>
          <a:p>
            <a:pPr marL="11506">
              <a:lnSpc>
                <a:spcPts val="956"/>
              </a:lnSpc>
            </a:pPr>
            <a:r>
              <a:rPr sz="906" spc="163" dirty="0">
                <a:latin typeface="Times New Roman"/>
                <a:cs typeface="Times New Roman"/>
              </a:rPr>
              <a:t>●</a:t>
            </a:r>
            <a:endParaRPr sz="906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67462" y="2451475"/>
            <a:ext cx="140381" cy="147343"/>
          </a:xfrm>
          <a:prstGeom prst="rect">
            <a:avLst/>
          </a:prstGeom>
        </p:spPr>
        <p:txBody>
          <a:bodyPr wrap="square" lIns="0" tIns="6530" rIns="0" bIns="0" rtlCol="0">
            <a:noAutofit/>
          </a:bodyPr>
          <a:lstStyle/>
          <a:p>
            <a:pPr marL="11506">
              <a:lnSpc>
                <a:spcPts val="1028"/>
              </a:lnSpc>
            </a:pPr>
            <a:r>
              <a:rPr sz="997" spc="209" dirty="0">
                <a:latin typeface="Times New Roman"/>
                <a:cs typeface="Times New Roman"/>
              </a:rPr>
              <a:t>●</a:t>
            </a:r>
            <a:endParaRPr sz="997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65160" y="2820677"/>
            <a:ext cx="130600" cy="136982"/>
          </a:xfrm>
          <a:prstGeom prst="rect">
            <a:avLst/>
          </a:prstGeom>
        </p:spPr>
        <p:txBody>
          <a:bodyPr wrap="square" lIns="0" tIns="6070" rIns="0" bIns="0" rtlCol="0">
            <a:noAutofit/>
          </a:bodyPr>
          <a:lstStyle/>
          <a:p>
            <a:pPr marL="11506">
              <a:lnSpc>
                <a:spcPts val="956"/>
              </a:lnSpc>
            </a:pPr>
            <a:r>
              <a:rPr sz="906" spc="163" dirty="0">
                <a:latin typeface="Times New Roman"/>
                <a:cs typeface="Times New Roman"/>
              </a:rPr>
              <a:t>●</a:t>
            </a:r>
            <a:endParaRPr sz="906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0864" y="3052688"/>
            <a:ext cx="7812892" cy="276278"/>
          </a:xfrm>
          <a:prstGeom prst="rect">
            <a:avLst/>
          </a:prstGeom>
        </p:spPr>
        <p:txBody>
          <a:bodyPr wrap="square" lIns="0" tIns="13520" rIns="0" bIns="0" rtlCol="0">
            <a:noAutofit/>
          </a:bodyPr>
          <a:lstStyle/>
          <a:p>
            <a:pPr marL="11506">
              <a:lnSpc>
                <a:spcPts val="2129"/>
              </a:lnSpc>
            </a:pPr>
            <a:r>
              <a:rPr sz="1993" dirty="0">
                <a:latin typeface="Arial"/>
                <a:cs typeface="Arial"/>
              </a:rPr>
              <a:t>race and will not enter its CS as turn = 1 (Process 0 is really a loser!:)</a:t>
            </a:r>
            <a:endParaRPr sz="1993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6569" y="3403806"/>
            <a:ext cx="6983026" cy="601155"/>
          </a:xfrm>
          <a:prstGeom prst="rect">
            <a:avLst/>
          </a:prstGeom>
        </p:spPr>
        <p:txBody>
          <a:bodyPr wrap="square" lIns="0" tIns="13520" rIns="0" bIns="0" rtlCol="0">
            <a:noAutofit/>
          </a:bodyPr>
          <a:lstStyle/>
          <a:p>
            <a:pPr marL="11506">
              <a:lnSpc>
                <a:spcPts val="2129"/>
              </a:lnSpc>
            </a:pPr>
            <a:r>
              <a:rPr sz="1993" dirty="0">
                <a:latin typeface="Arial"/>
                <a:cs typeface="Arial"/>
              </a:rPr>
              <a:t>Example: Process 1 wins the race, turn = 1 (set by Process 0)</a:t>
            </a:r>
            <a:endParaRPr sz="1993">
              <a:latin typeface="Arial"/>
              <a:cs typeface="Arial"/>
            </a:endParaRPr>
          </a:p>
          <a:p>
            <a:pPr marL="14959" marR="37988">
              <a:lnSpc>
                <a:spcPct val="95825"/>
              </a:lnSpc>
              <a:spcBef>
                <a:spcPts val="363"/>
              </a:spcBef>
            </a:pPr>
            <a:r>
              <a:rPr sz="1812" dirty="0">
                <a:latin typeface="Arial"/>
                <a:cs typeface="Arial"/>
              </a:rPr>
              <a:t>Both processes arrive at the while loop</a:t>
            </a:r>
            <a:endParaRPr sz="181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0865" y="3457292"/>
            <a:ext cx="130600" cy="136982"/>
          </a:xfrm>
          <a:prstGeom prst="rect">
            <a:avLst/>
          </a:prstGeom>
        </p:spPr>
        <p:txBody>
          <a:bodyPr wrap="square" lIns="0" tIns="6070" rIns="0" bIns="0" rtlCol="0">
            <a:noAutofit/>
          </a:bodyPr>
          <a:lstStyle/>
          <a:p>
            <a:pPr marL="11506">
              <a:lnSpc>
                <a:spcPts val="956"/>
              </a:lnSpc>
            </a:pPr>
            <a:r>
              <a:rPr sz="906" spc="163" dirty="0">
                <a:latin typeface="Times New Roman"/>
                <a:cs typeface="Times New Roman"/>
              </a:rPr>
              <a:t>●</a:t>
            </a:r>
            <a:endParaRPr sz="906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3167" y="3800017"/>
            <a:ext cx="120820" cy="126621"/>
          </a:xfrm>
          <a:prstGeom prst="rect">
            <a:avLst/>
          </a:prstGeom>
        </p:spPr>
        <p:txBody>
          <a:bodyPr wrap="square" lIns="0" tIns="5551" rIns="0" bIns="0" rtlCol="0">
            <a:noAutofit/>
          </a:bodyPr>
          <a:lstStyle/>
          <a:p>
            <a:pPr marL="11506">
              <a:lnSpc>
                <a:spcPts val="874"/>
              </a:lnSpc>
            </a:pPr>
            <a:r>
              <a:rPr sz="815" spc="151" dirty="0">
                <a:latin typeface="Times New Roman"/>
                <a:cs typeface="Times New Roman"/>
              </a:rPr>
              <a:t>●</a:t>
            </a:r>
            <a:endParaRPr sz="81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5728" y="4044113"/>
            <a:ext cx="7196243" cy="545660"/>
          </a:xfrm>
          <a:prstGeom prst="rect">
            <a:avLst/>
          </a:prstGeom>
        </p:spPr>
        <p:txBody>
          <a:bodyPr wrap="square" lIns="0" tIns="12340" rIns="0" bIns="0" rtlCol="0">
            <a:noAutofit/>
          </a:bodyPr>
          <a:lstStyle/>
          <a:p>
            <a:pPr marL="11506" marR="34534">
              <a:lnSpc>
                <a:spcPts val="1943"/>
              </a:lnSpc>
            </a:pPr>
            <a:r>
              <a:rPr sz="1812" dirty="0">
                <a:latin typeface="Arial"/>
                <a:cs typeface="Arial"/>
              </a:rPr>
              <a:t>Process 1 immediately continues (as turn = 1)</a:t>
            </a:r>
            <a:endParaRPr sz="1812">
              <a:latin typeface="Arial"/>
              <a:cs typeface="Arial"/>
            </a:endParaRPr>
          </a:p>
          <a:p>
            <a:pPr marL="11506">
              <a:lnSpc>
                <a:spcPct val="95825"/>
              </a:lnSpc>
              <a:spcBef>
                <a:spcPts val="120"/>
              </a:spcBef>
            </a:pPr>
            <a:r>
              <a:rPr sz="1812" spc="-1" dirty="0">
                <a:latin typeface="Arial"/>
                <a:cs typeface="Arial"/>
              </a:rPr>
              <a:t>Process 0 is waiting in the while loop ( as turn = 1 and flag[1] = TRUE)</a:t>
            </a:r>
            <a:endParaRPr sz="181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60023" y="4092423"/>
            <a:ext cx="120820" cy="126621"/>
          </a:xfrm>
          <a:prstGeom prst="rect">
            <a:avLst/>
          </a:prstGeom>
        </p:spPr>
        <p:txBody>
          <a:bodyPr wrap="square" lIns="0" tIns="5551" rIns="0" bIns="0" rtlCol="0">
            <a:noAutofit/>
          </a:bodyPr>
          <a:lstStyle/>
          <a:p>
            <a:pPr marL="11506">
              <a:lnSpc>
                <a:spcPts val="874"/>
              </a:lnSpc>
            </a:pPr>
            <a:r>
              <a:rPr sz="815" spc="151" dirty="0">
                <a:latin typeface="Times New Roman"/>
                <a:cs typeface="Times New Roman"/>
              </a:rPr>
              <a:t>●</a:t>
            </a:r>
            <a:endParaRPr sz="81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60023" y="4384828"/>
            <a:ext cx="120820" cy="126621"/>
          </a:xfrm>
          <a:prstGeom prst="rect">
            <a:avLst/>
          </a:prstGeom>
        </p:spPr>
        <p:txBody>
          <a:bodyPr wrap="square" lIns="0" tIns="5551" rIns="0" bIns="0" rtlCol="0">
            <a:noAutofit/>
          </a:bodyPr>
          <a:lstStyle/>
          <a:p>
            <a:pPr marL="11506">
              <a:lnSpc>
                <a:spcPts val="874"/>
              </a:lnSpc>
            </a:pPr>
            <a:r>
              <a:rPr sz="815" spc="151" dirty="0">
                <a:latin typeface="Times New Roman"/>
                <a:cs typeface="Times New Roman"/>
              </a:rPr>
              <a:t>●</a:t>
            </a:r>
            <a:endParaRPr sz="81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7462" y="4634205"/>
            <a:ext cx="4368254" cy="299302"/>
          </a:xfrm>
          <a:prstGeom prst="rect">
            <a:avLst/>
          </a:prstGeom>
        </p:spPr>
        <p:txBody>
          <a:bodyPr wrap="square" lIns="0" tIns="14700" rIns="0" bIns="0" rtlCol="0">
            <a:noAutofit/>
          </a:bodyPr>
          <a:lstStyle/>
          <a:p>
            <a:pPr marL="11506">
              <a:lnSpc>
                <a:spcPts val="2315"/>
              </a:lnSpc>
            </a:pPr>
            <a:r>
              <a:rPr sz="2174" spc="-2" dirty="0">
                <a:latin typeface="Arial"/>
                <a:cs typeface="Arial"/>
              </a:rPr>
              <a:t>The race condition is not a problem</a:t>
            </a:r>
            <a:endParaRPr sz="2174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71758" y="4692869"/>
            <a:ext cx="140381" cy="147343"/>
          </a:xfrm>
          <a:prstGeom prst="rect">
            <a:avLst/>
          </a:prstGeom>
        </p:spPr>
        <p:txBody>
          <a:bodyPr wrap="square" lIns="0" tIns="6530" rIns="0" bIns="0" rtlCol="0">
            <a:noAutofit/>
          </a:bodyPr>
          <a:lstStyle/>
          <a:p>
            <a:pPr marL="11506">
              <a:lnSpc>
                <a:spcPts val="1028"/>
              </a:lnSpc>
            </a:pPr>
            <a:r>
              <a:rPr sz="997" spc="209" dirty="0">
                <a:latin typeface="Times New Roman"/>
                <a:cs typeface="Times New Roman"/>
              </a:rPr>
              <a:t>●</a:t>
            </a:r>
            <a:endParaRPr sz="997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0865" y="5107588"/>
            <a:ext cx="7588570" cy="847275"/>
          </a:xfrm>
          <a:prstGeom prst="rect">
            <a:avLst/>
          </a:prstGeom>
        </p:spPr>
        <p:txBody>
          <a:bodyPr wrap="square" lIns="0" tIns="13520" rIns="0" bIns="0" rtlCol="0">
            <a:noAutofit/>
          </a:bodyPr>
          <a:lstStyle/>
          <a:p>
            <a:pPr marL="11506" marR="32156">
              <a:lnSpc>
                <a:spcPts val="2129"/>
              </a:lnSpc>
            </a:pPr>
            <a:r>
              <a:rPr sz="1993" dirty="0">
                <a:latin typeface="Arial"/>
                <a:cs typeface="Arial"/>
              </a:rPr>
              <a:t>If there is a race condition in terms of updating the shared variable</a:t>
            </a:r>
            <a:endParaRPr sz="1993">
              <a:latin typeface="Arial"/>
              <a:cs typeface="Arial"/>
            </a:endParaRPr>
          </a:p>
          <a:p>
            <a:pPr marL="11506">
              <a:lnSpc>
                <a:spcPts val="2247"/>
              </a:lnSpc>
              <a:spcBef>
                <a:spcPts val="33"/>
              </a:spcBef>
            </a:pPr>
            <a:r>
              <a:rPr sz="1993" dirty="0">
                <a:latin typeface="Arial"/>
                <a:cs typeface="Arial"/>
              </a:rPr>
              <a:t>“turn”,</a:t>
            </a:r>
            <a:r>
              <a:rPr sz="1993" spc="-8" dirty="0">
                <a:latin typeface="Arial"/>
                <a:cs typeface="Arial"/>
              </a:rPr>
              <a:t> </a:t>
            </a:r>
            <a:r>
              <a:rPr sz="1993" dirty="0">
                <a:latin typeface="Arial"/>
                <a:cs typeface="Arial"/>
              </a:rPr>
              <a:t>one of</a:t>
            </a:r>
            <a:r>
              <a:rPr sz="1993" spc="-8" dirty="0">
                <a:latin typeface="Arial"/>
                <a:cs typeface="Arial"/>
              </a:rPr>
              <a:t> </a:t>
            </a:r>
            <a:r>
              <a:rPr sz="1993" dirty="0">
                <a:latin typeface="Arial"/>
                <a:cs typeface="Arial"/>
              </a:rPr>
              <a:t>the </a:t>
            </a:r>
            <a:r>
              <a:rPr sz="1993" spc="-8" dirty="0">
                <a:latin typeface="Arial"/>
                <a:cs typeface="Arial"/>
              </a:rPr>
              <a:t>t</a:t>
            </a:r>
            <a:r>
              <a:rPr sz="1993" spc="-4" dirty="0">
                <a:latin typeface="Arial"/>
                <a:cs typeface="Arial"/>
              </a:rPr>
              <a:t>w</a:t>
            </a:r>
            <a:r>
              <a:rPr sz="1993" dirty="0">
                <a:latin typeface="Arial"/>
                <a:cs typeface="Arial"/>
              </a:rPr>
              <a:t>o processes will win and</a:t>
            </a:r>
            <a:r>
              <a:rPr sz="1993" spc="-4" dirty="0">
                <a:latin typeface="Arial"/>
                <a:cs typeface="Arial"/>
              </a:rPr>
              <a:t> </a:t>
            </a:r>
            <a:r>
              <a:rPr sz="1993" dirty="0">
                <a:latin typeface="Arial"/>
                <a:cs typeface="Arial"/>
              </a:rPr>
              <a:t>be t</a:t>
            </a:r>
            <a:r>
              <a:rPr sz="1993" spc="-8" dirty="0">
                <a:latin typeface="Arial"/>
                <a:cs typeface="Arial"/>
              </a:rPr>
              <a:t>h</a:t>
            </a:r>
            <a:r>
              <a:rPr sz="1993" dirty="0">
                <a:latin typeface="Arial"/>
                <a:cs typeface="Arial"/>
              </a:rPr>
              <a:t>e one </a:t>
            </a:r>
            <a:r>
              <a:rPr sz="1993" spc="-8" dirty="0">
                <a:latin typeface="Arial"/>
                <a:cs typeface="Arial"/>
              </a:rPr>
              <a:t>t</a:t>
            </a:r>
            <a:r>
              <a:rPr sz="1993" dirty="0">
                <a:latin typeface="Arial"/>
                <a:cs typeface="Arial"/>
              </a:rPr>
              <a:t>o</a:t>
            </a:r>
            <a:r>
              <a:rPr sz="1993" spc="-8" dirty="0">
                <a:latin typeface="Arial"/>
                <a:cs typeface="Arial"/>
              </a:rPr>
              <a:t> </a:t>
            </a:r>
            <a:r>
              <a:rPr sz="1993" dirty="0">
                <a:latin typeface="Arial"/>
                <a:cs typeface="Arial"/>
              </a:rPr>
              <a:t>en</a:t>
            </a:r>
            <a:r>
              <a:rPr sz="1993" spc="4" dirty="0">
                <a:latin typeface="Arial"/>
                <a:cs typeface="Arial"/>
              </a:rPr>
              <a:t>t</a:t>
            </a:r>
            <a:r>
              <a:rPr sz="1993" dirty="0">
                <a:latin typeface="Arial"/>
                <a:cs typeface="Arial"/>
              </a:rPr>
              <a:t>er</a:t>
            </a:r>
            <a:r>
              <a:rPr sz="1993" spc="-8" dirty="0">
                <a:latin typeface="Arial"/>
                <a:cs typeface="Arial"/>
              </a:rPr>
              <a:t> </a:t>
            </a:r>
            <a:r>
              <a:rPr sz="1993" dirty="0">
                <a:latin typeface="Arial"/>
                <a:cs typeface="Arial"/>
              </a:rPr>
              <a:t>the criti</a:t>
            </a:r>
            <a:r>
              <a:rPr sz="1993" spc="4" dirty="0">
                <a:latin typeface="Arial"/>
                <a:cs typeface="Arial"/>
              </a:rPr>
              <a:t>c</a:t>
            </a:r>
            <a:r>
              <a:rPr sz="1993" dirty="0">
                <a:latin typeface="Arial"/>
                <a:cs typeface="Arial"/>
              </a:rPr>
              <a:t>al se</a:t>
            </a:r>
            <a:r>
              <a:rPr sz="1993" spc="8" dirty="0">
                <a:latin typeface="Arial"/>
                <a:cs typeface="Arial"/>
              </a:rPr>
              <a:t>c</a:t>
            </a:r>
            <a:r>
              <a:rPr sz="1993" dirty="0">
                <a:latin typeface="Arial"/>
                <a:cs typeface="Arial"/>
              </a:rPr>
              <a:t>ti</a:t>
            </a:r>
            <a:r>
              <a:rPr sz="1993" spc="-13" dirty="0">
                <a:latin typeface="Arial"/>
                <a:cs typeface="Arial"/>
              </a:rPr>
              <a:t>o</a:t>
            </a:r>
            <a:r>
              <a:rPr sz="1993" dirty="0">
                <a:latin typeface="Arial"/>
                <a:cs typeface="Arial"/>
              </a:rPr>
              <a:t>n</a:t>
            </a:r>
            <a:endParaRPr sz="1993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65160" y="5159923"/>
            <a:ext cx="130600" cy="136982"/>
          </a:xfrm>
          <a:prstGeom prst="rect">
            <a:avLst/>
          </a:prstGeom>
        </p:spPr>
        <p:txBody>
          <a:bodyPr wrap="square" lIns="0" tIns="6070" rIns="0" bIns="0" rtlCol="0">
            <a:noAutofit/>
          </a:bodyPr>
          <a:lstStyle/>
          <a:p>
            <a:pPr marL="11506">
              <a:lnSpc>
                <a:spcPts val="956"/>
              </a:lnSpc>
            </a:pPr>
            <a:r>
              <a:rPr sz="906" spc="163" dirty="0">
                <a:latin typeface="Times New Roman"/>
                <a:cs typeface="Times New Roman"/>
              </a:rPr>
              <a:t>●</a:t>
            </a:r>
            <a:endParaRPr sz="906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92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09D0E5E8-A027-43B0-871E-ED73DF85B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5713" y="130054"/>
            <a:ext cx="7485062" cy="5762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Hardware Solution</a:t>
            </a:r>
            <a:endParaRPr lang="en-US" altLang="en-US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EF26BE1-FCB0-440F-8834-E9B667D36D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4480" y="1154115"/>
            <a:ext cx="8456295" cy="157079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Test and Set Instructions</a:t>
            </a:r>
          </a:p>
          <a:p>
            <a:r>
              <a:rPr lang="en-US" altLang="en-US" dirty="0" smtClean="0"/>
              <a:t>Swap Instructions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616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6 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110</TotalTime>
  <Words>435</Words>
  <Application>Microsoft Office PowerPoint</Application>
  <PresentationFormat>Widescreen</PresentationFormat>
  <Paragraphs>96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Courier New</vt:lpstr>
      <vt:lpstr>HGｺﾞｼｯｸM</vt:lpstr>
      <vt:lpstr>Times New Roman</vt:lpstr>
      <vt:lpstr>Parallax</vt:lpstr>
      <vt:lpstr>Week 5</vt:lpstr>
      <vt:lpstr>Lecture Contents</vt:lpstr>
      <vt:lpstr>Lecture Objectives</vt:lpstr>
      <vt:lpstr>PowerPoint Presentation</vt:lpstr>
      <vt:lpstr>PowerPoint Presentation</vt:lpstr>
      <vt:lpstr>PowerPoint Presentation</vt:lpstr>
      <vt:lpstr>Hardware Solution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12</cp:revision>
  <dcterms:created xsi:type="dcterms:W3CDTF">2020-04-19T14:49:46Z</dcterms:created>
  <dcterms:modified xsi:type="dcterms:W3CDTF">2020-04-19T16:44:15Z</dcterms:modified>
</cp:coreProperties>
</file>