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7" r:id="rId4"/>
    <p:sldId id="258" r:id="rId5"/>
    <p:sldId id="259" r:id="rId6"/>
    <p:sldId id="261" r:id="rId7"/>
    <p:sldId id="262" r:id="rId8"/>
    <p:sldId id="263" r:id="rId9"/>
    <p:sldId id="264" r:id="rId10"/>
    <p:sldId id="267" r:id="rId11"/>
    <p:sldId id="265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192" y="-8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401BD-57EB-4452-9FC7-F3A782ECDB89}" type="datetimeFigureOut">
              <a:rPr lang="en-US" smtClean="0"/>
              <a:pPr/>
              <a:t>12/21/2021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41C3449-5FE9-452F-B79F-4FA4C52080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401BD-57EB-4452-9FC7-F3A782ECDB89}" type="datetimeFigureOut">
              <a:rPr lang="en-US" smtClean="0"/>
              <a:pPr/>
              <a:t>12/21/2021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C3449-5FE9-452F-B79F-4FA4C52080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401BD-57EB-4452-9FC7-F3A782ECDB89}" type="datetimeFigureOut">
              <a:rPr lang="en-US" smtClean="0"/>
              <a:pPr/>
              <a:t>12/21/2021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C3449-5FE9-452F-B79F-4FA4C52080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401BD-57EB-4452-9FC7-F3A782ECDB89}" type="datetimeFigureOut">
              <a:rPr lang="en-US" smtClean="0"/>
              <a:pPr/>
              <a:t>12/21/2021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41C3449-5FE9-452F-B79F-4FA4C52080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401BD-57EB-4452-9FC7-F3A782ECDB89}" type="datetimeFigureOut">
              <a:rPr lang="en-US" smtClean="0"/>
              <a:pPr/>
              <a:t>12/21/2021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C3449-5FE9-452F-B79F-4FA4C52080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401BD-57EB-4452-9FC7-F3A782ECDB89}" type="datetimeFigureOut">
              <a:rPr lang="en-US" smtClean="0"/>
              <a:pPr/>
              <a:t>12/21/2021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C3449-5FE9-452F-B79F-4FA4C52080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401BD-57EB-4452-9FC7-F3A782ECDB89}" type="datetimeFigureOut">
              <a:rPr lang="en-US" smtClean="0"/>
              <a:pPr/>
              <a:t>12/21/2021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141C3449-5FE9-452F-B79F-4FA4C52080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401BD-57EB-4452-9FC7-F3A782ECDB89}" type="datetimeFigureOut">
              <a:rPr lang="en-US" smtClean="0"/>
              <a:pPr/>
              <a:t>12/21/2021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C3449-5FE9-452F-B79F-4FA4C52080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401BD-57EB-4452-9FC7-F3A782ECDB89}" type="datetimeFigureOut">
              <a:rPr lang="en-US" smtClean="0"/>
              <a:pPr/>
              <a:t>12/21/2021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C3449-5FE9-452F-B79F-4FA4C52080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401BD-57EB-4452-9FC7-F3A782ECDB89}" type="datetimeFigureOut">
              <a:rPr lang="en-US" smtClean="0"/>
              <a:pPr/>
              <a:t>12/21/2021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C3449-5FE9-452F-B79F-4FA4C52080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401BD-57EB-4452-9FC7-F3A782ECDB89}" type="datetimeFigureOut">
              <a:rPr lang="en-US" smtClean="0"/>
              <a:pPr/>
              <a:t>12/21/2021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C3449-5FE9-452F-B79F-4FA4C52080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E2401BD-57EB-4452-9FC7-F3A782ECDB89}" type="datetimeFigureOut">
              <a:rPr lang="en-US" smtClean="0"/>
              <a:pPr/>
              <a:t>12/21/2021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41C3449-5FE9-452F-B79F-4FA4C52080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Simplified AES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2057400"/>
            <a:ext cx="8811517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72264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400800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en-US" sz="5000" b="1" i="1" dirty="0"/>
              <a:t>S </a:t>
            </a:r>
            <a:r>
              <a:rPr lang="en-US" sz="5000" b="1" i="1" dirty="0" smtClean="0"/>
              <a:t>  = </a:t>
            </a:r>
            <a:r>
              <a:rPr lang="en-US" sz="5000" b="1" i="1" dirty="0"/>
              <a:t>0010 </a:t>
            </a:r>
            <a:r>
              <a:rPr lang="en-US" sz="5000" b="1" i="1" dirty="0" smtClean="0"/>
              <a:t>	1110 	= 	S00</a:t>
            </a:r>
            <a:r>
              <a:rPr lang="en-US" sz="5000" b="1" i="1" dirty="0"/>
              <a:t>’ </a:t>
            </a:r>
            <a:r>
              <a:rPr lang="en-US" sz="5000" b="1" i="1" dirty="0" smtClean="0"/>
              <a:t>	S01</a:t>
            </a:r>
            <a:r>
              <a:rPr lang="en-US" sz="5000" b="1" i="1" dirty="0"/>
              <a:t>’</a:t>
            </a:r>
          </a:p>
          <a:p>
            <a:pPr>
              <a:buNone/>
            </a:pPr>
            <a:r>
              <a:rPr lang="en-US" sz="5000" b="1" dirty="0" smtClean="0"/>
              <a:t>        1110	 </a:t>
            </a:r>
            <a:r>
              <a:rPr lang="en-US" sz="5000" b="1" dirty="0"/>
              <a:t>1110 </a:t>
            </a:r>
            <a:r>
              <a:rPr lang="en-US" sz="5000" b="1" dirty="0" smtClean="0"/>
              <a:t>		</a:t>
            </a:r>
            <a:r>
              <a:rPr lang="en-US" sz="5000" b="1" i="1" dirty="0" smtClean="0"/>
              <a:t>S10</a:t>
            </a:r>
            <a:r>
              <a:rPr lang="en-US" sz="5000" b="1" i="1" dirty="0"/>
              <a:t>’ </a:t>
            </a:r>
            <a:r>
              <a:rPr lang="en-US" sz="5000" b="1" i="1" dirty="0" smtClean="0"/>
              <a:t>	S11’</a:t>
            </a:r>
          </a:p>
          <a:p>
            <a:pPr>
              <a:buNone/>
            </a:pPr>
            <a:r>
              <a:rPr lang="en-US" sz="5000" b="1" i="1" dirty="0"/>
              <a:t>S’ = Me x S</a:t>
            </a:r>
          </a:p>
          <a:p>
            <a:pPr>
              <a:buNone/>
            </a:pPr>
            <a:r>
              <a:rPr lang="pt-BR" sz="5000" b="1" i="1" dirty="0"/>
              <a:t>S00’ = 0010 XOR (4 x 1110)</a:t>
            </a:r>
          </a:p>
          <a:p>
            <a:pPr>
              <a:buNone/>
            </a:pPr>
            <a:r>
              <a:rPr lang="pt-BR" sz="5000" b="1" dirty="0"/>
              <a:t>= 0010 XOR (4 x E)</a:t>
            </a:r>
          </a:p>
          <a:p>
            <a:pPr>
              <a:buNone/>
            </a:pPr>
            <a:r>
              <a:rPr lang="en-US" sz="5000" b="1" dirty="0"/>
              <a:t>= 0010 XOR D</a:t>
            </a:r>
          </a:p>
          <a:p>
            <a:pPr>
              <a:buNone/>
            </a:pPr>
            <a:r>
              <a:rPr lang="en-US" sz="5000" b="1" dirty="0"/>
              <a:t>= 0010 XOR 1101</a:t>
            </a:r>
          </a:p>
          <a:p>
            <a:pPr>
              <a:buNone/>
            </a:pPr>
            <a:r>
              <a:rPr lang="en-US" sz="5000" b="1" dirty="0"/>
              <a:t>= 1111</a:t>
            </a:r>
          </a:p>
          <a:p>
            <a:pPr>
              <a:buNone/>
            </a:pPr>
            <a:r>
              <a:rPr lang="pt-BR" sz="5000" b="1" i="1" dirty="0"/>
              <a:t>S10’ = (4 x 0010) XOR 1110</a:t>
            </a:r>
          </a:p>
          <a:p>
            <a:pPr>
              <a:buNone/>
            </a:pPr>
            <a:r>
              <a:rPr lang="en-US" sz="5000" b="1" dirty="0"/>
              <a:t>= 1000 XOR 1110</a:t>
            </a:r>
          </a:p>
          <a:p>
            <a:pPr>
              <a:buNone/>
            </a:pPr>
            <a:r>
              <a:rPr lang="en-US" sz="5000" b="1" dirty="0"/>
              <a:t>= 0110</a:t>
            </a:r>
          </a:p>
          <a:p>
            <a:pPr>
              <a:buNone/>
            </a:pPr>
            <a:r>
              <a:rPr lang="pt-BR" sz="5000" b="1" i="1" dirty="0"/>
              <a:t>S01’ = 1110 XOR (4 x 1110)</a:t>
            </a:r>
          </a:p>
          <a:p>
            <a:pPr>
              <a:buNone/>
            </a:pPr>
            <a:r>
              <a:rPr lang="pt-BR" sz="5000" b="1" dirty="0"/>
              <a:t>= 1110 XOR (4 x E)</a:t>
            </a:r>
          </a:p>
          <a:p>
            <a:pPr>
              <a:buNone/>
            </a:pPr>
            <a:r>
              <a:rPr lang="en-US" sz="5000" b="1" dirty="0"/>
              <a:t>= 1110 XOR 1101</a:t>
            </a:r>
          </a:p>
          <a:p>
            <a:pPr>
              <a:buNone/>
            </a:pPr>
            <a:r>
              <a:rPr lang="en-US" sz="5000" b="1" dirty="0"/>
              <a:t>= 0011</a:t>
            </a:r>
          </a:p>
          <a:p>
            <a:pPr>
              <a:buNone/>
            </a:pPr>
            <a:r>
              <a:rPr lang="pt-BR" sz="5000" b="1" i="1" dirty="0"/>
              <a:t>S11’ = (4 x 1110) XOR 1110</a:t>
            </a:r>
          </a:p>
          <a:p>
            <a:pPr>
              <a:buNone/>
            </a:pPr>
            <a:r>
              <a:rPr lang="en-US" sz="5000" b="1" dirty="0"/>
              <a:t>= 1101 XOR 1110</a:t>
            </a:r>
          </a:p>
          <a:p>
            <a:pPr>
              <a:buNone/>
            </a:pPr>
            <a:r>
              <a:rPr lang="en-US" sz="5000" b="1" dirty="0"/>
              <a:t>= 0011</a:t>
            </a:r>
          </a:p>
          <a:p>
            <a:pPr>
              <a:buNone/>
            </a:pPr>
            <a:r>
              <a:rPr lang="en-US" sz="5000" b="1" dirty="0"/>
              <a:t>Output = </a:t>
            </a:r>
            <a:r>
              <a:rPr lang="en-US" sz="5000" b="1" i="1" dirty="0"/>
              <a:t>S00’ S10’ S01’ S11’</a:t>
            </a:r>
          </a:p>
          <a:p>
            <a:pPr>
              <a:buNone/>
            </a:pPr>
            <a:r>
              <a:rPr lang="en-US" sz="5000" b="1" dirty="0"/>
              <a:t>= 1111 0110 0011 0011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858000"/>
          </a:xfrm>
        </p:spPr>
        <p:txBody>
          <a:bodyPr>
            <a:normAutofit/>
          </a:bodyPr>
          <a:lstStyle/>
          <a:p>
            <a:r>
              <a:rPr lang="en-US" sz="2400" b="1" dirty="0"/>
              <a:t>Add Round 1 Key.</a:t>
            </a:r>
          </a:p>
          <a:p>
            <a:pPr>
              <a:buNone/>
            </a:pPr>
            <a:r>
              <a:rPr lang="en-US" sz="2400" b="1" dirty="0"/>
              <a:t>= 1111 0110 0011 0011 XOR</a:t>
            </a:r>
          </a:p>
          <a:p>
            <a:pPr>
              <a:buNone/>
            </a:pPr>
            <a:r>
              <a:rPr lang="en-US" sz="2400" b="1" dirty="0"/>
              <a:t>1101 1101 0010 1000</a:t>
            </a:r>
          </a:p>
          <a:p>
            <a:pPr>
              <a:buNone/>
            </a:pPr>
            <a:r>
              <a:rPr lang="en-US" sz="2400" b="1" dirty="0"/>
              <a:t>= 0010 1011 </a:t>
            </a:r>
            <a:r>
              <a:rPr lang="en-US" sz="2400" b="1" dirty="0" smtClean="0"/>
              <a:t>0001 1011</a:t>
            </a:r>
          </a:p>
          <a:p>
            <a:pPr>
              <a:buNone/>
            </a:pPr>
            <a:r>
              <a:rPr lang="en-US" sz="2400" b="1" dirty="0"/>
              <a:t>Final </a:t>
            </a:r>
            <a:r>
              <a:rPr lang="en-US" sz="2400" b="1" dirty="0" smtClean="0"/>
              <a:t>Round</a:t>
            </a:r>
          </a:p>
          <a:p>
            <a:r>
              <a:rPr lang="en-US" sz="2400" b="1" dirty="0"/>
              <a:t>Nibble Substitution (S-boxes)</a:t>
            </a:r>
          </a:p>
          <a:p>
            <a:pPr>
              <a:buNone/>
            </a:pPr>
            <a:r>
              <a:rPr lang="en-US" sz="2400" b="1" dirty="0"/>
              <a:t>= 1010 0011 0100 0011</a:t>
            </a:r>
          </a:p>
          <a:p>
            <a:r>
              <a:rPr lang="en-US" sz="2400" b="1" dirty="0"/>
              <a:t>Shift Row (2nd and 4th)</a:t>
            </a:r>
          </a:p>
          <a:p>
            <a:pPr>
              <a:buNone/>
            </a:pPr>
            <a:r>
              <a:rPr lang="en-US" sz="2400" b="1" dirty="0"/>
              <a:t>= 1010 0011 0100 0011</a:t>
            </a:r>
          </a:p>
          <a:p>
            <a:r>
              <a:rPr lang="en-US" sz="2400" b="1" dirty="0"/>
              <a:t>Add Round 2 Key</a:t>
            </a:r>
          </a:p>
          <a:p>
            <a:pPr>
              <a:buNone/>
            </a:pPr>
            <a:r>
              <a:rPr lang="en-US" sz="2400" b="1" dirty="0"/>
              <a:t>1010 0011 0100 0011 XOR</a:t>
            </a:r>
          </a:p>
          <a:p>
            <a:pPr>
              <a:buNone/>
            </a:pPr>
            <a:r>
              <a:rPr lang="en-US" sz="2400" b="1" dirty="0"/>
              <a:t>1000 0111 1010 1111</a:t>
            </a:r>
          </a:p>
          <a:p>
            <a:pPr>
              <a:buNone/>
            </a:pPr>
            <a:r>
              <a:rPr lang="en-US" sz="2400" b="1" dirty="0"/>
              <a:t>= 0010 0100 1110 1100</a:t>
            </a:r>
          </a:p>
          <a:p>
            <a:pPr>
              <a:buNone/>
            </a:pPr>
            <a:r>
              <a:rPr lang="en-US" dirty="0" err="1"/>
              <a:t>Ciphertext</a:t>
            </a:r>
            <a:r>
              <a:rPr lang="en-US" dirty="0"/>
              <a:t> = 0010 0100 1110 1100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r>
              <a:rPr lang="en-US" dirty="0" smtClean="0"/>
              <a:t>Structure of S-AES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838200"/>
            <a:ext cx="7086600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Lets assume the inputs for the encryption are:</a:t>
            </a:r>
          </a:p>
          <a:p>
            <a:pPr>
              <a:buNone/>
            </a:pPr>
            <a:r>
              <a:rPr lang="en-US" dirty="0"/>
              <a:t>· 16-bit Plaintext, </a:t>
            </a:r>
            <a:endParaRPr lang="en-US" dirty="0" smtClean="0"/>
          </a:p>
          <a:p>
            <a:pPr>
              <a:buNone/>
            </a:pPr>
            <a:r>
              <a:rPr lang="en-US" i="1" dirty="0"/>
              <a:t>	</a:t>
            </a:r>
            <a:r>
              <a:rPr lang="en-US" i="1" dirty="0" smtClean="0"/>
              <a:t>			P</a:t>
            </a:r>
            <a:r>
              <a:rPr lang="en-US" i="1" dirty="0"/>
              <a:t>: 1101 0111 0010 1000</a:t>
            </a:r>
          </a:p>
          <a:p>
            <a:pPr>
              <a:buNone/>
            </a:pPr>
            <a:r>
              <a:rPr lang="en-US" dirty="0"/>
              <a:t>· 16-bit Key</a:t>
            </a:r>
            <a:r>
              <a:rPr lang="en-US" dirty="0" smtClean="0"/>
              <a:t>,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			 </a:t>
            </a:r>
            <a:r>
              <a:rPr lang="en-US" i="1" dirty="0"/>
              <a:t>K: 0100 1010 1111 0101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Key Generation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first step is to generate the </a:t>
            </a:r>
            <a:r>
              <a:rPr lang="en-US" dirty="0" smtClean="0"/>
              <a:t>sub-keys</a:t>
            </a:r>
          </a:p>
          <a:p>
            <a:r>
              <a:rPr lang="en-US" dirty="0"/>
              <a:t>This is called </a:t>
            </a:r>
            <a:r>
              <a:rPr lang="en-US" i="1" dirty="0"/>
              <a:t>Key Generation or Key </a:t>
            </a:r>
            <a:r>
              <a:rPr lang="en-US" i="1" dirty="0" smtClean="0"/>
              <a:t>Expansion</a:t>
            </a:r>
          </a:p>
          <a:p>
            <a:pPr>
              <a:buNone/>
            </a:pPr>
            <a:r>
              <a:rPr lang="en-US" dirty="0"/>
              <a:t>The input key, </a:t>
            </a:r>
            <a:r>
              <a:rPr lang="en-US" i="1" dirty="0"/>
              <a:t>K, is split into 2 words, w0 and w1</a:t>
            </a:r>
            <a:r>
              <a:rPr lang="en-US" i="1" dirty="0" smtClean="0"/>
              <a:t>:</a:t>
            </a:r>
          </a:p>
          <a:p>
            <a:r>
              <a:rPr lang="en-US" i="1" dirty="0"/>
              <a:t>w0 = 0100 1010</a:t>
            </a:r>
          </a:p>
          <a:p>
            <a:r>
              <a:rPr lang="en-US" i="1" dirty="0"/>
              <a:t>w1 = 1111 </a:t>
            </a:r>
            <a:r>
              <a:rPr lang="en-US" i="1" dirty="0" smtClean="0"/>
              <a:t>0101</a:t>
            </a:r>
          </a:p>
          <a:p>
            <a:pPr>
              <a:buNone/>
            </a:pPr>
            <a:r>
              <a:rPr lang="en-US" dirty="0"/>
              <a:t>The first sub-key, </a:t>
            </a:r>
            <a:r>
              <a:rPr lang="en-US" i="1" dirty="0"/>
              <a:t>Key0, is in fact just the input key: Key0 = w0w1 = 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0"/>
            <a:ext cx="8915400" cy="6629400"/>
          </a:xfrm>
        </p:spPr>
        <p:txBody>
          <a:bodyPr/>
          <a:lstStyle/>
          <a:p>
            <a:r>
              <a:rPr lang="pl-PL" i="1" dirty="0"/>
              <a:t>w2 = w0 XOR 10000000 XOR SubNib(RotNib(w1</a:t>
            </a:r>
            <a:r>
              <a:rPr lang="pl-PL" i="1" dirty="0" smtClean="0"/>
              <a:t>))</a:t>
            </a:r>
            <a:endParaRPr lang="en-US" i="1" dirty="0" smtClean="0"/>
          </a:p>
          <a:p>
            <a:pPr>
              <a:buNone/>
            </a:pPr>
            <a:r>
              <a:rPr lang="en-US" sz="2000" dirty="0" err="1"/>
              <a:t>RotNib</a:t>
            </a:r>
            <a:r>
              <a:rPr lang="en-US" sz="2000" dirty="0"/>
              <a:t>() is “rotate the nibbles”, which is equivalent to swapping the </a:t>
            </a:r>
            <a:r>
              <a:rPr lang="en-US" sz="2000" dirty="0" smtClean="0"/>
              <a:t>nibbles</a:t>
            </a:r>
          </a:p>
          <a:p>
            <a:pPr>
              <a:buNone/>
            </a:pPr>
            <a:r>
              <a:rPr lang="en-US" dirty="0"/>
              <a:t>= </a:t>
            </a:r>
            <a:r>
              <a:rPr lang="en-US" sz="2400" dirty="0"/>
              <a:t>0100 1010 XOR 10000000 XOR </a:t>
            </a:r>
            <a:r>
              <a:rPr lang="en-US" sz="2400" dirty="0" err="1"/>
              <a:t>SubNib</a:t>
            </a:r>
            <a:r>
              <a:rPr lang="en-US" sz="2400" dirty="0"/>
              <a:t>(0101 1111</a:t>
            </a:r>
            <a:r>
              <a:rPr lang="en-US" sz="2400" dirty="0" smtClean="0"/>
              <a:t>)</a:t>
            </a:r>
          </a:p>
          <a:p>
            <a:pPr>
              <a:buNone/>
            </a:pPr>
            <a:r>
              <a:rPr lang="en-US" sz="2000" dirty="0" err="1"/>
              <a:t>SubNib</a:t>
            </a:r>
            <a:r>
              <a:rPr lang="en-US" sz="2000" dirty="0"/>
              <a:t>() is “apply S-Box substitution on nibbles using encryption S-Box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2362200"/>
            <a:ext cx="5870408" cy="25244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514600" y="4572000"/>
            <a:ext cx="3276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S-Box substitution</a:t>
            </a:r>
            <a:endParaRPr lang="en-US" sz="2000" b="1" dirty="0"/>
          </a:p>
        </p:txBody>
      </p:sp>
      <p:sp>
        <p:nvSpPr>
          <p:cNvPr id="7" name="Rectangle 6"/>
          <p:cNvSpPr/>
          <p:nvPr/>
        </p:nvSpPr>
        <p:spPr>
          <a:xfrm>
            <a:off x="457200" y="5105400"/>
            <a:ext cx="86868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/>
              <a:t>= </a:t>
            </a:r>
            <a:r>
              <a:rPr lang="pt-BR" sz="2400" dirty="0"/>
              <a:t>1100 1010 XOR SubNib(0101 1111)</a:t>
            </a:r>
          </a:p>
          <a:p>
            <a:r>
              <a:rPr lang="en-US" sz="2400" dirty="0"/>
              <a:t>= 1100 1010 XOR 0001 0111</a:t>
            </a:r>
          </a:p>
          <a:p>
            <a:r>
              <a:rPr lang="en-US" sz="2400" dirty="0"/>
              <a:t>= 1101 1101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81000"/>
            <a:ext cx="8610600" cy="5745163"/>
          </a:xfrm>
        </p:spPr>
        <p:txBody>
          <a:bodyPr>
            <a:normAutofit fontScale="92500" lnSpcReduction="20000"/>
          </a:bodyPr>
          <a:lstStyle/>
          <a:p>
            <a:r>
              <a:rPr lang="en-US" i="1" dirty="0"/>
              <a:t>w3 = w2 XOR w1</a:t>
            </a:r>
          </a:p>
          <a:p>
            <a:pPr>
              <a:buNone/>
            </a:pPr>
            <a:r>
              <a:rPr lang="en-US" dirty="0"/>
              <a:t>= 1101 1101 XOR 1111 0101</a:t>
            </a:r>
          </a:p>
          <a:p>
            <a:pPr>
              <a:buNone/>
            </a:pPr>
            <a:r>
              <a:rPr lang="en-US" dirty="0"/>
              <a:t>= 0010 1000</a:t>
            </a:r>
          </a:p>
          <a:p>
            <a:r>
              <a:rPr lang="pl-PL" i="1" dirty="0"/>
              <a:t>w4 = w2 XOR 0011 0000 XOR SubNib(RotNib(w3))</a:t>
            </a:r>
          </a:p>
          <a:p>
            <a:pPr>
              <a:buNone/>
            </a:pPr>
            <a:r>
              <a:rPr lang="en-US" dirty="0"/>
              <a:t>= 1101 1101 XOR 0011 0000 XOR </a:t>
            </a:r>
            <a:r>
              <a:rPr lang="en-US" dirty="0" err="1"/>
              <a:t>SubNib</a:t>
            </a:r>
            <a:r>
              <a:rPr lang="en-US" dirty="0"/>
              <a:t>(1000 0010)</a:t>
            </a:r>
          </a:p>
          <a:p>
            <a:pPr>
              <a:buNone/>
            </a:pPr>
            <a:r>
              <a:rPr lang="en-US" dirty="0"/>
              <a:t>= 1110 1101 XOR 0110 1010</a:t>
            </a:r>
          </a:p>
          <a:p>
            <a:pPr>
              <a:buNone/>
            </a:pPr>
            <a:r>
              <a:rPr lang="en-US" dirty="0"/>
              <a:t>= 1000 0111</a:t>
            </a:r>
          </a:p>
          <a:p>
            <a:r>
              <a:rPr lang="en-US" i="1" dirty="0"/>
              <a:t>w5 = w4 XOR w3</a:t>
            </a:r>
          </a:p>
          <a:p>
            <a:pPr>
              <a:buNone/>
            </a:pPr>
            <a:r>
              <a:rPr lang="en-US" dirty="0"/>
              <a:t>= 1000 0111 XOR 0010 1000</a:t>
            </a:r>
          </a:p>
          <a:p>
            <a:pPr>
              <a:buNone/>
            </a:pPr>
            <a:r>
              <a:rPr lang="en-US" dirty="0"/>
              <a:t>= 1010 1111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686800" cy="838200"/>
          </a:xfrm>
        </p:spPr>
        <p:txBody>
          <a:bodyPr/>
          <a:lstStyle/>
          <a:p>
            <a:r>
              <a:rPr lang="en-US" dirty="0" smtClean="0"/>
              <a:t>Sub Keys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dirty="0"/>
              <a:t>Now the sub-keys are:</a:t>
            </a:r>
          </a:p>
          <a:p>
            <a:r>
              <a:rPr lang="en-US" i="1" dirty="0"/>
              <a:t>Key0 = w0w1</a:t>
            </a:r>
          </a:p>
          <a:p>
            <a:pPr>
              <a:buNone/>
            </a:pPr>
            <a:r>
              <a:rPr lang="en-US" dirty="0"/>
              <a:t>= 0100 1010 1111 0101</a:t>
            </a:r>
          </a:p>
          <a:p>
            <a:r>
              <a:rPr lang="en-US" i="1" dirty="0"/>
              <a:t>Key1 = w2w3</a:t>
            </a:r>
          </a:p>
          <a:p>
            <a:pPr>
              <a:buNone/>
            </a:pPr>
            <a:r>
              <a:rPr lang="en-US" dirty="0"/>
              <a:t>= 1101 1101 0010 1000</a:t>
            </a:r>
          </a:p>
          <a:p>
            <a:pPr>
              <a:buNone/>
            </a:pPr>
            <a:r>
              <a:rPr lang="en-US" i="1" dirty="0"/>
              <a:t>Key2 = w4w5</a:t>
            </a:r>
          </a:p>
          <a:p>
            <a:r>
              <a:rPr lang="en-US" dirty="0"/>
              <a:t>= 1000 0111 1010 1111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990600"/>
          </a:xfrm>
        </p:spPr>
        <p:txBody>
          <a:bodyPr/>
          <a:lstStyle/>
          <a:p>
            <a:r>
              <a:rPr lang="en-US" b="1" dirty="0"/>
              <a:t>Encryption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4525963"/>
          </a:xfrm>
        </p:spPr>
        <p:txBody>
          <a:bodyPr/>
          <a:lstStyle/>
          <a:p>
            <a:r>
              <a:rPr lang="en-US" dirty="0"/>
              <a:t>There is an initial operation (Add Round Key), followed by </a:t>
            </a:r>
            <a:r>
              <a:rPr lang="en-US" dirty="0" smtClean="0"/>
              <a:t>the main </a:t>
            </a:r>
            <a:r>
              <a:rPr lang="en-US" dirty="0"/>
              <a:t>Round, followed by the </a:t>
            </a:r>
            <a:r>
              <a:rPr lang="en-US" dirty="0" smtClean="0"/>
              <a:t>final </a:t>
            </a:r>
            <a:r>
              <a:rPr lang="en-US" dirty="0"/>
              <a:t>Round</a:t>
            </a:r>
            <a:r>
              <a:rPr lang="en-US" dirty="0" smtClean="0"/>
              <a:t>.</a:t>
            </a:r>
          </a:p>
          <a:p>
            <a:r>
              <a:rPr lang="en-US" b="1" dirty="0"/>
              <a:t>Add Round 0 </a:t>
            </a:r>
            <a:r>
              <a:rPr lang="en-US" b="1" dirty="0" smtClean="0"/>
              <a:t>Key</a:t>
            </a:r>
          </a:p>
          <a:p>
            <a:pPr>
              <a:buNone/>
            </a:pPr>
            <a:r>
              <a:rPr lang="en-US" dirty="0"/>
              <a:t>Plaintext XOR </a:t>
            </a:r>
            <a:r>
              <a:rPr lang="en-US" i="1" dirty="0"/>
              <a:t>Key1</a:t>
            </a:r>
          </a:p>
          <a:p>
            <a:pPr>
              <a:buNone/>
            </a:pPr>
            <a:r>
              <a:rPr lang="en-US" dirty="0"/>
              <a:t>= 1101 0111 0010 1000 </a:t>
            </a:r>
            <a:r>
              <a:rPr lang="en-US" dirty="0" smtClean="0"/>
              <a:t>XOR 0100 </a:t>
            </a:r>
            <a:r>
              <a:rPr lang="en-US" dirty="0"/>
              <a:t>1010 1111 0101</a:t>
            </a:r>
          </a:p>
          <a:p>
            <a:pPr>
              <a:buNone/>
            </a:pPr>
            <a:r>
              <a:rPr lang="en-US" dirty="0"/>
              <a:t>= 1001 1101 1101 1101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304800"/>
            <a:ext cx="8839200" cy="6248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/>
              <a:t>Round </a:t>
            </a:r>
            <a:r>
              <a:rPr lang="en-US" b="1" dirty="0" smtClean="0"/>
              <a:t>1</a:t>
            </a:r>
          </a:p>
          <a:p>
            <a:r>
              <a:rPr lang="en-US" sz="2400" dirty="0"/>
              <a:t>Each nibble in the input is used in the Encryption S-Box </a:t>
            </a:r>
            <a:r>
              <a:rPr lang="en-US" sz="2400" dirty="0" smtClean="0"/>
              <a:t>to generate </a:t>
            </a:r>
            <a:r>
              <a:rPr lang="en-US" sz="2400" dirty="0"/>
              <a:t>an output </a:t>
            </a:r>
            <a:r>
              <a:rPr lang="en-US" sz="2400" dirty="0" smtClean="0"/>
              <a:t>nibble</a:t>
            </a:r>
          </a:p>
          <a:p>
            <a:pPr>
              <a:buNone/>
            </a:pPr>
            <a:r>
              <a:rPr lang="en-US" dirty="0"/>
              <a:t>Input = 1001 1101 1101 1101</a:t>
            </a:r>
          </a:p>
          <a:p>
            <a:pPr>
              <a:buNone/>
            </a:pPr>
            <a:r>
              <a:rPr lang="en-US" dirty="0"/>
              <a:t>Output = </a:t>
            </a:r>
            <a:r>
              <a:rPr lang="en-US" dirty="0" smtClean="0"/>
              <a:t>0010 </a:t>
            </a:r>
            <a:r>
              <a:rPr lang="en-US" dirty="0"/>
              <a:t>1110 1110 </a:t>
            </a:r>
            <a:r>
              <a:rPr lang="en-US" dirty="0" smtClean="0"/>
              <a:t>1110</a:t>
            </a:r>
          </a:p>
          <a:p>
            <a:r>
              <a:rPr lang="en-US" dirty="0"/>
              <a:t>Shift Row. Swap 2nd nibble and 4th </a:t>
            </a:r>
            <a:r>
              <a:rPr lang="en-US" dirty="0" smtClean="0"/>
              <a:t>nibble</a:t>
            </a:r>
          </a:p>
          <a:p>
            <a:pPr>
              <a:buNone/>
            </a:pPr>
            <a:r>
              <a:rPr lang="en-US" dirty="0"/>
              <a:t>= 0010 1110 1110 </a:t>
            </a:r>
            <a:r>
              <a:rPr lang="en-US" dirty="0" smtClean="0"/>
              <a:t>1110</a:t>
            </a:r>
          </a:p>
          <a:p>
            <a:pPr>
              <a:buNone/>
            </a:pPr>
            <a:r>
              <a:rPr lang="en-US" dirty="0"/>
              <a:t>Apply the matrix multiplication with the constant matrix, </a:t>
            </a:r>
            <a:r>
              <a:rPr lang="en-US" i="1" dirty="0" smtClean="0"/>
              <a:t>Me</a:t>
            </a:r>
          </a:p>
          <a:p>
            <a:r>
              <a:rPr lang="en-US" i="1" dirty="0"/>
              <a:t>Me = </a:t>
            </a:r>
            <a:r>
              <a:rPr lang="en-US" i="1" dirty="0" smtClean="0"/>
              <a:t>1 	4</a:t>
            </a:r>
            <a:endParaRPr lang="en-US" i="1" dirty="0"/>
          </a:p>
          <a:p>
            <a:pPr>
              <a:buNone/>
            </a:pPr>
            <a:r>
              <a:rPr lang="en-US" dirty="0" smtClean="0"/>
              <a:t>		4 	1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19400" y="4572000"/>
            <a:ext cx="63246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2649</TotalTime>
  <Words>402</Words>
  <Application>Microsoft Office PowerPoint</Application>
  <PresentationFormat>On-screen Show (4:3)</PresentationFormat>
  <Paragraphs>90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Franklin Gothic Book</vt:lpstr>
      <vt:lpstr>Franklin Gothic Medium</vt:lpstr>
      <vt:lpstr>Wingdings 2</vt:lpstr>
      <vt:lpstr>Trek</vt:lpstr>
      <vt:lpstr>Simplified AES</vt:lpstr>
      <vt:lpstr>Structure of S-AES</vt:lpstr>
      <vt:lpstr>Example</vt:lpstr>
      <vt:lpstr>Key Generation</vt:lpstr>
      <vt:lpstr>PowerPoint Presentation</vt:lpstr>
      <vt:lpstr>PowerPoint Presentation</vt:lpstr>
      <vt:lpstr>Sub Keys</vt:lpstr>
      <vt:lpstr>Encryption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Simplified AES</dc:title>
  <dc:creator>DELL</dc:creator>
  <cp:lastModifiedBy>Farooq</cp:lastModifiedBy>
  <cp:revision>5</cp:revision>
  <dcterms:created xsi:type="dcterms:W3CDTF">2015-12-07T18:41:18Z</dcterms:created>
  <dcterms:modified xsi:type="dcterms:W3CDTF">2021-12-21T16:34:07Z</dcterms:modified>
</cp:coreProperties>
</file>