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9" r:id="rId3"/>
    <p:sldId id="293" r:id="rId4"/>
    <p:sldId id="290" r:id="rId5"/>
    <p:sldId id="279" r:id="rId6"/>
    <p:sldId id="258" r:id="rId7"/>
    <p:sldId id="260" r:id="rId8"/>
    <p:sldId id="264" r:id="rId9"/>
    <p:sldId id="265" r:id="rId10"/>
    <p:sldId id="287" r:id="rId11"/>
    <p:sldId id="267" r:id="rId12"/>
    <p:sldId id="281" r:id="rId13"/>
    <p:sldId id="273" r:id="rId14"/>
    <p:sldId id="274" r:id="rId15"/>
    <p:sldId id="275" r:id="rId16"/>
    <p:sldId id="27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81223-003B-470D-BE11-890EFD33B187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CAD34-085C-41DB-8AA0-94927914A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CAD34-085C-41DB-8AA0-94927914A0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Biodiversity Hot spots of Pakistan and the world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Conti..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Biodiversity hotspots can include a variety of human land-uses, rural and urban, as well as protected areas under a range of possible governance types </a:t>
            </a:r>
          </a:p>
          <a:p>
            <a:pPr algn="just"/>
            <a:r>
              <a:rPr lang="en-US" dirty="0" smtClean="0"/>
              <a:t>therefore many social and/or cultural values are likely to be present in some parts. This however is irrespective of the identification of the area as a biodiversity hotspot.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Biodiversity hot spots of Pakistan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Region having biodiversity under threat. 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Part of Pakistan is included in Himalaya biodiversity hotspot.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Sulaiman Range Alpine Meadows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Karakorum West Tibetan Plateau Alpine Steppe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Himalayan Biodiversity Hotspot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mountains rise abruptly, resulting in a diversity of ecosystems that range from</a:t>
            </a:r>
            <a:r>
              <a:rPr lang="en-US" dirty="0" smtClean="0">
                <a:solidFill>
                  <a:srgbClr val="FF0000"/>
                </a:solidFill>
              </a:rPr>
              <a:t> alluvial grasslands and subtropical broadleaf forests to alpine meadows</a:t>
            </a:r>
            <a:r>
              <a:rPr lang="en-US" dirty="0" smtClean="0"/>
              <a:t> above the tree line.</a:t>
            </a:r>
          </a:p>
          <a:p>
            <a:pPr algn="just"/>
            <a:r>
              <a:rPr lang="en-US" dirty="0" smtClean="0"/>
              <a:t>The 'Himalayan Biodiversity Hotspot' is indeed a "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store house of biodiversity</a:t>
            </a:r>
            <a:r>
              <a:rPr lang="en-US" dirty="0" smtClean="0"/>
              <a:t>" because of its rich spectrum of species of flora and fauna. </a:t>
            </a:r>
          </a:p>
          <a:p>
            <a:pPr algn="just"/>
            <a:r>
              <a:rPr lang="en-US" dirty="0" smtClean="0"/>
              <a:t>The ultimate goal of the Hotspot is to keep </a:t>
            </a:r>
            <a:r>
              <a:rPr lang="en-US" dirty="0" smtClean="0">
                <a:solidFill>
                  <a:srgbClr val="FF0000"/>
                </a:solidFill>
              </a:rPr>
              <a:t>nature intact and stop anthropogenic species extinctions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Biodiversity of Himalaya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 A total of </a:t>
            </a:r>
            <a:r>
              <a:rPr lang="en-US" dirty="0" smtClean="0">
                <a:solidFill>
                  <a:srgbClr val="FF0000"/>
                </a:solidFill>
              </a:rPr>
              <a:t>430 </a:t>
            </a:r>
            <a:r>
              <a:rPr lang="en-US" dirty="0" smtClean="0"/>
              <a:t>vascular and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  <a:r>
              <a:rPr lang="en-US" dirty="0" smtClean="0"/>
              <a:t>nonvascular plant species </a:t>
            </a:r>
          </a:p>
          <a:p>
            <a:pPr algn="just"/>
            <a:r>
              <a:rPr lang="en-US" dirty="0" smtClean="0"/>
              <a:t>5 species of Bryophytes (5 families), </a:t>
            </a:r>
          </a:p>
          <a:p>
            <a:pPr algn="just"/>
            <a:r>
              <a:rPr lang="en-US" dirty="0" smtClean="0"/>
              <a:t>13 species of </a:t>
            </a:r>
            <a:r>
              <a:rPr lang="en-US" dirty="0" err="1" smtClean="0"/>
              <a:t>Pteridophytes</a:t>
            </a:r>
            <a:r>
              <a:rPr lang="en-US" dirty="0" smtClean="0"/>
              <a:t> (6 families), </a:t>
            </a:r>
          </a:p>
          <a:p>
            <a:pPr algn="just"/>
            <a:r>
              <a:rPr lang="en-US" dirty="0" smtClean="0"/>
              <a:t>4 species of Gymnosperms (1 family) </a:t>
            </a:r>
          </a:p>
          <a:p>
            <a:pPr algn="just"/>
            <a:r>
              <a:rPr lang="en-US" dirty="0" smtClean="0"/>
              <a:t>and 413 species of angiosperms (95 families)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Status of species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Present study revealed that there were </a:t>
            </a:r>
            <a:r>
              <a:rPr lang="en-US" dirty="0" smtClean="0">
                <a:solidFill>
                  <a:schemeClr val="accent2"/>
                </a:solidFill>
              </a:rPr>
              <a:t>145</a:t>
            </a:r>
            <a:r>
              <a:rPr lang="en-US" dirty="0" smtClean="0"/>
              <a:t> threatened,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endangered, </a:t>
            </a:r>
            <a:r>
              <a:rPr lang="en-US" dirty="0" smtClean="0">
                <a:solidFill>
                  <a:srgbClr val="FF0000"/>
                </a:solidFill>
              </a:rPr>
              <a:t>68</a:t>
            </a:r>
            <a:r>
              <a:rPr lang="en-US" dirty="0" smtClean="0"/>
              <a:t> vulnerable and </a:t>
            </a:r>
            <a:r>
              <a:rPr lang="en-US" dirty="0" smtClean="0">
                <a:solidFill>
                  <a:srgbClr val="FF0000"/>
                </a:solidFill>
              </a:rPr>
              <a:t>47</a:t>
            </a:r>
            <a:r>
              <a:rPr lang="en-US" dirty="0" smtClean="0"/>
              <a:t> rare species.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It is recorded that </a:t>
            </a:r>
            <a:r>
              <a:rPr lang="en-US" dirty="0" smtClean="0">
                <a:solidFill>
                  <a:srgbClr val="FF0000"/>
                </a:solidFill>
              </a:rPr>
              <a:t>extensive grazing, uprooting of plants and soil slope erosion</a:t>
            </a:r>
            <a:r>
              <a:rPr lang="en-US" dirty="0" smtClean="0"/>
              <a:t> intensify the environmental problems.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Conti…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Since there is maximum exploitation of vegetation, the valley showed a decline in plant diversity.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The study was also indicated that the main threats to the biodiversity are </a:t>
            </a:r>
            <a:r>
              <a:rPr lang="en-US" dirty="0" smtClean="0">
                <a:solidFill>
                  <a:srgbClr val="FF0000"/>
                </a:solidFill>
              </a:rPr>
              <a:t>expansion of settlement and army installations</a:t>
            </a:r>
            <a:r>
              <a:rPr lang="en-US" dirty="0" smtClean="0"/>
              <a:t> in the forest area of the valley.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For sustainable use</a:t>
            </a:r>
            <a:r>
              <a:rPr lang="en-US" dirty="0" smtClean="0">
                <a:solidFill>
                  <a:srgbClr val="FF0000"/>
                </a:solidFill>
              </a:rPr>
              <a:t> In-situ and Ex-situ conservation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controlled harvesting and afforestation</a:t>
            </a:r>
            <a:r>
              <a:rPr lang="en-US" dirty="0" smtClean="0"/>
              <a:t> may be the solution. Moreover, forest area should be declared prohibited for settlements and army installations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Sulaiman Range Alpine Meadows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 </a:t>
            </a:r>
            <a:r>
              <a:rPr lang="en-US" b="1" dirty="0" smtClean="0">
                <a:solidFill>
                  <a:srgbClr val="FF0000"/>
                </a:solidFill>
              </a:rPr>
              <a:t>Sulaiman Mountains</a:t>
            </a:r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en-US" dirty="0" smtClean="0"/>
              <a:t> are the southern extension of the </a:t>
            </a:r>
            <a:r>
              <a:rPr lang="en-US" dirty="0" smtClean="0">
                <a:solidFill>
                  <a:srgbClr val="FF0000"/>
                </a:solidFill>
              </a:rPr>
              <a:t>Hindu Kush mountain system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Located in some of  Southwestern Punjab and </a:t>
            </a:r>
          </a:p>
          <a:p>
            <a:pPr algn="just"/>
            <a:r>
              <a:rPr lang="en-US" dirty="0" smtClean="0"/>
              <a:t>Khyber </a:t>
            </a:r>
            <a:r>
              <a:rPr lang="en-US" dirty="0" err="1" smtClean="0"/>
              <a:t>Pakhtunkhwa</a:t>
            </a:r>
            <a:r>
              <a:rPr lang="en-US" dirty="0" smtClean="0"/>
              <a:t> in Pakistan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Alpine-steppe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 </a:t>
            </a:r>
            <a:r>
              <a:rPr lang="en-US" b="1" dirty="0" smtClean="0">
                <a:solidFill>
                  <a:srgbClr val="FF0000"/>
                </a:solidFill>
              </a:rPr>
              <a:t>Alpine-steppe</a:t>
            </a:r>
            <a:r>
              <a:rPr lang="en-US" dirty="0" smtClean="0"/>
              <a:t> is a high altitude natural alpine grassland, which is a part of the </a:t>
            </a:r>
            <a:r>
              <a:rPr lang="en-US" dirty="0" smtClean="0">
                <a:solidFill>
                  <a:srgbClr val="FF0000"/>
                </a:solidFill>
              </a:rPr>
              <a:t>Montane grasslands and shrub lands biome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Alpine-steppes are unique ecosystems found throughout the world, especially in Asia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Vegetation in the alpine steppe is very vulnerable to </a:t>
            </a:r>
            <a:r>
              <a:rPr lang="en-US" dirty="0" smtClean="0">
                <a:solidFill>
                  <a:srgbClr val="FF0000"/>
                </a:solidFill>
              </a:rPr>
              <a:t>climate change</a:t>
            </a:r>
            <a:r>
              <a:rPr lang="en-US" dirty="0" smtClean="0"/>
              <a:t>. Average air temperature has been increasing by approximately </a:t>
            </a:r>
            <a:r>
              <a:rPr lang="en-US" dirty="0" smtClean="0">
                <a:solidFill>
                  <a:srgbClr val="FF0000"/>
                </a:solidFill>
              </a:rPr>
              <a:t>0.3 degrees Celsius every ten years since the 1960s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This is </a:t>
            </a:r>
            <a:r>
              <a:rPr lang="en-US" dirty="0" smtClean="0">
                <a:solidFill>
                  <a:srgbClr val="FF0000"/>
                </a:solidFill>
              </a:rPr>
              <a:t>three times the global average</a:t>
            </a:r>
            <a:r>
              <a:rPr lang="en-US" dirty="0" smtClean="0"/>
              <a:t>, indicating the sensitivity of this area.</a:t>
            </a:r>
            <a:r>
              <a:rPr lang="en-US" baseline="30000" dirty="0" smtClean="0"/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This </a:t>
            </a:r>
            <a:r>
              <a:rPr lang="en-US" dirty="0" smtClean="0"/>
              <a:t>is composed of three main regions, based on</a:t>
            </a:r>
            <a:r>
              <a:rPr lang="en-US" dirty="0" smtClean="0">
                <a:solidFill>
                  <a:srgbClr val="FF0000"/>
                </a:solidFill>
              </a:rPr>
              <a:t> yearly precipitation levels and types of vegetation</a:t>
            </a:r>
            <a:r>
              <a:rPr lang="en-US" dirty="0" smtClean="0"/>
              <a:t>, namely the </a:t>
            </a:r>
            <a:r>
              <a:rPr lang="en-US" dirty="0" smtClean="0">
                <a:solidFill>
                  <a:srgbClr val="FF0000"/>
                </a:solidFill>
              </a:rPr>
              <a:t>alpine meadow, alpine steppe, and the alpine </a:t>
            </a:r>
            <a:r>
              <a:rPr lang="en-US" i="1" dirty="0" smtClean="0">
                <a:solidFill>
                  <a:srgbClr val="FF0000"/>
                </a:solidFill>
              </a:rPr>
              <a:t>desert-steppe</a:t>
            </a:r>
            <a:r>
              <a:rPr lang="en-US" dirty="0" smtClean="0"/>
              <a:t>. </a:t>
            </a:r>
          </a:p>
          <a:p>
            <a:pPr algn="just"/>
            <a:r>
              <a:rPr lang="en-US" dirty="0" smtClean="0"/>
              <a:t>This is </a:t>
            </a:r>
            <a:r>
              <a:rPr lang="en-US" dirty="0" smtClean="0"/>
              <a:t>an extremely important area for </a:t>
            </a:r>
            <a:r>
              <a:rPr lang="en-US" dirty="0" smtClean="0">
                <a:solidFill>
                  <a:srgbClr val="FF0000"/>
                </a:solidFill>
              </a:rPr>
              <a:t>livestock farming</a:t>
            </a:r>
            <a:r>
              <a:rPr lang="en-US" dirty="0" smtClean="0"/>
              <a:t>, and historically </a:t>
            </a:r>
            <a:r>
              <a:rPr lang="en-US" dirty="0" smtClean="0">
                <a:solidFill>
                  <a:srgbClr val="FF0000"/>
                </a:solidFill>
              </a:rPr>
              <a:t>overgrazing </a:t>
            </a:r>
            <a:r>
              <a:rPr lang="en-US" dirty="0" smtClean="0"/>
              <a:t>has been as issue with regard to the sustainability of the vegetation in the area. </a:t>
            </a:r>
          </a:p>
          <a:p>
            <a:pPr algn="just"/>
            <a:r>
              <a:rPr lang="en-US" dirty="0" smtClean="0"/>
              <a:t>Measures have been taken to regulate the use of these grasslands, including the implementation of protected or ‘</a:t>
            </a:r>
            <a:r>
              <a:rPr lang="en-US" dirty="0" smtClean="0">
                <a:solidFill>
                  <a:srgbClr val="FF0000"/>
                </a:solidFill>
              </a:rPr>
              <a:t>fenced areas</a:t>
            </a:r>
            <a:r>
              <a:rPr lang="en-US" dirty="0" smtClean="0"/>
              <a:t>’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Hotspots of Biodiversity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A </a:t>
            </a:r>
            <a:r>
              <a:rPr lang="en-US" sz="2800" b="1" dirty="0"/>
              <a:t>biodiversity hotspot</a:t>
            </a:r>
            <a:r>
              <a:rPr lang="en-US" sz="2800" dirty="0"/>
              <a:t> is a biogeographic region with a significant </a:t>
            </a:r>
            <a:r>
              <a:rPr lang="en-US" sz="2800" dirty="0" smtClean="0"/>
              <a:t>reservoir </a:t>
            </a:r>
            <a:r>
              <a:rPr lang="en-US" sz="2800" dirty="0"/>
              <a:t>of biodiversity that is under threat from humans</a:t>
            </a:r>
            <a:r>
              <a:rPr lang="en-US" sz="2800" dirty="0" smtClean="0"/>
              <a:t>.</a:t>
            </a:r>
            <a:endParaRPr lang="en-IN" sz="2800" dirty="0" smtClean="0"/>
          </a:p>
          <a:p>
            <a:pPr algn="just"/>
            <a:r>
              <a:rPr lang="en-IN" sz="2800" dirty="0" smtClean="0"/>
              <a:t>Areas which exhibit </a:t>
            </a:r>
            <a:r>
              <a:rPr lang="en-IN" sz="2800" dirty="0" smtClean="0">
                <a:solidFill>
                  <a:srgbClr val="FF0000"/>
                </a:solidFill>
              </a:rPr>
              <a:t>high species richness</a:t>
            </a:r>
            <a:r>
              <a:rPr lang="en-IN" sz="2800" dirty="0" smtClean="0"/>
              <a:t> as well as </a:t>
            </a:r>
            <a:r>
              <a:rPr lang="en-IN" sz="2800" dirty="0" smtClean="0">
                <a:solidFill>
                  <a:srgbClr val="FF0000"/>
                </a:solidFill>
              </a:rPr>
              <a:t>endemism</a:t>
            </a:r>
            <a:r>
              <a:rPr lang="en-IN" sz="2800" dirty="0" smtClean="0"/>
              <a:t> are termed as Hotspots of Biodiversity.</a:t>
            </a:r>
          </a:p>
          <a:p>
            <a:pPr algn="just"/>
            <a:r>
              <a:rPr lang="en-IN" sz="2800" dirty="0" smtClean="0">
                <a:solidFill>
                  <a:srgbClr val="FF0000"/>
                </a:solidFill>
              </a:rPr>
              <a:t>Myers</a:t>
            </a:r>
            <a:r>
              <a:rPr lang="en-IN" sz="2800" dirty="0" smtClean="0"/>
              <a:t> introduced this term, at that time 25 Hotspots were identified. Later 10 were added more  bringing a total to</a:t>
            </a:r>
            <a:r>
              <a:rPr lang="en-IN" sz="2800" dirty="0" smtClean="0">
                <a:solidFill>
                  <a:srgbClr val="FF0000"/>
                </a:solidFill>
              </a:rPr>
              <a:t> 35</a:t>
            </a:r>
            <a:r>
              <a:rPr lang="en-IN" sz="28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042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After </a:t>
            </a:r>
            <a:r>
              <a:rPr lang="en-IN" dirty="0" smtClean="0">
                <a:solidFill>
                  <a:srgbClr val="FF0000"/>
                </a:solidFill>
              </a:rPr>
              <a:t>tropical rain forests </a:t>
            </a:r>
            <a:r>
              <a:rPr lang="en-IN" dirty="0" smtClean="0"/>
              <a:t>the second highest number endemic species are found in </a:t>
            </a:r>
            <a:r>
              <a:rPr lang="en-IN" dirty="0" smtClean="0">
                <a:solidFill>
                  <a:srgbClr val="FF0000"/>
                </a:solidFill>
              </a:rPr>
              <a:t>Mediterranean</a:t>
            </a:r>
          </a:p>
          <a:p>
            <a:pPr algn="just"/>
            <a:r>
              <a:rPr lang="en-IN" dirty="0" smtClean="0"/>
              <a:t>These hotspots are </a:t>
            </a:r>
            <a:r>
              <a:rPr lang="en-IN" dirty="0" smtClean="0">
                <a:solidFill>
                  <a:srgbClr val="FF0000"/>
                </a:solidFill>
              </a:rPr>
              <a:t>threatened by human activities</a:t>
            </a:r>
            <a:r>
              <a:rPr lang="en-IN" dirty="0" smtClean="0"/>
              <a:t>. More than </a:t>
            </a:r>
            <a:r>
              <a:rPr lang="en-IN" dirty="0" smtClean="0">
                <a:solidFill>
                  <a:srgbClr val="FF0000"/>
                </a:solidFill>
              </a:rPr>
              <a:t>1 billion people</a:t>
            </a:r>
            <a:r>
              <a:rPr lang="en-IN" dirty="0" smtClean="0"/>
              <a:t> most whom are desperately poor people, live in these areas.</a:t>
            </a:r>
          </a:p>
          <a:p>
            <a:pPr algn="just"/>
            <a:r>
              <a:rPr lang="en-IN" dirty="0" smtClean="0">
                <a:solidFill>
                  <a:srgbClr val="FF0000"/>
                </a:solidFill>
              </a:rPr>
              <a:t>Measures protecting</a:t>
            </a:r>
            <a:r>
              <a:rPr lang="en-IN" dirty="0" smtClean="0"/>
              <a:t> these areas should be planned.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20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Biodiversity Hotspots</a:t>
            </a:r>
          </a:p>
        </p:txBody>
      </p:sp>
      <p:pic>
        <p:nvPicPr>
          <p:cNvPr id="54275" name="Content Placeholder 4" descr="bdho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57325"/>
            <a:ext cx="9144000" cy="5400675"/>
          </a:xfrm>
        </p:spPr>
      </p:pic>
    </p:spTree>
    <p:extLst>
      <p:ext uri="{BB962C8B-B14F-4D97-AF65-F5344CB8AC3E}">
        <p14:creationId xmlns="" xmlns:p14="http://schemas.microsoft.com/office/powerpoint/2010/main" val="366560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en-US" sz="3600" b="1" dirty="0" smtClean="0">
                <a:solidFill>
                  <a:srgbClr val="FF0000"/>
                </a:solidFill>
              </a:rPr>
              <a:t>Areas that are rich in species diversity are called 'Hotspots' of biodiversity.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To qualify as a 'Biodiversity Hotspot' , a region must meet following criteria </a:t>
            </a:r>
          </a:p>
          <a:p>
            <a:pPr algn="just"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</a:t>
            </a:r>
            <a:r>
              <a:rPr lang="en-US" dirty="0" smtClean="0"/>
              <a:t> it must contain at least 1500 species of endemic vascular plants </a:t>
            </a:r>
          </a:p>
          <a:p>
            <a:pPr algn="just">
              <a:buNone/>
            </a:pPr>
            <a:r>
              <a:rPr lang="en-US" b="1" dirty="0" smtClean="0"/>
              <a:t>(ii) A</a:t>
            </a:r>
            <a:r>
              <a:rPr lang="en-US" dirty="0" smtClean="0"/>
              <a:t>ll hotspots contain at least one 'Global 200 Ecoregion' and 'Endemic Bird Area' ,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60% </a:t>
            </a:r>
            <a:r>
              <a:rPr lang="en-US" dirty="0" smtClean="0"/>
              <a:t>of 'Global 200 Ecoregions and </a:t>
            </a:r>
            <a:r>
              <a:rPr lang="en-US" dirty="0" smtClean="0">
                <a:solidFill>
                  <a:srgbClr val="FF0000"/>
                </a:solidFill>
              </a:rPr>
              <a:t>78%</a:t>
            </a:r>
            <a:r>
              <a:rPr lang="en-US" dirty="0" smtClean="0"/>
              <a:t> of 'Endemic Bird Areas' overlap with hotspots.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HOT SPOTS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Biodiversity hotspots </a:t>
            </a:r>
            <a:r>
              <a:rPr lang="en-US" dirty="0" smtClean="0"/>
              <a:t>are a method to identify those regions of the world where </a:t>
            </a:r>
            <a:r>
              <a:rPr lang="en-US" dirty="0" smtClean="0">
                <a:solidFill>
                  <a:srgbClr val="FF0000"/>
                </a:solidFill>
              </a:rPr>
              <a:t>attention is needed to address biodiversity loss and to guide investments in conservation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idea was first developed by Norman Myers in 1988 to identify tropical forest ‘hotspots’ characterized both by exceptional levels of plant endemism and </a:t>
            </a:r>
            <a:r>
              <a:rPr lang="en-US" dirty="0" smtClean="0">
                <a:solidFill>
                  <a:srgbClr val="FF0000"/>
                </a:solidFill>
              </a:rPr>
              <a:t>serious habitat loss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Distribution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i="1" dirty="0" smtClean="0"/>
              <a:t>Hotspots are spread all over the world, the majority are </a:t>
            </a:r>
            <a:r>
              <a:rPr lang="en-US" i="1" dirty="0" smtClean="0">
                <a:solidFill>
                  <a:srgbClr val="FF0000"/>
                </a:solidFill>
              </a:rPr>
              <a:t>forest</a:t>
            </a:r>
            <a:r>
              <a:rPr lang="en-US" i="1" dirty="0" smtClean="0"/>
              <a:t> areas and most are located in the </a:t>
            </a:r>
            <a:r>
              <a:rPr lang="en-US" i="1" dirty="0" smtClean="0">
                <a:solidFill>
                  <a:srgbClr val="FF0000"/>
                </a:solidFill>
              </a:rPr>
              <a:t>tropics</a:t>
            </a:r>
            <a:endParaRPr lang="en-US" dirty="0" smtClean="0"/>
          </a:p>
          <a:p>
            <a:pPr algn="just"/>
            <a:r>
              <a:rPr lang="en-US" dirty="0" smtClean="0"/>
              <a:t>They represent just </a:t>
            </a:r>
            <a:r>
              <a:rPr lang="en-US" dirty="0" smtClean="0">
                <a:solidFill>
                  <a:srgbClr val="FF0000"/>
                </a:solidFill>
              </a:rPr>
              <a:t>2.3% </a:t>
            </a:r>
            <a:r>
              <a:rPr lang="en-US" dirty="0" smtClean="0"/>
              <a:t>of Earth’s land surface, but between them they contain around </a:t>
            </a:r>
            <a:r>
              <a:rPr lang="en-US" dirty="0" smtClean="0">
                <a:solidFill>
                  <a:srgbClr val="FF0000"/>
                </a:solidFill>
              </a:rPr>
              <a:t>50%</a:t>
            </a:r>
            <a:r>
              <a:rPr lang="en-US" dirty="0" smtClean="0"/>
              <a:t> of the world’s endemic plant species and </a:t>
            </a:r>
            <a:r>
              <a:rPr lang="en-US" dirty="0" smtClean="0">
                <a:solidFill>
                  <a:srgbClr val="FF0000"/>
                </a:solidFill>
              </a:rPr>
              <a:t>42% </a:t>
            </a:r>
            <a:r>
              <a:rPr lang="en-US" dirty="0" smtClean="0"/>
              <a:t>of all terrestrial vertebrates.</a:t>
            </a:r>
            <a:r>
              <a:rPr lang="en-US" baseline="30000" dirty="0" smtClean="0"/>
              <a:t> </a:t>
            </a:r>
            <a:r>
              <a:rPr lang="en-US" dirty="0" smtClean="0"/>
              <a:t> </a:t>
            </a:r>
          </a:p>
          <a:p>
            <a:pPr algn="just"/>
            <a:r>
              <a:rPr lang="en-US" dirty="0" smtClean="0"/>
              <a:t>Overall, Hotspots have lost around </a:t>
            </a:r>
            <a:r>
              <a:rPr lang="en-US" dirty="0" smtClean="0">
                <a:solidFill>
                  <a:srgbClr val="FF0000"/>
                </a:solidFill>
              </a:rPr>
              <a:t>86%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of their original habitat and additionally are considered to be significantly threatened by extinctions induced by climate change.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Critical Ecosystem Partnership Fund (CEPF)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Critical Ecosystem Partnership Fund (CEPF) is an association among seven nongovernmental and private-sector organizations (including Conservation International). </a:t>
            </a:r>
          </a:p>
          <a:p>
            <a:pPr algn="just"/>
            <a:r>
              <a:rPr lang="en-US" dirty="0" smtClean="0"/>
              <a:t>CEPF provides </a:t>
            </a:r>
            <a:r>
              <a:rPr lang="en-US" dirty="0" smtClean="0">
                <a:solidFill>
                  <a:srgbClr val="FF0000"/>
                </a:solidFill>
              </a:rPr>
              <a:t>grants</a:t>
            </a:r>
            <a:r>
              <a:rPr lang="en-US" dirty="0" smtClean="0"/>
              <a:t> to organizations around the world that are working to help </a:t>
            </a:r>
            <a:r>
              <a:rPr lang="en-US" dirty="0" smtClean="0">
                <a:solidFill>
                  <a:srgbClr val="FF0000"/>
                </a:solidFill>
              </a:rPr>
              <a:t>protect biodiversity hotspots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Biodiversity hotspots are also used by major foundations and the Global Environment Facility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(GEF) </a:t>
            </a:r>
            <a:r>
              <a:rPr lang="en-US" dirty="0" smtClean="0"/>
              <a:t>to target investments in global conservation.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Socio-cultural values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Given the richness of hotspot ecosystems, hotspots are often areas which offer essential ecosystem services. It is estimated that biodiversity hotspots, despite comprising </a:t>
            </a:r>
            <a:r>
              <a:rPr lang="en-US" dirty="0" smtClean="0">
                <a:solidFill>
                  <a:srgbClr val="FF0000"/>
                </a:solidFill>
              </a:rPr>
              <a:t>2.3%</a:t>
            </a:r>
            <a:r>
              <a:rPr lang="en-US" dirty="0" smtClean="0"/>
              <a:t> of the Earth’s surface, account for </a:t>
            </a:r>
            <a:r>
              <a:rPr lang="en-US" dirty="0" smtClean="0">
                <a:solidFill>
                  <a:srgbClr val="FF0000"/>
                </a:solidFill>
              </a:rPr>
              <a:t>35%</a:t>
            </a:r>
            <a:r>
              <a:rPr lang="en-US" dirty="0" smtClean="0"/>
              <a:t> of the global ecosystem services.</a:t>
            </a:r>
            <a:r>
              <a:rPr lang="en-US" baseline="30000" dirty="0" smtClean="0"/>
              <a:t> </a:t>
            </a:r>
          </a:p>
          <a:p>
            <a:pPr algn="just"/>
            <a:r>
              <a:rPr lang="en-US" dirty="0" smtClean="0"/>
              <a:t>Furthermore, hotspots are home to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2.08 </a:t>
            </a:r>
            <a:r>
              <a:rPr lang="en-US" dirty="0" smtClean="0"/>
              <a:t>billion people</a:t>
            </a:r>
            <a:r>
              <a:rPr lang="en-US" baseline="30000" dirty="0" smtClean="0"/>
              <a:t> </a:t>
            </a:r>
            <a:r>
              <a:rPr lang="en-US" dirty="0" smtClean="0"/>
              <a:t> which adds significance to the ecosystem services that they provide.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666</Words>
  <Application>Microsoft Office PowerPoint</Application>
  <PresentationFormat>On-screen Show (4:3)</PresentationFormat>
  <Paragraphs>75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Biodiversity Hot spots of Pakistan and the world</vt:lpstr>
      <vt:lpstr>Hotspots of Biodiversity</vt:lpstr>
      <vt:lpstr>Conti…</vt:lpstr>
      <vt:lpstr>Biodiversity Hotspots</vt:lpstr>
      <vt:lpstr> Areas that are rich in species diversity are called 'Hotspots' of biodiversity. </vt:lpstr>
      <vt:lpstr>HOT SPOTS</vt:lpstr>
      <vt:lpstr>Distribution </vt:lpstr>
      <vt:lpstr>Critical Ecosystem Partnership Fund (CEPF)</vt:lpstr>
      <vt:lpstr>Socio-cultural values</vt:lpstr>
      <vt:lpstr>Conti..</vt:lpstr>
      <vt:lpstr>Biodiversity hot spots of Pakistan</vt:lpstr>
      <vt:lpstr>Himalayan Biodiversity Hotspot</vt:lpstr>
      <vt:lpstr>Biodiversity of Himalaya</vt:lpstr>
      <vt:lpstr>Status of species</vt:lpstr>
      <vt:lpstr>Conti…</vt:lpstr>
      <vt:lpstr>Sulaiman Range Alpine Meadows</vt:lpstr>
      <vt:lpstr>Alpine-steppe</vt:lpstr>
      <vt:lpstr>Conti…</vt:lpstr>
      <vt:lpstr>Conti…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Botany</dc:creator>
  <cp:lastModifiedBy>Asma</cp:lastModifiedBy>
  <cp:revision>81</cp:revision>
  <dcterms:created xsi:type="dcterms:W3CDTF">2006-08-16T00:00:00Z</dcterms:created>
  <dcterms:modified xsi:type="dcterms:W3CDTF">2019-03-12T08:58:26Z</dcterms:modified>
</cp:coreProperties>
</file>