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8" r:id="rId13"/>
    <p:sldId id="267"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92" d="100"/>
          <a:sy n="92" d="100"/>
        </p:scale>
        <p:origin x="101"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Lecture 10</a:t>
            </a:r>
            <a:br>
              <a:rPr lang="en-US" sz="4800" dirty="0" smtClean="0"/>
            </a:br>
            <a:r>
              <a:rPr lang="en-US" sz="4800" dirty="0" smtClean="0"/>
              <a:t>Nutrition during Pregnancy</a:t>
            </a:r>
            <a:endParaRPr lang="en-US" sz="4800" dirty="0"/>
          </a:p>
        </p:txBody>
      </p:sp>
      <p:sp>
        <p:nvSpPr>
          <p:cNvPr id="3" name="Subtitle 2"/>
          <p:cNvSpPr>
            <a:spLocks noGrp="1"/>
          </p:cNvSpPr>
          <p:nvPr>
            <p:ph type="subTitle" idx="1"/>
          </p:nvPr>
        </p:nvSpPr>
        <p:spPr/>
        <p:txBody>
          <a:bodyPr/>
          <a:lstStyle/>
          <a:p>
            <a:endParaRPr lang="en-US" dirty="0" smtClean="0"/>
          </a:p>
          <a:p>
            <a:r>
              <a:rPr lang="en-US" dirty="0" smtClean="0"/>
              <a:t>By Dr. </a:t>
            </a:r>
            <a:r>
              <a:rPr lang="en-US" dirty="0" err="1" smtClean="0"/>
              <a:t>Umer</a:t>
            </a:r>
            <a:r>
              <a:rPr lang="en-US" dirty="0" smtClean="0"/>
              <a:t> Farooq</a:t>
            </a:r>
            <a:endParaRPr lang="en-US" dirty="0"/>
          </a:p>
        </p:txBody>
      </p:sp>
    </p:spTree>
    <p:extLst>
      <p:ext uri="{BB962C8B-B14F-4D97-AF65-F5344CB8AC3E}">
        <p14:creationId xmlns:p14="http://schemas.microsoft.com/office/powerpoint/2010/main" val="161089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22466"/>
            <a:ext cx="8946541" cy="5225934"/>
          </a:xfrm>
        </p:spPr>
        <p:txBody>
          <a:bodyPr/>
          <a:lstStyle/>
          <a:p>
            <a:pPr algn="just"/>
            <a:r>
              <a:rPr lang="en-US" dirty="0"/>
              <a:t>Of greater concern than infant birthweight is the poor development of infants born to obese </a:t>
            </a:r>
            <a:r>
              <a:rPr lang="en-US" dirty="0" smtClean="0"/>
              <a:t>mothers</a:t>
            </a:r>
          </a:p>
          <a:p>
            <a:pPr algn="just"/>
            <a:r>
              <a:rPr lang="en-US" dirty="0" smtClean="0"/>
              <a:t>Obesity </a:t>
            </a:r>
            <a:r>
              <a:rPr lang="en-US" dirty="0"/>
              <a:t>may double the risk for neural tube defects. Folate’s role has been examined, but a more likely explanation seems to be poor glycemic </a:t>
            </a:r>
            <a:r>
              <a:rPr lang="en-US" dirty="0" smtClean="0"/>
              <a:t>control</a:t>
            </a:r>
          </a:p>
          <a:p>
            <a:pPr algn="just"/>
            <a:r>
              <a:rPr lang="en-US" dirty="0" smtClean="0"/>
              <a:t>In </a:t>
            </a:r>
            <a:r>
              <a:rPr lang="en-US" dirty="0"/>
              <a:t>addition, both overweight and obese women have a greater risk of giving birth to infants with heart defects and other </a:t>
            </a:r>
            <a:r>
              <a:rPr lang="en-US" dirty="0" smtClean="0"/>
              <a:t>abnormalities</a:t>
            </a:r>
          </a:p>
          <a:p>
            <a:pPr algn="just"/>
            <a:r>
              <a:rPr lang="en-US" dirty="0" smtClean="0"/>
              <a:t>Weight-loss </a:t>
            </a:r>
            <a:r>
              <a:rPr lang="en-US" dirty="0"/>
              <a:t>dieting during pregnancy is never advisable. Overweight women should try to achieve a healthy body weight before becoming pregnant, avoid excessive weight gain during pregnancy, and postpone weight loss until after </a:t>
            </a:r>
            <a:r>
              <a:rPr lang="en-US" dirty="0" smtClean="0"/>
              <a:t>childbirth</a:t>
            </a:r>
          </a:p>
          <a:p>
            <a:pPr algn="just"/>
            <a:r>
              <a:rPr lang="en-US" dirty="0" smtClean="0"/>
              <a:t>Weight </a:t>
            </a:r>
            <a:r>
              <a:rPr lang="en-US" dirty="0"/>
              <a:t>loss is best achieved by eating moderate amounts of nutrient-dense foods and exercising to lose body </a:t>
            </a:r>
            <a:r>
              <a:rPr lang="en-US" dirty="0" smtClean="0"/>
              <a:t>fat</a:t>
            </a:r>
            <a:endParaRPr lang="en-US" dirty="0"/>
          </a:p>
        </p:txBody>
      </p:sp>
    </p:spTree>
    <p:extLst>
      <p:ext uri="{BB962C8B-B14F-4D97-AF65-F5344CB8AC3E}">
        <p14:creationId xmlns:p14="http://schemas.microsoft.com/office/powerpoint/2010/main" val="236704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Gain during Pregnancy </a:t>
            </a:r>
          </a:p>
        </p:txBody>
      </p:sp>
      <p:sp>
        <p:nvSpPr>
          <p:cNvPr id="3" name="Content Placeholder 2"/>
          <p:cNvSpPr>
            <a:spLocks noGrp="1"/>
          </p:cNvSpPr>
          <p:nvPr>
            <p:ph idx="1"/>
          </p:nvPr>
        </p:nvSpPr>
        <p:spPr/>
        <p:txBody>
          <a:bodyPr>
            <a:normAutofit/>
          </a:bodyPr>
          <a:lstStyle/>
          <a:p>
            <a:r>
              <a:rPr lang="en-US" dirty="0"/>
              <a:t>All pregnant women must gain weight—fetal growth and maternal health depend on </a:t>
            </a:r>
            <a:r>
              <a:rPr lang="en-US" dirty="0" smtClean="0"/>
              <a:t>it</a:t>
            </a:r>
          </a:p>
          <a:p>
            <a:r>
              <a:rPr lang="en-US" dirty="0" smtClean="0"/>
              <a:t>Maternal </a:t>
            </a:r>
            <a:r>
              <a:rPr lang="en-US" dirty="0"/>
              <a:t>weight gain during pregnancy correlates closely with infant birthweight, which is a strong predictor of the health and subsequent development of the </a:t>
            </a:r>
            <a:r>
              <a:rPr lang="en-US" dirty="0" smtClean="0"/>
              <a:t>infant</a:t>
            </a:r>
          </a:p>
          <a:p>
            <a:r>
              <a:rPr lang="en-US" u="sng" dirty="0"/>
              <a:t>Recommended Weight Gains </a:t>
            </a:r>
            <a:endParaRPr lang="en-US" u="sng" dirty="0" smtClean="0"/>
          </a:p>
          <a:p>
            <a:r>
              <a:rPr lang="en-US" dirty="0" smtClean="0"/>
              <a:t>Following table presents </a:t>
            </a:r>
            <a:r>
              <a:rPr lang="en-US" dirty="0"/>
              <a:t>recommended weight gains for various </a:t>
            </a:r>
            <a:r>
              <a:rPr lang="en-US" dirty="0" err="1"/>
              <a:t>prepregnancy</a:t>
            </a:r>
            <a:r>
              <a:rPr lang="en-US" dirty="0"/>
              <a:t> </a:t>
            </a:r>
            <a:r>
              <a:rPr lang="en-US" dirty="0" smtClean="0"/>
              <a:t>weights.</a:t>
            </a:r>
          </a:p>
        </p:txBody>
      </p:sp>
    </p:spTree>
    <p:extLst>
      <p:ext uri="{BB962C8B-B14F-4D97-AF65-F5344CB8AC3E}">
        <p14:creationId xmlns:p14="http://schemas.microsoft.com/office/powerpoint/2010/main" val="4753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99012"/>
            <a:ext cx="8946541" cy="5849388"/>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The recommended </a:t>
            </a:r>
            <a:r>
              <a:rPr lang="en-US" dirty="0"/>
              <a:t>gain for a woman who begins pregnancy at a healthy weight and is carrying a single fetus is 25 to 35 pounds.</a:t>
            </a:r>
          </a:p>
          <a:p>
            <a:r>
              <a:rPr lang="en-US" dirty="0"/>
              <a:t>An underweight woman needs to gain between 28 and 40 pounds; and an overweight woman, between 15 and 25 pounds</a:t>
            </a:r>
          </a:p>
          <a:p>
            <a:endParaRPr lang="en-US" u="sng"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93" y="573579"/>
            <a:ext cx="9987465" cy="3973483"/>
          </a:xfrm>
          <a:prstGeom prst="rect">
            <a:avLst/>
          </a:prstGeom>
        </p:spPr>
      </p:pic>
    </p:spTree>
    <p:extLst>
      <p:ext uri="{BB962C8B-B14F-4D97-AF65-F5344CB8AC3E}">
        <p14:creationId xmlns:p14="http://schemas.microsoft.com/office/powerpoint/2010/main" val="180286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213658"/>
            <a:ext cx="8946541" cy="5034741"/>
          </a:xfrm>
        </p:spPr>
        <p:txBody>
          <a:bodyPr/>
          <a:lstStyle/>
          <a:p>
            <a:r>
              <a:rPr lang="en-US" dirty="0" smtClean="0"/>
              <a:t>Some </a:t>
            </a:r>
            <a:r>
              <a:rPr lang="en-US" dirty="0"/>
              <a:t>women should strive for gains at the upper end of the target range, notably, adolescents who are still growing themselves </a:t>
            </a:r>
            <a:r>
              <a:rPr lang="en-US" dirty="0" smtClean="0"/>
              <a:t>whose </a:t>
            </a:r>
            <a:r>
              <a:rPr lang="en-US" dirty="0"/>
              <a:t>infants tend to be smaller </a:t>
            </a:r>
            <a:r>
              <a:rPr lang="en-US" dirty="0" smtClean="0"/>
              <a:t>with </a:t>
            </a:r>
            <a:r>
              <a:rPr lang="en-US" dirty="0"/>
              <a:t>the same maternal weight </a:t>
            </a:r>
            <a:r>
              <a:rPr lang="en-US" dirty="0" smtClean="0"/>
              <a:t>gain</a:t>
            </a:r>
          </a:p>
          <a:p>
            <a:r>
              <a:rPr lang="en-US" dirty="0" smtClean="0"/>
              <a:t>Short </a:t>
            </a:r>
            <a:r>
              <a:rPr lang="en-US" dirty="0"/>
              <a:t>women (5 feet 2 inches and under) should strive for gains at the lower end of the target </a:t>
            </a:r>
            <a:r>
              <a:rPr lang="en-US" dirty="0" smtClean="0"/>
              <a:t>range</a:t>
            </a:r>
          </a:p>
          <a:p>
            <a:r>
              <a:rPr lang="en-US" dirty="0" smtClean="0"/>
              <a:t>Women </a:t>
            </a:r>
            <a:r>
              <a:rPr lang="en-US" dirty="0"/>
              <a:t>who are carrying twins should aim for a weight gain of 35 to 45 </a:t>
            </a:r>
            <a:r>
              <a:rPr lang="en-US" dirty="0" smtClean="0"/>
              <a:t>pounds</a:t>
            </a:r>
          </a:p>
          <a:p>
            <a:r>
              <a:rPr lang="en-US" dirty="0" smtClean="0"/>
              <a:t>If </a:t>
            </a:r>
            <a:r>
              <a:rPr lang="en-US" dirty="0"/>
              <a:t>a woman gains more than is recommended early in pregnancy, she should not restrict her energy intake later in order to lose </a:t>
            </a:r>
            <a:r>
              <a:rPr lang="en-US" dirty="0" smtClean="0"/>
              <a:t>weight</a:t>
            </a:r>
          </a:p>
          <a:p>
            <a:r>
              <a:rPr lang="en-US" dirty="0" smtClean="0"/>
              <a:t>A </a:t>
            </a:r>
            <a:r>
              <a:rPr lang="en-US" dirty="0"/>
              <a:t>large weight gain over a short time, however, indicates excessive fluid retention and may be the first sign of the serious medical complication </a:t>
            </a:r>
            <a:r>
              <a:rPr lang="en-US" dirty="0" smtClean="0"/>
              <a:t>preeclampsia</a:t>
            </a:r>
            <a:endParaRPr lang="en-US" dirty="0"/>
          </a:p>
        </p:txBody>
      </p:sp>
    </p:spTree>
    <p:extLst>
      <p:ext uri="{BB962C8B-B14F-4D97-AF65-F5344CB8AC3E}">
        <p14:creationId xmlns:p14="http://schemas.microsoft.com/office/powerpoint/2010/main" val="354989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Weight-Gain Patterns </a:t>
            </a:r>
            <a:endParaRPr lang="en-US" u="sng" dirty="0" smtClean="0"/>
          </a:p>
          <a:p>
            <a:r>
              <a:rPr lang="en-US" dirty="0" smtClean="0"/>
              <a:t>For </a:t>
            </a:r>
            <a:r>
              <a:rPr lang="en-US" dirty="0"/>
              <a:t>the normal-weight woman, weight gain ideally follows a pattern of 3</a:t>
            </a:r>
            <a:r>
              <a:rPr lang="en-US" baseline="30000" dirty="0"/>
              <a:t>1/2</a:t>
            </a:r>
            <a:r>
              <a:rPr lang="en-US" dirty="0"/>
              <a:t> pounds during the first trimester and 1 pound per week </a:t>
            </a:r>
            <a:r>
              <a:rPr lang="en-US" dirty="0" smtClean="0"/>
              <a:t>thereafter</a:t>
            </a:r>
          </a:p>
          <a:p>
            <a:r>
              <a:rPr lang="en-US" dirty="0" smtClean="0"/>
              <a:t>Health </a:t>
            </a:r>
            <a:r>
              <a:rPr lang="en-US" dirty="0"/>
              <a:t>care professionals monitor weight gain using a prenatal weight-gain grid</a:t>
            </a:r>
          </a:p>
        </p:txBody>
      </p:sp>
    </p:spTree>
    <p:extLst>
      <p:ext uri="{BB962C8B-B14F-4D97-AF65-F5344CB8AC3E}">
        <p14:creationId xmlns:p14="http://schemas.microsoft.com/office/powerpoint/2010/main" val="264989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1336154"/>
            <a:ext cx="8947150" cy="4415880"/>
          </a:xfrm>
        </p:spPr>
      </p:pic>
    </p:spTree>
    <p:extLst>
      <p:ext uri="{BB962C8B-B14F-4D97-AF65-F5344CB8AC3E}">
        <p14:creationId xmlns:p14="http://schemas.microsoft.com/office/powerpoint/2010/main" val="213996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64524"/>
            <a:ext cx="8946541" cy="5383875"/>
          </a:xfrm>
        </p:spPr>
        <p:txBody>
          <a:bodyPr/>
          <a:lstStyle/>
          <a:p>
            <a:r>
              <a:rPr lang="en-US" u="sng" dirty="0"/>
              <a:t>Components of Weight </a:t>
            </a:r>
            <a:r>
              <a:rPr lang="en-US" u="sng" dirty="0" smtClean="0"/>
              <a:t>Gain </a:t>
            </a:r>
          </a:p>
          <a:p>
            <a:r>
              <a:rPr lang="en-US" dirty="0" smtClean="0"/>
              <a:t>Women </a:t>
            </a:r>
            <a:r>
              <a:rPr lang="en-US" dirty="0"/>
              <a:t>often express concern about the weight gain that accompanies a healthy </a:t>
            </a:r>
            <a:r>
              <a:rPr lang="en-US" dirty="0" smtClean="0"/>
              <a:t>pregnancy</a:t>
            </a:r>
          </a:p>
          <a:p>
            <a:r>
              <a:rPr lang="en-US" dirty="0" smtClean="0"/>
              <a:t>They </a:t>
            </a:r>
            <a:r>
              <a:rPr lang="en-US" dirty="0"/>
              <a:t>may find comfort by remembering that most of the gain supports the growth and development of the placenta, uterus, blood, and breasts, the increase in blood supply and fluid volume, as well as an optimally healthy 7</a:t>
            </a:r>
            <a:r>
              <a:rPr lang="en-US" baseline="30000" dirty="0"/>
              <a:t>1/2</a:t>
            </a:r>
            <a:r>
              <a:rPr lang="en-US" dirty="0"/>
              <a:t>-pound </a:t>
            </a:r>
            <a:r>
              <a:rPr lang="en-US" dirty="0" smtClean="0"/>
              <a:t>infant</a:t>
            </a:r>
          </a:p>
          <a:p>
            <a:r>
              <a:rPr lang="en-US" dirty="0" smtClean="0"/>
              <a:t>A </a:t>
            </a:r>
            <a:r>
              <a:rPr lang="en-US" dirty="0"/>
              <a:t>small amount goes into maternal fat stores, and even that fat is there for a special purpose—to provide energy for labor and </a:t>
            </a:r>
            <a:r>
              <a:rPr lang="en-US" dirty="0" smtClean="0"/>
              <a:t>lactation</a:t>
            </a:r>
            <a:endParaRPr lang="en-US" dirty="0"/>
          </a:p>
        </p:txBody>
      </p:sp>
    </p:spTree>
    <p:extLst>
      <p:ext uri="{BB962C8B-B14F-4D97-AF65-F5344CB8AC3E}">
        <p14:creationId xmlns:p14="http://schemas.microsoft.com/office/powerpoint/2010/main" val="113923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81396"/>
            <a:ext cx="8946541" cy="5467003"/>
          </a:xfrm>
        </p:spPr>
        <p:txBody>
          <a:bodyPr/>
          <a:lstStyle/>
          <a:p>
            <a:r>
              <a:rPr lang="en-US" u="sng" dirty="0"/>
              <a:t>Weight Loss after Pregnancy </a:t>
            </a:r>
            <a:endParaRPr lang="en-US" u="sng" dirty="0" smtClean="0"/>
          </a:p>
          <a:p>
            <a:r>
              <a:rPr lang="en-US" dirty="0" smtClean="0"/>
              <a:t>The </a:t>
            </a:r>
            <a:r>
              <a:rPr lang="en-US" dirty="0"/>
              <a:t>pregnant woman loses some weight at </a:t>
            </a:r>
            <a:r>
              <a:rPr lang="en-US" dirty="0" smtClean="0"/>
              <a:t>delivery</a:t>
            </a:r>
          </a:p>
          <a:p>
            <a:r>
              <a:rPr lang="en-US" dirty="0" smtClean="0"/>
              <a:t>In </a:t>
            </a:r>
            <a:r>
              <a:rPr lang="en-US" dirty="0"/>
              <a:t>the following weeks, she loses more as her blood volume returns to normal and she sheds accumulated </a:t>
            </a:r>
            <a:r>
              <a:rPr lang="en-US" dirty="0" smtClean="0"/>
              <a:t>fluids</a:t>
            </a:r>
          </a:p>
          <a:p>
            <a:r>
              <a:rPr lang="en-US" dirty="0" smtClean="0"/>
              <a:t>The </a:t>
            </a:r>
            <a:r>
              <a:rPr lang="en-US" dirty="0"/>
              <a:t>typical woman does not, however, return to her </a:t>
            </a:r>
            <a:r>
              <a:rPr lang="en-US" dirty="0" err="1"/>
              <a:t>prepregnancy</a:t>
            </a:r>
            <a:r>
              <a:rPr lang="en-US" dirty="0"/>
              <a:t> </a:t>
            </a:r>
            <a:r>
              <a:rPr lang="en-US" dirty="0" smtClean="0"/>
              <a:t>weight</a:t>
            </a:r>
          </a:p>
          <a:p>
            <a:r>
              <a:rPr lang="en-US" dirty="0" smtClean="0"/>
              <a:t>In </a:t>
            </a:r>
            <a:r>
              <a:rPr lang="en-US" dirty="0"/>
              <a:t>general, the more weight a woman gains beyond the needs of pregnancy, the more she </a:t>
            </a:r>
            <a:r>
              <a:rPr lang="en-US" dirty="0" smtClean="0"/>
              <a:t>retains</a:t>
            </a:r>
          </a:p>
          <a:p>
            <a:r>
              <a:rPr lang="en-US" dirty="0" smtClean="0"/>
              <a:t>Even </a:t>
            </a:r>
            <a:r>
              <a:rPr lang="en-US" dirty="0"/>
              <a:t>with an average weight gain during pregnancy, most women tend to retain a couple of pounds with each pregnancy. When those couple of pounds become 7 or more and BMI increases by a unit or more, complications such as diabetes and hypertension in future pregnancies as well as chronic diseases in later life can increase—even for women who are not </a:t>
            </a:r>
            <a:r>
              <a:rPr lang="en-US" dirty="0" smtClean="0"/>
              <a:t>overweight</a:t>
            </a:r>
            <a:endParaRPr lang="en-US" dirty="0"/>
          </a:p>
        </p:txBody>
      </p:sp>
    </p:spTree>
    <p:extLst>
      <p:ext uri="{BB962C8B-B14F-4D97-AF65-F5344CB8AC3E}">
        <p14:creationId xmlns:p14="http://schemas.microsoft.com/office/powerpoint/2010/main" val="160216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during Pregnancy </a:t>
            </a:r>
          </a:p>
        </p:txBody>
      </p:sp>
      <p:sp>
        <p:nvSpPr>
          <p:cNvPr id="3" name="Content Placeholder 2"/>
          <p:cNvSpPr>
            <a:spLocks noGrp="1"/>
          </p:cNvSpPr>
          <p:nvPr>
            <p:ph idx="1"/>
          </p:nvPr>
        </p:nvSpPr>
        <p:spPr>
          <a:xfrm>
            <a:off x="1103312" y="1571106"/>
            <a:ext cx="8946541" cy="4677294"/>
          </a:xfrm>
        </p:spPr>
        <p:txBody>
          <a:bodyPr/>
          <a:lstStyle/>
          <a:p>
            <a:r>
              <a:rPr lang="en-US" dirty="0"/>
              <a:t>An active, physically fit woman experiencing a normal pregnancy can continue to exercise throughout pregnancy, adjusting the duration and intensity of activity as the pregnancy </a:t>
            </a:r>
            <a:r>
              <a:rPr lang="en-US" dirty="0" smtClean="0"/>
              <a:t>progresses</a:t>
            </a:r>
          </a:p>
          <a:p>
            <a:r>
              <a:rPr lang="en-US" dirty="0" smtClean="0"/>
              <a:t>Staying </a:t>
            </a:r>
            <a:r>
              <a:rPr lang="en-US" dirty="0"/>
              <a:t>active can improve fitness, prevent or manage gestational diabetes, facilitate labor, and reduce </a:t>
            </a:r>
            <a:r>
              <a:rPr lang="en-US" dirty="0" smtClean="0"/>
              <a:t>stress</a:t>
            </a:r>
          </a:p>
          <a:p>
            <a:r>
              <a:rPr lang="en-US" dirty="0" smtClean="0"/>
              <a:t>Women </a:t>
            </a:r>
            <a:r>
              <a:rPr lang="en-US" dirty="0"/>
              <a:t>who exercise during pregnancy report fewer discomforts throughout their </a:t>
            </a:r>
            <a:r>
              <a:rPr lang="en-US" dirty="0" smtClean="0"/>
              <a:t>pregnancies</a:t>
            </a:r>
          </a:p>
          <a:p>
            <a:r>
              <a:rPr lang="en-US" dirty="0" smtClean="0"/>
              <a:t>Regular </a:t>
            </a:r>
            <a:r>
              <a:rPr lang="en-US" dirty="0"/>
              <a:t>exercise develops the strength and endurance a woman needs to carry the extra weight through pregnancy and to labor through an intense </a:t>
            </a:r>
            <a:r>
              <a:rPr lang="en-US" dirty="0" smtClean="0"/>
              <a:t>delivery</a:t>
            </a:r>
          </a:p>
          <a:p>
            <a:r>
              <a:rPr lang="en-US" dirty="0" smtClean="0"/>
              <a:t>It </a:t>
            </a:r>
            <a:r>
              <a:rPr lang="en-US" dirty="0"/>
              <a:t>also maintains the habits that help a woman lose excess weight and get back into shape after the birth</a:t>
            </a:r>
          </a:p>
        </p:txBody>
      </p:sp>
    </p:spTree>
    <p:extLst>
      <p:ext uri="{BB962C8B-B14F-4D97-AF65-F5344CB8AC3E}">
        <p14:creationId xmlns:p14="http://schemas.microsoft.com/office/powerpoint/2010/main" val="68059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795549"/>
            <a:ext cx="8946541" cy="4452850"/>
          </a:xfrm>
        </p:spPr>
        <p:txBody>
          <a:bodyPr/>
          <a:lstStyle/>
          <a:p>
            <a:r>
              <a:rPr lang="en-US" dirty="0"/>
              <a:t>A pregnant woman should participate in “low-impact” activities and avoid sports in which she might fall or be hit by other people or objects. For example, playing singles tennis with one person on each side of the net is safer than a </a:t>
            </a:r>
            <a:r>
              <a:rPr lang="en-US" dirty="0" smtClean="0"/>
              <a:t>fast moving </a:t>
            </a:r>
            <a:r>
              <a:rPr lang="en-US" dirty="0"/>
              <a:t>game of racquetball in which the two competitors can </a:t>
            </a:r>
            <a:r>
              <a:rPr lang="en-US" dirty="0" smtClean="0"/>
              <a:t>collide</a:t>
            </a:r>
          </a:p>
          <a:p>
            <a:r>
              <a:rPr lang="en-US" dirty="0" smtClean="0"/>
              <a:t>Swimming </a:t>
            </a:r>
            <a:r>
              <a:rPr lang="en-US" dirty="0"/>
              <a:t>and water aerobics are particularly beneficial because they allow the body to remain cool and move freely with the water’s support, thus reducing back </a:t>
            </a:r>
            <a:r>
              <a:rPr lang="en-US" dirty="0" smtClean="0"/>
              <a:t>pain</a:t>
            </a:r>
            <a:endParaRPr lang="en-US" dirty="0"/>
          </a:p>
        </p:txBody>
      </p:sp>
    </p:spTree>
    <p:extLst>
      <p:ext uri="{BB962C8B-B14F-4D97-AF65-F5344CB8AC3E}">
        <p14:creationId xmlns:p14="http://schemas.microsoft.com/office/powerpoint/2010/main" val="163988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Objectives</a:t>
            </a:r>
            <a:endParaRPr lang="en-US" dirty="0"/>
          </a:p>
        </p:txBody>
      </p:sp>
      <p:sp>
        <p:nvSpPr>
          <p:cNvPr id="3" name="Content Placeholder 2"/>
          <p:cNvSpPr>
            <a:spLocks noGrp="1"/>
          </p:cNvSpPr>
          <p:nvPr>
            <p:ph idx="1"/>
          </p:nvPr>
        </p:nvSpPr>
        <p:spPr/>
        <p:txBody>
          <a:bodyPr/>
          <a:lstStyle/>
          <a:p>
            <a:pPr>
              <a:lnSpc>
                <a:spcPct val="90000"/>
              </a:lnSpc>
            </a:pPr>
            <a:r>
              <a:rPr lang="en-US" altLang="en-US" dirty="0"/>
              <a:t>To produce, healthy, normal weight infants while </a:t>
            </a:r>
            <a:br>
              <a:rPr lang="en-US" altLang="en-US" dirty="0"/>
            </a:br>
            <a:r>
              <a:rPr lang="en-US" altLang="en-US" dirty="0"/>
              <a:t>minimizing health risks to the </a:t>
            </a:r>
            <a:r>
              <a:rPr lang="en-US" altLang="en-US" dirty="0" smtClean="0"/>
              <a:t>mother</a:t>
            </a:r>
            <a:r>
              <a:rPr lang="en-US" altLang="en-US" dirty="0"/>
              <a:t/>
            </a:r>
            <a:br>
              <a:rPr lang="en-US" altLang="en-US" dirty="0"/>
            </a:br>
            <a:endParaRPr lang="en-US" altLang="en-US" dirty="0"/>
          </a:p>
          <a:p>
            <a:pPr>
              <a:lnSpc>
                <a:spcPct val="90000"/>
              </a:lnSpc>
            </a:pPr>
            <a:r>
              <a:rPr lang="en-US" altLang="en-US" dirty="0"/>
              <a:t>To determine appropriate weight gain during pregnancy for normal, under and overweight </a:t>
            </a:r>
            <a:r>
              <a:rPr lang="en-US" altLang="en-US" dirty="0" smtClean="0"/>
              <a:t>women</a:t>
            </a:r>
            <a:r>
              <a:rPr lang="en-US" altLang="en-US" dirty="0"/>
              <a:t/>
            </a:r>
            <a:br>
              <a:rPr lang="en-US" altLang="en-US" dirty="0"/>
            </a:br>
            <a:endParaRPr lang="en-US" altLang="en-US" dirty="0"/>
          </a:p>
          <a:p>
            <a:pPr>
              <a:lnSpc>
                <a:spcPct val="90000"/>
              </a:lnSpc>
            </a:pPr>
            <a:r>
              <a:rPr lang="en-US" altLang="en-US" dirty="0"/>
              <a:t>To recognize the additional energy, vitamin and mineral requirements for women during </a:t>
            </a:r>
            <a:r>
              <a:rPr lang="en-US" altLang="en-US" dirty="0" smtClean="0"/>
              <a:t>pregnancy</a:t>
            </a:r>
            <a:r>
              <a:rPr lang="en-US" altLang="en-US" dirty="0"/>
              <a:t/>
            </a:r>
            <a:br>
              <a:rPr lang="en-US" altLang="en-US" dirty="0"/>
            </a:br>
            <a:endParaRPr lang="en-US" altLang="en-US" dirty="0"/>
          </a:p>
          <a:p>
            <a:pPr>
              <a:lnSpc>
                <a:spcPct val="90000"/>
              </a:lnSpc>
            </a:pPr>
            <a:r>
              <a:rPr lang="en-US" altLang="en-US" dirty="0"/>
              <a:t>To understand changing nutritional needs during pregnancy</a:t>
            </a:r>
            <a:endParaRPr lang="en-US" altLang="en-US" sz="1800" dirty="0"/>
          </a:p>
          <a:p>
            <a:endParaRPr lang="en-US" dirty="0"/>
          </a:p>
        </p:txBody>
      </p:sp>
    </p:spTree>
    <p:extLst>
      <p:ext uri="{BB962C8B-B14F-4D97-AF65-F5344CB8AC3E}">
        <p14:creationId xmlns:p14="http://schemas.microsoft.com/office/powerpoint/2010/main" val="120175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Nutrition prior to Pregnancy </a:t>
            </a:r>
          </a:p>
        </p:txBody>
      </p:sp>
      <p:sp>
        <p:nvSpPr>
          <p:cNvPr id="3" name="Content Placeholder 2"/>
          <p:cNvSpPr>
            <a:spLocks noGrp="1"/>
          </p:cNvSpPr>
          <p:nvPr>
            <p:ph idx="1"/>
          </p:nvPr>
        </p:nvSpPr>
        <p:spPr/>
        <p:txBody>
          <a:bodyPr/>
          <a:lstStyle/>
          <a:p>
            <a:pPr algn="just"/>
            <a:r>
              <a:rPr lang="en-US" dirty="0" smtClean="0"/>
              <a:t>Both </a:t>
            </a:r>
            <a:r>
              <a:rPr lang="en-US" dirty="0"/>
              <a:t>a man’s and a woman’s nutrition may affect fertility and possibly the genetic contributions they make to their children, but it is the woman’s nutrition that has the most direct influence on the developing fetus. </a:t>
            </a:r>
            <a:endParaRPr lang="en-US" dirty="0" smtClean="0"/>
          </a:p>
          <a:p>
            <a:pPr algn="just"/>
            <a:r>
              <a:rPr lang="en-US" dirty="0" smtClean="0"/>
              <a:t>Her </a:t>
            </a:r>
            <a:r>
              <a:rPr lang="en-US" dirty="0"/>
              <a:t>body provides the environment for the growth and development of a new human being. </a:t>
            </a:r>
            <a:endParaRPr lang="en-US" dirty="0" smtClean="0"/>
          </a:p>
          <a:p>
            <a:pPr algn="just"/>
            <a:r>
              <a:rPr lang="en-US" dirty="0" smtClean="0"/>
              <a:t>Prior </a:t>
            </a:r>
            <a:r>
              <a:rPr lang="en-US" dirty="0"/>
              <a:t>to pregnancy, a woman has a unique opportunity to prepare herself physically, mentally, and emotionally for the many changes to come. </a:t>
            </a:r>
            <a:endParaRPr lang="en-US" dirty="0" smtClean="0"/>
          </a:p>
          <a:p>
            <a:pPr algn="just"/>
            <a:r>
              <a:rPr lang="en-US" dirty="0" smtClean="0"/>
              <a:t>The </a:t>
            </a:r>
            <a:r>
              <a:rPr lang="en-US" dirty="0"/>
              <a:t>best time to review the nutritional status to make appropriate changes is prior to </a:t>
            </a:r>
            <a:r>
              <a:rPr lang="en-US" dirty="0" smtClean="0"/>
              <a:t>conception</a:t>
            </a:r>
          </a:p>
        </p:txBody>
      </p:sp>
    </p:spTree>
    <p:extLst>
      <p:ext uri="{BB962C8B-B14F-4D97-AF65-F5344CB8AC3E}">
        <p14:creationId xmlns:p14="http://schemas.microsoft.com/office/powerpoint/2010/main" val="324835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920240"/>
            <a:ext cx="8946541" cy="4328160"/>
          </a:xfrm>
        </p:spPr>
        <p:txBody>
          <a:bodyPr/>
          <a:lstStyle/>
          <a:p>
            <a:pPr algn="just"/>
            <a:r>
              <a:rPr lang="en-US" dirty="0"/>
              <a:t>A very important time of fetal development is during the first several weeks of pregnancy as all of the major fetal body systems are undergoing formation and rapid development. </a:t>
            </a:r>
          </a:p>
          <a:p>
            <a:pPr algn="just"/>
            <a:r>
              <a:rPr lang="en-US" dirty="0" smtClean="0"/>
              <a:t>Many </a:t>
            </a:r>
            <a:r>
              <a:rPr lang="en-US" dirty="0"/>
              <a:t>women may not even realize they are pregnant at this time. </a:t>
            </a:r>
          </a:p>
          <a:p>
            <a:pPr algn="just"/>
            <a:r>
              <a:rPr lang="en-US" dirty="0" smtClean="0"/>
              <a:t>Therefore </a:t>
            </a:r>
            <a:r>
              <a:rPr lang="en-US" dirty="0"/>
              <a:t>it is prudent to make your lifestyle and nutritional changes several months before conception occurs.</a:t>
            </a:r>
          </a:p>
          <a:p>
            <a:pPr algn="just"/>
            <a:r>
              <a:rPr lang="en-US" dirty="0" smtClean="0"/>
              <a:t>In </a:t>
            </a:r>
            <a:r>
              <a:rPr lang="en-US" dirty="0"/>
              <a:t>preparation for a healthy pregnancy, a woman can establish the following habits:</a:t>
            </a:r>
          </a:p>
          <a:p>
            <a:endParaRPr lang="en-US" dirty="0"/>
          </a:p>
        </p:txBody>
      </p:sp>
    </p:spTree>
    <p:extLst>
      <p:ext uri="{BB962C8B-B14F-4D97-AF65-F5344CB8AC3E}">
        <p14:creationId xmlns:p14="http://schemas.microsoft.com/office/powerpoint/2010/main" val="34061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63782"/>
            <a:ext cx="8946541" cy="5084617"/>
          </a:xfrm>
        </p:spPr>
        <p:txBody>
          <a:bodyPr>
            <a:normAutofit/>
          </a:bodyPr>
          <a:lstStyle/>
          <a:p>
            <a:pPr algn="just"/>
            <a:r>
              <a:rPr lang="en-US" b="1" dirty="0" smtClean="0"/>
              <a:t>Achieve </a:t>
            </a:r>
            <a:r>
              <a:rPr lang="en-US" b="1" dirty="0"/>
              <a:t>and maintain a healthy body </a:t>
            </a:r>
            <a:r>
              <a:rPr lang="en-US" b="1" dirty="0" smtClean="0"/>
              <a:t>weight </a:t>
            </a:r>
          </a:p>
          <a:p>
            <a:pPr algn="just"/>
            <a:r>
              <a:rPr lang="en-US" dirty="0" smtClean="0"/>
              <a:t>Both </a:t>
            </a:r>
            <a:r>
              <a:rPr lang="en-US" dirty="0"/>
              <a:t>underweight and overweight are associated with </a:t>
            </a:r>
            <a:endParaRPr lang="en-US" dirty="0" smtClean="0"/>
          </a:p>
          <a:p>
            <a:pPr algn="just"/>
            <a:r>
              <a:rPr lang="en-US" dirty="0" smtClean="0"/>
              <a:t>Excess </a:t>
            </a:r>
            <a:r>
              <a:rPr lang="en-US" dirty="0"/>
              <a:t>body fat in women disrupts menstrual regularity and ovarian hormone </a:t>
            </a:r>
            <a:r>
              <a:rPr lang="en-US" dirty="0" smtClean="0"/>
              <a:t>production</a:t>
            </a:r>
          </a:p>
          <a:p>
            <a:pPr algn="just"/>
            <a:r>
              <a:rPr lang="en-US" dirty="0" smtClean="0"/>
              <a:t>Mothers, </a:t>
            </a:r>
            <a:r>
              <a:rPr lang="en-US" dirty="0"/>
              <a:t>both underweight and overweight, and their newborns, face increased risks of complications</a:t>
            </a:r>
            <a:r>
              <a:rPr lang="en-US" dirty="0" smtClean="0"/>
              <a:t>.</a:t>
            </a:r>
          </a:p>
          <a:p>
            <a:pPr algn="just"/>
            <a:r>
              <a:rPr lang="en-US" b="1" dirty="0" smtClean="0"/>
              <a:t>Choose </a:t>
            </a:r>
            <a:r>
              <a:rPr lang="en-US" b="1" dirty="0"/>
              <a:t>an adequate and balanced </a:t>
            </a:r>
            <a:r>
              <a:rPr lang="en-US" b="1" dirty="0" smtClean="0"/>
              <a:t>diet</a:t>
            </a:r>
            <a:r>
              <a:rPr lang="en-US" dirty="0" smtClean="0"/>
              <a:t> </a:t>
            </a:r>
          </a:p>
          <a:p>
            <a:pPr algn="just"/>
            <a:r>
              <a:rPr lang="en-US" dirty="0" smtClean="0"/>
              <a:t>Malnutrition </a:t>
            </a:r>
            <a:r>
              <a:rPr lang="en-US" dirty="0"/>
              <a:t>reduces fertility and impairs the early development of an infant should a woman become </a:t>
            </a:r>
            <a:r>
              <a:rPr lang="en-US" dirty="0" smtClean="0"/>
              <a:t>pregnant.</a:t>
            </a:r>
          </a:p>
          <a:p>
            <a:pPr algn="just"/>
            <a:r>
              <a:rPr lang="en-US" b="1" dirty="0" smtClean="0"/>
              <a:t>Be </a:t>
            </a:r>
            <a:r>
              <a:rPr lang="en-US" b="1" dirty="0"/>
              <a:t>physically </a:t>
            </a:r>
            <a:r>
              <a:rPr lang="en-US" b="1" dirty="0" smtClean="0"/>
              <a:t>active</a:t>
            </a:r>
            <a:endParaRPr lang="en-US" dirty="0"/>
          </a:p>
          <a:p>
            <a:pPr algn="just"/>
            <a:r>
              <a:rPr lang="en-US" dirty="0" smtClean="0"/>
              <a:t>A </a:t>
            </a:r>
            <a:r>
              <a:rPr lang="en-US" dirty="0"/>
              <a:t>woman who wants to be physically active when she is pregnant needs to become physically active </a:t>
            </a:r>
            <a:r>
              <a:rPr lang="en-US" dirty="0" smtClean="0"/>
              <a:t>beforehand</a:t>
            </a:r>
          </a:p>
        </p:txBody>
      </p:sp>
    </p:spTree>
    <p:extLst>
      <p:ext uri="{BB962C8B-B14F-4D97-AF65-F5344CB8AC3E}">
        <p14:creationId xmlns:p14="http://schemas.microsoft.com/office/powerpoint/2010/main" val="300761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346662"/>
            <a:ext cx="8946541" cy="4901737"/>
          </a:xfrm>
        </p:spPr>
        <p:txBody>
          <a:bodyPr>
            <a:normAutofit/>
          </a:bodyPr>
          <a:lstStyle/>
          <a:p>
            <a:pPr algn="just"/>
            <a:r>
              <a:rPr lang="en-US" b="1" dirty="0"/>
              <a:t>Receive regular medical care</a:t>
            </a:r>
            <a:endParaRPr lang="en-US" dirty="0"/>
          </a:p>
          <a:p>
            <a:pPr algn="just"/>
            <a:r>
              <a:rPr lang="en-US" dirty="0"/>
              <a:t>Regular health care visits can help ensure a healthy start to pregnancy</a:t>
            </a:r>
          </a:p>
          <a:p>
            <a:pPr algn="just"/>
            <a:r>
              <a:rPr lang="en-US" b="1" dirty="0"/>
              <a:t>Manage chronic conditions</a:t>
            </a:r>
            <a:endParaRPr lang="en-US" dirty="0"/>
          </a:p>
          <a:p>
            <a:pPr algn="just"/>
            <a:r>
              <a:rPr lang="en-US" dirty="0"/>
              <a:t>Diseases such as diabetes, HIV/AIDS, PKU, and sexually transmitted diseases can adversely affect a pregnancy and need close medical attention to help ensure a healthy </a:t>
            </a:r>
            <a:r>
              <a:rPr lang="en-US" dirty="0" smtClean="0"/>
              <a:t>outcome</a:t>
            </a:r>
            <a:endParaRPr lang="en-US" dirty="0"/>
          </a:p>
          <a:p>
            <a:pPr algn="just"/>
            <a:r>
              <a:rPr lang="en-US" b="1" dirty="0"/>
              <a:t>Avoid harmful </a:t>
            </a:r>
            <a:r>
              <a:rPr lang="en-US" b="1" dirty="0" smtClean="0"/>
              <a:t>influences</a:t>
            </a:r>
            <a:endParaRPr lang="en-US" dirty="0"/>
          </a:p>
          <a:p>
            <a:pPr algn="just"/>
            <a:r>
              <a:rPr lang="en-US" dirty="0" smtClean="0"/>
              <a:t>Both </a:t>
            </a:r>
            <a:r>
              <a:rPr lang="en-US" dirty="0"/>
              <a:t>maternal and paternal ingestion of harmful substances (such as cigarettes, alcohol, drugs, or environmental contaminants) can cause abnormalities, alter genes or their expression, and interfere with </a:t>
            </a:r>
            <a:r>
              <a:rPr lang="en-US" dirty="0" smtClean="0"/>
              <a:t>fertility</a:t>
            </a:r>
            <a:endParaRPr lang="en-US" dirty="0"/>
          </a:p>
        </p:txBody>
      </p:sp>
    </p:spTree>
    <p:extLst>
      <p:ext uri="{BB962C8B-B14F-4D97-AF65-F5344CB8AC3E}">
        <p14:creationId xmlns:p14="http://schemas.microsoft.com/office/powerpoint/2010/main" val="237719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Maternal Weight</a:t>
            </a:r>
            <a:endParaRPr lang="en-US" b="1" u="sng" dirty="0"/>
          </a:p>
        </p:txBody>
      </p:sp>
      <p:sp>
        <p:nvSpPr>
          <p:cNvPr id="3" name="Content Placeholder 2"/>
          <p:cNvSpPr>
            <a:spLocks noGrp="1"/>
          </p:cNvSpPr>
          <p:nvPr>
            <p:ph idx="1"/>
          </p:nvPr>
        </p:nvSpPr>
        <p:spPr/>
        <p:txBody>
          <a:bodyPr/>
          <a:lstStyle/>
          <a:p>
            <a:pPr algn="just"/>
            <a:r>
              <a:rPr lang="en-US" dirty="0"/>
              <a:t>Birthweight is the most reliable indicator of an infant’s </a:t>
            </a:r>
            <a:r>
              <a:rPr lang="en-US" dirty="0" smtClean="0"/>
              <a:t>health</a:t>
            </a:r>
          </a:p>
          <a:p>
            <a:pPr algn="just"/>
            <a:r>
              <a:rPr lang="en-US" dirty="0" smtClean="0"/>
              <a:t>An underweight </a:t>
            </a:r>
            <a:r>
              <a:rPr lang="en-US" dirty="0"/>
              <a:t>infant is more likely to have physical and mental defects, become ill, and die than a normal-weight </a:t>
            </a:r>
            <a:r>
              <a:rPr lang="en-US" dirty="0" smtClean="0"/>
              <a:t>infant</a:t>
            </a:r>
          </a:p>
          <a:p>
            <a:pPr algn="just"/>
            <a:r>
              <a:rPr lang="en-US" dirty="0" smtClean="0"/>
              <a:t>In </a:t>
            </a:r>
            <a:r>
              <a:rPr lang="en-US" dirty="0"/>
              <a:t>general, higher birthweights present fewer risks for </a:t>
            </a:r>
            <a:r>
              <a:rPr lang="en-US" dirty="0" smtClean="0"/>
              <a:t>infants</a:t>
            </a:r>
          </a:p>
          <a:p>
            <a:pPr algn="just"/>
            <a:r>
              <a:rPr lang="en-US" dirty="0" smtClean="0"/>
              <a:t>Two </a:t>
            </a:r>
            <a:r>
              <a:rPr lang="en-US" dirty="0"/>
              <a:t>characteristics of the mother’s weight influence an infant’s birthweight: </a:t>
            </a:r>
            <a:endParaRPr lang="en-US" dirty="0" smtClean="0"/>
          </a:p>
          <a:p>
            <a:pPr algn="just">
              <a:buFont typeface="Arial" panose="020B0604020202020204" pitchFamily="34" charset="0"/>
              <a:buChar char="•"/>
            </a:pPr>
            <a:r>
              <a:rPr lang="en-US" dirty="0"/>
              <a:t>H</a:t>
            </a:r>
            <a:r>
              <a:rPr lang="en-US" dirty="0" smtClean="0"/>
              <a:t>er </a:t>
            </a:r>
            <a:r>
              <a:rPr lang="en-US" dirty="0"/>
              <a:t>weight prior to conception </a:t>
            </a:r>
          </a:p>
          <a:p>
            <a:pPr algn="just">
              <a:buFont typeface="Arial" panose="020B0604020202020204" pitchFamily="34" charset="0"/>
              <a:buChar char="•"/>
            </a:pPr>
            <a:r>
              <a:rPr lang="en-US" dirty="0"/>
              <a:t>H</a:t>
            </a:r>
            <a:r>
              <a:rPr lang="en-US" dirty="0" smtClean="0"/>
              <a:t>er </a:t>
            </a:r>
            <a:r>
              <a:rPr lang="en-US" dirty="0"/>
              <a:t>weight gain during </a:t>
            </a:r>
            <a:r>
              <a:rPr lang="en-US" dirty="0" smtClean="0"/>
              <a:t>pregnancy</a:t>
            </a:r>
            <a:endParaRPr lang="en-US" dirty="0"/>
          </a:p>
        </p:txBody>
      </p:sp>
    </p:spTree>
    <p:extLst>
      <p:ext uri="{BB962C8B-B14F-4D97-AF65-F5344CB8AC3E}">
        <p14:creationId xmlns:p14="http://schemas.microsoft.com/office/powerpoint/2010/main" val="261902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prior to Conception</a:t>
            </a:r>
          </a:p>
        </p:txBody>
      </p:sp>
      <p:sp>
        <p:nvSpPr>
          <p:cNvPr id="3" name="Content Placeholder 2"/>
          <p:cNvSpPr>
            <a:spLocks noGrp="1"/>
          </p:cNvSpPr>
          <p:nvPr>
            <p:ph idx="1"/>
          </p:nvPr>
        </p:nvSpPr>
        <p:spPr>
          <a:xfrm>
            <a:off x="1103312" y="1853248"/>
            <a:ext cx="8946541" cy="4395151"/>
          </a:xfrm>
        </p:spPr>
        <p:txBody>
          <a:bodyPr>
            <a:normAutofit fontScale="92500" lnSpcReduction="20000"/>
          </a:bodyPr>
          <a:lstStyle/>
          <a:p>
            <a:pPr algn="just"/>
            <a:r>
              <a:rPr lang="en-US" dirty="0"/>
              <a:t>A woman’s weight </a:t>
            </a:r>
            <a:r>
              <a:rPr lang="en-US" dirty="0" smtClean="0"/>
              <a:t>prior </a:t>
            </a:r>
            <a:r>
              <a:rPr lang="en-US" dirty="0"/>
              <a:t>to conception influences fetal </a:t>
            </a:r>
            <a:r>
              <a:rPr lang="en-US" dirty="0" smtClean="0"/>
              <a:t>growth</a:t>
            </a:r>
          </a:p>
          <a:p>
            <a:pPr algn="just"/>
            <a:r>
              <a:rPr lang="en-US" dirty="0" smtClean="0"/>
              <a:t>Even </a:t>
            </a:r>
            <a:r>
              <a:rPr lang="en-US" dirty="0"/>
              <a:t>with the same weight gain during pregnancy, underweight women tend to have smaller babies than heavier </a:t>
            </a:r>
            <a:r>
              <a:rPr lang="en-US" dirty="0" smtClean="0"/>
              <a:t>women</a:t>
            </a:r>
          </a:p>
          <a:p>
            <a:pPr algn="just"/>
            <a:r>
              <a:rPr lang="en-US" b="1" u="sng" dirty="0" smtClean="0"/>
              <a:t>Underweight</a:t>
            </a:r>
            <a:endParaRPr lang="en-US" dirty="0"/>
          </a:p>
          <a:p>
            <a:pPr algn="just"/>
            <a:r>
              <a:rPr lang="en-US" dirty="0" smtClean="0"/>
              <a:t>An </a:t>
            </a:r>
            <a:r>
              <a:rPr lang="en-US" dirty="0"/>
              <a:t>underweight woman has a high risk of having a </a:t>
            </a:r>
            <a:r>
              <a:rPr lang="en-US" dirty="0" smtClean="0"/>
              <a:t>low birth weight </a:t>
            </a:r>
            <a:r>
              <a:rPr lang="en-US" dirty="0"/>
              <a:t>infant, especially if she is malnourished or unable to gain sufficient weight during </a:t>
            </a:r>
            <a:r>
              <a:rPr lang="en-US" dirty="0" smtClean="0"/>
              <a:t>pregnancy</a:t>
            </a:r>
          </a:p>
          <a:p>
            <a:pPr algn="just"/>
            <a:r>
              <a:rPr lang="en-US" dirty="0" smtClean="0"/>
              <a:t>In </a:t>
            </a:r>
            <a:r>
              <a:rPr lang="en-US" dirty="0"/>
              <a:t>addition, the rates of preterm births and infant deaths are higher for underweight </a:t>
            </a:r>
            <a:r>
              <a:rPr lang="en-US" dirty="0" smtClean="0"/>
              <a:t>women</a:t>
            </a:r>
          </a:p>
          <a:p>
            <a:pPr algn="just"/>
            <a:r>
              <a:rPr lang="en-US" dirty="0" smtClean="0"/>
              <a:t>An </a:t>
            </a:r>
            <a:r>
              <a:rPr lang="en-US" dirty="0"/>
              <a:t>underweight woman improves her chances of having a healthy infant by gaining sufficient weight prior to conception or by gaining extra pounds during </a:t>
            </a:r>
            <a:r>
              <a:rPr lang="en-US" dirty="0" smtClean="0"/>
              <a:t>pregnancy</a:t>
            </a:r>
          </a:p>
          <a:p>
            <a:pPr algn="just"/>
            <a:r>
              <a:rPr lang="en-US" dirty="0" smtClean="0"/>
              <a:t>To </a:t>
            </a:r>
            <a:r>
              <a:rPr lang="en-US" dirty="0"/>
              <a:t>gain weight and ensure nutrient adequacy, an underweight woman can follow the dietary recommendations for </a:t>
            </a:r>
            <a:r>
              <a:rPr lang="en-US" dirty="0" smtClean="0"/>
              <a:t>pregnant women</a:t>
            </a:r>
            <a:endParaRPr lang="en-US" dirty="0"/>
          </a:p>
        </p:txBody>
      </p:sp>
    </p:spTree>
    <p:extLst>
      <p:ext uri="{BB962C8B-B14F-4D97-AF65-F5344CB8AC3E}">
        <p14:creationId xmlns:p14="http://schemas.microsoft.com/office/powerpoint/2010/main" val="151816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55716"/>
            <a:ext cx="8946541" cy="5192683"/>
          </a:xfrm>
        </p:spPr>
        <p:txBody>
          <a:bodyPr/>
          <a:lstStyle/>
          <a:p>
            <a:pPr algn="just"/>
            <a:r>
              <a:rPr lang="en-US" b="1" u="sng" dirty="0"/>
              <a:t>Overweight and Obesity </a:t>
            </a:r>
            <a:endParaRPr lang="en-US" b="1" u="sng" dirty="0" smtClean="0"/>
          </a:p>
          <a:p>
            <a:pPr algn="just"/>
            <a:r>
              <a:rPr lang="en-US" dirty="0" smtClean="0"/>
              <a:t>Obesity can </a:t>
            </a:r>
            <a:r>
              <a:rPr lang="en-US" dirty="0"/>
              <a:t>create problems related to pregnancy and </a:t>
            </a:r>
            <a:r>
              <a:rPr lang="en-US" dirty="0" smtClean="0"/>
              <a:t>childbirth</a:t>
            </a:r>
          </a:p>
          <a:p>
            <a:pPr algn="just"/>
            <a:r>
              <a:rPr lang="en-US" dirty="0" smtClean="0"/>
              <a:t>Obese </a:t>
            </a:r>
            <a:r>
              <a:rPr lang="en-US" dirty="0"/>
              <a:t>women have an especially high risk of medical complications such as hypertension, gestational diabetes, and postpartum </a:t>
            </a:r>
            <a:r>
              <a:rPr lang="en-US" dirty="0" smtClean="0"/>
              <a:t>infections</a:t>
            </a:r>
          </a:p>
          <a:p>
            <a:pPr algn="just"/>
            <a:r>
              <a:rPr lang="en-US" dirty="0" smtClean="0"/>
              <a:t>Compared </a:t>
            </a:r>
            <a:r>
              <a:rPr lang="en-US" dirty="0"/>
              <a:t>with other women, obese women are also more likely to have other complications of labor and </a:t>
            </a:r>
            <a:r>
              <a:rPr lang="en-US" dirty="0" smtClean="0"/>
              <a:t>delivery</a:t>
            </a:r>
          </a:p>
          <a:p>
            <a:pPr algn="just"/>
            <a:r>
              <a:rPr lang="en-US" dirty="0" smtClean="0"/>
              <a:t>Overweight </a:t>
            </a:r>
            <a:r>
              <a:rPr lang="en-US" dirty="0"/>
              <a:t>women have the lowest rate of low-birthweight infants. In fact, infants of overweight women are more likely to be born post term and to weigh more than 9 </a:t>
            </a:r>
            <a:r>
              <a:rPr lang="en-US" dirty="0" smtClean="0"/>
              <a:t>pounds</a:t>
            </a:r>
          </a:p>
          <a:p>
            <a:pPr algn="just"/>
            <a:r>
              <a:rPr lang="en-US" dirty="0" smtClean="0"/>
              <a:t>Large </a:t>
            </a:r>
            <a:r>
              <a:rPr lang="en-US" dirty="0"/>
              <a:t>newborns increase the likelihood of a difficult labor and delivery, birth trauma, and cesarean section. Consequently, these infants have a greater risk of poor health and death than infants of normal weight</a:t>
            </a:r>
          </a:p>
        </p:txBody>
      </p:sp>
    </p:spTree>
    <p:extLst>
      <p:ext uri="{BB962C8B-B14F-4D97-AF65-F5344CB8AC3E}">
        <p14:creationId xmlns:p14="http://schemas.microsoft.com/office/powerpoint/2010/main" val="905252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716</TotalTime>
  <Words>1460</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Lecture 10 Nutrition during Pregnancy</vt:lpstr>
      <vt:lpstr>Objectives</vt:lpstr>
      <vt:lpstr>Nutrition prior to Pregnancy </vt:lpstr>
      <vt:lpstr>PowerPoint Presentation</vt:lpstr>
      <vt:lpstr>PowerPoint Presentation</vt:lpstr>
      <vt:lpstr>PowerPoint Presentation</vt:lpstr>
      <vt:lpstr>Maternal Weight</vt:lpstr>
      <vt:lpstr>Weight prior to Conception</vt:lpstr>
      <vt:lpstr>PowerPoint Presentation</vt:lpstr>
      <vt:lpstr>PowerPoint Presentation</vt:lpstr>
      <vt:lpstr>Weight Gain during Pregnancy </vt:lpstr>
      <vt:lpstr>PowerPoint Presentation</vt:lpstr>
      <vt:lpstr>PowerPoint Presentation</vt:lpstr>
      <vt:lpstr>PowerPoint Presentation</vt:lpstr>
      <vt:lpstr>PowerPoint Presentation</vt:lpstr>
      <vt:lpstr>PowerPoint Presentation</vt:lpstr>
      <vt:lpstr>PowerPoint Presentation</vt:lpstr>
      <vt:lpstr>Exercise during Pregnancy </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 Nutrition during Pregnancy &amp; Lactation</dc:title>
  <dc:creator>umar farooq</dc:creator>
  <cp:lastModifiedBy>umar farooq</cp:lastModifiedBy>
  <cp:revision>21</cp:revision>
  <dcterms:created xsi:type="dcterms:W3CDTF">2018-02-27T06:58:06Z</dcterms:created>
  <dcterms:modified xsi:type="dcterms:W3CDTF">2018-03-15T03:17:46Z</dcterms:modified>
</cp:coreProperties>
</file>