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EC2846-0D01-41F1-84BA-707975293BF3}"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189929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C2846-0D01-41F1-84BA-707975293BF3}"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2138638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C2846-0D01-41F1-84BA-707975293BF3}"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182741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C2846-0D01-41F1-84BA-707975293BF3}"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413444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EC2846-0D01-41F1-84BA-707975293BF3}"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278918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EC2846-0D01-41F1-84BA-707975293BF3}"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200309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C2846-0D01-41F1-84BA-707975293BF3}"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86128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EC2846-0D01-41F1-84BA-707975293BF3}"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349928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C2846-0D01-41F1-84BA-707975293BF3}"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157889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EC2846-0D01-41F1-84BA-707975293BF3}"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234389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EC2846-0D01-41F1-84BA-707975293BF3}"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13BDC-635C-47D2-A9A2-E7F6C42CBF29}" type="slidenum">
              <a:rPr lang="en-US" smtClean="0"/>
              <a:t>‹#›</a:t>
            </a:fld>
            <a:endParaRPr lang="en-US"/>
          </a:p>
        </p:txBody>
      </p:sp>
    </p:spTree>
    <p:extLst>
      <p:ext uri="{BB962C8B-B14F-4D97-AF65-F5344CB8AC3E}">
        <p14:creationId xmlns:p14="http://schemas.microsoft.com/office/powerpoint/2010/main" val="39247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C2846-0D01-41F1-84BA-707975293BF3}" type="datetimeFigureOut">
              <a:rPr lang="en-US" smtClean="0"/>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13BDC-635C-47D2-A9A2-E7F6C42CBF29}" type="slidenum">
              <a:rPr lang="en-US" smtClean="0"/>
              <a:t>‹#›</a:t>
            </a:fld>
            <a:endParaRPr lang="en-US"/>
          </a:p>
        </p:txBody>
      </p:sp>
    </p:spTree>
    <p:extLst>
      <p:ext uri="{BB962C8B-B14F-4D97-AF65-F5344CB8AC3E}">
        <p14:creationId xmlns:p14="http://schemas.microsoft.com/office/powerpoint/2010/main" val="1274183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BLIGHTS, SCORCH, SCALD AND BLAST</a:t>
            </a:r>
            <a:endParaRPr lang="en-US" dirty="0"/>
          </a:p>
        </p:txBody>
      </p:sp>
      <p:sp>
        <p:nvSpPr>
          <p:cNvPr id="3" name="Subtitle 2"/>
          <p:cNvSpPr>
            <a:spLocks noGrp="1"/>
          </p:cNvSpPr>
          <p:nvPr>
            <p:ph type="subTitle" idx="1"/>
          </p:nvPr>
        </p:nvSpPr>
        <p:spPr/>
        <p:txBody>
          <a:bodyPr/>
          <a:lstStyle/>
          <a:p>
            <a:r>
              <a:rPr lang="en-US" dirty="0" smtClean="0"/>
              <a:t>Dr. Salman Ahmad</a:t>
            </a:r>
            <a:endParaRPr lang="en-US" dirty="0"/>
          </a:p>
        </p:txBody>
      </p:sp>
    </p:spTree>
    <p:extLst>
      <p:ext uri="{BB962C8B-B14F-4D97-AF65-F5344CB8AC3E}">
        <p14:creationId xmlns:p14="http://schemas.microsoft.com/office/powerpoint/2010/main" val="192172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Description </a:t>
            </a:r>
            <a:endParaRPr lang="en-US" b="1" dirty="0"/>
          </a:p>
        </p:txBody>
      </p:sp>
      <p:sp>
        <p:nvSpPr>
          <p:cNvPr id="3" name="Content Placeholder 2"/>
          <p:cNvSpPr>
            <a:spLocks noGrp="1"/>
          </p:cNvSpPr>
          <p:nvPr>
            <p:ph idx="1"/>
          </p:nvPr>
        </p:nvSpPr>
        <p:spPr/>
        <p:txBody>
          <a:bodyPr/>
          <a:lstStyle/>
          <a:p>
            <a:r>
              <a:rPr lang="en-US" dirty="0"/>
              <a:t>Blight is general and extremely rapid browning and death of leaves, branches, twigs and floral organs. Scorch is burning of leaf margins or drying and death of whole leaves due to intensive heat or sunshine. Scald is appearance of depressed, necrotic, dark areas on the fruits. Blast is appearance of reddish-brown lesions with reddish to brown borders; these lesions enlarge, coalesce, and kill entire leaves and thus infected crop gives fiery look. Among these diseases, the most important are: gram blight (</a:t>
            </a:r>
            <a:r>
              <a:rPr lang="en-US" i="1" dirty="0" err="1"/>
              <a:t>Ascochyta</a:t>
            </a:r>
            <a:r>
              <a:rPr lang="en-US" i="1" dirty="0"/>
              <a:t> </a:t>
            </a:r>
            <a:r>
              <a:rPr lang="en-US" i="1" dirty="0" err="1"/>
              <a:t>rabiei</a:t>
            </a:r>
            <a:r>
              <a:rPr lang="en-US" dirty="0"/>
              <a:t>); early and late blight of potato (</a:t>
            </a:r>
            <a:r>
              <a:rPr lang="en-US" i="1" dirty="0" err="1"/>
              <a:t>Alternaria</a:t>
            </a:r>
            <a:r>
              <a:rPr lang="en-US" i="1" dirty="0"/>
              <a:t> </a:t>
            </a:r>
            <a:r>
              <a:rPr lang="en-US" i="1" dirty="0" err="1"/>
              <a:t>solani</a:t>
            </a:r>
            <a:r>
              <a:rPr lang="en-US" dirty="0"/>
              <a:t> and </a:t>
            </a:r>
            <a:r>
              <a:rPr lang="en-US" i="1" dirty="0" err="1"/>
              <a:t>Phytophthora</a:t>
            </a:r>
            <a:r>
              <a:rPr lang="en-US" i="1" dirty="0"/>
              <a:t> </a:t>
            </a:r>
            <a:r>
              <a:rPr lang="en-US" i="1" dirty="0" err="1"/>
              <a:t>infestans</a:t>
            </a:r>
            <a:r>
              <a:rPr lang="en-US" dirty="0"/>
              <a:t>); and rice blast (</a:t>
            </a:r>
            <a:r>
              <a:rPr lang="en-US" i="1" dirty="0" err="1"/>
              <a:t>Pyricularia</a:t>
            </a:r>
            <a:r>
              <a:rPr lang="en-US" i="1" dirty="0"/>
              <a:t> </a:t>
            </a:r>
            <a:r>
              <a:rPr lang="en-US" i="1" dirty="0" err="1"/>
              <a:t>oryzae</a:t>
            </a:r>
            <a:r>
              <a:rPr lang="en-US" dirty="0"/>
              <a:t>). </a:t>
            </a:r>
          </a:p>
        </p:txBody>
      </p:sp>
    </p:spTree>
    <p:extLst>
      <p:ext uri="{BB962C8B-B14F-4D97-AF65-F5344CB8AC3E}">
        <p14:creationId xmlns:p14="http://schemas.microsoft.com/office/powerpoint/2010/main" val="182316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Materials</a:t>
            </a:r>
            <a:endParaRPr lang="en-US" dirty="0"/>
          </a:p>
        </p:txBody>
      </p:sp>
      <p:sp>
        <p:nvSpPr>
          <p:cNvPr id="3" name="Content Placeholder 2"/>
          <p:cNvSpPr>
            <a:spLocks noGrp="1"/>
          </p:cNvSpPr>
          <p:nvPr>
            <p:ph idx="1"/>
          </p:nvPr>
        </p:nvSpPr>
        <p:spPr/>
        <p:txBody>
          <a:bodyPr/>
          <a:lstStyle/>
          <a:p>
            <a:r>
              <a:rPr lang="en-US" dirty="0"/>
              <a:t>Samples of diseased leaves of gram blight, early and late blight of potato, and rice blight and blast</a:t>
            </a:r>
            <a:r>
              <a:rPr lang="en-US" dirty="0" smtClean="0"/>
              <a:t>. </a:t>
            </a:r>
            <a:endParaRPr lang="en-US" dirty="0"/>
          </a:p>
        </p:txBody>
      </p:sp>
    </p:spTree>
    <p:extLst>
      <p:ext uri="{BB962C8B-B14F-4D97-AF65-F5344CB8AC3E}">
        <p14:creationId xmlns:p14="http://schemas.microsoft.com/office/powerpoint/2010/main" val="325776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 </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Examine the symptoms and draw their sketches on your practical manual.</a:t>
            </a:r>
          </a:p>
          <a:p>
            <a:pPr lvl="0"/>
            <a:r>
              <a:rPr lang="en-US" dirty="0"/>
              <a:t>Prepare cultures of </a:t>
            </a:r>
            <a:r>
              <a:rPr lang="en-US" i="1" dirty="0" err="1"/>
              <a:t>Ascochyta</a:t>
            </a:r>
            <a:r>
              <a:rPr lang="en-US" i="1" dirty="0"/>
              <a:t> </a:t>
            </a:r>
            <a:r>
              <a:rPr lang="en-US" i="1" dirty="0" err="1"/>
              <a:t>rabiei</a:t>
            </a:r>
            <a:r>
              <a:rPr lang="en-US" i="1" dirty="0"/>
              <a:t>,</a:t>
            </a:r>
            <a:r>
              <a:rPr lang="en-US" dirty="0"/>
              <a:t> </a:t>
            </a:r>
            <a:r>
              <a:rPr lang="en-US" i="1" dirty="0" err="1"/>
              <a:t>Alternaria</a:t>
            </a:r>
            <a:r>
              <a:rPr lang="en-US" i="1" dirty="0"/>
              <a:t> </a:t>
            </a:r>
            <a:r>
              <a:rPr lang="en-US" i="1" dirty="0" err="1"/>
              <a:t>solani</a:t>
            </a:r>
            <a:r>
              <a:rPr lang="en-US" dirty="0"/>
              <a:t>, </a:t>
            </a:r>
            <a:r>
              <a:rPr lang="en-US" i="1" dirty="0" err="1"/>
              <a:t>Phytophthora</a:t>
            </a:r>
            <a:r>
              <a:rPr lang="en-US" i="1" dirty="0"/>
              <a:t> </a:t>
            </a:r>
            <a:r>
              <a:rPr lang="en-US" i="1" dirty="0" err="1"/>
              <a:t>infestans</a:t>
            </a:r>
            <a:r>
              <a:rPr lang="en-US" dirty="0"/>
              <a:t> and </a:t>
            </a:r>
            <a:r>
              <a:rPr lang="en-US" i="1" dirty="0" err="1"/>
              <a:t>Pyricularia</a:t>
            </a:r>
            <a:r>
              <a:rPr lang="en-US" i="1" dirty="0"/>
              <a:t> </a:t>
            </a:r>
            <a:r>
              <a:rPr lang="en-US" i="1" dirty="0" err="1"/>
              <a:t>oryzae</a:t>
            </a:r>
            <a:r>
              <a:rPr lang="en-US" dirty="0"/>
              <a:t>.</a:t>
            </a:r>
          </a:p>
          <a:p>
            <a:pPr lvl="0"/>
            <a:r>
              <a:rPr lang="en-US" dirty="0"/>
              <a:t>Prepare temporary mounts from the cultures of above mentioned fungi and study in detail the following structures.</a:t>
            </a:r>
          </a:p>
          <a:p>
            <a:pPr lvl="0"/>
            <a:r>
              <a:rPr lang="en-US" dirty="0"/>
              <a:t>Mycelium</a:t>
            </a:r>
          </a:p>
          <a:p>
            <a:pPr lvl="0"/>
            <a:r>
              <a:rPr lang="en-US" dirty="0"/>
              <a:t>Conidiophores</a:t>
            </a:r>
          </a:p>
          <a:p>
            <a:pPr lvl="0"/>
            <a:r>
              <a:rPr lang="en-US" dirty="0" err="1"/>
              <a:t>Sporangiophores</a:t>
            </a:r>
            <a:endParaRPr lang="en-US" dirty="0"/>
          </a:p>
          <a:p>
            <a:pPr lvl="0"/>
            <a:r>
              <a:rPr lang="en-US" dirty="0"/>
              <a:t>Sporangium</a:t>
            </a:r>
          </a:p>
          <a:p>
            <a:pPr lvl="0"/>
            <a:r>
              <a:rPr lang="en-US" dirty="0"/>
              <a:t>Conidia</a:t>
            </a:r>
          </a:p>
          <a:p>
            <a:r>
              <a:rPr lang="en-US" dirty="0"/>
              <a:t>Draw and label the diagrams of mycelium, conidiophores, </a:t>
            </a:r>
            <a:r>
              <a:rPr lang="en-US" dirty="0" err="1"/>
              <a:t>sporangiophores</a:t>
            </a:r>
            <a:r>
              <a:rPr lang="en-US" dirty="0"/>
              <a:t>, sporangium and conidia on your practical manual</a:t>
            </a:r>
            <a:r>
              <a:rPr lang="en-US" dirty="0" smtClean="0"/>
              <a:t>. </a:t>
            </a:r>
            <a:endParaRPr lang="en-US" dirty="0"/>
          </a:p>
        </p:txBody>
      </p:sp>
    </p:spTree>
    <p:extLst>
      <p:ext uri="{BB962C8B-B14F-4D97-AF65-F5344CB8AC3E}">
        <p14:creationId xmlns:p14="http://schemas.microsoft.com/office/powerpoint/2010/main" val="93401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a:t>
            </a:r>
            <a:endParaRPr lang="en-US" dirty="0"/>
          </a:p>
        </p:txBody>
      </p:sp>
      <p:sp>
        <p:nvSpPr>
          <p:cNvPr id="3" name="Content Placeholder 2"/>
          <p:cNvSpPr>
            <a:spLocks noGrp="1"/>
          </p:cNvSpPr>
          <p:nvPr>
            <p:ph idx="1"/>
          </p:nvPr>
        </p:nvSpPr>
        <p:spPr/>
        <p:txBody>
          <a:bodyPr>
            <a:normAutofit fontScale="62500" lnSpcReduction="20000"/>
          </a:bodyPr>
          <a:lstStyle/>
          <a:p>
            <a:pPr marL="0" lvl="0" indent="0">
              <a:buNone/>
            </a:pPr>
            <a:r>
              <a:rPr lang="en-US" dirty="0" smtClean="0"/>
              <a:t>Q. </a:t>
            </a:r>
            <a:r>
              <a:rPr lang="en-US" dirty="0"/>
              <a:t>What is </a:t>
            </a:r>
            <a:r>
              <a:rPr lang="en-US" dirty="0" err="1"/>
              <a:t>coenocytic</a:t>
            </a:r>
            <a:r>
              <a:rPr lang="en-US" dirty="0"/>
              <a:t> hypha?</a:t>
            </a:r>
          </a:p>
          <a:p>
            <a:pPr marL="0" indent="0">
              <a:buNone/>
            </a:pPr>
            <a:r>
              <a:rPr lang="en-US" dirty="0" smtClean="0"/>
              <a:t>Answer: A hypha which does not have cross walls/septa.</a:t>
            </a:r>
          </a:p>
          <a:p>
            <a:pPr marL="0" lvl="0" indent="0">
              <a:buNone/>
            </a:pPr>
            <a:r>
              <a:rPr lang="en-US" dirty="0" smtClean="0"/>
              <a:t>Q. </a:t>
            </a:r>
            <a:r>
              <a:rPr lang="en-US" dirty="0"/>
              <a:t>What is </a:t>
            </a:r>
            <a:r>
              <a:rPr lang="en-US" dirty="0" err="1"/>
              <a:t>septation</a:t>
            </a:r>
            <a:r>
              <a:rPr lang="en-US" dirty="0"/>
              <a:t>?</a:t>
            </a:r>
          </a:p>
          <a:p>
            <a:pPr marL="0" indent="0">
              <a:buNone/>
            </a:pPr>
            <a:r>
              <a:rPr lang="en-US" dirty="0" smtClean="0"/>
              <a:t>Answer: Cross walls in hypha known as </a:t>
            </a:r>
            <a:r>
              <a:rPr lang="en-US" dirty="0" err="1" smtClean="0"/>
              <a:t>septation</a:t>
            </a:r>
            <a:r>
              <a:rPr lang="en-US" dirty="0" smtClean="0"/>
              <a:t>. </a:t>
            </a:r>
          </a:p>
          <a:p>
            <a:pPr marL="0" lvl="0" indent="0">
              <a:buNone/>
            </a:pPr>
            <a:r>
              <a:rPr lang="en-US" dirty="0" smtClean="0"/>
              <a:t>Q. </a:t>
            </a:r>
            <a:r>
              <a:rPr lang="en-US" dirty="0"/>
              <a:t>What is difference between early and late blight of potato?</a:t>
            </a:r>
          </a:p>
          <a:p>
            <a:pPr marL="0" indent="0">
              <a:buNone/>
            </a:pPr>
            <a:r>
              <a:rPr lang="en-US" dirty="0" smtClean="0"/>
              <a:t>Answer: Early blight starts from center of the leaves while late blight starts from margins of leaves. Early blight caused by true fungus while late blight caused by fungus like organism (oomycetes). In early blight, concentric rings are formed while in late blight concentric rings do not form. </a:t>
            </a:r>
          </a:p>
          <a:p>
            <a:pPr marL="0" indent="0">
              <a:buNone/>
            </a:pPr>
            <a:r>
              <a:rPr lang="en-US" dirty="0" smtClean="0"/>
              <a:t>Q. </a:t>
            </a:r>
            <a:r>
              <a:rPr lang="en-US" dirty="0"/>
              <a:t>What was the reason of Irish famine occurred in 1846</a:t>
            </a:r>
            <a:r>
              <a:rPr lang="en-US" dirty="0" smtClean="0"/>
              <a:t>?</a:t>
            </a:r>
          </a:p>
          <a:p>
            <a:pPr marL="0" indent="0">
              <a:buNone/>
            </a:pPr>
            <a:r>
              <a:rPr lang="en-US" dirty="0" smtClean="0"/>
              <a:t>Answer: Caused by late blight of potato.</a:t>
            </a:r>
          </a:p>
          <a:p>
            <a:pPr marL="0" indent="0">
              <a:buNone/>
            </a:pPr>
            <a:r>
              <a:rPr lang="en-US" dirty="0" smtClean="0"/>
              <a:t>Q. </a:t>
            </a:r>
            <a:r>
              <a:rPr lang="en-US" dirty="0"/>
              <a:t>Does </a:t>
            </a:r>
            <a:r>
              <a:rPr lang="en-US" i="1" dirty="0" err="1"/>
              <a:t>Phytophthora</a:t>
            </a:r>
            <a:r>
              <a:rPr lang="en-US" dirty="0"/>
              <a:t> is true fungus</a:t>
            </a:r>
            <a:r>
              <a:rPr lang="en-US" dirty="0" smtClean="0"/>
              <a:t>?</a:t>
            </a:r>
          </a:p>
          <a:p>
            <a:pPr marL="0" indent="0">
              <a:buNone/>
            </a:pPr>
            <a:r>
              <a:rPr lang="en-US" dirty="0" smtClean="0"/>
              <a:t>Answer. No, it is fungus like organism.</a:t>
            </a:r>
          </a:p>
          <a:p>
            <a:pPr marL="0" lvl="0" indent="0">
              <a:buNone/>
            </a:pPr>
            <a:r>
              <a:rPr lang="en-US" dirty="0" smtClean="0"/>
              <a:t>Q. </a:t>
            </a:r>
            <a:r>
              <a:rPr lang="en-US" dirty="0"/>
              <a:t>Are blights caused by bacteria?</a:t>
            </a:r>
          </a:p>
          <a:p>
            <a:pPr marL="0" indent="0">
              <a:buNone/>
            </a:pPr>
            <a:r>
              <a:rPr lang="en-US" smtClean="0"/>
              <a:t>Answer: Yes. </a:t>
            </a:r>
            <a:endParaRPr lang="en-US" dirty="0"/>
          </a:p>
        </p:txBody>
      </p:sp>
    </p:spTree>
    <p:extLst>
      <p:ext uri="{BB962C8B-B14F-4D97-AF65-F5344CB8AC3E}">
        <p14:creationId xmlns:p14="http://schemas.microsoft.com/office/powerpoint/2010/main" val="3045870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379</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BLIGHTS, SCORCH, SCALD AND BLAST</vt:lpstr>
      <vt:lpstr>Description </vt:lpstr>
      <vt:lpstr>Materials</vt:lpstr>
      <vt:lpstr>Procedure </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BLIGHTS, SCORCH, SCALD AND BLAST</dc:title>
  <dc:creator>Windows User</dc:creator>
  <cp:lastModifiedBy>Windows User</cp:lastModifiedBy>
  <cp:revision>5</cp:revision>
  <dcterms:created xsi:type="dcterms:W3CDTF">2020-04-18T16:53:10Z</dcterms:created>
  <dcterms:modified xsi:type="dcterms:W3CDTF">2020-04-18T17:05:07Z</dcterms:modified>
</cp:coreProperties>
</file>