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709" r:id="rId1"/>
  </p:sldMasterIdLst>
  <p:notesMasterIdLst>
    <p:notesMasterId r:id="rId41"/>
  </p:notesMasterIdLst>
  <p:handoutMasterIdLst>
    <p:handoutMasterId r:id="rId42"/>
  </p:handoutMasterIdLst>
  <p:sldIdLst>
    <p:sldId id="350" r:id="rId2"/>
    <p:sldId id="351" r:id="rId3"/>
    <p:sldId id="352" r:id="rId4"/>
    <p:sldId id="353" r:id="rId5"/>
    <p:sldId id="354" r:id="rId6"/>
    <p:sldId id="355" r:id="rId7"/>
    <p:sldId id="356" r:id="rId8"/>
    <p:sldId id="357" r:id="rId9"/>
    <p:sldId id="358" r:id="rId10"/>
    <p:sldId id="359" r:id="rId11"/>
    <p:sldId id="360" r:id="rId12"/>
    <p:sldId id="361" r:id="rId13"/>
    <p:sldId id="363" r:id="rId14"/>
    <p:sldId id="364" r:id="rId15"/>
    <p:sldId id="365" r:id="rId16"/>
    <p:sldId id="367" r:id="rId17"/>
    <p:sldId id="368" r:id="rId18"/>
    <p:sldId id="370" r:id="rId19"/>
    <p:sldId id="371" r:id="rId20"/>
    <p:sldId id="372" r:id="rId21"/>
    <p:sldId id="373" r:id="rId22"/>
    <p:sldId id="374" r:id="rId23"/>
    <p:sldId id="375" r:id="rId24"/>
    <p:sldId id="376" r:id="rId25"/>
    <p:sldId id="377" r:id="rId26"/>
    <p:sldId id="378" r:id="rId27"/>
    <p:sldId id="379" r:id="rId28"/>
    <p:sldId id="380" r:id="rId29"/>
    <p:sldId id="381" r:id="rId30"/>
    <p:sldId id="382" r:id="rId31"/>
    <p:sldId id="383" r:id="rId32"/>
    <p:sldId id="384" r:id="rId33"/>
    <p:sldId id="385" r:id="rId34"/>
    <p:sldId id="386" r:id="rId35"/>
    <p:sldId id="387" r:id="rId36"/>
    <p:sldId id="388" r:id="rId37"/>
    <p:sldId id="389" r:id="rId38"/>
    <p:sldId id="390" r:id="rId39"/>
    <p:sldId id="369" r:id="rId40"/>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76690" autoAdjust="0"/>
  </p:normalViewPr>
  <p:slideViewPr>
    <p:cSldViewPr>
      <p:cViewPr varScale="1">
        <p:scale>
          <a:sx n="55" d="100"/>
          <a:sy n="55" d="100"/>
        </p:scale>
        <p:origin x="-1770"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50" d="100"/>
        <a:sy n="50" d="100"/>
      </p:scale>
      <p:origin x="0" y="4776"/>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1746"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0000" tIns="46800" rIns="90000" bIns="46800" numCol="1" anchor="t" anchorCtr="0" compatLnSpc="1">
            <a:prstTxWarp prst="textNoShape">
              <a:avLst/>
            </a:prstTxWarp>
          </a:bodyPr>
          <a:lstStyle>
            <a:lvl1pPr>
              <a:defRPr sz="1200"/>
            </a:lvl1pPr>
          </a:lstStyle>
          <a:p>
            <a:pPr>
              <a:defRPr/>
            </a:pPr>
            <a:endParaRPr lang="en-US"/>
          </a:p>
        </p:txBody>
      </p:sp>
      <p:sp>
        <p:nvSpPr>
          <p:cNvPr id="31747" name="Rectangle 3"/>
          <p:cNvSpPr>
            <a:spLocks noGrp="1" noChangeArrowheads="1"/>
          </p:cNvSpPr>
          <p:nvPr>
            <p:ph type="dt" sz="quarter" idx="1"/>
          </p:nvPr>
        </p:nvSpPr>
        <p:spPr bwMode="auto">
          <a:xfrm>
            <a:off x="3886200" y="0"/>
            <a:ext cx="2971800" cy="457200"/>
          </a:xfrm>
          <a:prstGeom prst="rect">
            <a:avLst/>
          </a:prstGeom>
          <a:noFill/>
          <a:ln w="9525">
            <a:noFill/>
            <a:miter lim="800000"/>
            <a:headEnd/>
            <a:tailEnd/>
          </a:ln>
          <a:effectLst/>
        </p:spPr>
        <p:txBody>
          <a:bodyPr vert="horz" wrap="square" lIns="90000" tIns="46800" rIns="90000" bIns="46800" numCol="1" anchor="t" anchorCtr="0" compatLnSpc="1">
            <a:prstTxWarp prst="textNoShape">
              <a:avLst/>
            </a:prstTxWarp>
          </a:bodyPr>
          <a:lstStyle>
            <a:lvl1pPr algn="r">
              <a:defRPr sz="1200"/>
            </a:lvl1pPr>
          </a:lstStyle>
          <a:p>
            <a:pPr>
              <a:defRPr/>
            </a:pPr>
            <a:endParaRPr lang="en-US"/>
          </a:p>
        </p:txBody>
      </p:sp>
      <p:sp>
        <p:nvSpPr>
          <p:cNvPr id="31748" name="Rectangle 4"/>
          <p:cNvSpPr>
            <a:spLocks noGrp="1" noChangeArrowheads="1"/>
          </p:cNvSpPr>
          <p:nvPr>
            <p:ph type="ftr" sz="quarter" idx="2"/>
          </p:nvPr>
        </p:nvSpPr>
        <p:spPr bwMode="auto">
          <a:xfrm>
            <a:off x="0" y="8686800"/>
            <a:ext cx="2971800" cy="457200"/>
          </a:xfrm>
          <a:prstGeom prst="rect">
            <a:avLst/>
          </a:prstGeom>
          <a:noFill/>
          <a:ln w="9525">
            <a:noFill/>
            <a:miter lim="800000"/>
            <a:headEnd/>
            <a:tailEnd/>
          </a:ln>
          <a:effectLst/>
        </p:spPr>
        <p:txBody>
          <a:bodyPr vert="horz" wrap="square" lIns="90000" tIns="46800" rIns="90000" bIns="46800" numCol="1" anchor="b" anchorCtr="0" compatLnSpc="1">
            <a:prstTxWarp prst="textNoShape">
              <a:avLst/>
            </a:prstTxWarp>
          </a:bodyPr>
          <a:lstStyle>
            <a:lvl1pPr>
              <a:defRPr sz="1200"/>
            </a:lvl1pPr>
          </a:lstStyle>
          <a:p>
            <a:pPr>
              <a:defRPr/>
            </a:pPr>
            <a:endParaRPr lang="en-US"/>
          </a:p>
        </p:txBody>
      </p:sp>
      <p:sp>
        <p:nvSpPr>
          <p:cNvPr id="31749" name="Rectangle 5"/>
          <p:cNvSpPr>
            <a:spLocks noGrp="1" noChangeArrowheads="1"/>
          </p:cNvSpPr>
          <p:nvPr>
            <p:ph type="sldNum" sz="quarter" idx="3"/>
          </p:nvPr>
        </p:nvSpPr>
        <p:spPr bwMode="auto">
          <a:xfrm>
            <a:off x="3886200" y="8686800"/>
            <a:ext cx="2971800" cy="457200"/>
          </a:xfrm>
          <a:prstGeom prst="rect">
            <a:avLst/>
          </a:prstGeom>
          <a:noFill/>
          <a:ln w="9525">
            <a:noFill/>
            <a:miter lim="800000"/>
            <a:headEnd/>
            <a:tailEnd/>
          </a:ln>
          <a:effectLst/>
        </p:spPr>
        <p:txBody>
          <a:bodyPr vert="horz" wrap="square" lIns="90000" tIns="46800" rIns="90000" bIns="46800" numCol="1" anchor="b" anchorCtr="0" compatLnSpc="1">
            <a:prstTxWarp prst="textNoShape">
              <a:avLst/>
            </a:prstTxWarp>
          </a:bodyPr>
          <a:lstStyle>
            <a:lvl1pPr algn="r">
              <a:defRPr sz="1200"/>
            </a:lvl1pPr>
          </a:lstStyle>
          <a:p>
            <a:pPr>
              <a:defRPr/>
            </a:pPr>
            <a:fld id="{9A0AAE27-F9F8-4EF6-8145-5C5AE8F099CC}" type="slidenum">
              <a:rPr lang="en-US"/>
              <a:pPr>
                <a:defRPr/>
              </a:pPr>
              <a:t>‹#›</a:t>
            </a:fld>
            <a:endParaRPr lang="en-US"/>
          </a:p>
        </p:txBody>
      </p:sp>
    </p:spTree>
    <p:extLst>
      <p:ext uri="{BB962C8B-B14F-4D97-AF65-F5344CB8AC3E}">
        <p14:creationId xmlns:p14="http://schemas.microsoft.com/office/powerpoint/2010/main" val="252622489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379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0000" tIns="46800" rIns="90000" bIns="46800" numCol="1" anchor="t" anchorCtr="0" compatLnSpc="1">
            <a:prstTxWarp prst="textNoShape">
              <a:avLst/>
            </a:prstTxWarp>
          </a:bodyPr>
          <a:lstStyle>
            <a:lvl1pPr>
              <a:defRPr sz="1200"/>
            </a:lvl1pPr>
          </a:lstStyle>
          <a:p>
            <a:pPr>
              <a:defRPr/>
            </a:pPr>
            <a:endParaRPr lang="en-US"/>
          </a:p>
        </p:txBody>
      </p:sp>
      <p:sp>
        <p:nvSpPr>
          <p:cNvPr id="33795" name="Rectangle 3"/>
          <p:cNvSpPr>
            <a:spLocks noGrp="1" noChangeArrowheads="1"/>
          </p:cNvSpPr>
          <p:nvPr>
            <p:ph type="dt" idx="1"/>
          </p:nvPr>
        </p:nvSpPr>
        <p:spPr bwMode="auto">
          <a:xfrm>
            <a:off x="3886200" y="0"/>
            <a:ext cx="2971800" cy="457200"/>
          </a:xfrm>
          <a:prstGeom prst="rect">
            <a:avLst/>
          </a:prstGeom>
          <a:noFill/>
          <a:ln w="9525">
            <a:noFill/>
            <a:miter lim="800000"/>
            <a:headEnd/>
            <a:tailEnd/>
          </a:ln>
          <a:effectLst/>
        </p:spPr>
        <p:txBody>
          <a:bodyPr vert="horz" wrap="square" lIns="90000" tIns="46800" rIns="90000" bIns="46800" numCol="1" anchor="t" anchorCtr="0" compatLnSpc="1">
            <a:prstTxWarp prst="textNoShape">
              <a:avLst/>
            </a:prstTxWarp>
          </a:bodyPr>
          <a:lstStyle>
            <a:lvl1pPr algn="r">
              <a:defRPr sz="1200"/>
            </a:lvl1pPr>
          </a:lstStyle>
          <a:p>
            <a:pPr>
              <a:defRPr/>
            </a:pPr>
            <a:endParaRPr lang="en-US"/>
          </a:p>
        </p:txBody>
      </p:sp>
      <p:sp>
        <p:nvSpPr>
          <p:cNvPr id="4403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33797"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a:effectLst/>
        </p:spPr>
        <p:txBody>
          <a:bodyPr vert="horz" wrap="square" lIns="90000" tIns="46800" rIns="90000" bIns="4680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33798"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a:effectLst/>
        </p:spPr>
        <p:txBody>
          <a:bodyPr vert="horz" wrap="square" lIns="90000" tIns="46800" rIns="90000" bIns="46800" numCol="1" anchor="b" anchorCtr="0" compatLnSpc="1">
            <a:prstTxWarp prst="textNoShape">
              <a:avLst/>
            </a:prstTxWarp>
          </a:bodyPr>
          <a:lstStyle>
            <a:lvl1pPr>
              <a:defRPr sz="1200"/>
            </a:lvl1pPr>
          </a:lstStyle>
          <a:p>
            <a:pPr>
              <a:defRPr/>
            </a:pPr>
            <a:endParaRPr lang="en-US"/>
          </a:p>
        </p:txBody>
      </p:sp>
      <p:sp>
        <p:nvSpPr>
          <p:cNvPr id="33799"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a:effectLst/>
        </p:spPr>
        <p:txBody>
          <a:bodyPr vert="horz" wrap="square" lIns="90000" tIns="46800" rIns="90000" bIns="46800" numCol="1" anchor="b" anchorCtr="0" compatLnSpc="1">
            <a:prstTxWarp prst="textNoShape">
              <a:avLst/>
            </a:prstTxWarp>
          </a:bodyPr>
          <a:lstStyle>
            <a:lvl1pPr algn="r">
              <a:defRPr sz="1200"/>
            </a:lvl1pPr>
          </a:lstStyle>
          <a:p>
            <a:pPr>
              <a:defRPr/>
            </a:pPr>
            <a:fld id="{6B3198A8-3065-4118-AB79-E9665B64AF0B}" type="slidenum">
              <a:rPr lang="en-US"/>
              <a:pPr>
                <a:defRPr/>
              </a:pPr>
              <a:t>‹#›</a:t>
            </a:fld>
            <a:endParaRPr lang="en-US"/>
          </a:p>
        </p:txBody>
      </p:sp>
    </p:spTree>
    <p:extLst>
      <p:ext uri="{BB962C8B-B14F-4D97-AF65-F5344CB8AC3E}">
        <p14:creationId xmlns:p14="http://schemas.microsoft.com/office/powerpoint/2010/main" val="270828008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7"/>
          <p:cNvSpPr>
            <a:spLocks noGrp="1" noChangeArrowheads="1"/>
          </p:cNvSpPr>
          <p:nvPr>
            <p:ph type="sldNum" sz="quarter" idx="5"/>
          </p:nvPr>
        </p:nvSpPr>
        <p:spPr>
          <a:noFill/>
        </p:spPr>
        <p:txBody>
          <a:bodyPr/>
          <a:lstStyle/>
          <a:p>
            <a:fld id="{87603592-E0D9-4299-8396-E1150D52C4A1}" type="slidenum">
              <a:rPr lang="en-US" smtClean="0"/>
              <a:pPr/>
              <a:t>2</a:t>
            </a:fld>
            <a:endParaRPr lang="en-US" smtClean="0"/>
          </a:p>
        </p:txBody>
      </p:sp>
      <p:sp>
        <p:nvSpPr>
          <p:cNvPr id="46083" name="Rectangle 2"/>
          <p:cNvSpPr>
            <a:spLocks noGrp="1" noRot="1" noChangeAspect="1" noChangeArrowheads="1" noTextEdit="1"/>
          </p:cNvSpPr>
          <p:nvPr>
            <p:ph type="sldImg"/>
          </p:nvPr>
        </p:nvSpPr>
        <p:spPr>
          <a:ln/>
        </p:spPr>
      </p:sp>
      <p:sp>
        <p:nvSpPr>
          <p:cNvPr id="46084" name="Rectangle 3"/>
          <p:cNvSpPr>
            <a:spLocks noGrp="1" noChangeArrowheads="1"/>
          </p:cNvSpPr>
          <p:nvPr>
            <p:ph type="body" idx="1"/>
          </p:nvPr>
        </p:nvSpPr>
        <p:spPr>
          <a:noFill/>
          <a:ln/>
        </p:spPr>
        <p:txBody>
          <a:bodyPr/>
          <a:lstStyle/>
          <a:p>
            <a:r>
              <a:rPr lang="en-US" smtClean="0">
                <a:latin typeface="Times"/>
              </a:rPr>
              <a:t>The first section presents some concepts and terms from the field of electrical engineering. This should provide sufficient background to deal with the remainder of the chapter. Data transmission occurs between transmitter and receiver over some transmission medium. Transmission media may be classified as guided or unguided. In both cases, communication is in the form of electromagnetic waves. With </a:t>
            </a:r>
            <a:r>
              <a:rPr lang="en-US" b="1" smtClean="0">
                <a:latin typeface="Times"/>
              </a:rPr>
              <a:t>guided media</a:t>
            </a:r>
            <a:r>
              <a:rPr lang="en-US" smtClean="0">
                <a:latin typeface="Times"/>
              </a:rPr>
              <a:t>, the waves are guided along a physical path; examples of guided media are twisted pair, coaxial cable, and optical fiber. </a:t>
            </a:r>
            <a:r>
              <a:rPr lang="en-US" b="1" smtClean="0">
                <a:latin typeface="Times"/>
              </a:rPr>
              <a:t>Unguided media</a:t>
            </a:r>
            <a:r>
              <a:rPr lang="en-US" smtClean="0">
                <a:latin typeface="Times"/>
              </a:rPr>
              <a:t>, also called </a:t>
            </a:r>
            <a:r>
              <a:rPr lang="en-US" b="1" smtClean="0">
                <a:latin typeface="Times"/>
              </a:rPr>
              <a:t>wireless</a:t>
            </a:r>
            <a:r>
              <a:rPr lang="en-US" smtClean="0">
                <a:latin typeface="Times"/>
              </a:rPr>
              <a:t>, provide a means for transmitting electromagnetic waves but do not guide them; examples are propagation through air, vacuum, and seawater.</a:t>
            </a: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7"/>
          <p:cNvSpPr>
            <a:spLocks noGrp="1" noChangeArrowheads="1"/>
          </p:cNvSpPr>
          <p:nvPr>
            <p:ph type="sldNum" sz="quarter" idx="5"/>
          </p:nvPr>
        </p:nvSpPr>
        <p:spPr>
          <a:noFill/>
        </p:spPr>
        <p:txBody>
          <a:bodyPr/>
          <a:lstStyle/>
          <a:p>
            <a:fld id="{8DCF144C-BD1E-4DAE-8523-53BD2D06EC23}" type="slidenum">
              <a:rPr lang="en-US" smtClean="0"/>
              <a:pPr/>
              <a:t>11</a:t>
            </a:fld>
            <a:endParaRPr lang="en-US" smtClean="0"/>
          </a:p>
        </p:txBody>
      </p:sp>
      <p:sp>
        <p:nvSpPr>
          <p:cNvPr id="55299" name="Rectangle 2"/>
          <p:cNvSpPr>
            <a:spLocks noGrp="1" noRot="1" noChangeAspect="1" noChangeArrowheads="1" noTextEdit="1"/>
          </p:cNvSpPr>
          <p:nvPr>
            <p:ph type="sldImg"/>
          </p:nvPr>
        </p:nvSpPr>
        <p:spPr>
          <a:ln/>
        </p:spPr>
      </p:sp>
      <p:sp>
        <p:nvSpPr>
          <p:cNvPr id="55300" name="Rectangle 3"/>
          <p:cNvSpPr>
            <a:spLocks noGrp="1" noChangeArrowheads="1"/>
          </p:cNvSpPr>
          <p:nvPr>
            <p:ph type="body" idx="1"/>
          </p:nvPr>
        </p:nvSpPr>
        <p:spPr>
          <a:noFill/>
          <a:ln/>
        </p:spPr>
        <p:txBody>
          <a:bodyPr/>
          <a:lstStyle/>
          <a:p>
            <a:r>
              <a:rPr lang="en-US" smtClean="0">
                <a:latin typeface="Times"/>
              </a:rPr>
              <a:t>In practice, an electromagnetic signal will be made up of many frequencies. It can be shown, using a discipline known as Fourier analysis, that any signal is made up of components at various frequencies, in which each component is a sinusoid. </a:t>
            </a:r>
            <a:r>
              <a:rPr lang="en-US" smtClean="0">
                <a:solidFill>
                  <a:srgbClr val="000000"/>
                </a:solidFill>
                <a:latin typeface="Times"/>
              </a:rPr>
              <a:t>By adding together enough sinusoidal signals, each with the appropriate amplitude, frequency, and phase, any electromagnetic signal can be constructed.</a:t>
            </a:r>
          </a:p>
          <a:p>
            <a:endParaRPr lang="en-US" smtClean="0">
              <a:latin typeface="Times"/>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7"/>
          <p:cNvSpPr>
            <a:spLocks noGrp="1" noChangeArrowheads="1"/>
          </p:cNvSpPr>
          <p:nvPr>
            <p:ph type="sldNum" sz="quarter" idx="5"/>
          </p:nvPr>
        </p:nvSpPr>
        <p:spPr>
          <a:noFill/>
        </p:spPr>
        <p:txBody>
          <a:bodyPr/>
          <a:lstStyle/>
          <a:p>
            <a:fld id="{8ADDE1E4-520E-4938-86F5-3A5032D3A47E}" type="slidenum">
              <a:rPr lang="en-US" smtClean="0"/>
              <a:pPr/>
              <a:t>12</a:t>
            </a:fld>
            <a:endParaRPr lang="en-US" smtClean="0"/>
          </a:p>
        </p:txBody>
      </p:sp>
      <p:sp>
        <p:nvSpPr>
          <p:cNvPr id="56323" name="Rectangle 2"/>
          <p:cNvSpPr>
            <a:spLocks noGrp="1" noRot="1" noChangeAspect="1" noChangeArrowheads="1" noTextEdit="1"/>
          </p:cNvSpPr>
          <p:nvPr>
            <p:ph type="sldImg"/>
          </p:nvPr>
        </p:nvSpPr>
        <p:spPr>
          <a:ln/>
        </p:spPr>
      </p:sp>
      <p:sp>
        <p:nvSpPr>
          <p:cNvPr id="56324" name="Rectangle 3"/>
          <p:cNvSpPr>
            <a:spLocks noGrp="1" noChangeArrowheads="1"/>
          </p:cNvSpPr>
          <p:nvPr>
            <p:ph type="body" idx="1"/>
          </p:nvPr>
        </p:nvSpPr>
        <p:spPr>
          <a:noFill/>
          <a:ln/>
        </p:spPr>
        <p:txBody>
          <a:bodyPr/>
          <a:lstStyle/>
          <a:p>
            <a:r>
              <a:rPr lang="en-US" smtClean="0">
                <a:latin typeface="Times"/>
              </a:rPr>
              <a:t>In Stallings DCC8e Figure 3.4c, the components of this signal are just sine waves of frequencies </a:t>
            </a:r>
            <a:r>
              <a:rPr lang="en-US" i="1" smtClean="0">
                <a:latin typeface="Times"/>
              </a:rPr>
              <a:t>f</a:t>
            </a:r>
            <a:r>
              <a:rPr lang="en-US" smtClean="0">
                <a:latin typeface="Times"/>
              </a:rPr>
              <a:t> and 3f, as shpwn in parts (a) and (b).</a:t>
            </a: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7"/>
          <p:cNvSpPr>
            <a:spLocks noGrp="1" noChangeArrowheads="1"/>
          </p:cNvSpPr>
          <p:nvPr>
            <p:ph type="sldNum" sz="quarter" idx="5"/>
          </p:nvPr>
        </p:nvSpPr>
        <p:spPr>
          <a:noFill/>
        </p:spPr>
        <p:txBody>
          <a:bodyPr/>
          <a:lstStyle/>
          <a:p>
            <a:fld id="{75B5AA22-6020-45A8-8BCF-25AF5901114D}" type="slidenum">
              <a:rPr lang="en-US" smtClean="0"/>
              <a:pPr/>
              <a:t>13</a:t>
            </a:fld>
            <a:endParaRPr lang="en-US" smtClean="0"/>
          </a:p>
        </p:txBody>
      </p:sp>
      <p:sp>
        <p:nvSpPr>
          <p:cNvPr id="58371" name="Rectangle 2"/>
          <p:cNvSpPr>
            <a:spLocks noGrp="1" noRot="1" noChangeAspect="1" noChangeArrowheads="1" noTextEdit="1"/>
          </p:cNvSpPr>
          <p:nvPr>
            <p:ph type="sldImg"/>
          </p:nvPr>
        </p:nvSpPr>
        <p:spPr>
          <a:ln/>
        </p:spPr>
      </p:sp>
      <p:sp>
        <p:nvSpPr>
          <p:cNvPr id="58372" name="Rectangle 3"/>
          <p:cNvSpPr>
            <a:spLocks noGrp="1" noChangeArrowheads="1"/>
          </p:cNvSpPr>
          <p:nvPr>
            <p:ph type="body" idx="1"/>
          </p:nvPr>
        </p:nvSpPr>
        <p:spPr>
          <a:noFill/>
          <a:ln/>
        </p:spPr>
        <p:txBody>
          <a:bodyPr/>
          <a:lstStyle/>
          <a:p>
            <a:r>
              <a:rPr lang="en-US" dirty="0" smtClean="0">
                <a:latin typeface="Times"/>
              </a:rPr>
              <a:t>The </a:t>
            </a:r>
            <a:r>
              <a:rPr lang="en-US" b="1" dirty="0" smtClean="0">
                <a:latin typeface="Times"/>
              </a:rPr>
              <a:t>spectrum</a:t>
            </a:r>
            <a:r>
              <a:rPr lang="en-US" dirty="0" smtClean="0">
                <a:latin typeface="Times"/>
              </a:rPr>
              <a:t> of a signal is the range of frequencies that it contains. For Stallings DCC8e Fig 3.4c, it extends from </a:t>
            </a:r>
            <a:r>
              <a:rPr lang="en-US" i="1" dirty="0" smtClean="0">
                <a:latin typeface="Times"/>
              </a:rPr>
              <a:t>f</a:t>
            </a:r>
            <a:r>
              <a:rPr lang="en-US" dirty="0" smtClean="0">
                <a:latin typeface="Times"/>
              </a:rPr>
              <a:t> to 3</a:t>
            </a:r>
            <a:r>
              <a:rPr lang="en-US" i="1" dirty="0" smtClean="0">
                <a:latin typeface="Times"/>
              </a:rPr>
              <a:t>f</a:t>
            </a:r>
            <a:r>
              <a:rPr lang="en-US" dirty="0" smtClean="0">
                <a:latin typeface="Times"/>
              </a:rPr>
              <a:t>. </a:t>
            </a:r>
          </a:p>
          <a:p>
            <a:r>
              <a:rPr lang="en-US" dirty="0" smtClean="0">
                <a:latin typeface="Times"/>
              </a:rPr>
              <a:t>The </a:t>
            </a:r>
            <a:r>
              <a:rPr lang="en-US" b="1" dirty="0" smtClean="0">
                <a:latin typeface="Times"/>
              </a:rPr>
              <a:t>absolute bandwidth</a:t>
            </a:r>
            <a:r>
              <a:rPr lang="en-US" dirty="0" smtClean="0">
                <a:latin typeface="Times"/>
              </a:rPr>
              <a:t> of a signal is the width of the spectrum.</a:t>
            </a:r>
          </a:p>
          <a:p>
            <a:r>
              <a:rPr lang="en-US" dirty="0" smtClean="0">
                <a:latin typeface="Times"/>
              </a:rPr>
              <a:t>Most of the energy in the signal is contained in a relatively narrow band of frequencies known as the </a:t>
            </a:r>
            <a:r>
              <a:rPr lang="en-US" b="1" dirty="0" smtClean="0">
                <a:latin typeface="Times"/>
              </a:rPr>
              <a:t>effective bandwidth</a:t>
            </a:r>
            <a:r>
              <a:rPr lang="en-US" dirty="0" smtClean="0">
                <a:latin typeface="Times"/>
              </a:rPr>
              <a:t>, or just </a:t>
            </a:r>
            <a:r>
              <a:rPr lang="en-US" b="1" dirty="0" smtClean="0">
                <a:latin typeface="Times"/>
              </a:rPr>
              <a:t>bandwidth</a:t>
            </a:r>
            <a:r>
              <a:rPr lang="en-US" dirty="0" smtClean="0">
                <a:latin typeface="Times"/>
              </a:rPr>
              <a:t>.</a:t>
            </a:r>
          </a:p>
          <a:p>
            <a:r>
              <a:rPr lang="en-US" dirty="0" smtClean="0">
                <a:latin typeface="Times"/>
              </a:rPr>
              <a:t>If a signal includes a component of </a:t>
            </a:r>
            <a:r>
              <a:rPr lang="en-US" i="1" dirty="0" smtClean="0">
                <a:latin typeface="Times"/>
              </a:rPr>
              <a:t>zero frequency, it is a direct current (dc) or constant </a:t>
            </a:r>
            <a:r>
              <a:rPr lang="en-US" dirty="0" smtClean="0">
                <a:latin typeface="Times"/>
              </a:rPr>
              <a:t>component</a:t>
            </a:r>
            <a:r>
              <a:rPr lang="en-US" i="1" dirty="0" smtClean="0">
                <a:latin typeface="Times"/>
              </a:rPr>
              <a:t>. </a:t>
            </a: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7"/>
          <p:cNvSpPr>
            <a:spLocks noGrp="1" noChangeArrowheads="1"/>
          </p:cNvSpPr>
          <p:nvPr>
            <p:ph type="sldNum" sz="quarter" idx="5"/>
          </p:nvPr>
        </p:nvSpPr>
        <p:spPr>
          <a:noFill/>
        </p:spPr>
        <p:txBody>
          <a:bodyPr/>
          <a:lstStyle/>
          <a:p>
            <a:fld id="{CB5AB27B-EF6D-4520-B35E-2ABC77DA5443}" type="slidenum">
              <a:rPr lang="en-US" smtClean="0"/>
              <a:pPr/>
              <a:t>14</a:t>
            </a:fld>
            <a:endParaRPr lang="en-US" smtClean="0"/>
          </a:p>
        </p:txBody>
      </p:sp>
      <p:sp>
        <p:nvSpPr>
          <p:cNvPr id="59395" name="Rectangle 2"/>
          <p:cNvSpPr>
            <a:spLocks noGrp="1" noRot="1" noChangeAspect="1" noChangeArrowheads="1" noTextEdit="1"/>
          </p:cNvSpPr>
          <p:nvPr>
            <p:ph type="sldImg"/>
          </p:nvPr>
        </p:nvSpPr>
        <p:spPr>
          <a:ln/>
        </p:spPr>
      </p:sp>
      <p:sp>
        <p:nvSpPr>
          <p:cNvPr id="59396" name="Rectangle 3"/>
          <p:cNvSpPr>
            <a:spLocks noGrp="1" noChangeArrowheads="1"/>
          </p:cNvSpPr>
          <p:nvPr>
            <p:ph type="body" idx="1"/>
          </p:nvPr>
        </p:nvSpPr>
        <p:spPr>
          <a:noFill/>
          <a:ln/>
        </p:spPr>
        <p:txBody>
          <a:bodyPr/>
          <a:lstStyle/>
          <a:p>
            <a:r>
              <a:rPr lang="en-US" dirty="0" smtClean="0">
                <a:latin typeface="Times"/>
              </a:rPr>
              <a:t>Although a given waveform may contain frequencies over a very broad range, as a practical matter any transmission system (transmitter plus medium plus receiver) will be able to accommodate only a limited band of frequencies. This, in turn, limits the data rate that can be carried on the transmission medium.</a:t>
            </a:r>
          </a:p>
          <a:p>
            <a:r>
              <a:rPr lang="en-US" dirty="0" smtClean="0"/>
              <a:t>A </a:t>
            </a:r>
            <a:r>
              <a:rPr lang="en-US" dirty="0" smtClean="0">
                <a:latin typeface="Times"/>
              </a:rPr>
              <a:t>square wave has an infinite number of frequency components and hence an infinite bandwidth. However, the peak amplitude of the </a:t>
            </a:r>
            <a:r>
              <a:rPr lang="en-US" i="1" dirty="0" err="1" smtClean="0">
                <a:latin typeface="Times"/>
              </a:rPr>
              <a:t>k</a:t>
            </a:r>
            <a:r>
              <a:rPr lang="en-US" dirty="0" err="1" smtClean="0">
                <a:latin typeface="Times"/>
              </a:rPr>
              <a:t>th</a:t>
            </a:r>
            <a:r>
              <a:rPr lang="en-US" dirty="0" smtClean="0">
                <a:latin typeface="Times"/>
              </a:rPr>
              <a:t> frequency component, </a:t>
            </a:r>
            <a:r>
              <a:rPr lang="en-US" i="1" dirty="0" err="1" smtClean="0">
                <a:latin typeface="Times"/>
              </a:rPr>
              <a:t>kf</a:t>
            </a:r>
            <a:r>
              <a:rPr lang="en-US" dirty="0" smtClean="0">
                <a:latin typeface="Times"/>
              </a:rPr>
              <a:t>, is only 1/</a:t>
            </a:r>
            <a:r>
              <a:rPr lang="en-US" i="1" dirty="0" smtClean="0">
                <a:latin typeface="Times"/>
              </a:rPr>
              <a:t>k</a:t>
            </a:r>
            <a:r>
              <a:rPr lang="en-US" dirty="0" smtClean="0">
                <a:latin typeface="Times"/>
              </a:rPr>
              <a:t>, so most of the energy in this waveform is in the first few frequency components. </a:t>
            </a:r>
          </a:p>
          <a:p>
            <a:r>
              <a:rPr lang="en-US" dirty="0" smtClean="0">
                <a:latin typeface="Times"/>
              </a:rPr>
              <a:t>In general, any digital waveform will have infinite bandwidth. If we attempt to transmit this waveform as a signal over any medium, the transmission system will limit the bandwidth that can be transmitted. For any given medium, the greater the bandwidth transmitted, the greater the cost. The more limited the bandwidth, the greater the distortion, and the greater the potential for error by the receiver. </a:t>
            </a:r>
          </a:p>
          <a:p>
            <a:r>
              <a:rPr lang="en-US" dirty="0" smtClean="0">
                <a:latin typeface="Times"/>
              </a:rPr>
              <a:t>There is a direct relationship between data rate and bandwidth: the higher the data rate of a signal, the greater is its required effective bandwidth. </a:t>
            </a:r>
          </a:p>
          <a:p>
            <a:endParaRPr lang="en-US" dirty="0" smtClean="0">
              <a:latin typeface="Times"/>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7"/>
          <p:cNvSpPr>
            <a:spLocks noGrp="1" noChangeArrowheads="1"/>
          </p:cNvSpPr>
          <p:nvPr>
            <p:ph type="sldNum" sz="quarter" idx="5"/>
          </p:nvPr>
        </p:nvSpPr>
        <p:spPr>
          <a:noFill/>
        </p:spPr>
        <p:txBody>
          <a:bodyPr/>
          <a:lstStyle/>
          <a:p>
            <a:fld id="{0BDCB954-7D58-497B-8B48-D364C88DE994}" type="slidenum">
              <a:rPr lang="en-US" smtClean="0"/>
              <a:pPr/>
              <a:t>15</a:t>
            </a:fld>
            <a:endParaRPr lang="en-US" smtClean="0"/>
          </a:p>
        </p:txBody>
      </p:sp>
      <p:sp>
        <p:nvSpPr>
          <p:cNvPr id="60419" name="Rectangle 2"/>
          <p:cNvSpPr>
            <a:spLocks noGrp="1" noRot="1" noChangeAspect="1" noChangeArrowheads="1" noTextEdit="1"/>
          </p:cNvSpPr>
          <p:nvPr>
            <p:ph type="sldImg"/>
          </p:nvPr>
        </p:nvSpPr>
        <p:spPr>
          <a:ln/>
        </p:spPr>
      </p:sp>
      <p:sp>
        <p:nvSpPr>
          <p:cNvPr id="60420" name="Rectangle 3"/>
          <p:cNvSpPr>
            <a:spLocks noGrp="1" noChangeArrowheads="1"/>
          </p:cNvSpPr>
          <p:nvPr>
            <p:ph type="body" idx="1"/>
          </p:nvPr>
        </p:nvSpPr>
        <p:spPr>
          <a:noFill/>
          <a:ln/>
        </p:spPr>
        <p:txBody>
          <a:bodyPr/>
          <a:lstStyle/>
          <a:p>
            <a:r>
              <a:rPr lang="en-US" smtClean="0"/>
              <a:t>Have seen already that </a:t>
            </a:r>
            <a:r>
              <a:rPr lang="en-US" i="1" smtClean="0">
                <a:latin typeface="Times"/>
              </a:rPr>
              <a:t>analog</a:t>
            </a:r>
            <a:r>
              <a:rPr lang="en-US" smtClean="0">
                <a:latin typeface="Times"/>
              </a:rPr>
              <a:t> and </a:t>
            </a:r>
            <a:r>
              <a:rPr lang="en-US" i="1" smtClean="0">
                <a:latin typeface="Times"/>
              </a:rPr>
              <a:t>digital</a:t>
            </a:r>
            <a:r>
              <a:rPr lang="en-US" smtClean="0">
                <a:latin typeface="Times"/>
              </a:rPr>
              <a:t> roughly correspond to </a:t>
            </a:r>
            <a:r>
              <a:rPr lang="en-US" i="1" smtClean="0">
                <a:latin typeface="Times"/>
              </a:rPr>
              <a:t>continuous</a:t>
            </a:r>
            <a:r>
              <a:rPr lang="en-US" smtClean="0">
                <a:latin typeface="Times"/>
              </a:rPr>
              <a:t> and </a:t>
            </a:r>
            <a:r>
              <a:rPr lang="en-US" i="1" smtClean="0">
                <a:latin typeface="Times"/>
              </a:rPr>
              <a:t>discrete</a:t>
            </a:r>
            <a:r>
              <a:rPr lang="en-US" smtClean="0">
                <a:latin typeface="Times"/>
              </a:rPr>
              <a:t> respectively.</a:t>
            </a:r>
          </a:p>
          <a:p>
            <a:r>
              <a:rPr lang="en-US" smtClean="0">
                <a:latin typeface="Times"/>
              </a:rPr>
              <a:t>Define </a:t>
            </a:r>
            <a:r>
              <a:rPr lang="en-US" b="1" smtClean="0">
                <a:latin typeface="Times"/>
              </a:rPr>
              <a:t>data</a:t>
            </a:r>
            <a:r>
              <a:rPr lang="en-US" smtClean="0">
                <a:latin typeface="Times"/>
              </a:rPr>
              <a:t> as entities that convey meaning, or information. </a:t>
            </a:r>
          </a:p>
          <a:p>
            <a:r>
              <a:rPr lang="en-US" b="1" smtClean="0">
                <a:latin typeface="Times"/>
              </a:rPr>
              <a:t>Signals</a:t>
            </a:r>
            <a:r>
              <a:rPr lang="en-US" smtClean="0">
                <a:latin typeface="Times"/>
              </a:rPr>
              <a:t> are electric or electromagnetic representations of data. </a:t>
            </a:r>
          </a:p>
          <a:p>
            <a:r>
              <a:rPr lang="en-US" b="1" smtClean="0">
                <a:latin typeface="Times"/>
              </a:rPr>
              <a:t>Signaling</a:t>
            </a:r>
            <a:r>
              <a:rPr lang="en-US" smtClean="0">
                <a:latin typeface="Times"/>
              </a:rPr>
              <a:t> is the physical propagation of the signal along a suitable medium. </a:t>
            </a:r>
          </a:p>
          <a:p>
            <a:r>
              <a:rPr lang="en-US" b="1" smtClean="0">
                <a:latin typeface="Times"/>
              </a:rPr>
              <a:t>Transmission</a:t>
            </a:r>
            <a:r>
              <a:rPr lang="en-US" smtClean="0">
                <a:latin typeface="Times"/>
              </a:rPr>
              <a:t> is the communication of data by the propagation and processing of signals.  </a:t>
            </a: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7"/>
          <p:cNvSpPr>
            <a:spLocks noGrp="1" noChangeArrowheads="1"/>
          </p:cNvSpPr>
          <p:nvPr>
            <p:ph type="sldNum" sz="quarter" idx="5"/>
          </p:nvPr>
        </p:nvSpPr>
        <p:spPr>
          <a:noFill/>
        </p:spPr>
        <p:txBody>
          <a:bodyPr/>
          <a:lstStyle/>
          <a:p>
            <a:fld id="{4199EC15-AAA8-479D-B504-75FD57B27BDF}" type="slidenum">
              <a:rPr lang="en-US" smtClean="0"/>
              <a:pPr/>
              <a:t>16</a:t>
            </a:fld>
            <a:endParaRPr lang="en-US" smtClean="0"/>
          </a:p>
        </p:txBody>
      </p:sp>
      <p:sp>
        <p:nvSpPr>
          <p:cNvPr id="62467" name="Rectangle 2"/>
          <p:cNvSpPr>
            <a:spLocks noGrp="1" noRot="1" noChangeAspect="1" noChangeArrowheads="1" noTextEdit="1"/>
          </p:cNvSpPr>
          <p:nvPr>
            <p:ph type="sldImg"/>
          </p:nvPr>
        </p:nvSpPr>
        <p:spPr>
          <a:ln/>
        </p:spPr>
      </p:sp>
      <p:sp>
        <p:nvSpPr>
          <p:cNvPr id="62468" name="Rectangle 3"/>
          <p:cNvSpPr>
            <a:spLocks noGrp="1" noChangeArrowheads="1"/>
          </p:cNvSpPr>
          <p:nvPr>
            <p:ph type="body" idx="1"/>
          </p:nvPr>
        </p:nvSpPr>
        <p:spPr>
          <a:noFill/>
          <a:ln/>
        </p:spPr>
        <p:txBody>
          <a:bodyPr/>
          <a:lstStyle/>
          <a:p>
            <a:r>
              <a:rPr lang="en-US" smtClean="0">
                <a:solidFill>
                  <a:srgbClr val="000000"/>
                </a:solidFill>
                <a:latin typeface="Times"/>
              </a:rPr>
              <a:t>The most familiar example of analog information is </a:t>
            </a:r>
            <a:r>
              <a:rPr lang="en-US" b="1" smtClean="0">
                <a:solidFill>
                  <a:srgbClr val="000000"/>
                </a:solidFill>
                <a:latin typeface="Times"/>
              </a:rPr>
              <a:t>audio</a:t>
            </a:r>
            <a:r>
              <a:rPr lang="en-US" smtClean="0">
                <a:solidFill>
                  <a:srgbClr val="000000"/>
                </a:solidFill>
                <a:latin typeface="Times"/>
              </a:rPr>
              <a:t>/acoustic sound wave information, eg. human speech. It is easily converted to an electromagnetic signal for transmission as shown in Stallings DCC8e Figure 3.12. All of the sound frequencies, whose amplitude is measured in terms of loudness, are converted into electromagnetic frequencies, whose amplitude is measured in volts. The telephone handset contains a simple mechanism for making such a conversion. </a:t>
            </a:r>
            <a:r>
              <a:rPr lang="en-US" smtClean="0">
                <a:latin typeface="Times"/>
              </a:rPr>
              <a:t>In the case of acoustic data (voice), the data can be represented directly by an electromagnetic signal occupying the same spectrum. The spectrum of speech is approximately 100 Hz to 7 kHz, although a much narrower bandwidth will produce acceptable voice reproduction. The standard spectrum for a voice channel is 300 to 3400 Hz. </a:t>
            </a:r>
            <a:endParaRPr lang="en-US" smtClean="0">
              <a:solidFill>
                <a:srgbClr val="000000"/>
              </a:solidFill>
              <a:latin typeface="Times"/>
            </a:endParaRPr>
          </a:p>
          <a:p>
            <a:endParaRPr lang="en-US"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7"/>
          <p:cNvSpPr>
            <a:spLocks noGrp="1" noChangeArrowheads="1"/>
          </p:cNvSpPr>
          <p:nvPr>
            <p:ph type="sldNum" sz="quarter" idx="5"/>
          </p:nvPr>
        </p:nvSpPr>
        <p:spPr>
          <a:noFill/>
        </p:spPr>
        <p:txBody>
          <a:bodyPr/>
          <a:lstStyle/>
          <a:p>
            <a:fld id="{B17F3654-71AA-4E0D-9D42-30A5F1142E64}" type="slidenum">
              <a:rPr lang="en-US" smtClean="0"/>
              <a:pPr/>
              <a:t>17</a:t>
            </a:fld>
            <a:endParaRPr lang="en-US" smtClean="0"/>
          </a:p>
        </p:txBody>
      </p:sp>
      <p:sp>
        <p:nvSpPr>
          <p:cNvPr id="63491" name="Rectangle 2"/>
          <p:cNvSpPr>
            <a:spLocks noGrp="1" noRot="1" noChangeAspect="1" noChangeArrowheads="1" noTextEdit="1"/>
          </p:cNvSpPr>
          <p:nvPr>
            <p:ph type="sldImg"/>
          </p:nvPr>
        </p:nvSpPr>
        <p:spPr>
          <a:ln/>
        </p:spPr>
      </p:sp>
      <p:sp>
        <p:nvSpPr>
          <p:cNvPr id="63492" name="Rectangle 3"/>
          <p:cNvSpPr>
            <a:spLocks noGrp="1" noChangeArrowheads="1"/>
          </p:cNvSpPr>
          <p:nvPr>
            <p:ph type="body" idx="1"/>
          </p:nvPr>
        </p:nvSpPr>
        <p:spPr>
          <a:noFill/>
          <a:ln/>
        </p:spPr>
        <p:txBody>
          <a:bodyPr/>
          <a:lstStyle/>
          <a:p>
            <a:r>
              <a:rPr lang="en-US" smtClean="0">
                <a:latin typeface="Times"/>
              </a:rPr>
              <a:t>Lastly consider </a:t>
            </a:r>
            <a:r>
              <a:rPr lang="en-US" b="1" smtClean="0">
                <a:latin typeface="Times"/>
              </a:rPr>
              <a:t>binary data</a:t>
            </a:r>
            <a:r>
              <a:rPr lang="en-US" smtClean="0">
                <a:latin typeface="Times"/>
              </a:rPr>
              <a:t>, as </a:t>
            </a:r>
            <a:r>
              <a:rPr lang="en-US" smtClean="0">
                <a:solidFill>
                  <a:srgbClr val="000000"/>
                </a:solidFill>
                <a:latin typeface="Times"/>
              </a:rPr>
              <a:t>generated by terminals, computers, and other data processing equipment and then converted into digital voltage pulses for transmission. This is illustrated in Stallings DCC8e Figure 3.13. </a:t>
            </a:r>
            <a:r>
              <a:rPr lang="en-US" smtClean="0">
                <a:latin typeface="Times"/>
              </a:rPr>
              <a:t>A commonly used signal for such data uses two constant (dc) voltage levels, one level for binary 1 and one level for binary 0. Consider the bandwidth of such a signal, which depends on the exact shape of the waveform and the sequence of 1s and 0s. The greater the bandwidth of the signal, the more faithfully it approximates a digital pulse stream.</a:t>
            </a:r>
          </a:p>
          <a:p>
            <a:endParaRPr lang="en-US"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7"/>
          <p:cNvSpPr>
            <a:spLocks noGrp="1" noChangeArrowheads="1"/>
          </p:cNvSpPr>
          <p:nvPr>
            <p:ph type="sldNum" sz="quarter" idx="5"/>
          </p:nvPr>
        </p:nvSpPr>
        <p:spPr>
          <a:noFill/>
        </p:spPr>
        <p:txBody>
          <a:bodyPr/>
          <a:lstStyle/>
          <a:p>
            <a:fld id="{B47565EE-60AC-4B42-99FA-9B93D8D45A1B}" type="slidenum">
              <a:rPr lang="en-US" smtClean="0"/>
              <a:pPr/>
              <a:t>18</a:t>
            </a:fld>
            <a:endParaRPr lang="en-US" smtClean="0"/>
          </a:p>
        </p:txBody>
      </p:sp>
      <p:sp>
        <p:nvSpPr>
          <p:cNvPr id="64515" name="Rectangle 2"/>
          <p:cNvSpPr>
            <a:spLocks noGrp="1" noRot="1" noChangeAspect="1" noChangeArrowheads="1" noTextEdit="1"/>
          </p:cNvSpPr>
          <p:nvPr>
            <p:ph type="sldImg"/>
          </p:nvPr>
        </p:nvSpPr>
        <p:spPr>
          <a:solidFill>
            <a:srgbClr val="FFFFFF"/>
          </a:solidFill>
          <a:ln/>
        </p:spPr>
      </p:sp>
      <p:sp>
        <p:nvSpPr>
          <p:cNvPr id="64516" name="Rectangle 3"/>
          <p:cNvSpPr>
            <a:spLocks noGrp="1" noChangeArrowheads="1"/>
          </p:cNvSpPr>
          <p:nvPr>
            <p:ph type="body" idx="1"/>
          </p:nvPr>
        </p:nvSpPr>
        <p:spPr>
          <a:solidFill>
            <a:srgbClr val="FFFFFF"/>
          </a:solidFill>
          <a:ln>
            <a:solidFill>
              <a:srgbClr val="000000"/>
            </a:solidFill>
          </a:ln>
        </p:spPr>
        <p:txBody>
          <a:bodyPr/>
          <a:lstStyle/>
          <a:p>
            <a:r>
              <a:rPr lang="en-US" smtClean="0">
                <a:latin typeface="Times"/>
              </a:rPr>
              <a:t>In a communications system, data are propagated from one point to another by means of electromagnetic signals. Both analog and digital signals may be transmitted on suitable transmission media. </a:t>
            </a:r>
          </a:p>
          <a:p>
            <a:r>
              <a:rPr lang="en-US" smtClean="0">
                <a:latin typeface="Times"/>
              </a:rPr>
              <a:t>An </a:t>
            </a:r>
            <a:r>
              <a:rPr lang="en-US" b="1" smtClean="0">
                <a:latin typeface="Times"/>
              </a:rPr>
              <a:t>analog signal</a:t>
            </a:r>
            <a:r>
              <a:rPr lang="en-US" smtClean="0">
                <a:latin typeface="Times"/>
              </a:rPr>
              <a:t> is a continuously varying electromagnetic wave that may be propagated over a variety of media, depending on spectrum; examples are wire media, such as twisted pair and coaxial cable; fiber optic cable; and unguided media, such as atmosphere or space propagation.</a:t>
            </a:r>
          </a:p>
          <a:p>
            <a:r>
              <a:rPr lang="en-US" smtClean="0">
                <a:latin typeface="Times"/>
              </a:rPr>
              <a:t>As Stallings DCC8e Figure 3.14 illustrates, analog signals can be used to transmit both analog data represented by an electromagnetic signal occupying the same spectrum, and digital data using a modem (modulator/demodulator) to modulate the digital data on some carrier frequency.</a:t>
            </a:r>
          </a:p>
          <a:p>
            <a:r>
              <a:rPr lang="en-US" smtClean="0">
                <a:latin typeface="Times"/>
              </a:rPr>
              <a:t>However, analog signal will become weaker (attenuate) after a certain distance. To achieve longer distances, the analog transmission system includes amplifiers that boost the energy in the signal. Unfortunately, the amplifier also boosts the noise components. With amplifiers cascaded to achieve long distances, the signal becomes more and more distorted. For analog data, such as voice, quite a bit of distortion can be tolerated and the data remain intelligible. However, for digital data, cascaded amplifiers will introduce errors.</a:t>
            </a:r>
          </a:p>
          <a:p>
            <a:endParaRPr lang="en-US" smtClean="0">
              <a:latin typeface="Times"/>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7"/>
          <p:cNvSpPr>
            <a:spLocks noGrp="1" noChangeArrowheads="1"/>
          </p:cNvSpPr>
          <p:nvPr>
            <p:ph type="sldNum" sz="quarter" idx="5"/>
          </p:nvPr>
        </p:nvSpPr>
        <p:spPr>
          <a:noFill/>
        </p:spPr>
        <p:txBody>
          <a:bodyPr/>
          <a:lstStyle/>
          <a:p>
            <a:fld id="{08DD3F56-7549-46A6-8892-E5F50E0B17C7}" type="slidenum">
              <a:rPr lang="en-US" smtClean="0"/>
              <a:pPr/>
              <a:t>19</a:t>
            </a:fld>
            <a:endParaRPr lang="en-US" smtClean="0"/>
          </a:p>
        </p:txBody>
      </p:sp>
      <p:sp>
        <p:nvSpPr>
          <p:cNvPr id="65539" name="Rectangle 2"/>
          <p:cNvSpPr>
            <a:spLocks noGrp="1" noRot="1" noChangeAspect="1" noChangeArrowheads="1" noTextEdit="1"/>
          </p:cNvSpPr>
          <p:nvPr>
            <p:ph type="sldImg"/>
          </p:nvPr>
        </p:nvSpPr>
        <p:spPr>
          <a:solidFill>
            <a:srgbClr val="FFFFFF"/>
          </a:solidFill>
          <a:ln/>
        </p:spPr>
      </p:sp>
      <p:sp>
        <p:nvSpPr>
          <p:cNvPr id="65540" name="Rectangle 3"/>
          <p:cNvSpPr>
            <a:spLocks noGrp="1" noChangeArrowheads="1"/>
          </p:cNvSpPr>
          <p:nvPr>
            <p:ph type="body" idx="1"/>
          </p:nvPr>
        </p:nvSpPr>
        <p:spPr>
          <a:solidFill>
            <a:srgbClr val="FFFFFF"/>
          </a:solidFill>
          <a:ln>
            <a:solidFill>
              <a:srgbClr val="000000"/>
            </a:solidFill>
          </a:ln>
        </p:spPr>
        <p:txBody>
          <a:bodyPr/>
          <a:lstStyle/>
          <a:p>
            <a:r>
              <a:rPr lang="en-US" smtClean="0">
                <a:latin typeface="Times"/>
              </a:rPr>
              <a:t>A </a:t>
            </a:r>
            <a:r>
              <a:rPr lang="en-US" b="1" smtClean="0">
                <a:latin typeface="Times"/>
              </a:rPr>
              <a:t>digital signal</a:t>
            </a:r>
            <a:r>
              <a:rPr lang="en-US" smtClean="0">
                <a:latin typeface="Times"/>
              </a:rPr>
              <a:t> is a sequence of voltage pulses that may be transmitted over a wire medium; eg. a constant positive voltage level may represent binary 0 and a constant negative voltage level may represent binary 1.</a:t>
            </a:r>
          </a:p>
          <a:p>
            <a:r>
              <a:rPr lang="en-US" smtClean="0">
                <a:latin typeface="Times"/>
              </a:rPr>
              <a:t>As Stallings DCC8e Figure 3.14 also illustrates, digital signals can be used to transmit both analog signals and digital data. Analog data can converted to digital using a codec (coder-decoder), which takes an analog signal that directly represents the voice data and approximates that signal by a bit stream. At the receiving end, the bit stream is used to reconstruct the analog data. Digital data can be directly represented by digital signals.</a:t>
            </a:r>
          </a:p>
          <a:p>
            <a:r>
              <a:rPr lang="en-US" smtClean="0">
                <a:latin typeface="Times"/>
              </a:rPr>
              <a:t>A digital signal can be transmitted only a limited distance before attenuation, noise, and other impairments endanger the integrity of the data. To achieve greater distances, repeaters are used. A repeater receives the digital signal, recovers the pattern of 1s and 0s, and retransmits a new signal. Thus the attenuation is overcome.</a:t>
            </a:r>
          </a:p>
          <a:p>
            <a:endParaRPr lang="en-US" smtClean="0">
              <a:latin typeface="Times"/>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7"/>
          <p:cNvSpPr>
            <a:spLocks noGrp="1" noChangeArrowheads="1"/>
          </p:cNvSpPr>
          <p:nvPr>
            <p:ph type="sldNum" sz="quarter" idx="5"/>
          </p:nvPr>
        </p:nvSpPr>
        <p:spPr>
          <a:noFill/>
        </p:spPr>
        <p:txBody>
          <a:bodyPr/>
          <a:lstStyle/>
          <a:p>
            <a:fld id="{8F6EEEE3-6270-4292-852B-4580D188FE9E}" type="slidenum">
              <a:rPr lang="en-US" smtClean="0"/>
              <a:pPr/>
              <a:t>20</a:t>
            </a:fld>
            <a:endParaRPr lang="en-US" smtClean="0"/>
          </a:p>
        </p:txBody>
      </p:sp>
      <p:sp>
        <p:nvSpPr>
          <p:cNvPr id="66563" name="Rectangle 2"/>
          <p:cNvSpPr>
            <a:spLocks noGrp="1" noRot="1" noChangeAspect="1" noChangeArrowheads="1" noTextEdit="1"/>
          </p:cNvSpPr>
          <p:nvPr>
            <p:ph type="sldImg"/>
          </p:nvPr>
        </p:nvSpPr>
        <p:spPr>
          <a:ln/>
        </p:spPr>
      </p:sp>
      <p:sp>
        <p:nvSpPr>
          <p:cNvPr id="66564" name="Rectangle 3"/>
          <p:cNvSpPr>
            <a:spLocks noGrp="1" noChangeArrowheads="1"/>
          </p:cNvSpPr>
          <p:nvPr>
            <p:ph type="body" idx="1"/>
          </p:nvPr>
        </p:nvSpPr>
        <p:spPr>
          <a:noFill/>
          <a:ln/>
        </p:spPr>
        <p:txBody>
          <a:bodyPr/>
          <a:lstStyle/>
          <a:p>
            <a:r>
              <a:rPr lang="en-US" smtClean="0">
                <a:latin typeface="Times"/>
              </a:rPr>
              <a:t>The principal advantages of digital signaling are that it is generally cheaper than analog signaling and is less susceptible to noise interference. The principal disadvantage is that digital signals suffer more from attenuation than do analog signals. Stallings DCC8e Figure 3.11 shows a sequence of voltage pulses, generated by a source using two voltage levels, and the received voltage some distance down a conducting medium. Because of the attenuation, or reduction, of signal strength at higher frequencies, the pulses become rounded and smaller. </a:t>
            </a:r>
          </a:p>
          <a:p>
            <a:r>
              <a:rPr lang="en-US" smtClean="0">
                <a:latin typeface="Times"/>
              </a:rPr>
              <a:t>Which is the preferred method of transmission? The answer being supplied by the telecommunications industry and its customers is digital. Both long-haul telecommunications facilities and intra-building services have moved to digital transmission and, where possible, digital signaling techniques, for a range of reasons.</a:t>
            </a:r>
          </a:p>
          <a:p>
            <a:endParaRPr lang="en-US" smtClean="0">
              <a:latin typeface="Times"/>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7"/>
          <p:cNvSpPr>
            <a:spLocks noGrp="1" noChangeArrowheads="1"/>
          </p:cNvSpPr>
          <p:nvPr>
            <p:ph type="sldNum" sz="quarter" idx="5"/>
          </p:nvPr>
        </p:nvSpPr>
        <p:spPr>
          <a:noFill/>
        </p:spPr>
        <p:txBody>
          <a:bodyPr/>
          <a:lstStyle/>
          <a:p>
            <a:fld id="{3ACD8284-3C3C-41DF-9F45-6A9956E67900}" type="slidenum">
              <a:rPr lang="en-US" smtClean="0"/>
              <a:pPr/>
              <a:t>3</a:t>
            </a:fld>
            <a:endParaRPr lang="en-US" smtClean="0"/>
          </a:p>
        </p:txBody>
      </p:sp>
      <p:sp>
        <p:nvSpPr>
          <p:cNvPr id="47107" name="Rectangle 2"/>
          <p:cNvSpPr>
            <a:spLocks noGrp="1" noRot="1" noChangeAspect="1" noChangeArrowheads="1" noTextEdit="1"/>
          </p:cNvSpPr>
          <p:nvPr>
            <p:ph type="sldImg"/>
          </p:nvPr>
        </p:nvSpPr>
        <p:spPr>
          <a:ln/>
        </p:spPr>
      </p:sp>
      <p:sp>
        <p:nvSpPr>
          <p:cNvPr id="47108" name="Rectangle 3"/>
          <p:cNvSpPr>
            <a:spLocks noGrp="1" noChangeArrowheads="1"/>
          </p:cNvSpPr>
          <p:nvPr>
            <p:ph type="body" idx="1"/>
          </p:nvPr>
        </p:nvSpPr>
        <p:spPr>
          <a:noFill/>
          <a:ln/>
        </p:spPr>
        <p:txBody>
          <a:bodyPr/>
          <a:lstStyle/>
          <a:p>
            <a:r>
              <a:rPr lang="en-US" smtClean="0">
                <a:latin typeface="Times"/>
              </a:rPr>
              <a:t>The term </a:t>
            </a:r>
            <a:r>
              <a:rPr lang="en-US" b="1" smtClean="0">
                <a:latin typeface="Times"/>
              </a:rPr>
              <a:t>direct link</a:t>
            </a:r>
            <a:r>
              <a:rPr lang="en-US" smtClean="0">
                <a:latin typeface="Times"/>
              </a:rPr>
              <a:t> is used to refer to the transmission path between two devices in which signals propagate directly from transmitter to receiver with no intermediate devices, other than amplifiers or repeaters used to increase signal strength. A guided transmission medium is </a:t>
            </a:r>
            <a:r>
              <a:rPr lang="en-US" b="1" smtClean="0">
                <a:latin typeface="Times"/>
              </a:rPr>
              <a:t>point to point</a:t>
            </a:r>
            <a:r>
              <a:rPr lang="en-US" smtClean="0">
                <a:latin typeface="Times"/>
              </a:rPr>
              <a:t> if it provides a direct link between two devices and those are the only two devices sharing the medium. In a </a:t>
            </a:r>
            <a:r>
              <a:rPr lang="en-US" b="1" smtClean="0">
                <a:latin typeface="Times"/>
              </a:rPr>
              <a:t>multipoint</a:t>
            </a:r>
            <a:r>
              <a:rPr lang="en-US" smtClean="0">
                <a:latin typeface="Times"/>
              </a:rPr>
              <a:t> guided configuration, more than two devices share the same medium.</a:t>
            </a:r>
          </a:p>
          <a:p>
            <a:endParaRPr lang="en-US"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7"/>
          <p:cNvSpPr>
            <a:spLocks noGrp="1" noChangeArrowheads="1"/>
          </p:cNvSpPr>
          <p:nvPr>
            <p:ph type="sldNum" sz="quarter" idx="5"/>
          </p:nvPr>
        </p:nvSpPr>
        <p:spPr>
          <a:noFill/>
        </p:spPr>
        <p:txBody>
          <a:bodyPr/>
          <a:lstStyle/>
          <a:p>
            <a:fld id="{AC047D48-BB48-47A7-96DF-5CE7F8C7F065}" type="slidenum">
              <a:rPr lang="en-US" smtClean="0"/>
              <a:pPr/>
              <a:t>21</a:t>
            </a:fld>
            <a:endParaRPr lang="en-US" smtClean="0"/>
          </a:p>
        </p:txBody>
      </p:sp>
      <p:sp>
        <p:nvSpPr>
          <p:cNvPr id="67587" name="Rectangle 2"/>
          <p:cNvSpPr>
            <a:spLocks noGrp="1" noRot="1" noChangeAspect="1" noChangeArrowheads="1" noTextEdit="1"/>
          </p:cNvSpPr>
          <p:nvPr>
            <p:ph type="sldImg"/>
          </p:nvPr>
        </p:nvSpPr>
        <p:spPr>
          <a:ln/>
        </p:spPr>
      </p:sp>
      <p:sp>
        <p:nvSpPr>
          <p:cNvPr id="67588" name="Rectangle 3"/>
          <p:cNvSpPr>
            <a:spLocks noGrp="1" noChangeArrowheads="1"/>
          </p:cNvSpPr>
          <p:nvPr>
            <p:ph type="body" idx="1"/>
          </p:nvPr>
        </p:nvSpPr>
        <p:spPr>
          <a:noFill/>
          <a:ln/>
        </p:spPr>
        <p:txBody>
          <a:bodyPr/>
          <a:lstStyle/>
          <a:p>
            <a:r>
              <a:rPr lang="en-US" smtClean="0">
                <a:latin typeface="Times"/>
              </a:rPr>
              <a:t>With any communications system, the signal that is received may differ from the signal that is transmitted due to various transmission impairments. For analog signals, these impairments can degrade the signal quality. For digital signals, bit errors may be introduced, such that a binary 1 is transformed into a binary 0 or vice versa. </a:t>
            </a: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7"/>
          <p:cNvSpPr>
            <a:spLocks noGrp="1" noChangeArrowheads="1"/>
          </p:cNvSpPr>
          <p:nvPr>
            <p:ph type="sldNum" sz="quarter" idx="5"/>
          </p:nvPr>
        </p:nvSpPr>
        <p:spPr>
          <a:noFill/>
        </p:spPr>
        <p:txBody>
          <a:bodyPr/>
          <a:lstStyle/>
          <a:p>
            <a:fld id="{B19F36F5-D4FF-48C0-9FCC-AA114D15BBB0}" type="slidenum">
              <a:rPr lang="en-US" smtClean="0"/>
              <a:pPr/>
              <a:t>22</a:t>
            </a:fld>
            <a:endParaRPr lang="en-US" smtClean="0"/>
          </a:p>
        </p:txBody>
      </p:sp>
      <p:sp>
        <p:nvSpPr>
          <p:cNvPr id="68611" name="Rectangle 2"/>
          <p:cNvSpPr>
            <a:spLocks noGrp="1" noRot="1" noChangeAspect="1" noChangeArrowheads="1" noTextEdit="1"/>
          </p:cNvSpPr>
          <p:nvPr>
            <p:ph type="sldImg"/>
          </p:nvPr>
        </p:nvSpPr>
        <p:spPr>
          <a:ln/>
        </p:spPr>
      </p:sp>
      <p:sp>
        <p:nvSpPr>
          <p:cNvPr id="68612" name="Rectangle 3"/>
          <p:cNvSpPr>
            <a:spLocks noGrp="1" noChangeArrowheads="1"/>
          </p:cNvSpPr>
          <p:nvPr>
            <p:ph type="body" idx="1"/>
          </p:nvPr>
        </p:nvSpPr>
        <p:spPr>
          <a:noFill/>
          <a:ln/>
        </p:spPr>
        <p:txBody>
          <a:bodyPr/>
          <a:lstStyle/>
          <a:p>
            <a:r>
              <a:rPr lang="en-US" smtClean="0">
                <a:latin typeface="Times"/>
              </a:rPr>
              <a:t>Attenuation is where the strength of a signal falls off with distance over any transmission medium. For guided media, this is generally exponential and thus is typically expressed as a constant number of decibels per unit distance. For unguided media, attenuation is a more complex function of distance and the makeup of the atmosphere. See Stallings DCC8e Figure 3.11 on previous slide for illustration of attenuation.</a:t>
            </a:r>
          </a:p>
          <a:p>
            <a:r>
              <a:rPr lang="en-US" smtClean="0">
                <a:latin typeface="Times"/>
              </a:rPr>
              <a:t>Attenuation introduces three considerations for the transmission engineer. First, a received signal must have sufficient strength so that the electronic circuitry in the receiver can detect the signal. Second, the signal must maintain a level sufficiently higher than noise to be received without error. Third, attenuation varies with frequency. The first and second problems are dealt with by attention to signal strength and the use of amplifiers or repeaters. The third problem is particularly noticeable for analog signals. To overcome this problem, techniques are available for equalizing attenuation across a band of frequencies. This is commonly done for voice-grade telephone lines by using loading coils that change the electrical properties of the line; the result is to smooth out attenuation effects. Another approach is to use amplifiers that amplify high frequencies more than lower frequencies.</a:t>
            </a: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7"/>
          <p:cNvSpPr>
            <a:spLocks noGrp="1" noChangeArrowheads="1"/>
          </p:cNvSpPr>
          <p:nvPr>
            <p:ph type="sldNum" sz="quarter" idx="5"/>
          </p:nvPr>
        </p:nvSpPr>
        <p:spPr>
          <a:noFill/>
        </p:spPr>
        <p:txBody>
          <a:bodyPr/>
          <a:lstStyle/>
          <a:p>
            <a:fld id="{64B64EEB-1727-4B7D-B8EE-E6877C65147F}" type="slidenum">
              <a:rPr lang="en-US" smtClean="0"/>
              <a:pPr/>
              <a:t>24</a:t>
            </a:fld>
            <a:endParaRPr lang="en-US" smtClean="0"/>
          </a:p>
        </p:txBody>
      </p:sp>
      <p:sp>
        <p:nvSpPr>
          <p:cNvPr id="69635" name="Rectangle 2"/>
          <p:cNvSpPr>
            <a:spLocks noGrp="1" noRot="1" noChangeAspect="1" noChangeArrowheads="1" noTextEdit="1"/>
          </p:cNvSpPr>
          <p:nvPr>
            <p:ph type="sldImg"/>
          </p:nvPr>
        </p:nvSpPr>
        <p:spPr>
          <a:ln/>
        </p:spPr>
      </p:sp>
      <p:sp>
        <p:nvSpPr>
          <p:cNvPr id="69636" name="Rectangle 3"/>
          <p:cNvSpPr>
            <a:spLocks noGrp="1" noChangeArrowheads="1"/>
          </p:cNvSpPr>
          <p:nvPr>
            <p:ph type="body" idx="1"/>
          </p:nvPr>
        </p:nvSpPr>
        <p:spPr>
          <a:noFill/>
          <a:ln/>
        </p:spPr>
        <p:txBody>
          <a:bodyPr/>
          <a:lstStyle/>
          <a:p>
            <a:r>
              <a:rPr lang="en-US" smtClean="0">
                <a:latin typeface="Times"/>
              </a:rPr>
              <a:t>Delay distortion occurs because the velocity of propagation of a signal through a guided medium varies with frequency. For a bandlimited signal, the velocity tends to be highest near the center frequency and fall off toward the two edges of the band. Thus various frequency components of a signal will arrive at the receiver at different times, resulting in phase shifts between the different frequencies. Delay distortion is particularly critical for digital data, because some of the signal components of one bit position will spill over into other bit positions, causing </a:t>
            </a:r>
            <a:r>
              <a:rPr lang="en-US" b="1" smtClean="0">
                <a:latin typeface="Times"/>
              </a:rPr>
              <a:t>intersymbol interference</a:t>
            </a:r>
            <a:r>
              <a:rPr lang="en-US" smtClean="0">
                <a:latin typeface="Times"/>
              </a:rPr>
              <a:t>. This is a major limitation to maximum bit rate over a transmission channel.</a:t>
            </a: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7"/>
          <p:cNvSpPr>
            <a:spLocks noGrp="1" noChangeArrowheads="1"/>
          </p:cNvSpPr>
          <p:nvPr>
            <p:ph type="sldNum" sz="quarter" idx="5"/>
          </p:nvPr>
        </p:nvSpPr>
        <p:spPr>
          <a:noFill/>
        </p:spPr>
        <p:txBody>
          <a:bodyPr/>
          <a:lstStyle/>
          <a:p>
            <a:fld id="{D316E55E-3C0A-4999-A449-C005844F92AF}" type="slidenum">
              <a:rPr lang="en-US" smtClean="0"/>
              <a:pPr/>
              <a:t>26</a:t>
            </a:fld>
            <a:endParaRPr lang="en-US" smtClean="0"/>
          </a:p>
        </p:txBody>
      </p:sp>
      <p:sp>
        <p:nvSpPr>
          <p:cNvPr id="70659" name="Rectangle 2"/>
          <p:cNvSpPr>
            <a:spLocks noGrp="1" noRot="1" noChangeAspect="1" noChangeArrowheads="1" noTextEdit="1"/>
          </p:cNvSpPr>
          <p:nvPr>
            <p:ph type="sldImg"/>
          </p:nvPr>
        </p:nvSpPr>
        <p:spPr>
          <a:ln/>
        </p:spPr>
      </p:sp>
      <p:sp>
        <p:nvSpPr>
          <p:cNvPr id="70660" name="Rectangle 3"/>
          <p:cNvSpPr>
            <a:spLocks noGrp="1" noChangeArrowheads="1"/>
          </p:cNvSpPr>
          <p:nvPr>
            <p:ph type="body" idx="1"/>
          </p:nvPr>
        </p:nvSpPr>
        <p:spPr>
          <a:noFill/>
          <a:ln/>
        </p:spPr>
        <p:txBody>
          <a:bodyPr/>
          <a:lstStyle/>
          <a:p>
            <a:r>
              <a:rPr lang="en-US" dirty="0" smtClean="0">
                <a:latin typeface="Times"/>
              </a:rPr>
              <a:t>For any data transmission event, the received signal will consist of the transmitted signal, modified by the various distortions imposed by the transmission system, plus additional unwanted signal, referred to as noise, that are inserted somewhere between transmission and reception. Noise is a major limiting factor in communications system performance. Noise may be divided into four categories.</a:t>
            </a:r>
          </a:p>
          <a:p>
            <a:r>
              <a:rPr lang="en-US" b="1" dirty="0" smtClean="0">
                <a:latin typeface="Times"/>
              </a:rPr>
              <a:t>Thermal noise</a:t>
            </a:r>
            <a:r>
              <a:rPr lang="en-US" dirty="0" smtClean="0">
                <a:latin typeface="Times"/>
              </a:rPr>
              <a:t> is due to thermal agitation of electrons. It is present in all electronic devices and transmission media and is a function of temperature. Thermal noise is uniformly distributed across the bandwidths typically used in communications systems and hence is often referred to as </a:t>
            </a:r>
            <a:r>
              <a:rPr lang="en-US" b="1" dirty="0" smtClean="0">
                <a:latin typeface="Times"/>
              </a:rPr>
              <a:t>white noise</a:t>
            </a:r>
            <a:r>
              <a:rPr lang="en-US" dirty="0" smtClean="0">
                <a:latin typeface="Times"/>
              </a:rPr>
              <a:t>. Thermal noise cannot be eliminated and therefore places an upper bound on communications system performance, and </a:t>
            </a:r>
            <a:r>
              <a:rPr lang="en-US" dirty="0" smtClean="0">
                <a:solidFill>
                  <a:srgbClr val="000000"/>
                </a:solidFill>
                <a:latin typeface="Times"/>
              </a:rPr>
              <a:t>is particularly significant for satellite communication.</a:t>
            </a:r>
          </a:p>
          <a:p>
            <a:r>
              <a:rPr lang="en-US" dirty="0" smtClean="0">
                <a:latin typeface="Times"/>
              </a:rPr>
              <a:t>When signals at different frequencies share the same transmission medium, the result may be </a:t>
            </a:r>
            <a:r>
              <a:rPr lang="en-US" b="1" dirty="0" smtClean="0">
                <a:latin typeface="Times"/>
              </a:rPr>
              <a:t>intermodulation noise</a:t>
            </a:r>
            <a:r>
              <a:rPr lang="en-US" dirty="0" smtClean="0">
                <a:latin typeface="Times"/>
              </a:rPr>
              <a:t>. The effect of intermodulation noise is to produce signals at a frequency that is the sum or difference of the two original frequencies or multiples of those frequencies, thus possibly interfering with services at these frequencies. It is produced by nonlinearities in the transmitter, receiver, and/or intervening transmission medium.</a:t>
            </a:r>
          </a:p>
          <a:p>
            <a:endParaRPr lang="en-US" dirty="0" smtClean="0">
              <a:latin typeface="Times"/>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7"/>
          <p:cNvSpPr>
            <a:spLocks noGrp="1" noChangeArrowheads="1"/>
          </p:cNvSpPr>
          <p:nvPr>
            <p:ph type="sldNum" sz="quarter" idx="5"/>
          </p:nvPr>
        </p:nvSpPr>
        <p:spPr>
          <a:noFill/>
        </p:spPr>
        <p:txBody>
          <a:bodyPr/>
          <a:lstStyle/>
          <a:p>
            <a:fld id="{FA472107-3932-4F78-9BDC-2BB8DA76BCF0}" type="slidenum">
              <a:rPr lang="en-US" smtClean="0"/>
              <a:pPr/>
              <a:t>27</a:t>
            </a:fld>
            <a:endParaRPr lang="en-US" smtClean="0"/>
          </a:p>
        </p:txBody>
      </p:sp>
      <p:sp>
        <p:nvSpPr>
          <p:cNvPr id="71683" name="Rectangle 2"/>
          <p:cNvSpPr>
            <a:spLocks noGrp="1" noRot="1" noChangeAspect="1" noChangeArrowheads="1" noTextEdit="1"/>
          </p:cNvSpPr>
          <p:nvPr>
            <p:ph type="sldImg"/>
          </p:nvPr>
        </p:nvSpPr>
        <p:spPr>
          <a:ln/>
        </p:spPr>
      </p:sp>
      <p:sp>
        <p:nvSpPr>
          <p:cNvPr id="71684" name="Rectangle 3"/>
          <p:cNvSpPr>
            <a:spLocks noGrp="1" noChangeArrowheads="1"/>
          </p:cNvSpPr>
          <p:nvPr>
            <p:ph type="body" idx="1"/>
          </p:nvPr>
        </p:nvSpPr>
        <p:spPr>
          <a:noFill/>
          <a:ln/>
        </p:spPr>
        <p:txBody>
          <a:bodyPr/>
          <a:lstStyle/>
          <a:p>
            <a:r>
              <a:rPr lang="en-US" b="1" smtClean="0">
                <a:latin typeface="Times"/>
              </a:rPr>
              <a:t>Crosstalk</a:t>
            </a:r>
            <a:r>
              <a:rPr lang="en-US" smtClean="0">
                <a:latin typeface="Times"/>
              </a:rPr>
              <a:t> is an unwanted coupling between signal paths. It can occur by electrical coupling between nearby twisted pairs or, rarely, coax cable lines carrying multiple signals. It can also occur when microwave antennas pick up unwanted signals; although highly directional antennas are used, microwave energy does spread during propagation. Typically, crosstalk is of the same order of magnitude as, or less than, thermal noise.</a:t>
            </a:r>
          </a:p>
          <a:p>
            <a:r>
              <a:rPr lang="en-US" b="1" smtClean="0">
                <a:latin typeface="Times"/>
              </a:rPr>
              <a:t>Impulse noise</a:t>
            </a:r>
            <a:r>
              <a:rPr lang="en-US" smtClean="0">
                <a:latin typeface="Times"/>
              </a:rPr>
              <a:t> is noncontinuous, consisting of irregular pulses or noise spikes of short duration and of relatively high amplitude. It is generated from a variety of causes, including external electromagnetic disturbances, such as lightning, and faults and flaws in the communications system. It is generally only a minor annoyance for analog data. However impulse noise is the primary source of error in digital data communication. For example, a sharp spike of energy of 0.01 s duration would not destroy any voice data but would wash out about 560 bits of data being transmitted at 56 kbps. </a:t>
            </a: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7"/>
          <p:cNvSpPr>
            <a:spLocks noGrp="1" noChangeArrowheads="1"/>
          </p:cNvSpPr>
          <p:nvPr>
            <p:ph type="sldNum" sz="quarter" idx="5"/>
          </p:nvPr>
        </p:nvSpPr>
        <p:spPr>
          <a:noFill/>
        </p:spPr>
        <p:txBody>
          <a:bodyPr/>
          <a:lstStyle/>
          <a:p>
            <a:fld id="{A09AF275-7512-4DF5-B8ED-063C55C4C721}" type="slidenum">
              <a:rPr lang="en-US" smtClean="0"/>
              <a:pPr/>
              <a:t>29</a:t>
            </a:fld>
            <a:endParaRPr lang="en-US" smtClean="0"/>
          </a:p>
        </p:txBody>
      </p:sp>
      <p:sp>
        <p:nvSpPr>
          <p:cNvPr id="72707" name="Rectangle 2"/>
          <p:cNvSpPr>
            <a:spLocks noGrp="1" noRot="1" noChangeAspect="1" noChangeArrowheads="1" noTextEdit="1"/>
          </p:cNvSpPr>
          <p:nvPr>
            <p:ph type="sldImg"/>
          </p:nvPr>
        </p:nvSpPr>
        <p:spPr>
          <a:ln/>
        </p:spPr>
      </p:sp>
      <p:sp>
        <p:nvSpPr>
          <p:cNvPr id="72708" name="Rectangle 3"/>
          <p:cNvSpPr>
            <a:spLocks noGrp="1" noChangeArrowheads="1"/>
          </p:cNvSpPr>
          <p:nvPr>
            <p:ph type="body" idx="1"/>
          </p:nvPr>
        </p:nvSpPr>
        <p:spPr>
          <a:noFill/>
          <a:ln/>
        </p:spPr>
        <p:txBody>
          <a:bodyPr/>
          <a:lstStyle/>
          <a:p>
            <a:r>
              <a:rPr lang="en-US" dirty="0" smtClean="0">
                <a:latin typeface="Times"/>
              </a:rPr>
              <a:t>The maximum rate at which data can be transmitted over a given communication channel, under given conditions, is referred to as the </a:t>
            </a:r>
            <a:r>
              <a:rPr lang="en-US" b="1" dirty="0" smtClean="0">
                <a:latin typeface="Times"/>
              </a:rPr>
              <a:t>channel capacity</a:t>
            </a:r>
            <a:r>
              <a:rPr lang="en-US" dirty="0" smtClean="0">
                <a:latin typeface="Times"/>
              </a:rPr>
              <a:t>. There are four concepts here that we are trying to relate to one another.</a:t>
            </a:r>
          </a:p>
          <a:p>
            <a:r>
              <a:rPr lang="en-US" dirty="0" smtClean="0">
                <a:latin typeface="Times"/>
                <a:cs typeface="Times New Roman" pitchFamily="18" charset="0"/>
              </a:rPr>
              <a:t>• </a:t>
            </a:r>
            <a:r>
              <a:rPr lang="en-US" b="1" dirty="0" smtClean="0">
                <a:latin typeface="Times"/>
              </a:rPr>
              <a:t>Data rate</a:t>
            </a:r>
            <a:r>
              <a:rPr lang="en-US" dirty="0" smtClean="0">
                <a:latin typeface="Times"/>
              </a:rPr>
              <a:t>, in bits per second (bps), at which data can be communicated </a:t>
            </a:r>
          </a:p>
          <a:p>
            <a:r>
              <a:rPr lang="en-US" dirty="0" smtClean="0">
                <a:latin typeface="Times"/>
                <a:cs typeface="Times New Roman" pitchFamily="18" charset="0"/>
              </a:rPr>
              <a:t>• </a:t>
            </a:r>
            <a:r>
              <a:rPr lang="en-US" b="1" dirty="0" smtClean="0">
                <a:latin typeface="Times"/>
              </a:rPr>
              <a:t>Bandwidth,</a:t>
            </a:r>
            <a:r>
              <a:rPr lang="en-US" dirty="0" smtClean="0">
                <a:latin typeface="Times"/>
              </a:rPr>
              <a:t> as constrained by the transmitter and the nature of the transmission medium, expressed in cycles per second, or Hertz</a:t>
            </a:r>
          </a:p>
          <a:p>
            <a:r>
              <a:rPr lang="en-US" dirty="0" smtClean="0">
                <a:latin typeface="Times"/>
                <a:cs typeface="Times New Roman" pitchFamily="18" charset="0"/>
              </a:rPr>
              <a:t>• </a:t>
            </a:r>
            <a:r>
              <a:rPr lang="en-US" b="1" dirty="0" smtClean="0">
                <a:latin typeface="Times"/>
              </a:rPr>
              <a:t>Noise,</a:t>
            </a:r>
            <a:r>
              <a:rPr lang="en-US" dirty="0" smtClean="0">
                <a:latin typeface="Times"/>
              </a:rPr>
              <a:t> average level of noise over the communications path</a:t>
            </a:r>
          </a:p>
          <a:p>
            <a:r>
              <a:rPr lang="en-US" dirty="0" smtClean="0">
                <a:latin typeface="Times"/>
                <a:cs typeface="Times New Roman" pitchFamily="18" charset="0"/>
              </a:rPr>
              <a:t>•</a:t>
            </a:r>
            <a:r>
              <a:rPr lang="en-US" b="1" dirty="0" smtClean="0">
                <a:latin typeface="Times"/>
              </a:rPr>
              <a:t> Error rate,</a:t>
            </a:r>
            <a:r>
              <a:rPr lang="en-US" dirty="0" smtClean="0">
                <a:latin typeface="Times"/>
              </a:rPr>
              <a:t> at which errors occur, where an error is the reception of a 1 when a 0 was transmitted or the reception of a 0 when a 1 was transmitted</a:t>
            </a:r>
          </a:p>
          <a:p>
            <a:r>
              <a:rPr lang="en-US" dirty="0" smtClean="0">
                <a:latin typeface="Times"/>
              </a:rPr>
              <a:t>All transmission channels of any practical interest are of limited bandwidth, which arise from the physical properties of the transmission medium or from deliberate limitations at the transmitter on the bandwidth to prevent interference from other sources. Want to make as efficient use as possible of a given bandwidth. For digital data, this means that we would like to get as high a data rate as possible at a particular limit of error rate for a given bandwidth. The main constraint on achieving this efficiency is noise.</a:t>
            </a: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7"/>
          <p:cNvSpPr>
            <a:spLocks noGrp="1" noChangeArrowheads="1"/>
          </p:cNvSpPr>
          <p:nvPr>
            <p:ph type="sldNum" sz="quarter" idx="5"/>
          </p:nvPr>
        </p:nvSpPr>
        <p:spPr>
          <a:noFill/>
        </p:spPr>
        <p:txBody>
          <a:bodyPr/>
          <a:lstStyle/>
          <a:p>
            <a:fld id="{732A7F3F-AD4D-4CD7-A560-E693C8C7488E}" type="slidenum">
              <a:rPr lang="en-US" smtClean="0"/>
              <a:pPr/>
              <a:t>30</a:t>
            </a:fld>
            <a:endParaRPr lang="en-US" smtClean="0"/>
          </a:p>
        </p:txBody>
      </p:sp>
      <p:sp>
        <p:nvSpPr>
          <p:cNvPr id="73731" name="Rectangle 2"/>
          <p:cNvSpPr>
            <a:spLocks noGrp="1" noRot="1" noChangeAspect="1" noChangeArrowheads="1" noTextEdit="1"/>
          </p:cNvSpPr>
          <p:nvPr>
            <p:ph type="sldImg"/>
          </p:nvPr>
        </p:nvSpPr>
        <p:spPr>
          <a:ln/>
        </p:spPr>
      </p:sp>
      <p:sp>
        <p:nvSpPr>
          <p:cNvPr id="73732" name="Rectangle 3"/>
          <p:cNvSpPr>
            <a:spLocks noGrp="1" noChangeArrowheads="1"/>
          </p:cNvSpPr>
          <p:nvPr>
            <p:ph type="body" idx="1"/>
          </p:nvPr>
        </p:nvSpPr>
        <p:spPr>
          <a:noFill/>
          <a:ln/>
        </p:spPr>
        <p:txBody>
          <a:bodyPr/>
          <a:lstStyle/>
          <a:p>
            <a:r>
              <a:rPr lang="en-US" dirty="0" smtClean="0">
                <a:latin typeface="Times"/>
              </a:rPr>
              <a:t>Consider a noise free channel where the limitation on data rate is simply the bandwidth of the signal. </a:t>
            </a:r>
            <a:r>
              <a:rPr lang="en-US" dirty="0" err="1" smtClean="0">
                <a:latin typeface="Times"/>
              </a:rPr>
              <a:t>Nyquist</a:t>
            </a:r>
            <a:r>
              <a:rPr lang="en-US" dirty="0" smtClean="0">
                <a:latin typeface="Times"/>
              </a:rPr>
              <a:t> states that if the rate of signal transmission is 2</a:t>
            </a:r>
            <a:r>
              <a:rPr lang="en-US" i="1" dirty="0" smtClean="0">
                <a:latin typeface="Times"/>
              </a:rPr>
              <a:t>B</a:t>
            </a:r>
            <a:r>
              <a:rPr lang="en-US" dirty="0" smtClean="0">
                <a:latin typeface="Times"/>
              </a:rPr>
              <a:t>, then a signal with frequencies no greater than </a:t>
            </a:r>
            <a:r>
              <a:rPr lang="en-US" i="1" dirty="0" smtClean="0">
                <a:latin typeface="Times"/>
              </a:rPr>
              <a:t>B</a:t>
            </a:r>
            <a:r>
              <a:rPr lang="en-US" dirty="0" smtClean="0">
                <a:latin typeface="Times"/>
              </a:rPr>
              <a:t> is sufficient to carry the signal rate. Conversely given a bandwidth of </a:t>
            </a:r>
            <a:r>
              <a:rPr lang="en-US" i="1" dirty="0" smtClean="0">
                <a:latin typeface="Times"/>
              </a:rPr>
              <a:t>B</a:t>
            </a:r>
            <a:r>
              <a:rPr lang="en-US" dirty="0" smtClean="0">
                <a:latin typeface="Times"/>
              </a:rPr>
              <a:t>, the highest signal rate that can be carried is 2</a:t>
            </a:r>
            <a:r>
              <a:rPr lang="en-US" i="1" dirty="0" smtClean="0">
                <a:latin typeface="Times"/>
              </a:rPr>
              <a:t>B</a:t>
            </a:r>
            <a:r>
              <a:rPr lang="en-US" dirty="0" smtClean="0">
                <a:latin typeface="Times"/>
              </a:rPr>
              <a:t>. This limitation is due to the effect of </a:t>
            </a:r>
            <a:r>
              <a:rPr lang="en-US" dirty="0" err="1" smtClean="0">
                <a:latin typeface="Times"/>
              </a:rPr>
              <a:t>intersymbol</a:t>
            </a:r>
            <a:r>
              <a:rPr lang="en-US" dirty="0" smtClean="0">
                <a:latin typeface="Times"/>
              </a:rPr>
              <a:t> interference, such as is produced by delay distortion. </a:t>
            </a:r>
          </a:p>
          <a:p>
            <a:r>
              <a:rPr lang="en-US" dirty="0" smtClean="0">
                <a:latin typeface="Times"/>
              </a:rPr>
              <a:t>If the signals to be transmitted are binary (two voltage levels), then the data rate that can be supported by </a:t>
            </a:r>
            <a:r>
              <a:rPr lang="en-US" i="1" dirty="0" smtClean="0">
                <a:latin typeface="Times"/>
              </a:rPr>
              <a:t>B</a:t>
            </a:r>
            <a:r>
              <a:rPr lang="en-US" dirty="0" smtClean="0">
                <a:latin typeface="Times"/>
              </a:rPr>
              <a:t> Hz is 2</a:t>
            </a:r>
            <a:r>
              <a:rPr lang="en-US" i="1" dirty="0" smtClean="0">
                <a:latin typeface="Times"/>
              </a:rPr>
              <a:t>B </a:t>
            </a:r>
            <a:r>
              <a:rPr lang="en-US" dirty="0" smtClean="0">
                <a:latin typeface="Times"/>
              </a:rPr>
              <a:t>bps. However signals with more than two levels can be used; that is, each signal element can represent more than one bit. For example, if four possible voltage levels are used as signals, then each signal element can represent two bits. With multilevel signaling, the </a:t>
            </a:r>
            <a:r>
              <a:rPr lang="en-US" dirty="0" err="1" smtClean="0">
                <a:latin typeface="Times"/>
              </a:rPr>
              <a:t>Nyquist</a:t>
            </a:r>
            <a:r>
              <a:rPr lang="en-US" dirty="0" smtClean="0">
                <a:latin typeface="Times"/>
              </a:rPr>
              <a:t> formulation becomes: </a:t>
            </a:r>
            <a:r>
              <a:rPr lang="en-US" i="1" dirty="0" smtClean="0">
                <a:latin typeface="Times"/>
              </a:rPr>
              <a:t>C</a:t>
            </a:r>
            <a:r>
              <a:rPr lang="en-US" dirty="0" smtClean="0">
                <a:latin typeface="Times"/>
              </a:rPr>
              <a:t> = 2</a:t>
            </a:r>
            <a:r>
              <a:rPr lang="en-US" i="1" dirty="0" smtClean="0">
                <a:latin typeface="Times"/>
              </a:rPr>
              <a:t>B</a:t>
            </a:r>
            <a:r>
              <a:rPr lang="en-US" dirty="0" smtClean="0">
                <a:latin typeface="Times"/>
              </a:rPr>
              <a:t> log</a:t>
            </a:r>
            <a:r>
              <a:rPr lang="en-US" baseline="-25000" dirty="0" smtClean="0">
                <a:latin typeface="Times"/>
              </a:rPr>
              <a:t>2</a:t>
            </a:r>
            <a:r>
              <a:rPr lang="en-US" dirty="0" smtClean="0">
                <a:latin typeface="Times"/>
              </a:rPr>
              <a:t> </a:t>
            </a:r>
            <a:r>
              <a:rPr lang="en-US" i="1" dirty="0" smtClean="0">
                <a:latin typeface="Times"/>
              </a:rPr>
              <a:t>M</a:t>
            </a:r>
            <a:r>
              <a:rPr lang="en-US" dirty="0" smtClean="0">
                <a:latin typeface="Times"/>
              </a:rPr>
              <a:t>, where </a:t>
            </a:r>
            <a:r>
              <a:rPr lang="en-US" i="1" dirty="0" smtClean="0">
                <a:latin typeface="Times"/>
              </a:rPr>
              <a:t>M</a:t>
            </a:r>
            <a:r>
              <a:rPr lang="en-US" dirty="0" smtClean="0">
                <a:latin typeface="Times"/>
              </a:rPr>
              <a:t> is the number of discrete signal or voltage levels. </a:t>
            </a:r>
          </a:p>
          <a:p>
            <a:r>
              <a:rPr lang="en-US" dirty="0" smtClean="0">
                <a:latin typeface="Times"/>
              </a:rPr>
              <a:t>So, for a given bandwidth, the data rate can be increased by increasing the number of different signal elements. However, this places an increased burden on the receiver, as it must distinguish one of </a:t>
            </a:r>
            <a:r>
              <a:rPr lang="en-US" i="1" dirty="0" smtClean="0">
                <a:latin typeface="Times"/>
              </a:rPr>
              <a:t>M</a:t>
            </a:r>
            <a:r>
              <a:rPr lang="en-US" dirty="0" smtClean="0">
                <a:latin typeface="Times"/>
              </a:rPr>
              <a:t> possible signal elements. Noise and other impairments on the transmission line will limit the practical value of </a:t>
            </a:r>
            <a:r>
              <a:rPr lang="en-US" i="1" dirty="0" smtClean="0">
                <a:latin typeface="Times"/>
              </a:rPr>
              <a:t>M</a:t>
            </a:r>
            <a:r>
              <a:rPr lang="en-US" dirty="0" smtClean="0">
                <a:latin typeface="Times"/>
              </a:rPr>
              <a:t>.</a:t>
            </a:r>
          </a:p>
          <a:p>
            <a:endParaRPr lang="en-US" dirty="0" smtClean="0">
              <a:latin typeface="Times"/>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7"/>
          <p:cNvSpPr>
            <a:spLocks noGrp="1" noChangeArrowheads="1"/>
          </p:cNvSpPr>
          <p:nvPr>
            <p:ph type="sldNum" sz="quarter" idx="5"/>
          </p:nvPr>
        </p:nvSpPr>
        <p:spPr>
          <a:noFill/>
        </p:spPr>
        <p:txBody>
          <a:bodyPr/>
          <a:lstStyle/>
          <a:p>
            <a:fld id="{732A7F3F-AD4D-4CD7-A560-E693C8C7488E}" type="slidenum">
              <a:rPr lang="en-US" smtClean="0"/>
              <a:pPr/>
              <a:t>31</a:t>
            </a:fld>
            <a:endParaRPr lang="en-US" smtClean="0"/>
          </a:p>
        </p:txBody>
      </p:sp>
      <p:sp>
        <p:nvSpPr>
          <p:cNvPr id="73731" name="Rectangle 2"/>
          <p:cNvSpPr>
            <a:spLocks noGrp="1" noRot="1" noChangeAspect="1" noChangeArrowheads="1" noTextEdit="1"/>
          </p:cNvSpPr>
          <p:nvPr>
            <p:ph type="sldImg"/>
          </p:nvPr>
        </p:nvSpPr>
        <p:spPr>
          <a:ln/>
        </p:spPr>
      </p:sp>
      <p:sp>
        <p:nvSpPr>
          <p:cNvPr id="73732" name="Rectangle 3"/>
          <p:cNvSpPr>
            <a:spLocks noGrp="1" noChangeArrowheads="1"/>
          </p:cNvSpPr>
          <p:nvPr>
            <p:ph type="body" idx="1"/>
          </p:nvPr>
        </p:nvSpPr>
        <p:spPr>
          <a:noFill/>
          <a:ln/>
        </p:spPr>
        <p:txBody>
          <a:bodyPr/>
          <a:lstStyle/>
          <a:p>
            <a:endParaRPr lang="en-US" dirty="0" smtClean="0">
              <a:latin typeface="Times"/>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7"/>
          <p:cNvSpPr>
            <a:spLocks noGrp="1" noChangeArrowheads="1"/>
          </p:cNvSpPr>
          <p:nvPr>
            <p:ph type="sldNum" sz="quarter" idx="5"/>
          </p:nvPr>
        </p:nvSpPr>
        <p:spPr>
          <a:noFill/>
        </p:spPr>
        <p:txBody>
          <a:bodyPr/>
          <a:lstStyle/>
          <a:p>
            <a:fld id="{732A7F3F-AD4D-4CD7-A560-E693C8C7488E}" type="slidenum">
              <a:rPr lang="en-US" smtClean="0"/>
              <a:pPr/>
              <a:t>32</a:t>
            </a:fld>
            <a:endParaRPr lang="en-US" smtClean="0"/>
          </a:p>
        </p:txBody>
      </p:sp>
      <p:sp>
        <p:nvSpPr>
          <p:cNvPr id="73731" name="Rectangle 2"/>
          <p:cNvSpPr>
            <a:spLocks noGrp="1" noRot="1" noChangeAspect="1" noChangeArrowheads="1" noTextEdit="1"/>
          </p:cNvSpPr>
          <p:nvPr>
            <p:ph type="sldImg"/>
          </p:nvPr>
        </p:nvSpPr>
        <p:spPr>
          <a:ln/>
        </p:spPr>
      </p:sp>
      <p:sp>
        <p:nvSpPr>
          <p:cNvPr id="73732" name="Rectangle 3"/>
          <p:cNvSpPr>
            <a:spLocks noGrp="1" noChangeArrowheads="1"/>
          </p:cNvSpPr>
          <p:nvPr>
            <p:ph type="body" idx="1"/>
          </p:nvPr>
        </p:nvSpPr>
        <p:spPr>
          <a:noFill/>
          <a:ln/>
        </p:spPr>
        <p:txBody>
          <a:bodyPr/>
          <a:lstStyle/>
          <a:p>
            <a:endParaRPr lang="en-US" dirty="0" smtClean="0">
              <a:latin typeface="Times"/>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7"/>
          <p:cNvSpPr>
            <a:spLocks noGrp="1" noChangeArrowheads="1"/>
          </p:cNvSpPr>
          <p:nvPr>
            <p:ph type="sldNum" sz="quarter" idx="5"/>
          </p:nvPr>
        </p:nvSpPr>
        <p:spPr>
          <a:noFill/>
        </p:spPr>
        <p:txBody>
          <a:bodyPr/>
          <a:lstStyle/>
          <a:p>
            <a:fld id="{DE868B8D-2D5A-40D2-A22F-2431D55114A0}" type="slidenum">
              <a:rPr lang="en-US" smtClean="0"/>
              <a:pPr/>
              <a:t>33</a:t>
            </a:fld>
            <a:endParaRPr lang="en-US" smtClean="0"/>
          </a:p>
        </p:txBody>
      </p:sp>
      <p:sp>
        <p:nvSpPr>
          <p:cNvPr id="74755" name="Rectangle 2"/>
          <p:cNvSpPr>
            <a:spLocks noGrp="1" noRot="1" noChangeAspect="1" noChangeArrowheads="1" noTextEdit="1"/>
          </p:cNvSpPr>
          <p:nvPr>
            <p:ph type="sldImg"/>
          </p:nvPr>
        </p:nvSpPr>
        <p:spPr>
          <a:ln/>
        </p:spPr>
      </p:sp>
      <p:sp>
        <p:nvSpPr>
          <p:cNvPr id="74756" name="Rectangle 3"/>
          <p:cNvSpPr>
            <a:spLocks noGrp="1" noChangeArrowheads="1"/>
          </p:cNvSpPr>
          <p:nvPr>
            <p:ph type="body" idx="1"/>
          </p:nvPr>
        </p:nvSpPr>
        <p:spPr>
          <a:noFill/>
          <a:ln/>
        </p:spPr>
        <p:txBody>
          <a:bodyPr/>
          <a:lstStyle/>
          <a:p>
            <a:r>
              <a:rPr lang="en-US" dirty="0" smtClean="0"/>
              <a:t>C</a:t>
            </a:r>
            <a:r>
              <a:rPr lang="en-US" dirty="0" smtClean="0">
                <a:latin typeface="Times"/>
              </a:rPr>
              <a:t>onsider the relationship among data rate, noise, and error rate. The presence of noise can corrupt one or more bits. If the data rate is increased, then the bits become "shorter" so that more bits are affected by a given pattern of noise. Mathematician Claude </a:t>
            </a:r>
            <a:r>
              <a:rPr lang="en-US" dirty="0" err="1" smtClean="0">
                <a:latin typeface="Times"/>
              </a:rPr>
              <a:t>Shannondeveloped</a:t>
            </a:r>
            <a:r>
              <a:rPr lang="en-US" dirty="0" smtClean="0">
                <a:latin typeface="Times"/>
              </a:rPr>
              <a:t> a formula relating these. For a given level of noise, expect that a greater signal strength would improve the ability to receive data correctly in the presence of noise. The key parameter involved is the </a:t>
            </a:r>
            <a:r>
              <a:rPr lang="en-US" b="1" dirty="0" smtClean="0">
                <a:latin typeface="Times"/>
              </a:rPr>
              <a:t>signal-to-noise ratio</a:t>
            </a:r>
            <a:r>
              <a:rPr lang="en-US" dirty="0" smtClean="0">
                <a:latin typeface="Times"/>
              </a:rPr>
              <a:t> (SNR, or S/N), which is the ratio of the power in a signal to the power contained in the noise that is present at a particular point in the transmission. Typically, this ratio is measured at a receiver, because it is at this point that an attempt is made to process the signal and recover the data. For convenience, this ratio is often reported in decibels. This expresses the amount, in decibels, that the intended signal exceeds the noise level. A high SNR will mean a high-quality signal and a low number of required intermediate repeaters.</a:t>
            </a:r>
          </a:p>
          <a:p>
            <a:r>
              <a:rPr lang="en-US" dirty="0" smtClean="0">
                <a:latin typeface="Times"/>
              </a:rPr>
              <a:t>The signal-to-noise ratio is important in the transmission of digital data because it sets the upper bound on the achievable data rate. Shannon's result is that the maximum channel capacity, in bits per second, obeys the equation shown. </a:t>
            </a:r>
            <a:r>
              <a:rPr lang="en-US" i="1" dirty="0" smtClean="0">
                <a:latin typeface="Times"/>
              </a:rPr>
              <a:t>C</a:t>
            </a:r>
            <a:r>
              <a:rPr lang="en-US" dirty="0" smtClean="0">
                <a:latin typeface="Times"/>
              </a:rPr>
              <a:t> is the capacity of the channel in bits per second and </a:t>
            </a:r>
            <a:r>
              <a:rPr lang="en-US" i="1" dirty="0" smtClean="0">
                <a:latin typeface="Times"/>
              </a:rPr>
              <a:t>B</a:t>
            </a:r>
            <a:r>
              <a:rPr lang="en-US" dirty="0" smtClean="0">
                <a:latin typeface="Times"/>
              </a:rPr>
              <a:t> is the bandwidth of the channel in Hertz. The Shannon formula represents the theoretical maximum that can be achieved. In practice, however, only much lower rates are achieved, in part because formula only assumes white noise (thermal noise). </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7"/>
          <p:cNvSpPr>
            <a:spLocks noGrp="1" noChangeArrowheads="1"/>
          </p:cNvSpPr>
          <p:nvPr>
            <p:ph type="sldNum" sz="quarter" idx="5"/>
          </p:nvPr>
        </p:nvSpPr>
        <p:spPr>
          <a:noFill/>
        </p:spPr>
        <p:txBody>
          <a:bodyPr/>
          <a:lstStyle/>
          <a:p>
            <a:fld id="{176FB9DF-18FA-4057-B5B1-97C31A3BB3CB}" type="slidenum">
              <a:rPr lang="en-US" smtClean="0"/>
              <a:pPr/>
              <a:t>4</a:t>
            </a:fld>
            <a:endParaRPr lang="en-US" smtClean="0"/>
          </a:p>
        </p:txBody>
      </p:sp>
      <p:sp>
        <p:nvSpPr>
          <p:cNvPr id="48131" name="Rectangle 2"/>
          <p:cNvSpPr>
            <a:spLocks noGrp="1" noRot="1" noChangeAspect="1" noChangeArrowheads="1" noTextEdit="1"/>
          </p:cNvSpPr>
          <p:nvPr>
            <p:ph type="sldImg"/>
          </p:nvPr>
        </p:nvSpPr>
        <p:spPr>
          <a:ln/>
        </p:spPr>
      </p:sp>
      <p:sp>
        <p:nvSpPr>
          <p:cNvPr id="48132" name="Rectangle 3"/>
          <p:cNvSpPr>
            <a:spLocks noGrp="1" noChangeArrowheads="1"/>
          </p:cNvSpPr>
          <p:nvPr>
            <p:ph type="body" idx="1"/>
          </p:nvPr>
        </p:nvSpPr>
        <p:spPr>
          <a:noFill/>
          <a:ln/>
        </p:spPr>
        <p:txBody>
          <a:bodyPr/>
          <a:lstStyle/>
          <a:p>
            <a:r>
              <a:rPr lang="en-US" smtClean="0">
                <a:latin typeface="Times"/>
              </a:rPr>
              <a:t>A transmission may be simplex, half duplex, or full duplex. In </a:t>
            </a:r>
            <a:r>
              <a:rPr lang="en-US" b="1" smtClean="0">
                <a:latin typeface="Times"/>
              </a:rPr>
              <a:t>simplex</a:t>
            </a:r>
            <a:r>
              <a:rPr lang="en-US" smtClean="0">
                <a:latin typeface="Times"/>
              </a:rPr>
              <a:t> transmission, signals are transmitted in only one direction; one station is transmitter and the other is receiver. In </a:t>
            </a:r>
            <a:r>
              <a:rPr lang="en-US" b="1" smtClean="0">
                <a:latin typeface="Times"/>
              </a:rPr>
              <a:t>half-duplex</a:t>
            </a:r>
            <a:r>
              <a:rPr lang="en-US" smtClean="0">
                <a:latin typeface="Times"/>
              </a:rPr>
              <a:t> operation, both stations may transmit, but only one at a time. In </a:t>
            </a:r>
            <a:r>
              <a:rPr lang="en-US" b="1" smtClean="0">
                <a:latin typeface="Times"/>
              </a:rPr>
              <a:t>full-duplex</a:t>
            </a:r>
            <a:r>
              <a:rPr lang="en-US" smtClean="0">
                <a:latin typeface="Times"/>
              </a:rPr>
              <a:t> operation, both stations may transmit simultaneously, and the medium is carrying signals in both directions at the same time. </a:t>
            </a:r>
          </a:p>
          <a:p>
            <a:r>
              <a:rPr lang="en-US" smtClean="0">
                <a:latin typeface="Times"/>
              </a:rPr>
              <a:t>We should note that the definitions just given are the ones in common use in the United States (ANSI definitions). Elsewhere (ITU-T definitions), the term </a:t>
            </a:r>
            <a:r>
              <a:rPr lang="en-US" i="1" smtClean="0">
                <a:latin typeface="Times"/>
              </a:rPr>
              <a:t>simplex</a:t>
            </a:r>
            <a:r>
              <a:rPr lang="en-US" smtClean="0">
                <a:latin typeface="Times"/>
              </a:rPr>
              <a:t> is used to correspond to </a:t>
            </a:r>
            <a:r>
              <a:rPr lang="en-US" i="1" smtClean="0">
                <a:latin typeface="Times"/>
              </a:rPr>
              <a:t>half duplex</a:t>
            </a:r>
            <a:r>
              <a:rPr lang="en-US" smtClean="0">
                <a:latin typeface="Times"/>
              </a:rPr>
              <a:t> and </a:t>
            </a:r>
            <a:r>
              <a:rPr lang="en-US" i="1" smtClean="0">
                <a:latin typeface="Times"/>
              </a:rPr>
              <a:t>duplex</a:t>
            </a:r>
            <a:r>
              <a:rPr lang="en-US" smtClean="0">
                <a:latin typeface="Times"/>
              </a:rPr>
              <a:t> is used to correspond to </a:t>
            </a:r>
            <a:r>
              <a:rPr lang="en-US" i="1" smtClean="0">
                <a:latin typeface="Times"/>
              </a:rPr>
              <a:t>full duplex.</a:t>
            </a:r>
            <a:endParaRPr lang="en-US" smtClean="0">
              <a:latin typeface="Times"/>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7"/>
          <p:cNvSpPr>
            <a:spLocks noGrp="1" noChangeArrowheads="1"/>
          </p:cNvSpPr>
          <p:nvPr>
            <p:ph type="sldNum" sz="quarter" idx="5"/>
          </p:nvPr>
        </p:nvSpPr>
        <p:spPr>
          <a:noFill/>
        </p:spPr>
        <p:txBody>
          <a:bodyPr/>
          <a:lstStyle/>
          <a:p>
            <a:fld id="{DE868B8D-2D5A-40D2-A22F-2431D55114A0}" type="slidenum">
              <a:rPr lang="en-US" smtClean="0"/>
              <a:pPr/>
              <a:t>34</a:t>
            </a:fld>
            <a:endParaRPr lang="en-US" smtClean="0"/>
          </a:p>
        </p:txBody>
      </p:sp>
      <p:sp>
        <p:nvSpPr>
          <p:cNvPr id="74755" name="Rectangle 2"/>
          <p:cNvSpPr>
            <a:spLocks noGrp="1" noRot="1" noChangeAspect="1" noChangeArrowheads="1" noTextEdit="1"/>
          </p:cNvSpPr>
          <p:nvPr>
            <p:ph type="sldImg"/>
          </p:nvPr>
        </p:nvSpPr>
        <p:spPr>
          <a:ln/>
        </p:spPr>
      </p:sp>
      <p:sp>
        <p:nvSpPr>
          <p:cNvPr id="74756" name="Rectangle 3"/>
          <p:cNvSpPr>
            <a:spLocks noGrp="1" noChangeArrowheads="1"/>
          </p:cNvSpPr>
          <p:nvPr>
            <p:ph type="body" idx="1"/>
          </p:nvPr>
        </p:nvSpPr>
        <p:spPr>
          <a:noFill/>
          <a:ln/>
        </p:spPr>
        <p:txBody>
          <a:bodyPr/>
          <a:lstStyle/>
          <a:p>
            <a:r>
              <a:rPr lang="en-US" smtClean="0"/>
              <a:t>C</a:t>
            </a:r>
            <a:r>
              <a:rPr lang="en-US" smtClean="0">
                <a:latin typeface="Times"/>
              </a:rPr>
              <a:t>onsider the relationship among data rate, noise, and error rate. The presence of noise can corrupt one or more bits. If the data rate is increased, then the bits become "shorter" so that more bits are affected by a given pattern of noise. Mathematician Claude Shannondeveloped a formula relating these. For a given level of noise, expect that a greater signal strength would improve the ability to receive data correctly in the presence of noise. The key parameter involved is the </a:t>
            </a:r>
            <a:r>
              <a:rPr lang="en-US" b="1" smtClean="0">
                <a:latin typeface="Times"/>
              </a:rPr>
              <a:t>signal-to-noise ratio</a:t>
            </a:r>
            <a:r>
              <a:rPr lang="en-US" smtClean="0">
                <a:latin typeface="Times"/>
              </a:rPr>
              <a:t> (SNR, or S/N), which is the ratio of the power in a signal to the power contained in the noise that is present at a particular point in the transmission. Typically, this ratio is measured at a receiver, because it is at this point that an attempt is made to process the signal and recover the data. For convenience, this ratio is often reported in decibels. This expresses the amount, in decibels, that the intended signal exceeds the noise level. A high SNR will mean a high-quality signal and a low number of required intermediate repeaters.</a:t>
            </a:r>
          </a:p>
          <a:p>
            <a:r>
              <a:rPr lang="en-US" smtClean="0">
                <a:latin typeface="Times"/>
              </a:rPr>
              <a:t>The signal-to-noise ratio is important in the transmission of digital data because it sets the upper bound on the achievable data rate. Shannon's result is that the maximum channel capacity, in bits per second, obeys the equation shown. </a:t>
            </a:r>
            <a:r>
              <a:rPr lang="en-US" i="1" smtClean="0">
                <a:latin typeface="Times"/>
              </a:rPr>
              <a:t>C</a:t>
            </a:r>
            <a:r>
              <a:rPr lang="en-US" smtClean="0">
                <a:latin typeface="Times"/>
              </a:rPr>
              <a:t> is the capacity of the channel in bits per second and </a:t>
            </a:r>
            <a:r>
              <a:rPr lang="en-US" i="1" smtClean="0">
                <a:latin typeface="Times"/>
              </a:rPr>
              <a:t>B</a:t>
            </a:r>
            <a:r>
              <a:rPr lang="en-US" smtClean="0">
                <a:latin typeface="Times"/>
              </a:rPr>
              <a:t> is the bandwidth of the channel in Hertz. The Shannon formula represents the theoretical maximum that can be achieved. In practice, however, only much lower rates are achieved, in part because formula only assumes white noise (thermal noise). </a:t>
            </a:r>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7"/>
          <p:cNvSpPr>
            <a:spLocks noGrp="1" noChangeArrowheads="1"/>
          </p:cNvSpPr>
          <p:nvPr>
            <p:ph type="sldNum" sz="quarter" idx="5"/>
          </p:nvPr>
        </p:nvSpPr>
        <p:spPr>
          <a:noFill/>
        </p:spPr>
        <p:txBody>
          <a:bodyPr/>
          <a:lstStyle/>
          <a:p>
            <a:fld id="{DE868B8D-2D5A-40D2-A22F-2431D55114A0}" type="slidenum">
              <a:rPr lang="en-US" smtClean="0"/>
              <a:pPr/>
              <a:t>35</a:t>
            </a:fld>
            <a:endParaRPr lang="en-US" smtClean="0"/>
          </a:p>
        </p:txBody>
      </p:sp>
      <p:sp>
        <p:nvSpPr>
          <p:cNvPr id="74755" name="Rectangle 2"/>
          <p:cNvSpPr>
            <a:spLocks noGrp="1" noRot="1" noChangeAspect="1" noChangeArrowheads="1" noTextEdit="1"/>
          </p:cNvSpPr>
          <p:nvPr>
            <p:ph type="sldImg"/>
          </p:nvPr>
        </p:nvSpPr>
        <p:spPr>
          <a:ln/>
        </p:spPr>
      </p:sp>
      <p:sp>
        <p:nvSpPr>
          <p:cNvPr id="74756" name="Rectangle 3"/>
          <p:cNvSpPr>
            <a:spLocks noGrp="1" noChangeArrowheads="1"/>
          </p:cNvSpPr>
          <p:nvPr>
            <p:ph type="body" idx="1"/>
          </p:nvPr>
        </p:nvSpPr>
        <p:spPr>
          <a:noFill/>
          <a:ln/>
        </p:spPr>
        <p:txBody>
          <a:bodyPr/>
          <a:lstStyle/>
          <a:p>
            <a:endParaRPr lang="en-US" dirty="0" smtClean="0">
              <a:latin typeface="Times"/>
            </a:endParaRPr>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7"/>
          <p:cNvSpPr>
            <a:spLocks noGrp="1" noChangeArrowheads="1"/>
          </p:cNvSpPr>
          <p:nvPr>
            <p:ph type="sldNum" sz="quarter" idx="5"/>
          </p:nvPr>
        </p:nvSpPr>
        <p:spPr>
          <a:noFill/>
        </p:spPr>
        <p:txBody>
          <a:bodyPr/>
          <a:lstStyle/>
          <a:p>
            <a:fld id="{DE868B8D-2D5A-40D2-A22F-2431D55114A0}" type="slidenum">
              <a:rPr lang="en-US" smtClean="0"/>
              <a:pPr/>
              <a:t>36</a:t>
            </a:fld>
            <a:endParaRPr lang="en-US" smtClean="0"/>
          </a:p>
        </p:txBody>
      </p:sp>
      <p:sp>
        <p:nvSpPr>
          <p:cNvPr id="74755" name="Rectangle 2"/>
          <p:cNvSpPr>
            <a:spLocks noGrp="1" noRot="1" noChangeAspect="1" noChangeArrowheads="1" noTextEdit="1"/>
          </p:cNvSpPr>
          <p:nvPr>
            <p:ph type="sldImg"/>
          </p:nvPr>
        </p:nvSpPr>
        <p:spPr>
          <a:ln/>
        </p:spPr>
      </p:sp>
      <p:sp>
        <p:nvSpPr>
          <p:cNvPr id="74756" name="Rectangle 3"/>
          <p:cNvSpPr>
            <a:spLocks noGrp="1" noChangeArrowheads="1"/>
          </p:cNvSpPr>
          <p:nvPr>
            <p:ph type="body" idx="1"/>
          </p:nvPr>
        </p:nvSpPr>
        <p:spPr>
          <a:noFill/>
          <a:ln/>
        </p:spPr>
        <p:txBody>
          <a:bodyPr/>
          <a:lstStyle/>
          <a:p>
            <a:endParaRPr lang="en-US" dirty="0" smtClean="0">
              <a:latin typeface="Times"/>
            </a:endParaRPr>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Slide Image Placeholder 1"/>
          <p:cNvSpPr>
            <a:spLocks noGrp="1" noRot="1" noChangeAspect="1" noTextEdit="1"/>
          </p:cNvSpPr>
          <p:nvPr>
            <p:ph type="sldImg"/>
          </p:nvPr>
        </p:nvSpPr>
        <p:spPr>
          <a:ln/>
        </p:spPr>
      </p:sp>
      <p:sp>
        <p:nvSpPr>
          <p:cNvPr id="75779" name="Notes Placeholder 2"/>
          <p:cNvSpPr>
            <a:spLocks noGrp="1"/>
          </p:cNvSpPr>
          <p:nvPr>
            <p:ph type="body" idx="1"/>
          </p:nvPr>
        </p:nvSpPr>
        <p:spPr>
          <a:noFill/>
          <a:ln/>
        </p:spPr>
        <p:txBody>
          <a:bodyPr/>
          <a:lstStyle/>
          <a:p>
            <a:endParaRPr lang="en-US" smtClean="0"/>
          </a:p>
        </p:txBody>
      </p:sp>
      <p:sp>
        <p:nvSpPr>
          <p:cNvPr id="75780" name="Slide Number Placeholder 3"/>
          <p:cNvSpPr>
            <a:spLocks noGrp="1"/>
          </p:cNvSpPr>
          <p:nvPr>
            <p:ph type="sldNum" sz="quarter" idx="5"/>
          </p:nvPr>
        </p:nvSpPr>
        <p:spPr>
          <a:noFill/>
        </p:spPr>
        <p:txBody>
          <a:bodyPr/>
          <a:lstStyle/>
          <a:p>
            <a:fld id="{F1DB3A78-0F6E-4CDB-A7E7-D2897955AE40}" type="slidenum">
              <a:rPr lang="en-US" smtClean="0"/>
              <a:pPr/>
              <a:t>37</a:t>
            </a:fld>
            <a:endParaRPr lang="en-US" smtClean="0"/>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7"/>
          <p:cNvSpPr>
            <a:spLocks noGrp="1" noChangeArrowheads="1"/>
          </p:cNvSpPr>
          <p:nvPr>
            <p:ph type="sldNum" sz="quarter" idx="5"/>
          </p:nvPr>
        </p:nvSpPr>
        <p:spPr>
          <a:noFill/>
        </p:spPr>
        <p:txBody>
          <a:bodyPr/>
          <a:lstStyle/>
          <a:p>
            <a:fld id="{D1014DEB-385F-4FD3-AB2A-0078FFF607EA}" type="slidenum">
              <a:rPr lang="en-US" smtClean="0"/>
              <a:pPr/>
              <a:t>38</a:t>
            </a:fld>
            <a:endParaRPr lang="en-US" smtClean="0"/>
          </a:p>
        </p:txBody>
      </p:sp>
      <p:sp>
        <p:nvSpPr>
          <p:cNvPr id="76803" name="Rectangle 2"/>
          <p:cNvSpPr>
            <a:spLocks noGrp="1" noRot="1" noChangeAspect="1" noChangeArrowheads="1" noTextEdit="1"/>
          </p:cNvSpPr>
          <p:nvPr>
            <p:ph type="sldImg"/>
          </p:nvPr>
        </p:nvSpPr>
        <p:spPr>
          <a:solidFill>
            <a:srgbClr val="FFFFFF"/>
          </a:solidFill>
          <a:ln/>
        </p:spPr>
      </p:sp>
      <p:sp>
        <p:nvSpPr>
          <p:cNvPr id="76804" name="Rectangle 3"/>
          <p:cNvSpPr>
            <a:spLocks noGrp="1" noChangeArrowheads="1"/>
          </p:cNvSpPr>
          <p:nvPr>
            <p:ph type="body" idx="1"/>
          </p:nvPr>
        </p:nvSpPr>
        <p:spPr>
          <a:xfrm>
            <a:off x="685800" y="4343400"/>
            <a:ext cx="5486400" cy="4114800"/>
          </a:xfrm>
          <a:solidFill>
            <a:srgbClr val="FFFFFF"/>
          </a:solidFill>
          <a:ln/>
        </p:spPr>
        <p:txBody>
          <a:bodyPr/>
          <a:lstStyle/>
          <a:p>
            <a:r>
              <a:rPr lang="en-US" smtClean="0"/>
              <a:t>Stallings DCC8e Chapter 3 summary.</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7"/>
          <p:cNvSpPr>
            <a:spLocks noGrp="1" noChangeArrowheads="1"/>
          </p:cNvSpPr>
          <p:nvPr>
            <p:ph type="sldNum" sz="quarter" idx="5"/>
          </p:nvPr>
        </p:nvSpPr>
        <p:spPr>
          <a:noFill/>
        </p:spPr>
        <p:txBody>
          <a:bodyPr/>
          <a:lstStyle/>
          <a:p>
            <a:fld id="{FBB9C75C-C0DE-4355-9DA7-63775374F6C5}" type="slidenum">
              <a:rPr lang="en-US" smtClean="0"/>
              <a:pPr/>
              <a:t>5</a:t>
            </a:fld>
            <a:endParaRPr lang="en-US" smtClean="0"/>
          </a:p>
        </p:txBody>
      </p:sp>
      <p:sp>
        <p:nvSpPr>
          <p:cNvPr id="49155" name="Rectangle 2"/>
          <p:cNvSpPr>
            <a:spLocks noGrp="1" noRot="1" noChangeAspect="1" noChangeArrowheads="1" noTextEdit="1"/>
          </p:cNvSpPr>
          <p:nvPr>
            <p:ph type="sldImg"/>
          </p:nvPr>
        </p:nvSpPr>
        <p:spPr>
          <a:ln/>
        </p:spPr>
      </p:sp>
      <p:sp>
        <p:nvSpPr>
          <p:cNvPr id="49156" name="Rectangle 3"/>
          <p:cNvSpPr>
            <a:spLocks noGrp="1" noChangeArrowheads="1"/>
          </p:cNvSpPr>
          <p:nvPr>
            <p:ph type="body" idx="1"/>
          </p:nvPr>
        </p:nvSpPr>
        <p:spPr>
          <a:noFill/>
          <a:ln/>
        </p:spPr>
        <p:txBody>
          <a:bodyPr/>
          <a:lstStyle/>
          <a:p>
            <a:r>
              <a:rPr lang="en-US" dirty="0" smtClean="0">
                <a:latin typeface="Times"/>
              </a:rPr>
              <a:t>In this book, we are concerned with electromagnetic signals used as a means to transmit data. The signal is a function of time, but it can also be expressed as a function of frequency; that is, the signal consists of components of different frequencies. It turns out that the </a:t>
            </a:r>
            <a:r>
              <a:rPr lang="en-US" b="1" dirty="0" smtClean="0">
                <a:latin typeface="Times"/>
              </a:rPr>
              <a:t>frequency domain</a:t>
            </a:r>
            <a:r>
              <a:rPr lang="en-US" dirty="0" smtClean="0">
                <a:latin typeface="Times"/>
              </a:rPr>
              <a:t> view of a signal is more important to an understanding of data transmission than a </a:t>
            </a:r>
            <a:r>
              <a:rPr lang="en-US" b="1" dirty="0" smtClean="0">
                <a:latin typeface="Times"/>
              </a:rPr>
              <a:t>time domain</a:t>
            </a:r>
            <a:r>
              <a:rPr lang="en-US" dirty="0" smtClean="0">
                <a:latin typeface="Times"/>
              </a:rPr>
              <a:t> view.</a:t>
            </a:r>
          </a:p>
          <a:p>
            <a:r>
              <a:rPr lang="en-US" dirty="0" smtClean="0">
                <a:latin typeface="Times"/>
              </a:rPr>
              <a:t>Viewed as a function of time, an electromagnetic signal can be either analog or digital. An </a:t>
            </a:r>
            <a:r>
              <a:rPr lang="en-US" b="1" dirty="0" smtClean="0">
                <a:latin typeface="Times"/>
              </a:rPr>
              <a:t>analog signal</a:t>
            </a:r>
            <a:r>
              <a:rPr lang="en-US" dirty="0" smtClean="0">
                <a:latin typeface="Times"/>
              </a:rPr>
              <a:t> is one in which the signal intensity varies in a smooth fashion over time. </a:t>
            </a:r>
            <a:r>
              <a:rPr lang="en-US" dirty="0" smtClean="0">
                <a:solidFill>
                  <a:srgbClr val="000000"/>
                </a:solidFill>
                <a:latin typeface="Times"/>
              </a:rPr>
              <a:t>A </a:t>
            </a:r>
            <a:r>
              <a:rPr lang="en-US" b="1" dirty="0" smtClean="0">
                <a:solidFill>
                  <a:srgbClr val="000000"/>
                </a:solidFill>
                <a:latin typeface="Times"/>
              </a:rPr>
              <a:t>digital signal</a:t>
            </a:r>
            <a:r>
              <a:rPr lang="en-US" dirty="0" smtClean="0">
                <a:solidFill>
                  <a:srgbClr val="000000"/>
                </a:solidFill>
                <a:latin typeface="Times"/>
              </a:rPr>
              <a:t> is one in which the signal intensity maintains a constant level for some period of time and then abruptly changes to another constant level.</a:t>
            </a:r>
            <a:r>
              <a:rPr lang="en-US" dirty="0" smtClean="0">
                <a:latin typeface="Times"/>
              </a:rPr>
              <a:t> </a:t>
            </a:r>
            <a:r>
              <a:rPr lang="en-US" dirty="0" smtClean="0"/>
              <a:t>This is an idealized definition. In fact, the transition from one voltage level to another will not be instantaneous, but there will be a small transition period.</a:t>
            </a:r>
          </a:p>
          <a:p>
            <a:r>
              <a:rPr lang="en-US" dirty="0" smtClean="0">
                <a:latin typeface="Times"/>
              </a:rPr>
              <a:t>The simplest sort of signal is a </a:t>
            </a:r>
            <a:r>
              <a:rPr lang="en-US" b="1" dirty="0" smtClean="0">
                <a:latin typeface="Times"/>
              </a:rPr>
              <a:t>periodic signal</a:t>
            </a:r>
            <a:r>
              <a:rPr lang="en-US" dirty="0" smtClean="0">
                <a:latin typeface="Times"/>
              </a:rPr>
              <a:t>, in which the same signal pattern repeats over time. Otherwise, a signal is </a:t>
            </a:r>
            <a:r>
              <a:rPr lang="en-US" b="1" dirty="0" smtClean="0">
                <a:latin typeface="Times"/>
              </a:rPr>
              <a:t>aperiodic</a:t>
            </a:r>
            <a:r>
              <a:rPr lang="en-US" dirty="0" smtClean="0">
                <a:latin typeface="Times"/>
              </a:rPr>
              <a:t>.</a:t>
            </a:r>
          </a:p>
          <a:p>
            <a:endParaRPr lang="en-US" dirty="0" smtClean="0">
              <a:latin typeface="Times"/>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7"/>
          <p:cNvSpPr>
            <a:spLocks noGrp="1" noChangeArrowheads="1"/>
          </p:cNvSpPr>
          <p:nvPr>
            <p:ph type="sldNum" sz="quarter" idx="5"/>
          </p:nvPr>
        </p:nvSpPr>
        <p:spPr>
          <a:noFill/>
        </p:spPr>
        <p:txBody>
          <a:bodyPr/>
          <a:lstStyle/>
          <a:p>
            <a:fld id="{2A20221C-EC04-4D88-9301-4B5295028BA6}" type="slidenum">
              <a:rPr lang="en-US" smtClean="0"/>
              <a:pPr/>
              <a:t>6</a:t>
            </a:fld>
            <a:endParaRPr lang="en-US" smtClean="0"/>
          </a:p>
        </p:txBody>
      </p:sp>
      <p:sp>
        <p:nvSpPr>
          <p:cNvPr id="50179" name="Rectangle 2"/>
          <p:cNvSpPr>
            <a:spLocks noGrp="1" noRot="1" noChangeAspect="1" noChangeArrowheads="1" noTextEdit="1"/>
          </p:cNvSpPr>
          <p:nvPr>
            <p:ph type="sldImg"/>
          </p:nvPr>
        </p:nvSpPr>
        <p:spPr>
          <a:ln/>
        </p:spPr>
      </p:sp>
      <p:sp>
        <p:nvSpPr>
          <p:cNvPr id="50180" name="Rectangle 3"/>
          <p:cNvSpPr>
            <a:spLocks noGrp="1" noChangeArrowheads="1"/>
          </p:cNvSpPr>
          <p:nvPr>
            <p:ph type="body" idx="1"/>
          </p:nvPr>
        </p:nvSpPr>
        <p:spPr>
          <a:noFill/>
          <a:ln/>
        </p:spPr>
        <p:txBody>
          <a:bodyPr/>
          <a:lstStyle/>
          <a:p>
            <a:r>
              <a:rPr lang="en-US" smtClean="0">
                <a:latin typeface="Times"/>
              </a:rPr>
              <a:t>Stallings DCC8e Figure 3.1 shows an example of both analog or digital signals. The continuous signal might represent speech, and the discrete signal might represent binary 1s and 0s.</a:t>
            </a:r>
          </a:p>
          <a:p>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a:spLocks noGrp="1" noChangeArrowheads="1"/>
          </p:cNvSpPr>
          <p:nvPr>
            <p:ph type="sldNum" sz="quarter" idx="5"/>
          </p:nvPr>
        </p:nvSpPr>
        <p:spPr>
          <a:noFill/>
        </p:spPr>
        <p:txBody>
          <a:bodyPr/>
          <a:lstStyle/>
          <a:p>
            <a:fld id="{D7FBB393-A744-474D-AEA1-6E3042A50C18}" type="slidenum">
              <a:rPr lang="en-US" smtClean="0"/>
              <a:pPr/>
              <a:t>7</a:t>
            </a:fld>
            <a:endParaRPr lang="en-US" smtClean="0"/>
          </a:p>
        </p:txBody>
      </p:sp>
      <p:sp>
        <p:nvSpPr>
          <p:cNvPr id="51203" name="Rectangle 2"/>
          <p:cNvSpPr>
            <a:spLocks noGrp="1" noRot="1" noChangeAspect="1" noChangeArrowheads="1" noTextEdit="1"/>
          </p:cNvSpPr>
          <p:nvPr>
            <p:ph type="sldImg"/>
          </p:nvPr>
        </p:nvSpPr>
        <p:spPr>
          <a:ln/>
        </p:spPr>
      </p:sp>
      <p:sp>
        <p:nvSpPr>
          <p:cNvPr id="51204" name="Rectangle 3"/>
          <p:cNvSpPr>
            <a:spLocks noGrp="1" noChangeArrowheads="1"/>
          </p:cNvSpPr>
          <p:nvPr>
            <p:ph type="body" idx="1"/>
          </p:nvPr>
        </p:nvSpPr>
        <p:spPr>
          <a:noFill/>
          <a:ln/>
        </p:spPr>
        <p:txBody>
          <a:bodyPr/>
          <a:lstStyle/>
          <a:p>
            <a:r>
              <a:rPr lang="en-US" smtClean="0">
                <a:latin typeface="Times"/>
              </a:rPr>
              <a:t>In Stallings DCC8e Figure 3.2 a signal is generated by the transmitter and transmitted over a medium. The signal is a function of time, but it can also be expressed as a function of frequency; that is, the signal consists of components of different frequencies. It turns out that the </a:t>
            </a:r>
            <a:r>
              <a:rPr lang="en-US" b="1" smtClean="0">
                <a:latin typeface="Times"/>
              </a:rPr>
              <a:t>frequency domain</a:t>
            </a:r>
            <a:r>
              <a:rPr lang="en-US" smtClean="0">
                <a:latin typeface="Times"/>
              </a:rPr>
              <a:t> view of a signal is more important to an understanding of data transmission than a </a:t>
            </a:r>
            <a:r>
              <a:rPr lang="en-US" b="1" smtClean="0">
                <a:latin typeface="Times"/>
              </a:rPr>
              <a:t>time domain</a:t>
            </a:r>
            <a:r>
              <a:rPr lang="en-US" smtClean="0">
                <a:latin typeface="Times"/>
              </a:rPr>
              <a:t> view. Both views are introduced here.</a:t>
            </a:r>
          </a:p>
          <a:p>
            <a:endParaRPr lang="en-US" smtClean="0">
              <a:latin typeface="Times"/>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a:spLocks noGrp="1" noChangeArrowheads="1"/>
          </p:cNvSpPr>
          <p:nvPr>
            <p:ph type="sldNum" sz="quarter" idx="5"/>
          </p:nvPr>
        </p:nvSpPr>
        <p:spPr>
          <a:noFill/>
        </p:spPr>
        <p:txBody>
          <a:bodyPr/>
          <a:lstStyle/>
          <a:p>
            <a:fld id="{27929BCF-B5C8-4A0E-A535-E1F31F4E090F}" type="slidenum">
              <a:rPr lang="en-US" smtClean="0"/>
              <a:pPr/>
              <a:t>8</a:t>
            </a:fld>
            <a:endParaRPr lang="en-US" smtClean="0"/>
          </a:p>
        </p:txBody>
      </p:sp>
      <p:sp>
        <p:nvSpPr>
          <p:cNvPr id="52227" name="Rectangle 2"/>
          <p:cNvSpPr>
            <a:spLocks noGrp="1" noRot="1" noChangeAspect="1" noChangeArrowheads="1" noTextEdit="1"/>
          </p:cNvSpPr>
          <p:nvPr>
            <p:ph type="sldImg"/>
          </p:nvPr>
        </p:nvSpPr>
        <p:spPr>
          <a:ln/>
        </p:spPr>
      </p:sp>
      <p:sp>
        <p:nvSpPr>
          <p:cNvPr id="52228" name="Rectangle 3"/>
          <p:cNvSpPr>
            <a:spLocks noGrp="1" noChangeArrowheads="1"/>
          </p:cNvSpPr>
          <p:nvPr>
            <p:ph type="body" idx="1"/>
          </p:nvPr>
        </p:nvSpPr>
        <p:spPr>
          <a:noFill/>
          <a:ln/>
        </p:spPr>
        <p:txBody>
          <a:bodyPr/>
          <a:lstStyle/>
          <a:p>
            <a:r>
              <a:rPr lang="en-US" smtClean="0">
                <a:latin typeface="Times"/>
              </a:rPr>
              <a:t>The sine wave is the fundamental periodic signal. A general sine wave can be represented by three parameters:</a:t>
            </a:r>
          </a:p>
          <a:p>
            <a:pPr>
              <a:buFontTx/>
              <a:buChar char="•"/>
            </a:pPr>
            <a:r>
              <a:rPr lang="en-US" smtClean="0">
                <a:latin typeface="Times"/>
              </a:rPr>
              <a:t>peak amplitude (</a:t>
            </a:r>
            <a:r>
              <a:rPr lang="en-US" i="1" smtClean="0">
                <a:latin typeface="Times"/>
              </a:rPr>
              <a:t>A</a:t>
            </a:r>
            <a:r>
              <a:rPr lang="en-US" smtClean="0">
                <a:latin typeface="Times"/>
              </a:rPr>
              <a:t>) - the maximum value or strength of the signal over time; typically measured in volts.</a:t>
            </a:r>
          </a:p>
          <a:p>
            <a:pPr>
              <a:buFontTx/>
              <a:buChar char="•"/>
            </a:pPr>
            <a:r>
              <a:rPr lang="en-US" smtClean="0">
                <a:latin typeface="Times"/>
              </a:rPr>
              <a:t>frequency (</a:t>
            </a:r>
            <a:r>
              <a:rPr lang="en-US" i="1" smtClean="0">
                <a:latin typeface="Times"/>
              </a:rPr>
              <a:t>f</a:t>
            </a:r>
            <a:r>
              <a:rPr lang="en-US" smtClean="0">
                <a:latin typeface="Times"/>
              </a:rPr>
              <a:t>) - the rate [in cycles per second, or Hertz (Hz)] at which the signal repeats. An equivalent parameter is the </a:t>
            </a:r>
            <a:r>
              <a:rPr lang="en-US" b="1" smtClean="0">
                <a:latin typeface="Times"/>
              </a:rPr>
              <a:t>period</a:t>
            </a:r>
            <a:r>
              <a:rPr lang="en-US" smtClean="0">
                <a:latin typeface="Times"/>
              </a:rPr>
              <a:t> (</a:t>
            </a:r>
            <a:r>
              <a:rPr lang="en-US" i="1" smtClean="0">
                <a:latin typeface="Times"/>
              </a:rPr>
              <a:t>T</a:t>
            </a:r>
            <a:r>
              <a:rPr lang="en-US" smtClean="0">
                <a:latin typeface="Times"/>
              </a:rPr>
              <a:t>) of a signal, so </a:t>
            </a:r>
            <a:r>
              <a:rPr lang="en-US" i="1" smtClean="0">
                <a:latin typeface="Times"/>
              </a:rPr>
              <a:t>T</a:t>
            </a:r>
            <a:r>
              <a:rPr lang="en-US" smtClean="0">
                <a:latin typeface="Times"/>
              </a:rPr>
              <a:t> = 1/</a:t>
            </a:r>
            <a:r>
              <a:rPr lang="en-US" i="1" smtClean="0">
                <a:latin typeface="Times"/>
              </a:rPr>
              <a:t>f</a:t>
            </a:r>
            <a:r>
              <a:rPr lang="en-US" smtClean="0">
                <a:latin typeface="Times"/>
              </a:rPr>
              <a:t>. </a:t>
            </a:r>
            <a:endParaRPr lang="en-US" b="1" smtClean="0">
              <a:latin typeface="Times"/>
            </a:endParaRPr>
          </a:p>
          <a:p>
            <a:pPr>
              <a:buFontTx/>
              <a:buChar char="•"/>
            </a:pPr>
            <a:r>
              <a:rPr lang="en-US" smtClean="0">
                <a:latin typeface="Times"/>
              </a:rPr>
              <a:t>phase (</a:t>
            </a:r>
            <a:r>
              <a:rPr lang="en-US" smtClean="0">
                <a:latin typeface="Symbol" pitchFamily="18" charset="2"/>
                <a:sym typeface="Symbol" pitchFamily="18" charset="2"/>
              </a:rPr>
              <a:t></a:t>
            </a:r>
            <a:r>
              <a:rPr lang="en-US" smtClean="0">
                <a:latin typeface="Times"/>
              </a:rPr>
              <a:t>) - measure of relative position in time within a single period of a signal, illustrated subsequently</a:t>
            </a:r>
          </a:p>
          <a:p>
            <a:r>
              <a:rPr lang="en-US" smtClean="0">
                <a:latin typeface="Times"/>
              </a:rPr>
              <a:t> </a:t>
            </a:r>
            <a:endParaRPr 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7"/>
          <p:cNvSpPr>
            <a:spLocks noGrp="1" noChangeArrowheads="1"/>
          </p:cNvSpPr>
          <p:nvPr>
            <p:ph type="sldNum" sz="quarter" idx="5"/>
          </p:nvPr>
        </p:nvSpPr>
        <p:spPr>
          <a:noFill/>
        </p:spPr>
        <p:txBody>
          <a:bodyPr/>
          <a:lstStyle/>
          <a:p>
            <a:fld id="{0060A1CD-B743-4AC8-A003-70D8227D10BA}" type="slidenum">
              <a:rPr lang="en-US" smtClean="0"/>
              <a:pPr/>
              <a:t>9</a:t>
            </a:fld>
            <a:endParaRPr lang="en-US" smtClean="0"/>
          </a:p>
        </p:txBody>
      </p:sp>
      <p:sp>
        <p:nvSpPr>
          <p:cNvPr id="53251" name="Rectangle 2"/>
          <p:cNvSpPr>
            <a:spLocks noGrp="1" noRot="1" noChangeAspect="1" noChangeArrowheads="1" noTextEdit="1"/>
          </p:cNvSpPr>
          <p:nvPr>
            <p:ph type="sldImg"/>
          </p:nvPr>
        </p:nvSpPr>
        <p:spPr>
          <a:ln/>
        </p:spPr>
      </p:sp>
      <p:sp>
        <p:nvSpPr>
          <p:cNvPr id="53252" name="Rectangle 3"/>
          <p:cNvSpPr>
            <a:spLocks noGrp="1" noChangeArrowheads="1"/>
          </p:cNvSpPr>
          <p:nvPr>
            <p:ph type="body" idx="1"/>
          </p:nvPr>
        </p:nvSpPr>
        <p:spPr>
          <a:noFill/>
          <a:ln/>
        </p:spPr>
        <p:txBody>
          <a:bodyPr/>
          <a:lstStyle/>
          <a:p>
            <a:r>
              <a:rPr lang="en-US" smtClean="0">
                <a:latin typeface="Times"/>
              </a:rPr>
              <a:t>The general sine wave can be written as: </a:t>
            </a:r>
            <a:r>
              <a:rPr lang="en-US" i="1" smtClean="0">
                <a:latin typeface="Times"/>
              </a:rPr>
              <a:t>s</a:t>
            </a:r>
            <a:r>
              <a:rPr lang="en-US" smtClean="0">
                <a:latin typeface="Times"/>
              </a:rPr>
              <a:t>(</a:t>
            </a:r>
            <a:r>
              <a:rPr lang="en-US" i="1" smtClean="0">
                <a:latin typeface="Times"/>
              </a:rPr>
              <a:t>t</a:t>
            </a:r>
            <a:r>
              <a:rPr lang="en-US" smtClean="0">
                <a:latin typeface="Times"/>
              </a:rPr>
              <a:t>) = </a:t>
            </a:r>
            <a:r>
              <a:rPr lang="en-US" i="1" smtClean="0">
                <a:latin typeface="Times"/>
              </a:rPr>
              <a:t>A</a:t>
            </a:r>
            <a:r>
              <a:rPr lang="en-US" smtClean="0">
                <a:latin typeface="Times"/>
              </a:rPr>
              <a:t> sin(2π</a:t>
            </a:r>
            <a:r>
              <a:rPr lang="en-US" i="1" smtClean="0">
                <a:latin typeface="Times"/>
              </a:rPr>
              <a:t>ft</a:t>
            </a:r>
            <a:r>
              <a:rPr lang="en-US" smtClean="0">
                <a:latin typeface="Times"/>
              </a:rPr>
              <a:t> + </a:t>
            </a:r>
            <a:r>
              <a:rPr lang="en-US" smtClean="0">
                <a:latin typeface="Symbol" pitchFamily="18" charset="2"/>
                <a:sym typeface="Symbol" pitchFamily="18" charset="2"/>
              </a:rPr>
              <a:t></a:t>
            </a:r>
            <a:r>
              <a:rPr lang="en-US" smtClean="0">
                <a:latin typeface="Times"/>
              </a:rPr>
              <a:t>), </a:t>
            </a:r>
            <a:r>
              <a:rPr lang="en-US" smtClean="0">
                <a:solidFill>
                  <a:srgbClr val="000000"/>
                </a:solidFill>
                <a:latin typeface="Times"/>
              </a:rPr>
              <a:t>known as a </a:t>
            </a:r>
            <a:r>
              <a:rPr lang="en-US" b="1" smtClean="0">
                <a:solidFill>
                  <a:srgbClr val="000000"/>
                </a:solidFill>
                <a:latin typeface="Times"/>
              </a:rPr>
              <a:t>sinusoid function</a:t>
            </a:r>
            <a:r>
              <a:rPr lang="en-US" smtClean="0">
                <a:solidFill>
                  <a:srgbClr val="000000"/>
                </a:solidFill>
                <a:latin typeface="Times"/>
              </a:rPr>
              <a:t>. </a:t>
            </a:r>
          </a:p>
          <a:p>
            <a:r>
              <a:rPr lang="en-US" smtClean="0">
                <a:latin typeface="Times"/>
              </a:rPr>
              <a:t>Stallings DCC8e </a:t>
            </a:r>
            <a:r>
              <a:rPr lang="en-US" smtClean="0">
                <a:solidFill>
                  <a:srgbClr val="000000"/>
                </a:solidFill>
                <a:latin typeface="Times"/>
              </a:rPr>
              <a:t>Figure 3.3 shows the effect of varying each of the three parameters, </a:t>
            </a:r>
            <a:r>
              <a:rPr lang="en-US" smtClean="0">
                <a:latin typeface="Times"/>
              </a:rPr>
              <a:t>the horizontal axis is time; the graphs display the value of a signal at a given point in space as a function of time</a:t>
            </a:r>
            <a:r>
              <a:rPr lang="en-US" smtClean="0">
                <a:solidFill>
                  <a:srgbClr val="000000"/>
                </a:solidFill>
                <a:latin typeface="Times"/>
              </a:rPr>
              <a:t>. In part (a) of the figure, the frequency is 1 Hz; thus the period is </a:t>
            </a:r>
            <a:r>
              <a:rPr lang="en-US" i="1" smtClean="0">
                <a:solidFill>
                  <a:srgbClr val="000000"/>
                </a:solidFill>
                <a:latin typeface="Times"/>
              </a:rPr>
              <a:t>T</a:t>
            </a:r>
            <a:r>
              <a:rPr lang="en-US" smtClean="0">
                <a:solidFill>
                  <a:srgbClr val="000000"/>
                </a:solidFill>
                <a:latin typeface="Times"/>
              </a:rPr>
              <a:t> = 1 second. Part (b) has the same frequency and phase but a peak amplitude of 0.5. In part (c) we have </a:t>
            </a:r>
            <a:r>
              <a:rPr lang="en-US" i="1" smtClean="0">
                <a:solidFill>
                  <a:srgbClr val="000000"/>
                </a:solidFill>
                <a:latin typeface="Times"/>
              </a:rPr>
              <a:t>f</a:t>
            </a:r>
            <a:r>
              <a:rPr lang="en-US" smtClean="0">
                <a:solidFill>
                  <a:srgbClr val="000000"/>
                </a:solidFill>
                <a:latin typeface="Times"/>
              </a:rPr>
              <a:t> = 2, which is equivalent to </a:t>
            </a:r>
            <a:r>
              <a:rPr lang="en-US" i="1" smtClean="0">
                <a:solidFill>
                  <a:srgbClr val="000000"/>
                </a:solidFill>
                <a:latin typeface="Times"/>
              </a:rPr>
              <a:t>T</a:t>
            </a:r>
            <a:r>
              <a:rPr lang="en-US" smtClean="0">
                <a:solidFill>
                  <a:srgbClr val="000000"/>
                </a:solidFill>
                <a:latin typeface="Times"/>
              </a:rPr>
              <a:t> = 0.5. </a:t>
            </a:r>
            <a:r>
              <a:rPr lang="en-US" smtClean="0">
                <a:latin typeface="Times"/>
              </a:rPr>
              <a:t>Finally, part (d) shows the effect of a phase shift of π/4 radians, which is 45 degrees (2π radians = 360˚ = 1 period).</a:t>
            </a:r>
          </a:p>
          <a:p>
            <a:r>
              <a:rPr lang="en-US" smtClean="0">
                <a:latin typeface="Times"/>
              </a:rPr>
              <a:t>These same graphs, with a change of scale, can apply with horizontal axes in space. In this case, the graphs display the value of a signal at a given point in time as a function of distance.</a:t>
            </a:r>
          </a:p>
          <a:p>
            <a:endParaRPr lang="en-US" smtClean="0">
              <a:latin typeface="Times"/>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7"/>
          <p:cNvSpPr>
            <a:spLocks noGrp="1" noChangeArrowheads="1"/>
          </p:cNvSpPr>
          <p:nvPr>
            <p:ph type="sldNum" sz="quarter" idx="5"/>
          </p:nvPr>
        </p:nvSpPr>
        <p:spPr>
          <a:noFill/>
        </p:spPr>
        <p:txBody>
          <a:bodyPr/>
          <a:lstStyle/>
          <a:p>
            <a:fld id="{2C2ACC5C-81CD-4019-8F65-BDAC411AF334}" type="slidenum">
              <a:rPr lang="en-US" smtClean="0"/>
              <a:pPr/>
              <a:t>10</a:t>
            </a:fld>
            <a:endParaRPr lang="en-US" smtClean="0"/>
          </a:p>
        </p:txBody>
      </p:sp>
      <p:sp>
        <p:nvSpPr>
          <p:cNvPr id="54275" name="Rectangle 2"/>
          <p:cNvSpPr>
            <a:spLocks noGrp="1" noRot="1" noChangeAspect="1" noChangeArrowheads="1" noTextEdit="1"/>
          </p:cNvSpPr>
          <p:nvPr>
            <p:ph type="sldImg"/>
          </p:nvPr>
        </p:nvSpPr>
        <p:spPr>
          <a:ln/>
        </p:spPr>
      </p:sp>
      <p:sp>
        <p:nvSpPr>
          <p:cNvPr id="54276" name="Rectangle 3"/>
          <p:cNvSpPr>
            <a:spLocks noGrp="1" noChangeArrowheads="1"/>
          </p:cNvSpPr>
          <p:nvPr>
            <p:ph type="body" idx="1"/>
          </p:nvPr>
        </p:nvSpPr>
        <p:spPr>
          <a:noFill/>
          <a:ln/>
        </p:spPr>
        <p:txBody>
          <a:bodyPr/>
          <a:lstStyle/>
          <a:p>
            <a:r>
              <a:rPr lang="en-US" smtClean="0">
                <a:latin typeface="Times"/>
              </a:rPr>
              <a:t>There is a simple relationship between the two sine waves, one in time and one in space. </a:t>
            </a:r>
            <a:r>
              <a:rPr lang="en-US" smtClean="0">
                <a:solidFill>
                  <a:srgbClr val="000000"/>
                </a:solidFill>
                <a:latin typeface="Times"/>
              </a:rPr>
              <a:t>The </a:t>
            </a:r>
            <a:r>
              <a:rPr lang="en-US" b="1" smtClean="0">
                <a:solidFill>
                  <a:srgbClr val="000000"/>
                </a:solidFill>
                <a:latin typeface="Times"/>
              </a:rPr>
              <a:t>wavelength</a:t>
            </a:r>
            <a:r>
              <a:rPr lang="en-US" smtClean="0">
                <a:solidFill>
                  <a:srgbClr val="000000"/>
                </a:solidFill>
                <a:latin typeface="Times"/>
              </a:rPr>
              <a:t> (</a:t>
            </a:r>
            <a:r>
              <a:rPr lang="en-US" smtClean="0">
                <a:solidFill>
                  <a:srgbClr val="000000"/>
                </a:solidFill>
                <a:latin typeface="Times"/>
                <a:sym typeface="Symbol" pitchFamily="18" charset="2"/>
              </a:rPr>
              <a:t></a:t>
            </a:r>
            <a:r>
              <a:rPr lang="en-US" smtClean="0">
                <a:solidFill>
                  <a:srgbClr val="000000"/>
                </a:solidFill>
                <a:latin typeface="Times"/>
              </a:rPr>
              <a:t>) of a signal is the distance occupied by a single cycle, or, put another way, the distance between two points of corresponding phase of two consecutive cycles. </a:t>
            </a:r>
            <a:r>
              <a:rPr lang="en-US" smtClean="0">
                <a:latin typeface="Times"/>
              </a:rPr>
              <a:t>Assume that the signal is traveling with a velocity </a:t>
            </a:r>
            <a:r>
              <a:rPr lang="en-US" i="1" smtClean="0">
                <a:latin typeface="Times"/>
              </a:rPr>
              <a:t>v</a:t>
            </a:r>
            <a:r>
              <a:rPr lang="en-US" smtClean="0">
                <a:latin typeface="Times"/>
              </a:rPr>
              <a:t>. Then the wavelength is related to the period as follows: </a:t>
            </a:r>
            <a:r>
              <a:rPr lang="en-US" smtClean="0">
                <a:latin typeface="Symbol" pitchFamily="18" charset="2"/>
                <a:sym typeface="Symbol" pitchFamily="18" charset="2"/>
              </a:rPr>
              <a:t></a:t>
            </a:r>
            <a:r>
              <a:rPr lang="en-US" smtClean="0">
                <a:latin typeface="Times"/>
              </a:rPr>
              <a:t> = </a:t>
            </a:r>
            <a:r>
              <a:rPr lang="en-US" i="1" smtClean="0">
                <a:latin typeface="Times"/>
              </a:rPr>
              <a:t>vT</a:t>
            </a:r>
            <a:r>
              <a:rPr lang="en-US" smtClean="0">
                <a:latin typeface="Times"/>
              </a:rPr>
              <a:t>. Equivalently, </a:t>
            </a:r>
            <a:r>
              <a:rPr lang="en-US" smtClean="0">
                <a:latin typeface="Symbol" pitchFamily="18" charset="2"/>
                <a:sym typeface="Symbol" pitchFamily="18" charset="2"/>
              </a:rPr>
              <a:t></a:t>
            </a:r>
            <a:r>
              <a:rPr lang="en-US" i="1" smtClean="0">
                <a:latin typeface="Times"/>
              </a:rPr>
              <a:t>f</a:t>
            </a:r>
            <a:r>
              <a:rPr lang="en-US" smtClean="0">
                <a:latin typeface="Times"/>
              </a:rPr>
              <a:t> = </a:t>
            </a:r>
            <a:r>
              <a:rPr lang="en-US" i="1" smtClean="0">
                <a:latin typeface="Times"/>
              </a:rPr>
              <a:t>v</a:t>
            </a:r>
            <a:r>
              <a:rPr lang="en-US" smtClean="0">
                <a:latin typeface="Times"/>
              </a:rPr>
              <a:t>. Of particular relevance to this discussion is the case where </a:t>
            </a:r>
            <a:r>
              <a:rPr lang="en-US" i="1" smtClean="0">
                <a:latin typeface="Times"/>
              </a:rPr>
              <a:t>v</a:t>
            </a:r>
            <a:r>
              <a:rPr lang="en-US" smtClean="0">
                <a:latin typeface="Times"/>
              </a:rPr>
              <a:t> = c, the speed of light in free space, which is approximately 3 </a:t>
            </a:r>
            <a:r>
              <a:rPr lang="en-US" smtClean="0">
                <a:latin typeface="Symbol" pitchFamily="18" charset="2"/>
                <a:sym typeface="Symbol" pitchFamily="18" charset="2"/>
              </a:rPr>
              <a:t></a:t>
            </a:r>
            <a:r>
              <a:rPr lang="en-US" smtClean="0">
                <a:latin typeface="Times"/>
              </a:rPr>
              <a:t> 10</a:t>
            </a:r>
            <a:r>
              <a:rPr lang="en-US" baseline="30000" smtClean="0">
                <a:latin typeface="Times"/>
              </a:rPr>
              <a:t>8</a:t>
            </a:r>
            <a:r>
              <a:rPr lang="en-US" smtClean="0">
                <a:latin typeface="Times"/>
              </a:rPr>
              <a:t> m/s.</a:t>
            </a:r>
          </a:p>
          <a:p>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1219200" y="3886200"/>
            <a:ext cx="6858000" cy="990600"/>
          </a:xfrm>
        </p:spPr>
        <p:txBody>
          <a:bodyPr anchor="t" anchorCtr="0"/>
          <a:lstStyle>
            <a:lvl1pPr algn="r">
              <a:defRPr sz="3200">
                <a:solidFill>
                  <a:schemeClr val="tx1"/>
                </a:solidFill>
              </a:defRPr>
            </a:lvl1pPr>
          </a:lstStyle>
          <a:p>
            <a:r>
              <a:rPr kumimoji="0" lang="en-US" smtClean="0"/>
              <a:t>Click to edit Master title style</a:t>
            </a:r>
            <a:endParaRPr kumimoji="0" lang="en-US"/>
          </a:p>
        </p:txBody>
      </p:sp>
      <p:sp>
        <p:nvSpPr>
          <p:cNvPr id="9" name="Subtitle 8"/>
          <p:cNvSpPr>
            <a:spLocks noGrp="1"/>
          </p:cNvSpPr>
          <p:nvPr>
            <p:ph type="subTitle" idx="1"/>
          </p:nvPr>
        </p:nvSpPr>
        <p:spPr>
          <a:xfrm>
            <a:off x="1219200" y="5124450"/>
            <a:ext cx="6858000" cy="533400"/>
          </a:xfrm>
        </p:spPr>
        <p:txBody>
          <a:bodyPr/>
          <a:lstStyle>
            <a:lvl1pPr marL="0" indent="0" algn="r">
              <a:buNone/>
              <a:defRPr sz="2000">
                <a:solidFill>
                  <a:schemeClr val="tx2"/>
                </a:solidFill>
                <a:latin typeface="+mj-lt"/>
                <a:ea typeface="+mj-ea"/>
                <a:cs typeface="+mj-cs"/>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6400800" y="6355080"/>
            <a:ext cx="2286000" cy="365760"/>
          </a:xfrm>
        </p:spPr>
        <p:txBody>
          <a:bodyPr/>
          <a:lstStyle>
            <a:lvl1pPr>
              <a:defRPr sz="1400"/>
            </a:lvl1pPr>
          </a:lstStyle>
          <a:p>
            <a:pPr>
              <a:defRPr/>
            </a:pPr>
            <a:endParaRPr lang="en-GB"/>
          </a:p>
        </p:txBody>
      </p:sp>
      <p:sp>
        <p:nvSpPr>
          <p:cNvPr id="17" name="Footer Placeholder 16"/>
          <p:cNvSpPr>
            <a:spLocks noGrp="1"/>
          </p:cNvSpPr>
          <p:nvPr>
            <p:ph type="ftr" sz="quarter" idx="11"/>
          </p:nvPr>
        </p:nvSpPr>
        <p:spPr>
          <a:xfrm>
            <a:off x="2898648" y="6355080"/>
            <a:ext cx="3474720" cy="365760"/>
          </a:xfrm>
        </p:spPr>
        <p:txBody>
          <a:bodyPr/>
          <a:lstStyle/>
          <a:p>
            <a:pPr>
              <a:defRPr/>
            </a:pPr>
            <a:endParaRPr lang="en-GB"/>
          </a:p>
        </p:txBody>
      </p:sp>
      <p:sp>
        <p:nvSpPr>
          <p:cNvPr id="29" name="Slide Number Placeholder 28"/>
          <p:cNvSpPr>
            <a:spLocks noGrp="1"/>
          </p:cNvSpPr>
          <p:nvPr>
            <p:ph type="sldNum" sz="quarter" idx="12"/>
          </p:nvPr>
        </p:nvSpPr>
        <p:spPr>
          <a:xfrm>
            <a:off x="1216152" y="6355080"/>
            <a:ext cx="1219200" cy="365760"/>
          </a:xfrm>
        </p:spPr>
        <p:txBody>
          <a:bodyPr/>
          <a:lstStyle/>
          <a:p>
            <a:pPr>
              <a:defRPr/>
            </a:pPr>
            <a:fld id="{017EC763-4062-4FB0-82CF-D6D1FEFFA366}" type="slidenum">
              <a:rPr lang="en-GB" smtClean="0"/>
              <a:pPr>
                <a:defRPr/>
              </a:pPr>
              <a:t>‹#›</a:t>
            </a:fld>
            <a:endParaRPr lang="en-GB"/>
          </a:p>
        </p:txBody>
      </p:sp>
      <p:sp>
        <p:nvSpPr>
          <p:cNvPr id="21" name="Rectangle 20"/>
          <p:cNvSpPr/>
          <p:nvPr/>
        </p:nvSpPr>
        <p:spPr>
          <a:xfrm>
            <a:off x="904875" y="3648075"/>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3" name="Rectangle 32"/>
          <p:cNvSpPr/>
          <p:nvPr/>
        </p:nvSpPr>
        <p:spPr>
          <a:xfrm>
            <a:off x="914400" y="5048250"/>
            <a:ext cx="7315200" cy="685800"/>
          </a:xfrm>
          <a:prstGeom prst="rect">
            <a:avLst/>
          </a:prstGeom>
          <a:noFill/>
          <a:ln w="6350" cap="rnd" cmpd="sng" algn="ctr">
            <a:solidFill>
              <a:schemeClr val="accent2"/>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2" name="Rectangle 21"/>
          <p:cNvSpPr/>
          <p:nvPr/>
        </p:nvSpPr>
        <p:spPr>
          <a:xfrm>
            <a:off x="904875" y="3648075"/>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Rectangle 31"/>
          <p:cNvSpPr/>
          <p:nvPr/>
        </p:nvSpPr>
        <p:spPr>
          <a:xfrm>
            <a:off x="914400" y="5048250"/>
            <a:ext cx="228600" cy="685800"/>
          </a:xfrm>
          <a:prstGeom prst="rect">
            <a:avLst/>
          </a:prstGeom>
          <a:solidFill>
            <a:schemeClr val="accent2"/>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pPr>
              <a:defRPr/>
            </a:pPr>
            <a:endParaRPr lang="en-GB"/>
          </a:p>
        </p:txBody>
      </p:sp>
      <p:sp>
        <p:nvSpPr>
          <p:cNvPr id="5" name="Footer Placeholder 4"/>
          <p:cNvSpPr>
            <a:spLocks noGrp="1"/>
          </p:cNvSpPr>
          <p:nvPr>
            <p:ph type="ftr" sz="quarter" idx="11"/>
          </p:nvPr>
        </p:nvSpPr>
        <p:spPr/>
        <p:txBody>
          <a:bodyPr/>
          <a:lstStyle/>
          <a:p>
            <a:pPr>
              <a:defRPr/>
            </a:pPr>
            <a:endParaRPr lang="en-GB"/>
          </a:p>
        </p:txBody>
      </p:sp>
      <p:sp>
        <p:nvSpPr>
          <p:cNvPr id="6" name="Slide Number Placeholder 5"/>
          <p:cNvSpPr>
            <a:spLocks noGrp="1"/>
          </p:cNvSpPr>
          <p:nvPr>
            <p:ph type="sldNum" sz="quarter" idx="12"/>
          </p:nvPr>
        </p:nvSpPr>
        <p:spPr/>
        <p:txBody>
          <a:bodyPr/>
          <a:lstStyle/>
          <a:p>
            <a:pPr>
              <a:defRPr/>
            </a:pPr>
            <a:fld id="{795357CB-199C-43DA-8F46-17F6AA378420}" type="slidenum">
              <a:rPr lang="en-GB" smtClean="0"/>
              <a:pPr>
                <a:defRPr/>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pPr>
              <a:defRPr/>
            </a:pPr>
            <a:endParaRPr lang="en-GB"/>
          </a:p>
        </p:txBody>
      </p:sp>
      <p:sp>
        <p:nvSpPr>
          <p:cNvPr id="5" name="Footer Placeholder 4"/>
          <p:cNvSpPr>
            <a:spLocks noGrp="1"/>
          </p:cNvSpPr>
          <p:nvPr>
            <p:ph type="ftr" sz="quarter" idx="11"/>
          </p:nvPr>
        </p:nvSpPr>
        <p:spPr/>
        <p:txBody>
          <a:bodyPr/>
          <a:lstStyle/>
          <a:p>
            <a:pPr>
              <a:defRPr/>
            </a:pPr>
            <a:endParaRPr lang="en-GB"/>
          </a:p>
        </p:txBody>
      </p:sp>
      <p:sp>
        <p:nvSpPr>
          <p:cNvPr id="6" name="Slide Number Placeholder 5"/>
          <p:cNvSpPr>
            <a:spLocks noGrp="1"/>
          </p:cNvSpPr>
          <p:nvPr>
            <p:ph type="sldNum" sz="quarter" idx="12"/>
          </p:nvPr>
        </p:nvSpPr>
        <p:spPr/>
        <p:txBody>
          <a:bodyPr/>
          <a:lstStyle/>
          <a:p>
            <a:pPr>
              <a:defRPr/>
            </a:pPr>
            <a:fld id="{F607DAAA-F79A-4FC4-BD50-326B543CCF63}" type="slidenum">
              <a:rPr lang="en-GB" smtClean="0"/>
              <a:pPr>
                <a:defRPr/>
              </a:pPr>
              <a:t>‹#›</a:t>
            </a:fld>
            <a:endParaRPr lang="en-GB"/>
          </a:p>
        </p:txBody>
      </p:sp>
      <p:sp>
        <p:nvSpPr>
          <p:cNvPr id="7" name="Straight Connector 6"/>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8" name="Isosceles Triangle 7"/>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traight Connector 8"/>
          <p:cNvSpPr>
            <a:spLocks noChangeShapeType="1"/>
          </p:cNvSpPr>
          <p:nvPr/>
        </p:nvSpPr>
        <p:spPr bwMode="auto">
          <a:xfrm rot="5400000">
            <a:off x="3629607" y="3201952"/>
            <a:ext cx="585216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pPr>
              <a:defRPr/>
            </a:pPr>
            <a:endParaRPr lang="en-GB"/>
          </a:p>
        </p:txBody>
      </p:sp>
      <p:sp>
        <p:nvSpPr>
          <p:cNvPr id="5" name="Footer Placeholder 4"/>
          <p:cNvSpPr>
            <a:spLocks noGrp="1"/>
          </p:cNvSpPr>
          <p:nvPr>
            <p:ph type="ftr" sz="quarter" idx="11"/>
          </p:nvPr>
        </p:nvSpPr>
        <p:spPr/>
        <p:txBody>
          <a:bodyPr/>
          <a:lstStyle/>
          <a:p>
            <a:pPr>
              <a:defRPr/>
            </a:pPr>
            <a:endParaRPr lang="en-GB"/>
          </a:p>
        </p:txBody>
      </p:sp>
      <p:sp>
        <p:nvSpPr>
          <p:cNvPr id="6" name="Slide Number Placeholder 5"/>
          <p:cNvSpPr>
            <a:spLocks noGrp="1"/>
          </p:cNvSpPr>
          <p:nvPr>
            <p:ph type="sldNum" sz="quarter" idx="12"/>
          </p:nvPr>
        </p:nvSpPr>
        <p:spPr/>
        <p:txBody>
          <a:bodyPr/>
          <a:lstStyle/>
          <a:p>
            <a:pPr>
              <a:defRPr/>
            </a:pPr>
            <a:fld id="{379D2924-B1AB-44E0-8A84-0C2D21A62D19}" type="slidenum">
              <a:rPr lang="en-GB" smtClean="0"/>
              <a:pPr>
                <a:defRPr/>
              </a:pPr>
              <a:t>‹#›</a:t>
            </a:fld>
            <a:endParaRPr lang="en-GB"/>
          </a:p>
        </p:txBody>
      </p:sp>
      <p:sp>
        <p:nvSpPr>
          <p:cNvPr id="8" name="Content Placeholder 7"/>
          <p:cNvSpPr>
            <a:spLocks noGrp="1"/>
          </p:cNvSpPr>
          <p:nvPr>
            <p:ph sz="quarter" idx="1"/>
          </p:nvPr>
        </p:nvSpPr>
        <p:spPr>
          <a:xfrm>
            <a:off x="457200" y="1219200"/>
            <a:ext cx="8229600" cy="493776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219200" y="2971800"/>
            <a:ext cx="6858000" cy="1066800"/>
          </a:xfrm>
        </p:spPr>
        <p:txBody>
          <a:bodyPr anchor="t" anchorCtr="0"/>
          <a:lstStyle>
            <a:lvl1pPr algn="r">
              <a:buNone/>
              <a:defRPr sz="3200" b="0" cap="none"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295400" y="4267200"/>
            <a:ext cx="6781800" cy="1143000"/>
          </a:xfrm>
        </p:spPr>
        <p:txBody>
          <a:bodyPr anchor="t" anchorCtr="0"/>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a:xfrm>
            <a:off x="6400800" y="6355080"/>
            <a:ext cx="2286000" cy="365760"/>
          </a:xfrm>
        </p:spPr>
        <p:txBody>
          <a:bodyPr/>
          <a:lstStyle/>
          <a:p>
            <a:pPr>
              <a:defRPr/>
            </a:pPr>
            <a:endParaRPr lang="en-GB"/>
          </a:p>
        </p:txBody>
      </p:sp>
      <p:sp>
        <p:nvSpPr>
          <p:cNvPr id="5" name="Footer Placeholder 4"/>
          <p:cNvSpPr>
            <a:spLocks noGrp="1"/>
          </p:cNvSpPr>
          <p:nvPr>
            <p:ph type="ftr" sz="quarter" idx="11"/>
          </p:nvPr>
        </p:nvSpPr>
        <p:spPr>
          <a:xfrm>
            <a:off x="2898648" y="6355080"/>
            <a:ext cx="3474720" cy="365760"/>
          </a:xfrm>
        </p:spPr>
        <p:txBody>
          <a:bodyPr/>
          <a:lstStyle/>
          <a:p>
            <a:pPr>
              <a:defRPr/>
            </a:pPr>
            <a:endParaRPr lang="en-GB"/>
          </a:p>
        </p:txBody>
      </p:sp>
      <p:sp>
        <p:nvSpPr>
          <p:cNvPr id="6" name="Slide Number Placeholder 5"/>
          <p:cNvSpPr>
            <a:spLocks noGrp="1"/>
          </p:cNvSpPr>
          <p:nvPr>
            <p:ph type="sldNum" sz="quarter" idx="12"/>
          </p:nvPr>
        </p:nvSpPr>
        <p:spPr>
          <a:xfrm>
            <a:off x="1069848" y="6355080"/>
            <a:ext cx="1520952" cy="365760"/>
          </a:xfrm>
        </p:spPr>
        <p:txBody>
          <a:bodyPr/>
          <a:lstStyle/>
          <a:p>
            <a:pPr>
              <a:defRPr/>
            </a:pPr>
            <a:fld id="{D947428F-C7EA-4FFA-A046-4F8AD6EDF5F8}" type="slidenum">
              <a:rPr lang="en-GB" smtClean="0"/>
              <a:pPr>
                <a:defRPr/>
              </a:pPr>
              <a:t>‹#›</a:t>
            </a:fld>
            <a:endParaRPr lang="en-GB"/>
          </a:p>
        </p:txBody>
      </p:sp>
      <p:sp>
        <p:nvSpPr>
          <p:cNvPr id="7" name="Rectangle 6"/>
          <p:cNvSpPr/>
          <p:nvPr/>
        </p:nvSpPr>
        <p:spPr>
          <a:xfrm>
            <a:off x="914400" y="2819400"/>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914400" y="2819400"/>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pPr>
              <a:defRPr/>
            </a:pPr>
            <a:endParaRPr lang="en-GB"/>
          </a:p>
        </p:txBody>
      </p:sp>
      <p:sp>
        <p:nvSpPr>
          <p:cNvPr id="6" name="Footer Placeholder 5"/>
          <p:cNvSpPr>
            <a:spLocks noGrp="1"/>
          </p:cNvSpPr>
          <p:nvPr>
            <p:ph type="ftr" sz="quarter" idx="11"/>
          </p:nvPr>
        </p:nvSpPr>
        <p:spPr/>
        <p:txBody>
          <a:bodyPr/>
          <a:lstStyle/>
          <a:p>
            <a:pPr>
              <a:defRPr/>
            </a:pPr>
            <a:endParaRPr lang="en-GB"/>
          </a:p>
        </p:txBody>
      </p:sp>
      <p:sp>
        <p:nvSpPr>
          <p:cNvPr id="7" name="Slide Number Placeholder 6"/>
          <p:cNvSpPr>
            <a:spLocks noGrp="1"/>
          </p:cNvSpPr>
          <p:nvPr>
            <p:ph type="sldNum" sz="quarter" idx="12"/>
          </p:nvPr>
        </p:nvSpPr>
        <p:spPr/>
        <p:txBody>
          <a:bodyPr/>
          <a:lstStyle/>
          <a:p>
            <a:pPr>
              <a:defRPr/>
            </a:pPr>
            <a:fld id="{7DA34785-0AA4-4FC7-B48B-F731CCD994CE}" type="slidenum">
              <a:rPr lang="en-GB" smtClean="0"/>
              <a:pPr>
                <a:defRPr/>
              </a:pPr>
              <a:t>‹#›</a:t>
            </a:fld>
            <a:endParaRPr lang="en-GB"/>
          </a:p>
        </p:txBody>
      </p:sp>
      <p:sp>
        <p:nvSpPr>
          <p:cNvPr id="9" name="Content Placeholder 8"/>
          <p:cNvSpPr>
            <a:spLocks noGrp="1"/>
          </p:cNvSpPr>
          <p:nvPr>
            <p:ph sz="quarter" idx="1"/>
          </p:nvPr>
        </p:nvSpPr>
        <p:spPr>
          <a:xfrm>
            <a:off x="457200" y="1219200"/>
            <a:ext cx="4041648" cy="493776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632198" y="1216152"/>
            <a:ext cx="4041648" cy="493776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285875"/>
            <a:ext cx="4040188" cy="685800"/>
          </a:xfrm>
          <a:noFill/>
          <a:ln>
            <a:noFill/>
          </a:ln>
        </p:spPr>
        <p:txBody>
          <a:bodyPr lIns="91440" anchor="b" anchorCtr="0">
            <a:noAutofit/>
          </a:bodyPr>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8200" y="1295400"/>
            <a:ext cx="4041775" cy="685800"/>
          </a:xfrm>
          <a:noFill/>
          <a:ln>
            <a:noFill/>
          </a:ln>
        </p:spPr>
        <p:txBody>
          <a:bodyPr lIns="91440" anchor="b" anchorCtr="0"/>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pPr>
              <a:defRPr/>
            </a:pPr>
            <a:endParaRPr lang="en-GB"/>
          </a:p>
        </p:txBody>
      </p:sp>
      <p:sp>
        <p:nvSpPr>
          <p:cNvPr id="8" name="Footer Placeholder 7"/>
          <p:cNvSpPr>
            <a:spLocks noGrp="1"/>
          </p:cNvSpPr>
          <p:nvPr>
            <p:ph type="ftr" sz="quarter" idx="11"/>
          </p:nvPr>
        </p:nvSpPr>
        <p:spPr/>
        <p:txBody>
          <a:bodyPr/>
          <a:lstStyle/>
          <a:p>
            <a:pPr>
              <a:defRPr/>
            </a:pPr>
            <a:endParaRPr lang="en-GB"/>
          </a:p>
        </p:txBody>
      </p:sp>
      <p:sp>
        <p:nvSpPr>
          <p:cNvPr id="9" name="Slide Number Placeholder 8"/>
          <p:cNvSpPr>
            <a:spLocks noGrp="1"/>
          </p:cNvSpPr>
          <p:nvPr>
            <p:ph type="sldNum" sz="quarter" idx="12"/>
          </p:nvPr>
        </p:nvSpPr>
        <p:spPr/>
        <p:txBody>
          <a:bodyPr/>
          <a:lstStyle/>
          <a:p>
            <a:pPr>
              <a:defRPr/>
            </a:pPr>
            <a:fld id="{872EA9F2-695E-40C2-AD5A-6A976CEE78C3}" type="slidenum">
              <a:rPr lang="en-GB" smtClean="0"/>
              <a:pPr>
                <a:defRPr/>
              </a:pPr>
              <a:t>‹#›</a:t>
            </a:fld>
            <a:endParaRPr lang="en-GB"/>
          </a:p>
        </p:txBody>
      </p:sp>
      <p:sp>
        <p:nvSpPr>
          <p:cNvPr id="11" name="Content Placeholder 10"/>
          <p:cNvSpPr>
            <a:spLocks noGrp="1"/>
          </p:cNvSpPr>
          <p:nvPr>
            <p:ph sz="quarter" idx="2"/>
          </p:nvPr>
        </p:nvSpPr>
        <p:spPr>
          <a:xfrm>
            <a:off x="457200" y="2133600"/>
            <a:ext cx="4038600" cy="4038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648200" y="2133600"/>
            <a:ext cx="4038600" cy="4038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pPr>
              <a:defRPr/>
            </a:pPr>
            <a:endParaRPr lang="en-GB"/>
          </a:p>
        </p:txBody>
      </p:sp>
      <p:sp>
        <p:nvSpPr>
          <p:cNvPr id="4" name="Footer Placeholder 3"/>
          <p:cNvSpPr>
            <a:spLocks noGrp="1"/>
          </p:cNvSpPr>
          <p:nvPr>
            <p:ph type="ftr" sz="quarter" idx="11"/>
          </p:nvPr>
        </p:nvSpPr>
        <p:spPr/>
        <p:txBody>
          <a:bodyPr/>
          <a:lstStyle/>
          <a:p>
            <a:pPr>
              <a:defRPr/>
            </a:pPr>
            <a:endParaRPr lang="en-GB"/>
          </a:p>
        </p:txBody>
      </p:sp>
      <p:sp>
        <p:nvSpPr>
          <p:cNvPr id="5" name="Slide Number Placeholder 4"/>
          <p:cNvSpPr>
            <a:spLocks noGrp="1"/>
          </p:cNvSpPr>
          <p:nvPr>
            <p:ph type="sldNum" sz="quarter" idx="12"/>
          </p:nvPr>
        </p:nvSpPr>
        <p:spPr/>
        <p:txBody>
          <a:bodyPr/>
          <a:lstStyle/>
          <a:p>
            <a:pPr>
              <a:defRPr/>
            </a:pPr>
            <a:fld id="{14CCFE9C-FB92-48A0-81A3-64227378285A}" type="slidenum">
              <a:rPr lang="en-GB" smtClean="0"/>
              <a:pPr>
                <a:defRPr/>
              </a:pPr>
              <a:t>‹#›</a:t>
            </a:fld>
            <a:endParaRPr lang="en-GB"/>
          </a:p>
        </p:txBody>
      </p:sp>
      <p:sp>
        <p:nvSpPr>
          <p:cNvPr id="6" name="Isosceles Triangle 5"/>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endParaRPr lang="en-GB"/>
          </a:p>
        </p:txBody>
      </p:sp>
      <p:sp>
        <p:nvSpPr>
          <p:cNvPr id="3" name="Footer Placeholder 2"/>
          <p:cNvSpPr>
            <a:spLocks noGrp="1"/>
          </p:cNvSpPr>
          <p:nvPr>
            <p:ph type="ftr" sz="quarter" idx="11"/>
          </p:nvPr>
        </p:nvSpPr>
        <p:spPr/>
        <p:txBody>
          <a:bodyPr/>
          <a:lstStyle/>
          <a:p>
            <a:pPr>
              <a:defRPr/>
            </a:pPr>
            <a:endParaRPr lang="en-GB"/>
          </a:p>
        </p:txBody>
      </p:sp>
      <p:sp>
        <p:nvSpPr>
          <p:cNvPr id="4" name="Slide Number Placeholder 3"/>
          <p:cNvSpPr>
            <a:spLocks noGrp="1"/>
          </p:cNvSpPr>
          <p:nvPr>
            <p:ph type="sldNum" sz="quarter" idx="12"/>
          </p:nvPr>
        </p:nvSpPr>
        <p:spPr/>
        <p:txBody>
          <a:bodyPr/>
          <a:lstStyle/>
          <a:p>
            <a:pPr>
              <a:defRPr/>
            </a:pPr>
            <a:fld id="{B9328172-85C5-4939-8358-0BDBB4DB194F}" type="slidenum">
              <a:rPr lang="en-GB" smtClean="0"/>
              <a:pPr>
                <a:defRPr/>
              </a:pPr>
              <a:t>‹#›</a:t>
            </a:fld>
            <a:endParaRPr lang="en-GB"/>
          </a:p>
        </p:txBody>
      </p:sp>
      <p:sp>
        <p:nvSpPr>
          <p:cNvPr id="5" name="Straight Connector 4"/>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6" name="Isosceles Triangle 5"/>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24600" y="304800"/>
            <a:ext cx="2514600" cy="838200"/>
          </a:xfrm>
        </p:spPr>
        <p:txBody>
          <a:bodyPr anchor="b" anchorCtr="0">
            <a:noAutofit/>
          </a:bodyPr>
          <a:lstStyle>
            <a:lvl1pPr algn="l">
              <a:buNone/>
              <a:defRPr sz="2000" b="1">
                <a:solidFill>
                  <a:schemeClr val="tx2"/>
                </a:solidFill>
                <a:latin typeface="+mn-lt"/>
                <a:ea typeface="+mn-ea"/>
                <a:cs typeface="+mn-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324600" y="1219200"/>
            <a:ext cx="2514600" cy="4843463"/>
          </a:xfrm>
        </p:spPr>
        <p:txBody>
          <a:bodyPr/>
          <a:lstStyle>
            <a:lvl1pPr marL="0" indent="0">
              <a:lnSpc>
                <a:spcPts val="22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pPr>
              <a:defRPr/>
            </a:pPr>
            <a:endParaRPr lang="en-GB"/>
          </a:p>
        </p:txBody>
      </p:sp>
      <p:sp>
        <p:nvSpPr>
          <p:cNvPr id="6" name="Footer Placeholder 5"/>
          <p:cNvSpPr>
            <a:spLocks noGrp="1"/>
          </p:cNvSpPr>
          <p:nvPr>
            <p:ph type="ftr" sz="quarter" idx="11"/>
          </p:nvPr>
        </p:nvSpPr>
        <p:spPr/>
        <p:txBody>
          <a:bodyPr/>
          <a:lstStyle/>
          <a:p>
            <a:pPr>
              <a:defRPr/>
            </a:pPr>
            <a:endParaRPr lang="en-GB"/>
          </a:p>
        </p:txBody>
      </p:sp>
      <p:sp>
        <p:nvSpPr>
          <p:cNvPr id="7" name="Slide Number Placeholder 6"/>
          <p:cNvSpPr>
            <a:spLocks noGrp="1"/>
          </p:cNvSpPr>
          <p:nvPr>
            <p:ph type="sldNum" sz="quarter" idx="12"/>
          </p:nvPr>
        </p:nvSpPr>
        <p:spPr/>
        <p:txBody>
          <a:bodyPr/>
          <a:lstStyle/>
          <a:p>
            <a:pPr>
              <a:defRPr/>
            </a:pPr>
            <a:fld id="{F7591784-1F71-4713-B155-2096924514AC}" type="slidenum">
              <a:rPr lang="en-GB" smtClean="0"/>
              <a:pPr>
                <a:defRPr/>
              </a:pPr>
              <a:t>‹#›</a:t>
            </a:fld>
            <a:endParaRPr lang="en-GB"/>
          </a:p>
        </p:txBody>
      </p:sp>
      <p:sp>
        <p:nvSpPr>
          <p:cNvPr id="8" name="Straight Connector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Straight Connector 9"/>
          <p:cNvSpPr>
            <a:spLocks noChangeShapeType="1"/>
          </p:cNvSpPr>
          <p:nvPr/>
        </p:nvSpPr>
        <p:spPr bwMode="auto">
          <a:xfrm rot="5400000">
            <a:off x="3160645" y="3324225"/>
            <a:ext cx="603504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9" name="Isosceles Triangle 8"/>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Content Placeholder 11"/>
          <p:cNvSpPr>
            <a:spLocks noGrp="1"/>
          </p:cNvSpPr>
          <p:nvPr>
            <p:ph sz="quarter" idx="1"/>
          </p:nvPr>
        </p:nvSpPr>
        <p:spPr>
          <a:xfrm>
            <a:off x="304800" y="304800"/>
            <a:ext cx="5715000" cy="5715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500856"/>
            <a:ext cx="8229600" cy="674688"/>
          </a:xfrm>
          <a:ln>
            <a:solidFill>
              <a:schemeClr val="accent1"/>
            </a:solidFill>
          </a:ln>
        </p:spPr>
        <p:txBody>
          <a:bodyPr lIns="274320" anchor="ctr"/>
          <a:lstStyle>
            <a:lvl1pPr algn="r">
              <a:buNone/>
              <a:defRPr sz="2000" b="0">
                <a:solidFill>
                  <a:schemeClr val="tx1"/>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457200" y="1905000"/>
            <a:ext cx="8229600" cy="4270248"/>
          </a:xfrm>
          <a:solidFill>
            <a:schemeClr val="tx1">
              <a:shade val="50000"/>
            </a:schemeClr>
          </a:solidFill>
          <a:ln>
            <a:noFill/>
          </a:ln>
          <a:effectLst/>
        </p:spPr>
        <p:txBody>
          <a:bodyPr/>
          <a:lstStyle>
            <a:lvl1pPr marL="0" indent="0">
              <a:spcBef>
                <a:spcPts val="600"/>
              </a:spcBef>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457200" y="1219200"/>
            <a:ext cx="8229600" cy="533400"/>
          </a:xfrm>
        </p:spPr>
        <p:txBody>
          <a:bodyPr anchor="ctr" anchorCtr="0"/>
          <a:lstStyle>
            <a:lvl1pPr marL="0" indent="0" algn="l">
              <a:buFontTx/>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pPr>
              <a:defRPr/>
            </a:pPr>
            <a:endParaRPr lang="en-GB"/>
          </a:p>
        </p:txBody>
      </p:sp>
      <p:sp>
        <p:nvSpPr>
          <p:cNvPr id="6" name="Footer Placeholder 5"/>
          <p:cNvSpPr>
            <a:spLocks noGrp="1"/>
          </p:cNvSpPr>
          <p:nvPr>
            <p:ph type="ftr" sz="quarter" idx="11"/>
          </p:nvPr>
        </p:nvSpPr>
        <p:spPr/>
        <p:txBody>
          <a:bodyPr/>
          <a:lstStyle/>
          <a:p>
            <a:pPr>
              <a:defRPr/>
            </a:pPr>
            <a:endParaRPr lang="en-GB"/>
          </a:p>
        </p:txBody>
      </p:sp>
      <p:sp>
        <p:nvSpPr>
          <p:cNvPr id="7" name="Slide Number Placeholder 6"/>
          <p:cNvSpPr>
            <a:spLocks noGrp="1"/>
          </p:cNvSpPr>
          <p:nvPr>
            <p:ph type="sldNum" sz="quarter" idx="12"/>
          </p:nvPr>
        </p:nvSpPr>
        <p:spPr/>
        <p:txBody>
          <a:bodyPr/>
          <a:lstStyle/>
          <a:p>
            <a:pPr>
              <a:defRPr/>
            </a:pPr>
            <a:fld id="{9AD52004-F0AC-40A4-92B8-05A31DC4520D}" type="slidenum">
              <a:rPr lang="en-GB" smtClean="0"/>
              <a:pPr>
                <a:defRPr/>
              </a:pPr>
              <a:t>‹#›</a:t>
            </a:fld>
            <a:endParaRPr lang="en-GB"/>
          </a:p>
        </p:txBody>
      </p:sp>
      <p:sp>
        <p:nvSpPr>
          <p:cNvPr id="8" name="Straight Connector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9" name="Isosceles Triangle 8"/>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457200" y="500856"/>
            <a:ext cx="182880" cy="68580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152400"/>
            <a:ext cx="8229600" cy="990600"/>
          </a:xfrm>
          <a:prstGeom prst="rect">
            <a:avLst/>
          </a:prstGeom>
        </p:spPr>
        <p:txBody>
          <a:bodyPr vert="horz"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219200"/>
            <a:ext cx="8229600" cy="4910328"/>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400800" y="6356350"/>
            <a:ext cx="2289048" cy="365760"/>
          </a:xfrm>
          <a:prstGeom prst="rect">
            <a:avLst/>
          </a:prstGeom>
        </p:spPr>
        <p:txBody>
          <a:bodyPr vert="horz"/>
          <a:lstStyle>
            <a:lvl1pPr algn="l" eaLnBrk="1" latinLnBrk="0" hangingPunct="1">
              <a:defRPr kumimoji="0" sz="1400">
                <a:solidFill>
                  <a:schemeClr val="tx2"/>
                </a:solidFill>
              </a:defRPr>
            </a:lvl1pPr>
          </a:lstStyle>
          <a:p>
            <a:pPr>
              <a:defRPr/>
            </a:pPr>
            <a:endParaRPr lang="en-GB"/>
          </a:p>
        </p:txBody>
      </p:sp>
      <p:sp>
        <p:nvSpPr>
          <p:cNvPr id="3" name="Footer Placeholder 2"/>
          <p:cNvSpPr>
            <a:spLocks noGrp="1"/>
          </p:cNvSpPr>
          <p:nvPr>
            <p:ph type="ftr" sz="quarter" idx="3"/>
          </p:nvPr>
        </p:nvSpPr>
        <p:spPr>
          <a:xfrm>
            <a:off x="2898648" y="6356350"/>
            <a:ext cx="3505200" cy="365760"/>
          </a:xfrm>
          <a:prstGeom prst="rect">
            <a:avLst/>
          </a:prstGeom>
        </p:spPr>
        <p:txBody>
          <a:bodyPr vert="horz"/>
          <a:lstStyle>
            <a:lvl1pPr algn="r" eaLnBrk="1" latinLnBrk="0" hangingPunct="1">
              <a:defRPr kumimoji="0" sz="1400">
                <a:solidFill>
                  <a:schemeClr val="tx2"/>
                </a:solidFill>
              </a:defRPr>
            </a:lvl1pPr>
          </a:lstStyle>
          <a:p>
            <a:pPr>
              <a:defRPr/>
            </a:pPr>
            <a:endParaRPr lang="en-GB"/>
          </a:p>
        </p:txBody>
      </p:sp>
      <p:sp>
        <p:nvSpPr>
          <p:cNvPr id="23" name="Slide Number Placeholder 22"/>
          <p:cNvSpPr>
            <a:spLocks noGrp="1"/>
          </p:cNvSpPr>
          <p:nvPr>
            <p:ph type="sldNum" sz="quarter" idx="4"/>
          </p:nvPr>
        </p:nvSpPr>
        <p:spPr>
          <a:xfrm>
            <a:off x="612648" y="6356350"/>
            <a:ext cx="1981200" cy="365760"/>
          </a:xfrm>
          <a:prstGeom prst="rect">
            <a:avLst/>
          </a:prstGeom>
        </p:spPr>
        <p:txBody>
          <a:bodyPr vert="horz"/>
          <a:lstStyle>
            <a:lvl1pPr algn="l" eaLnBrk="1" latinLnBrk="0" hangingPunct="1">
              <a:defRPr kumimoji="0" sz="1400">
                <a:solidFill>
                  <a:schemeClr val="tx2"/>
                </a:solidFill>
              </a:defRPr>
            </a:lvl1pPr>
          </a:lstStyle>
          <a:p>
            <a:pPr>
              <a:defRPr/>
            </a:pPr>
            <a:fld id="{B041FFC5-2B8D-410F-994F-113912824A56}" type="slidenum">
              <a:rPr lang="en-GB" smtClean="0"/>
              <a:pPr>
                <a:defRPr/>
              </a:pPr>
              <a:t>‹#›</a:t>
            </a:fld>
            <a:endParaRPr lang="en-GB"/>
          </a:p>
        </p:txBody>
      </p:sp>
      <p:sp>
        <p:nvSpPr>
          <p:cNvPr id="28" name="Straight Connector 2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29" name="Straight Connector 28"/>
          <p:cNvSpPr>
            <a:spLocks noChangeShapeType="1"/>
          </p:cNvSpPr>
          <p:nvPr/>
        </p:nvSpPr>
        <p:spPr bwMode="auto">
          <a:xfrm>
            <a:off x="457200" y="1143000"/>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Isosceles Triangle 9"/>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710" r:id="rId1"/>
    <p:sldLayoutId id="2147483711" r:id="rId2"/>
    <p:sldLayoutId id="2147483712" r:id="rId3"/>
    <p:sldLayoutId id="2147483713" r:id="rId4"/>
    <p:sldLayoutId id="2147483714" r:id="rId5"/>
    <p:sldLayoutId id="2147483715" r:id="rId6"/>
    <p:sldLayoutId id="2147483716" r:id="rId7"/>
    <p:sldLayoutId id="2147483717" r:id="rId8"/>
    <p:sldLayoutId id="2147483718" r:id="rId9"/>
    <p:sldLayoutId id="2147483719" r:id="rId10"/>
    <p:sldLayoutId id="2147483720" r:id="rId11"/>
  </p:sldLayoutIdLst>
  <p:txStyles>
    <p:titleStyle>
      <a:lvl1pPr algn="l" rtl="0" eaLnBrk="1" latinLnBrk="0" hangingPunct="1">
        <a:spcBef>
          <a:spcPct val="0"/>
        </a:spcBef>
        <a:buNone/>
        <a:defRPr kumimoji="0" sz="3200" kern="120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6000"/>
        <a:buFont typeface="Wingdings 3"/>
        <a:buChar char=""/>
        <a:defRPr kumimoji="0" sz="2600" kern="1200">
          <a:solidFill>
            <a:schemeClr val="tx1"/>
          </a:solidFill>
          <a:latin typeface="+mn-lt"/>
          <a:ea typeface="+mn-ea"/>
          <a:cs typeface="+mn-cs"/>
        </a:defRPr>
      </a:lvl1pPr>
      <a:lvl2pPr marL="548640" indent="-274320" algn="l" rtl="0" eaLnBrk="1" latinLnBrk="0" hangingPunct="1">
        <a:spcBef>
          <a:spcPts val="500"/>
        </a:spcBef>
        <a:buClr>
          <a:schemeClr val="accent2"/>
        </a:buClr>
        <a:buSzPct val="76000"/>
        <a:buFont typeface="Wingdings 3"/>
        <a:buChar char=""/>
        <a:defRPr kumimoji="0" sz="2300" kern="1200">
          <a:solidFill>
            <a:schemeClr val="tx2"/>
          </a:solidFill>
          <a:latin typeface="+mn-lt"/>
          <a:ea typeface="+mn-ea"/>
          <a:cs typeface="+mn-cs"/>
        </a:defRPr>
      </a:lvl2pPr>
      <a:lvl3pPr marL="822960" indent="-228600" algn="l" rtl="0" eaLnBrk="1" latinLnBrk="0" hangingPunct="1">
        <a:spcBef>
          <a:spcPts val="500"/>
        </a:spcBef>
        <a:buClr>
          <a:schemeClr val="bg1">
            <a:shade val="50000"/>
          </a:schemeClr>
        </a:buClr>
        <a:buSzPct val="76000"/>
        <a:buFont typeface="Wingdings 3"/>
        <a:buChar char=""/>
        <a:defRPr kumimoji="0" sz="2000" kern="1200">
          <a:solidFill>
            <a:schemeClr val="tx1"/>
          </a:solidFill>
          <a:latin typeface="+mn-lt"/>
          <a:ea typeface="+mn-ea"/>
          <a:cs typeface="+mn-cs"/>
        </a:defRPr>
      </a:lvl3pPr>
      <a:lvl4pPr marL="1097280" indent="-228600" algn="l" rtl="0" eaLnBrk="1" latinLnBrk="0" hangingPunct="1">
        <a:spcBef>
          <a:spcPts val="400"/>
        </a:spcBef>
        <a:buClr>
          <a:schemeClr val="accent2">
            <a:shade val="75000"/>
          </a:schemeClr>
        </a:buClr>
        <a:buSzPct val="70000"/>
        <a:buFont typeface="Wingdings"/>
        <a:buChar char=""/>
        <a:defRPr kumimoji="0" sz="1800" kern="1200">
          <a:solidFill>
            <a:schemeClr val="tx1"/>
          </a:solidFill>
          <a:latin typeface="+mn-lt"/>
          <a:ea typeface="+mn-ea"/>
          <a:cs typeface="+mn-cs"/>
        </a:defRPr>
      </a:lvl4pPr>
      <a:lvl5pPr marL="1371600" indent="-228600" algn="l" rtl="0" eaLnBrk="1" latinLnBrk="0" hangingPunct="1">
        <a:spcBef>
          <a:spcPts val="300"/>
        </a:spcBef>
        <a:buClr>
          <a:schemeClr val="accent2"/>
        </a:buClr>
        <a:buSzPct val="70000"/>
        <a:buFont typeface="Wingdings"/>
        <a:buChar char=""/>
        <a:defRPr kumimoji="0"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0"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0"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0"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0" lang="en-US" sz="1200" kern="1200" smtClean="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image" Target="../media/image70.png"/><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image" Target="../media/image90.png"/><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hidden="1"/>
          <p:cNvSpPr>
            <a:spLocks noGrp="1"/>
          </p:cNvSpPr>
          <p:nvPr>
            <p:ph type="title"/>
          </p:nvPr>
        </p:nvSpPr>
        <p:spPr/>
        <p:txBody>
          <a:bodyPr>
            <a:normAutofit/>
          </a:bodyPr>
          <a:lstStyle/>
          <a:p>
            <a:pPr eaLnBrk="1" hangingPunct="1"/>
            <a:r>
              <a:rPr kumimoji="1" lang="en-US" smtClean="0"/>
              <a:t>Data and Computer Communications</a:t>
            </a:r>
            <a:endParaRPr lang="en-AU" smtClean="0"/>
          </a:p>
        </p:txBody>
      </p:sp>
      <p:pic>
        <p:nvPicPr>
          <p:cNvPr id="3" name="Picture 2"/>
          <p:cNvPicPr/>
          <p:nvPr/>
        </p:nvPicPr>
        <p:blipFill>
          <a:blip r:embed="rId2"/>
          <a:stretch>
            <a:fillRect/>
          </a:stretch>
        </p:blipFill>
        <p:spPr>
          <a:xfrm>
            <a:off x="0" y="0"/>
            <a:ext cx="9144000" cy="6858000"/>
          </a:xfrm>
          <a:prstGeom prst="rect">
            <a:avLst/>
          </a:prstGeom>
        </p:spPr>
      </p:pic>
    </p:spTree>
    <p:extLst>
      <p:ext uri="{BB962C8B-B14F-4D97-AF65-F5344CB8AC3E}">
        <p14:creationId xmlns:p14="http://schemas.microsoft.com/office/powerpoint/2010/main" val="409836794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pPr eaLnBrk="1" hangingPunct="1"/>
            <a:r>
              <a:rPr kumimoji="1" lang="en-US" smtClean="0"/>
              <a:t>Wavelength (</a:t>
            </a:r>
            <a:r>
              <a:rPr kumimoji="1" lang="en-US" smtClean="0">
                <a:sym typeface="Symbol" pitchFamily="18" charset="2"/>
              </a:rPr>
              <a:t>)</a:t>
            </a:r>
          </a:p>
        </p:txBody>
      </p:sp>
      <p:sp>
        <p:nvSpPr>
          <p:cNvPr id="19459" name="Rectangle 3"/>
          <p:cNvSpPr>
            <a:spLocks noGrp="1" noChangeArrowheads="1"/>
          </p:cNvSpPr>
          <p:nvPr>
            <p:ph sz="quarter" idx="1"/>
          </p:nvPr>
        </p:nvSpPr>
        <p:spPr>
          <a:xfrm>
            <a:off x="457200" y="1219200"/>
            <a:ext cx="8229600" cy="4937125"/>
          </a:xfrm>
        </p:spPr>
        <p:txBody>
          <a:bodyPr/>
          <a:lstStyle/>
          <a:p>
            <a:pPr eaLnBrk="1" hangingPunct="1"/>
            <a:r>
              <a:rPr kumimoji="1" lang="en-US" smtClean="0"/>
              <a:t>is distance occupied by one cycle</a:t>
            </a:r>
          </a:p>
          <a:p>
            <a:pPr eaLnBrk="1" hangingPunct="1"/>
            <a:r>
              <a:rPr kumimoji="1" lang="en-US" smtClean="0"/>
              <a:t>between two points of corresponding phase in two consecutive cycles</a:t>
            </a:r>
            <a:endParaRPr kumimoji="1" lang="en-US" smtClean="0">
              <a:sym typeface="Symbol" pitchFamily="18" charset="2"/>
            </a:endParaRPr>
          </a:p>
          <a:p>
            <a:pPr eaLnBrk="1" hangingPunct="1"/>
            <a:r>
              <a:rPr kumimoji="1" lang="en-US" smtClean="0">
                <a:sym typeface="Symbol" pitchFamily="18" charset="2"/>
              </a:rPr>
              <a:t>assuming signal velocity </a:t>
            </a:r>
            <a:r>
              <a:rPr kumimoji="1" lang="en-US" i="1" smtClean="0">
                <a:sym typeface="Symbol" pitchFamily="18" charset="2"/>
              </a:rPr>
              <a:t>v, we </a:t>
            </a:r>
            <a:r>
              <a:rPr kumimoji="1" lang="en-US" smtClean="0">
                <a:sym typeface="Symbol" pitchFamily="18" charset="2"/>
              </a:rPr>
              <a:t>have </a:t>
            </a:r>
            <a:r>
              <a:rPr kumimoji="1" lang="en-US" i="1" smtClean="0">
                <a:sym typeface="Symbol" pitchFamily="18" charset="2"/>
              </a:rPr>
              <a:t> = vT</a:t>
            </a:r>
          </a:p>
          <a:p>
            <a:pPr eaLnBrk="1" hangingPunct="1"/>
            <a:r>
              <a:rPr kumimoji="1" lang="en-US" smtClean="0">
                <a:sym typeface="Symbol" pitchFamily="18" charset="2"/>
              </a:rPr>
              <a:t>or equivalently </a:t>
            </a:r>
            <a:r>
              <a:rPr kumimoji="1" lang="en-US" i="1" smtClean="0">
                <a:sym typeface="Symbol" pitchFamily="18" charset="2"/>
              </a:rPr>
              <a:t>f = v</a:t>
            </a:r>
          </a:p>
        </p:txBody>
      </p:sp>
    </p:spTree>
    <p:extLst>
      <p:ext uri="{BB962C8B-B14F-4D97-AF65-F5344CB8AC3E}">
        <p14:creationId xmlns:p14="http://schemas.microsoft.com/office/powerpoint/2010/main" val="178010740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pPr eaLnBrk="1" hangingPunct="1"/>
            <a:r>
              <a:rPr kumimoji="1" lang="en-US" smtClean="0"/>
              <a:t>Frequency Domain Concepts</a:t>
            </a:r>
          </a:p>
        </p:txBody>
      </p:sp>
      <p:sp>
        <p:nvSpPr>
          <p:cNvPr id="20483" name="Rectangle 3"/>
          <p:cNvSpPr>
            <a:spLocks noGrp="1" noChangeArrowheads="1"/>
          </p:cNvSpPr>
          <p:nvPr>
            <p:ph sz="quarter" idx="1"/>
          </p:nvPr>
        </p:nvSpPr>
        <p:spPr>
          <a:xfrm>
            <a:off x="457200" y="1219200"/>
            <a:ext cx="8229600" cy="4937125"/>
          </a:xfrm>
        </p:spPr>
        <p:txBody>
          <a:bodyPr/>
          <a:lstStyle/>
          <a:p>
            <a:pPr eaLnBrk="1" hangingPunct="1"/>
            <a:r>
              <a:rPr kumimoji="1" lang="en-US" smtClean="0"/>
              <a:t>signal are made up of many frequencies</a:t>
            </a:r>
          </a:p>
          <a:p>
            <a:pPr eaLnBrk="1" hangingPunct="1"/>
            <a:r>
              <a:rPr kumimoji="1" lang="en-US" smtClean="0"/>
              <a:t>components are sine waves</a:t>
            </a:r>
          </a:p>
          <a:p>
            <a:pPr eaLnBrk="1" hangingPunct="1"/>
            <a:r>
              <a:rPr kumimoji="1" lang="en-US" smtClean="0"/>
              <a:t>Fourier analysis can shown that any signal is made up of component sine waves</a:t>
            </a:r>
          </a:p>
          <a:p>
            <a:pPr eaLnBrk="1" hangingPunct="1"/>
            <a:r>
              <a:rPr kumimoji="1" lang="en-US" smtClean="0"/>
              <a:t>can plot frequency domain functions</a:t>
            </a:r>
          </a:p>
          <a:p>
            <a:pPr eaLnBrk="1" hangingPunct="1"/>
            <a:endParaRPr kumimoji="1" lang="en-US" smtClean="0"/>
          </a:p>
        </p:txBody>
      </p:sp>
    </p:spTree>
    <p:extLst>
      <p:ext uri="{BB962C8B-B14F-4D97-AF65-F5344CB8AC3E}">
        <p14:creationId xmlns:p14="http://schemas.microsoft.com/office/powerpoint/2010/main" val="269525265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228600" y="228600"/>
            <a:ext cx="3657600" cy="3276600"/>
          </a:xfrm>
        </p:spPr>
        <p:txBody>
          <a:bodyPr/>
          <a:lstStyle/>
          <a:p>
            <a:pPr eaLnBrk="1" hangingPunct="1"/>
            <a:r>
              <a:rPr kumimoji="1" lang="en-US" smtClean="0"/>
              <a:t>Addition of </a:t>
            </a:r>
            <a:br>
              <a:rPr kumimoji="1" lang="en-US" smtClean="0"/>
            </a:br>
            <a:r>
              <a:rPr kumimoji="1" lang="en-US" smtClean="0"/>
              <a:t>Frequency</a:t>
            </a:r>
            <a:br>
              <a:rPr kumimoji="1" lang="en-US" smtClean="0"/>
            </a:br>
            <a:r>
              <a:rPr kumimoji="1" lang="en-US" smtClean="0"/>
              <a:t>Components</a:t>
            </a:r>
            <a:br>
              <a:rPr kumimoji="1" lang="en-US" smtClean="0"/>
            </a:br>
            <a:r>
              <a:rPr kumimoji="1" lang="en-US" smtClean="0"/>
              <a:t>(T=1/f)</a:t>
            </a:r>
          </a:p>
        </p:txBody>
      </p:sp>
      <p:sp>
        <p:nvSpPr>
          <p:cNvPr id="21507" name="Rectangle 5"/>
          <p:cNvSpPr>
            <a:spLocks noGrp="1" noChangeArrowheads="1"/>
          </p:cNvSpPr>
          <p:nvPr>
            <p:ph sz="quarter" idx="1"/>
          </p:nvPr>
        </p:nvSpPr>
        <p:spPr>
          <a:xfrm>
            <a:off x="228600" y="3962400"/>
            <a:ext cx="3886200" cy="2590800"/>
          </a:xfrm>
        </p:spPr>
        <p:txBody>
          <a:bodyPr/>
          <a:lstStyle/>
          <a:p>
            <a:pPr eaLnBrk="1" hangingPunct="1"/>
            <a:r>
              <a:rPr kumimoji="1" lang="en-US" smtClean="0"/>
              <a:t>c is sum of </a:t>
            </a:r>
            <a:r>
              <a:rPr kumimoji="1" lang="en-US" i="1" smtClean="0"/>
              <a:t>f &amp; 3f</a:t>
            </a:r>
          </a:p>
          <a:p>
            <a:pPr eaLnBrk="1" hangingPunct="1"/>
            <a:endParaRPr kumimoji="1" lang="en-US" smtClean="0"/>
          </a:p>
          <a:p>
            <a:pPr eaLnBrk="1" hangingPunct="1"/>
            <a:endParaRPr kumimoji="1" lang="en-US" smtClean="0"/>
          </a:p>
        </p:txBody>
      </p:sp>
      <p:pic>
        <p:nvPicPr>
          <p:cNvPr id="21508" name="Picture 4"/>
          <p:cNvPicPr preferRelativeResize="0">
            <a:picLocks noChangeAspect="1" noChangeArrowheads="1"/>
          </p:cNvPicPr>
          <p:nvPr/>
        </p:nvPicPr>
        <p:blipFill>
          <a:blip r:embed="rId3"/>
          <a:srcRect t="2557" b="4347"/>
          <a:stretch>
            <a:fillRect/>
          </a:stretch>
        </p:blipFill>
        <p:spPr bwMode="auto">
          <a:xfrm>
            <a:off x="4114800" y="381000"/>
            <a:ext cx="4613275" cy="6103938"/>
          </a:xfrm>
          <a:prstGeom prst="rect">
            <a:avLst/>
          </a:prstGeom>
          <a:noFill/>
          <a:ln w="9525">
            <a:noFill/>
            <a:miter lim="800000"/>
            <a:headEnd/>
            <a:tailEnd/>
          </a:ln>
        </p:spPr>
      </p:pic>
    </p:spTree>
    <p:extLst>
      <p:ext uri="{BB962C8B-B14F-4D97-AF65-F5344CB8AC3E}">
        <p14:creationId xmlns:p14="http://schemas.microsoft.com/office/powerpoint/2010/main" val="233618150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pPr eaLnBrk="1" hangingPunct="1"/>
            <a:r>
              <a:rPr kumimoji="1" lang="en-US" smtClean="0"/>
              <a:t>Spectrum &amp; Bandwidth</a:t>
            </a:r>
          </a:p>
        </p:txBody>
      </p:sp>
      <p:sp>
        <p:nvSpPr>
          <p:cNvPr id="23555" name="Rectangle 3"/>
          <p:cNvSpPr>
            <a:spLocks noGrp="1" noChangeArrowheads="1"/>
          </p:cNvSpPr>
          <p:nvPr>
            <p:ph sz="quarter" idx="1"/>
          </p:nvPr>
        </p:nvSpPr>
        <p:spPr>
          <a:xfrm>
            <a:off x="457200" y="1219200"/>
            <a:ext cx="8229600" cy="4937125"/>
          </a:xfrm>
        </p:spPr>
        <p:txBody>
          <a:bodyPr/>
          <a:lstStyle/>
          <a:p>
            <a:pPr eaLnBrk="1" hangingPunct="1"/>
            <a:r>
              <a:rPr kumimoji="1" lang="en-US" sz="2800" smtClean="0"/>
              <a:t>spectrum</a:t>
            </a:r>
          </a:p>
          <a:p>
            <a:pPr lvl="1" eaLnBrk="1" hangingPunct="1"/>
            <a:r>
              <a:rPr kumimoji="1" lang="en-US" sz="2400" smtClean="0"/>
              <a:t>range of frequencies contained in signal</a:t>
            </a:r>
          </a:p>
          <a:p>
            <a:pPr eaLnBrk="1" hangingPunct="1"/>
            <a:r>
              <a:rPr kumimoji="1" lang="en-US" sz="2800" smtClean="0"/>
              <a:t>absolute bandwidth</a:t>
            </a:r>
          </a:p>
          <a:p>
            <a:pPr lvl="1" eaLnBrk="1" hangingPunct="1"/>
            <a:r>
              <a:rPr kumimoji="1" lang="en-US" sz="2400" smtClean="0"/>
              <a:t>width of spectrum</a:t>
            </a:r>
          </a:p>
          <a:p>
            <a:pPr eaLnBrk="1" hangingPunct="1"/>
            <a:r>
              <a:rPr kumimoji="1" lang="en-US" sz="2800" smtClean="0"/>
              <a:t>effective bandwidth</a:t>
            </a:r>
          </a:p>
          <a:p>
            <a:pPr lvl="1" eaLnBrk="1" hangingPunct="1"/>
            <a:r>
              <a:rPr kumimoji="1" lang="en-US" smtClean="0"/>
              <a:t>often just </a:t>
            </a:r>
            <a:r>
              <a:rPr kumimoji="1" lang="en-US" i="1" smtClean="0"/>
              <a:t>bandwidth</a:t>
            </a:r>
            <a:endParaRPr kumimoji="1" lang="en-US" smtClean="0"/>
          </a:p>
          <a:p>
            <a:pPr lvl="1" eaLnBrk="1" hangingPunct="1"/>
            <a:r>
              <a:rPr kumimoji="1" lang="en-US" sz="2400" smtClean="0"/>
              <a:t>narrow band of frequencies containing most energy</a:t>
            </a:r>
          </a:p>
          <a:p>
            <a:pPr eaLnBrk="1" hangingPunct="1"/>
            <a:r>
              <a:rPr kumimoji="1" lang="en-US" sz="2800" smtClean="0"/>
              <a:t>DC Component</a:t>
            </a:r>
          </a:p>
          <a:p>
            <a:pPr lvl="1" eaLnBrk="1" hangingPunct="1"/>
            <a:r>
              <a:rPr kumimoji="1" lang="en-US" sz="2400" smtClean="0"/>
              <a:t>component of zero frequency</a:t>
            </a:r>
          </a:p>
        </p:txBody>
      </p:sp>
    </p:spTree>
    <p:extLst>
      <p:ext uri="{BB962C8B-B14F-4D97-AF65-F5344CB8AC3E}">
        <p14:creationId xmlns:p14="http://schemas.microsoft.com/office/powerpoint/2010/main" val="307370112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pPr eaLnBrk="1" hangingPunct="1"/>
            <a:r>
              <a:rPr kumimoji="1" lang="en-US" smtClean="0"/>
              <a:t>Data Rate and Bandwidth</a:t>
            </a:r>
          </a:p>
        </p:txBody>
      </p:sp>
      <p:sp>
        <p:nvSpPr>
          <p:cNvPr id="24579" name="Rectangle 3"/>
          <p:cNvSpPr>
            <a:spLocks noGrp="1" noChangeArrowheads="1"/>
          </p:cNvSpPr>
          <p:nvPr>
            <p:ph sz="quarter" idx="1"/>
          </p:nvPr>
        </p:nvSpPr>
        <p:spPr>
          <a:xfrm>
            <a:off x="533400" y="1524000"/>
            <a:ext cx="8229600" cy="4759325"/>
          </a:xfrm>
        </p:spPr>
        <p:txBody>
          <a:bodyPr/>
          <a:lstStyle/>
          <a:p>
            <a:pPr eaLnBrk="1" hangingPunct="1">
              <a:lnSpc>
                <a:spcPct val="90000"/>
              </a:lnSpc>
            </a:pPr>
            <a:r>
              <a:rPr kumimoji="1" lang="en-US" sz="2800" dirty="0"/>
              <a:t>A</a:t>
            </a:r>
            <a:r>
              <a:rPr kumimoji="1" lang="en-US" sz="2800" dirty="0" smtClean="0"/>
              <a:t>ny transmission system has a limited band of frequencies</a:t>
            </a:r>
          </a:p>
          <a:p>
            <a:pPr eaLnBrk="1" hangingPunct="1">
              <a:lnSpc>
                <a:spcPct val="90000"/>
              </a:lnSpc>
            </a:pPr>
            <a:r>
              <a:rPr kumimoji="1" lang="en-US" sz="2800" dirty="0" smtClean="0"/>
              <a:t>this limits the data rate that can be carried</a:t>
            </a:r>
          </a:p>
          <a:p>
            <a:pPr eaLnBrk="1" hangingPunct="1">
              <a:lnSpc>
                <a:spcPct val="90000"/>
              </a:lnSpc>
            </a:pPr>
            <a:r>
              <a:rPr kumimoji="1" lang="en-US" sz="2800" dirty="0" smtClean="0"/>
              <a:t>square have infinite components and hence bandwidth</a:t>
            </a:r>
          </a:p>
          <a:p>
            <a:pPr eaLnBrk="1" hangingPunct="1">
              <a:lnSpc>
                <a:spcPct val="90000"/>
              </a:lnSpc>
            </a:pPr>
            <a:r>
              <a:rPr kumimoji="1" lang="en-US" sz="2800" dirty="0" smtClean="0"/>
              <a:t>but most energy in first few components</a:t>
            </a:r>
          </a:p>
          <a:p>
            <a:pPr eaLnBrk="1" hangingPunct="1">
              <a:lnSpc>
                <a:spcPct val="90000"/>
              </a:lnSpc>
            </a:pPr>
            <a:r>
              <a:rPr kumimoji="1" lang="en-US" sz="2800" dirty="0" smtClean="0"/>
              <a:t>limited bandwidth increases distortion</a:t>
            </a:r>
          </a:p>
          <a:p>
            <a:pPr eaLnBrk="1" hangingPunct="1">
              <a:lnSpc>
                <a:spcPct val="90000"/>
              </a:lnSpc>
            </a:pPr>
            <a:r>
              <a:rPr kumimoji="1" lang="en-US" sz="2800" dirty="0" smtClean="0"/>
              <a:t>have a direct relationship between data rate &amp; bandwidth</a:t>
            </a:r>
          </a:p>
          <a:p>
            <a:pPr eaLnBrk="1" hangingPunct="1">
              <a:lnSpc>
                <a:spcPct val="90000"/>
              </a:lnSpc>
            </a:pPr>
            <a:endParaRPr kumimoji="1" lang="en-US" sz="2800" dirty="0" smtClean="0"/>
          </a:p>
        </p:txBody>
      </p:sp>
    </p:spTree>
    <p:extLst>
      <p:ext uri="{BB962C8B-B14F-4D97-AF65-F5344CB8AC3E}">
        <p14:creationId xmlns:p14="http://schemas.microsoft.com/office/powerpoint/2010/main" val="37060756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p:txBody>
          <a:bodyPr/>
          <a:lstStyle/>
          <a:p>
            <a:pPr eaLnBrk="1" hangingPunct="1"/>
            <a:r>
              <a:rPr kumimoji="1" lang="en-US" smtClean="0"/>
              <a:t>Analog and Digital Data Transmission</a:t>
            </a:r>
          </a:p>
        </p:txBody>
      </p:sp>
      <p:sp>
        <p:nvSpPr>
          <p:cNvPr id="25603" name="Rectangle 3"/>
          <p:cNvSpPr>
            <a:spLocks noGrp="1" noChangeArrowheads="1"/>
          </p:cNvSpPr>
          <p:nvPr>
            <p:ph sz="quarter" idx="1"/>
          </p:nvPr>
        </p:nvSpPr>
        <p:spPr>
          <a:xfrm>
            <a:off x="457200" y="1676400"/>
            <a:ext cx="8229600" cy="4454525"/>
          </a:xfrm>
        </p:spPr>
        <p:txBody>
          <a:bodyPr/>
          <a:lstStyle/>
          <a:p>
            <a:pPr eaLnBrk="1" hangingPunct="1"/>
            <a:r>
              <a:rPr kumimoji="1" lang="en-US" dirty="0"/>
              <a:t>D</a:t>
            </a:r>
            <a:r>
              <a:rPr kumimoji="1" lang="en-US" dirty="0" smtClean="0"/>
              <a:t>ata </a:t>
            </a:r>
          </a:p>
          <a:p>
            <a:pPr lvl="1" eaLnBrk="1" hangingPunct="1"/>
            <a:r>
              <a:rPr kumimoji="1" lang="en-US" dirty="0" smtClean="0"/>
              <a:t>entities that convey meaning</a:t>
            </a:r>
          </a:p>
          <a:p>
            <a:pPr eaLnBrk="1" hangingPunct="1"/>
            <a:r>
              <a:rPr kumimoji="1" lang="en-US" dirty="0"/>
              <a:t>S</a:t>
            </a:r>
            <a:r>
              <a:rPr kumimoji="1" lang="en-US" dirty="0" smtClean="0"/>
              <a:t>ignals &amp; signaling</a:t>
            </a:r>
          </a:p>
          <a:p>
            <a:pPr lvl="1" eaLnBrk="1" hangingPunct="1"/>
            <a:r>
              <a:rPr kumimoji="1" lang="en-US" dirty="0" smtClean="0"/>
              <a:t>electric or electromagnetic representations of data, </a:t>
            </a:r>
            <a:r>
              <a:rPr lang="en-US" dirty="0" smtClean="0"/>
              <a:t>physically propagates along medium</a:t>
            </a:r>
            <a:endParaRPr kumimoji="1" lang="en-US" dirty="0" smtClean="0"/>
          </a:p>
          <a:p>
            <a:pPr eaLnBrk="1" hangingPunct="1"/>
            <a:r>
              <a:rPr kumimoji="1" lang="en-US" dirty="0"/>
              <a:t>T</a:t>
            </a:r>
            <a:r>
              <a:rPr kumimoji="1" lang="en-US" dirty="0" smtClean="0"/>
              <a:t>ransmission</a:t>
            </a:r>
          </a:p>
          <a:p>
            <a:pPr lvl="1" eaLnBrk="1" hangingPunct="1"/>
            <a:r>
              <a:rPr kumimoji="1" lang="en-US" dirty="0" smtClean="0"/>
              <a:t>communication of data by propagation and processing of signals</a:t>
            </a:r>
          </a:p>
        </p:txBody>
      </p:sp>
    </p:spTree>
    <p:extLst>
      <p:ext uri="{BB962C8B-B14F-4D97-AF65-F5344CB8AC3E}">
        <p14:creationId xmlns:p14="http://schemas.microsoft.com/office/powerpoint/2010/main" val="100326366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3"/>
          <p:cNvSpPr>
            <a:spLocks noGrp="1" noChangeArrowheads="1"/>
          </p:cNvSpPr>
          <p:nvPr>
            <p:ph type="title"/>
          </p:nvPr>
        </p:nvSpPr>
        <p:spPr/>
        <p:txBody>
          <a:bodyPr/>
          <a:lstStyle/>
          <a:p>
            <a:pPr eaLnBrk="1" hangingPunct="1"/>
            <a:r>
              <a:rPr kumimoji="1" lang="en-GB" smtClean="0"/>
              <a:t>Audio Signals</a:t>
            </a:r>
          </a:p>
        </p:txBody>
      </p:sp>
      <p:sp>
        <p:nvSpPr>
          <p:cNvPr id="27651" name="Rectangle 4"/>
          <p:cNvSpPr>
            <a:spLocks noGrp="1" noChangeArrowheads="1"/>
          </p:cNvSpPr>
          <p:nvPr>
            <p:ph sz="quarter" idx="1"/>
          </p:nvPr>
        </p:nvSpPr>
        <p:spPr>
          <a:xfrm>
            <a:off x="457200" y="1676400"/>
            <a:ext cx="8229600" cy="2590800"/>
          </a:xfrm>
        </p:spPr>
        <p:txBody>
          <a:bodyPr/>
          <a:lstStyle/>
          <a:p>
            <a:pPr eaLnBrk="1" hangingPunct="1">
              <a:lnSpc>
                <a:spcPct val="90000"/>
              </a:lnSpc>
            </a:pPr>
            <a:r>
              <a:rPr kumimoji="1" lang="en-GB" sz="2800" smtClean="0"/>
              <a:t>freq range 20Hz-20kHz (speech 100Hz-7kHz)</a:t>
            </a:r>
          </a:p>
          <a:p>
            <a:pPr eaLnBrk="1" hangingPunct="1">
              <a:lnSpc>
                <a:spcPct val="90000"/>
              </a:lnSpc>
            </a:pPr>
            <a:r>
              <a:rPr kumimoji="1" lang="en-GB" sz="2800" smtClean="0"/>
              <a:t>easily converted into electromagnetic signals</a:t>
            </a:r>
          </a:p>
          <a:p>
            <a:pPr eaLnBrk="1" hangingPunct="1">
              <a:lnSpc>
                <a:spcPct val="90000"/>
              </a:lnSpc>
            </a:pPr>
            <a:r>
              <a:rPr kumimoji="1" lang="en-GB" sz="2800" smtClean="0"/>
              <a:t>varying volume converted to varying voltage</a:t>
            </a:r>
          </a:p>
          <a:p>
            <a:pPr eaLnBrk="1" hangingPunct="1">
              <a:lnSpc>
                <a:spcPct val="90000"/>
              </a:lnSpc>
            </a:pPr>
            <a:r>
              <a:rPr kumimoji="1" lang="en-GB" sz="2800" smtClean="0"/>
              <a:t>can limit frequency range for voice channel to 300-3400Hz</a:t>
            </a:r>
          </a:p>
          <a:p>
            <a:pPr eaLnBrk="1" hangingPunct="1">
              <a:lnSpc>
                <a:spcPct val="90000"/>
              </a:lnSpc>
            </a:pPr>
            <a:endParaRPr kumimoji="1" lang="en-GB" sz="2800" smtClean="0"/>
          </a:p>
        </p:txBody>
      </p:sp>
      <p:pic>
        <p:nvPicPr>
          <p:cNvPr id="27652" name="Picture 5"/>
          <p:cNvPicPr preferRelativeResize="0">
            <a:picLocks noChangeAspect="1" noChangeArrowheads="1"/>
          </p:cNvPicPr>
          <p:nvPr/>
        </p:nvPicPr>
        <p:blipFill>
          <a:blip r:embed="rId3"/>
          <a:srcRect b="33463"/>
          <a:stretch>
            <a:fillRect/>
          </a:stretch>
        </p:blipFill>
        <p:spPr bwMode="auto">
          <a:xfrm>
            <a:off x="1676400" y="4267200"/>
            <a:ext cx="6178550" cy="2382838"/>
          </a:xfrm>
          <a:prstGeom prst="rect">
            <a:avLst/>
          </a:prstGeom>
          <a:noFill/>
          <a:ln w="9525">
            <a:noFill/>
            <a:miter lim="800000"/>
            <a:headEnd/>
            <a:tailEnd/>
          </a:ln>
        </p:spPr>
      </p:pic>
    </p:spTree>
    <p:extLst>
      <p:ext uri="{BB962C8B-B14F-4D97-AF65-F5344CB8AC3E}">
        <p14:creationId xmlns:p14="http://schemas.microsoft.com/office/powerpoint/2010/main" val="396236465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p:txBody>
          <a:bodyPr/>
          <a:lstStyle/>
          <a:p>
            <a:pPr eaLnBrk="1" hangingPunct="1"/>
            <a:r>
              <a:rPr kumimoji="1" lang="en-GB" smtClean="0"/>
              <a:t>Digital Data</a:t>
            </a:r>
          </a:p>
        </p:txBody>
      </p:sp>
      <p:sp>
        <p:nvSpPr>
          <p:cNvPr id="28675" name="Rectangle 3"/>
          <p:cNvSpPr>
            <a:spLocks noGrp="1" noChangeArrowheads="1"/>
          </p:cNvSpPr>
          <p:nvPr>
            <p:ph sz="quarter" idx="1"/>
          </p:nvPr>
        </p:nvSpPr>
        <p:spPr>
          <a:xfrm>
            <a:off x="457200" y="1676400"/>
            <a:ext cx="8229600" cy="1905000"/>
          </a:xfrm>
        </p:spPr>
        <p:txBody>
          <a:bodyPr/>
          <a:lstStyle/>
          <a:p>
            <a:pPr eaLnBrk="1" hangingPunct="1"/>
            <a:r>
              <a:rPr kumimoji="1" lang="en-GB" smtClean="0"/>
              <a:t>as generated by computers etc.</a:t>
            </a:r>
          </a:p>
          <a:p>
            <a:pPr eaLnBrk="1" hangingPunct="1"/>
            <a:r>
              <a:rPr kumimoji="1" lang="en-GB" smtClean="0"/>
              <a:t>has two dc components</a:t>
            </a:r>
          </a:p>
          <a:p>
            <a:pPr eaLnBrk="1" hangingPunct="1"/>
            <a:r>
              <a:rPr kumimoji="1" lang="en-GB" smtClean="0"/>
              <a:t>bandwidth depends on data rate</a:t>
            </a:r>
          </a:p>
        </p:txBody>
      </p:sp>
      <p:pic>
        <p:nvPicPr>
          <p:cNvPr id="28676" name="Picture 4"/>
          <p:cNvPicPr preferRelativeResize="0">
            <a:picLocks noChangeAspect="1" noChangeArrowheads="1"/>
          </p:cNvPicPr>
          <p:nvPr/>
        </p:nvPicPr>
        <p:blipFill>
          <a:blip r:embed="rId3"/>
          <a:srcRect b="23706"/>
          <a:stretch>
            <a:fillRect/>
          </a:stretch>
        </p:blipFill>
        <p:spPr bwMode="auto">
          <a:xfrm>
            <a:off x="457200" y="3589338"/>
            <a:ext cx="8231188" cy="3268662"/>
          </a:xfrm>
          <a:prstGeom prst="rect">
            <a:avLst/>
          </a:prstGeom>
          <a:noFill/>
          <a:ln w="9525">
            <a:noFill/>
            <a:miter lim="800000"/>
            <a:headEnd/>
            <a:tailEnd/>
          </a:ln>
        </p:spPr>
      </p:pic>
    </p:spTree>
    <p:extLst>
      <p:ext uri="{BB962C8B-B14F-4D97-AF65-F5344CB8AC3E}">
        <p14:creationId xmlns:p14="http://schemas.microsoft.com/office/powerpoint/2010/main" val="103203710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p:txBody>
          <a:bodyPr/>
          <a:lstStyle/>
          <a:p>
            <a:pPr eaLnBrk="1" hangingPunct="1"/>
            <a:r>
              <a:rPr kumimoji="1" lang="en-US" smtClean="0"/>
              <a:t>Analog Signals</a:t>
            </a:r>
          </a:p>
        </p:txBody>
      </p:sp>
      <p:pic>
        <p:nvPicPr>
          <p:cNvPr id="29699" name="Picture 3"/>
          <p:cNvPicPr>
            <a:picLocks noChangeAspect="1" noChangeArrowheads="1"/>
          </p:cNvPicPr>
          <p:nvPr/>
        </p:nvPicPr>
        <p:blipFill>
          <a:blip r:embed="rId3"/>
          <a:srcRect l="2591" r="6477" b="57768"/>
          <a:stretch>
            <a:fillRect/>
          </a:stretch>
        </p:blipFill>
        <p:spPr bwMode="auto">
          <a:xfrm>
            <a:off x="249238" y="1693863"/>
            <a:ext cx="8751887" cy="5016500"/>
          </a:xfrm>
          <a:prstGeom prst="rect">
            <a:avLst/>
          </a:prstGeom>
          <a:noFill/>
          <a:ln w="9525">
            <a:noFill/>
            <a:miter lim="800000"/>
            <a:headEnd/>
            <a:tailEnd/>
          </a:ln>
        </p:spPr>
      </p:pic>
    </p:spTree>
    <p:extLst>
      <p:ext uri="{BB962C8B-B14F-4D97-AF65-F5344CB8AC3E}">
        <p14:creationId xmlns:p14="http://schemas.microsoft.com/office/powerpoint/2010/main" val="121170477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p:txBody>
          <a:bodyPr/>
          <a:lstStyle/>
          <a:p>
            <a:pPr eaLnBrk="1" hangingPunct="1"/>
            <a:r>
              <a:rPr kumimoji="1" lang="en-US" smtClean="0"/>
              <a:t>Digital Signals</a:t>
            </a:r>
          </a:p>
        </p:txBody>
      </p:sp>
      <p:pic>
        <p:nvPicPr>
          <p:cNvPr id="30723" name="Picture 3"/>
          <p:cNvPicPr preferRelativeResize="0">
            <a:picLocks noChangeAspect="1" noChangeArrowheads="1"/>
          </p:cNvPicPr>
          <p:nvPr/>
        </p:nvPicPr>
        <p:blipFill>
          <a:blip r:embed="rId3"/>
          <a:srcRect l="4318" t="49016" r="4750" b="8752"/>
          <a:stretch>
            <a:fillRect/>
          </a:stretch>
        </p:blipFill>
        <p:spPr bwMode="auto">
          <a:xfrm>
            <a:off x="182563" y="1519238"/>
            <a:ext cx="8858250" cy="5075237"/>
          </a:xfrm>
          <a:prstGeom prst="rect">
            <a:avLst/>
          </a:prstGeom>
          <a:noFill/>
          <a:ln w="9525">
            <a:noFill/>
            <a:miter lim="800000"/>
            <a:headEnd/>
            <a:tailEnd/>
          </a:ln>
        </p:spPr>
      </p:pic>
    </p:spTree>
    <p:extLst>
      <p:ext uri="{BB962C8B-B14F-4D97-AF65-F5344CB8AC3E}">
        <p14:creationId xmlns:p14="http://schemas.microsoft.com/office/powerpoint/2010/main" val="275928891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pPr eaLnBrk="1" hangingPunct="1"/>
            <a:r>
              <a:rPr lang="en-US" smtClean="0"/>
              <a:t>Transmission </a:t>
            </a:r>
            <a:r>
              <a:rPr kumimoji="1" lang="en-US" smtClean="0"/>
              <a:t>Terminology</a:t>
            </a:r>
          </a:p>
        </p:txBody>
      </p:sp>
      <p:sp>
        <p:nvSpPr>
          <p:cNvPr id="11267" name="Rectangle 3"/>
          <p:cNvSpPr>
            <a:spLocks noGrp="1" noChangeArrowheads="1"/>
          </p:cNvSpPr>
          <p:nvPr>
            <p:ph sz="quarter" idx="1"/>
          </p:nvPr>
        </p:nvSpPr>
        <p:spPr>
          <a:xfrm>
            <a:off x="457200" y="1219200"/>
            <a:ext cx="8229600" cy="4937125"/>
          </a:xfrm>
        </p:spPr>
        <p:txBody>
          <a:bodyPr/>
          <a:lstStyle/>
          <a:p>
            <a:pPr eaLnBrk="1" hangingPunct="1"/>
            <a:r>
              <a:rPr kumimoji="1" lang="en-US" smtClean="0"/>
              <a:t>data transmission occurs between a transmitter &amp; receiver via some medium</a:t>
            </a:r>
          </a:p>
          <a:p>
            <a:pPr eaLnBrk="1" hangingPunct="1"/>
            <a:r>
              <a:rPr kumimoji="1" lang="en-US" smtClean="0"/>
              <a:t>guided medium</a:t>
            </a:r>
          </a:p>
          <a:p>
            <a:pPr lvl="1" eaLnBrk="1" hangingPunct="1"/>
            <a:r>
              <a:rPr kumimoji="1" lang="en-US" smtClean="0"/>
              <a:t>eg. twisted pair, coaxial cable, optical fiber</a:t>
            </a:r>
          </a:p>
          <a:p>
            <a:pPr eaLnBrk="1" hangingPunct="1"/>
            <a:r>
              <a:rPr kumimoji="1" lang="en-US" smtClean="0"/>
              <a:t>unguided / wireless medium</a:t>
            </a:r>
          </a:p>
          <a:p>
            <a:pPr lvl="1" eaLnBrk="1" hangingPunct="1"/>
            <a:r>
              <a:rPr kumimoji="1" lang="en-US" smtClean="0"/>
              <a:t>eg. air, water, vacuum</a:t>
            </a:r>
          </a:p>
        </p:txBody>
      </p:sp>
    </p:spTree>
    <p:extLst>
      <p:ext uri="{BB962C8B-B14F-4D97-AF65-F5344CB8AC3E}">
        <p14:creationId xmlns:p14="http://schemas.microsoft.com/office/powerpoint/2010/main" val="6671679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2"/>
          <p:cNvSpPr>
            <a:spLocks noGrp="1" noChangeArrowheads="1"/>
          </p:cNvSpPr>
          <p:nvPr>
            <p:ph type="title"/>
          </p:nvPr>
        </p:nvSpPr>
        <p:spPr/>
        <p:txBody>
          <a:bodyPr>
            <a:normAutofit fontScale="90000"/>
          </a:bodyPr>
          <a:lstStyle/>
          <a:p>
            <a:pPr eaLnBrk="1" fontAlgn="auto" hangingPunct="1">
              <a:spcAft>
                <a:spcPts val="0"/>
              </a:spcAft>
              <a:defRPr/>
            </a:pPr>
            <a:r>
              <a:rPr kumimoji="1" lang="en-GB" smtClean="0"/>
              <a:t>Advantages &amp; Disadvantages </a:t>
            </a:r>
            <a:br>
              <a:rPr kumimoji="1" lang="en-GB" smtClean="0"/>
            </a:br>
            <a:r>
              <a:rPr kumimoji="1" lang="en-GB" smtClean="0"/>
              <a:t>of Digital Signals</a:t>
            </a:r>
          </a:p>
        </p:txBody>
      </p:sp>
      <p:sp>
        <p:nvSpPr>
          <p:cNvPr id="31747" name="Rectangle 3"/>
          <p:cNvSpPr>
            <a:spLocks noGrp="1" noChangeArrowheads="1"/>
          </p:cNvSpPr>
          <p:nvPr>
            <p:ph sz="quarter" idx="1"/>
          </p:nvPr>
        </p:nvSpPr>
        <p:spPr>
          <a:xfrm>
            <a:off x="457200" y="1676400"/>
            <a:ext cx="8229600" cy="2743200"/>
          </a:xfrm>
        </p:spPr>
        <p:txBody>
          <a:bodyPr/>
          <a:lstStyle/>
          <a:p>
            <a:pPr eaLnBrk="1" hangingPunct="1"/>
            <a:r>
              <a:rPr kumimoji="1" lang="en-GB" dirty="0"/>
              <a:t>C</a:t>
            </a:r>
            <a:r>
              <a:rPr kumimoji="1" lang="en-GB" dirty="0" smtClean="0"/>
              <a:t>heaper</a:t>
            </a:r>
          </a:p>
          <a:p>
            <a:pPr eaLnBrk="1" hangingPunct="1"/>
            <a:r>
              <a:rPr kumimoji="1" lang="en-GB" dirty="0"/>
              <a:t>L</a:t>
            </a:r>
            <a:r>
              <a:rPr kumimoji="1" lang="en-GB" dirty="0" smtClean="0"/>
              <a:t>ess susceptible to noise</a:t>
            </a:r>
          </a:p>
          <a:p>
            <a:pPr eaLnBrk="1" hangingPunct="1"/>
            <a:r>
              <a:rPr kumimoji="1" lang="en-GB" dirty="0"/>
              <a:t>G</a:t>
            </a:r>
            <a:r>
              <a:rPr kumimoji="1" lang="en-GB" dirty="0" smtClean="0"/>
              <a:t>reater attenuation</a:t>
            </a:r>
          </a:p>
          <a:p>
            <a:pPr eaLnBrk="1" hangingPunct="1"/>
            <a:r>
              <a:rPr kumimoji="1" lang="en-GB" dirty="0"/>
              <a:t>D</a:t>
            </a:r>
            <a:r>
              <a:rPr kumimoji="1" lang="en-GB" dirty="0" smtClean="0"/>
              <a:t>igital now preferred choice</a:t>
            </a:r>
          </a:p>
        </p:txBody>
      </p:sp>
      <p:pic>
        <p:nvPicPr>
          <p:cNvPr id="31748" name="Picture 4"/>
          <p:cNvPicPr preferRelativeResize="0">
            <a:picLocks noChangeAspect="1" noChangeArrowheads="1"/>
          </p:cNvPicPr>
          <p:nvPr/>
        </p:nvPicPr>
        <p:blipFill>
          <a:blip r:embed="rId3"/>
          <a:srcRect b="35275"/>
          <a:stretch>
            <a:fillRect/>
          </a:stretch>
        </p:blipFill>
        <p:spPr bwMode="auto">
          <a:xfrm>
            <a:off x="533400" y="4724400"/>
            <a:ext cx="8086725" cy="1962150"/>
          </a:xfrm>
          <a:prstGeom prst="rect">
            <a:avLst/>
          </a:prstGeom>
          <a:noFill/>
          <a:ln w="9525">
            <a:noFill/>
            <a:miter lim="800000"/>
            <a:headEnd/>
            <a:tailEnd/>
          </a:ln>
        </p:spPr>
      </p:pic>
    </p:spTree>
    <p:extLst>
      <p:ext uri="{BB962C8B-B14F-4D97-AF65-F5344CB8AC3E}">
        <p14:creationId xmlns:p14="http://schemas.microsoft.com/office/powerpoint/2010/main" val="207693690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p:txBody>
          <a:bodyPr/>
          <a:lstStyle/>
          <a:p>
            <a:pPr eaLnBrk="1" hangingPunct="1"/>
            <a:r>
              <a:rPr kumimoji="1" lang="en-US" smtClean="0"/>
              <a:t>Transmission Impairments</a:t>
            </a:r>
          </a:p>
        </p:txBody>
      </p:sp>
      <p:sp>
        <p:nvSpPr>
          <p:cNvPr id="32771" name="Rectangle 3"/>
          <p:cNvSpPr>
            <a:spLocks noGrp="1" noChangeArrowheads="1"/>
          </p:cNvSpPr>
          <p:nvPr>
            <p:ph sz="quarter" idx="1"/>
          </p:nvPr>
        </p:nvSpPr>
        <p:spPr>
          <a:xfrm>
            <a:off x="457200" y="1219200"/>
            <a:ext cx="8229600" cy="4937125"/>
          </a:xfrm>
        </p:spPr>
        <p:txBody>
          <a:bodyPr/>
          <a:lstStyle/>
          <a:p>
            <a:pPr eaLnBrk="1" hangingPunct="1">
              <a:lnSpc>
                <a:spcPct val="90000"/>
              </a:lnSpc>
            </a:pPr>
            <a:r>
              <a:rPr kumimoji="1" lang="en-US" dirty="0"/>
              <a:t>S</a:t>
            </a:r>
            <a:r>
              <a:rPr kumimoji="1" lang="en-US" dirty="0" smtClean="0"/>
              <a:t>ignal received may differ from signal transmitted causing:</a:t>
            </a:r>
          </a:p>
          <a:p>
            <a:pPr lvl="1" eaLnBrk="1" hangingPunct="1">
              <a:lnSpc>
                <a:spcPct val="90000"/>
              </a:lnSpc>
            </a:pPr>
            <a:r>
              <a:rPr kumimoji="1" lang="en-US" dirty="0"/>
              <a:t>A</a:t>
            </a:r>
            <a:r>
              <a:rPr kumimoji="1" lang="en-US" dirty="0" smtClean="0"/>
              <a:t>nalog - degradation of signal quality</a:t>
            </a:r>
          </a:p>
          <a:p>
            <a:pPr lvl="1" eaLnBrk="1" hangingPunct="1">
              <a:lnSpc>
                <a:spcPct val="90000"/>
              </a:lnSpc>
            </a:pPr>
            <a:r>
              <a:rPr kumimoji="1" lang="en-US" dirty="0" smtClean="0"/>
              <a:t>Digital - bit errors</a:t>
            </a:r>
          </a:p>
          <a:p>
            <a:pPr eaLnBrk="1" hangingPunct="1">
              <a:lnSpc>
                <a:spcPct val="90000"/>
              </a:lnSpc>
            </a:pPr>
            <a:r>
              <a:rPr kumimoji="1" lang="en-US" dirty="0"/>
              <a:t>M</a:t>
            </a:r>
            <a:r>
              <a:rPr kumimoji="1" lang="en-US" dirty="0" smtClean="0"/>
              <a:t>ost significant impairments are</a:t>
            </a:r>
          </a:p>
          <a:p>
            <a:pPr lvl="1" eaLnBrk="1" hangingPunct="1">
              <a:lnSpc>
                <a:spcPct val="90000"/>
              </a:lnSpc>
            </a:pPr>
            <a:r>
              <a:rPr kumimoji="1" lang="en-US" dirty="0"/>
              <a:t>A</a:t>
            </a:r>
            <a:r>
              <a:rPr kumimoji="1" lang="en-US" dirty="0" smtClean="0"/>
              <a:t>ttenuation and attenuation distortion</a:t>
            </a:r>
          </a:p>
          <a:p>
            <a:pPr lvl="1" eaLnBrk="1" hangingPunct="1">
              <a:lnSpc>
                <a:spcPct val="90000"/>
              </a:lnSpc>
            </a:pPr>
            <a:r>
              <a:rPr kumimoji="1" lang="en-US" dirty="0"/>
              <a:t>D</a:t>
            </a:r>
            <a:r>
              <a:rPr kumimoji="1" lang="en-US" dirty="0" smtClean="0"/>
              <a:t>elay distortion</a:t>
            </a:r>
          </a:p>
          <a:p>
            <a:pPr lvl="1" eaLnBrk="1" hangingPunct="1">
              <a:lnSpc>
                <a:spcPct val="90000"/>
              </a:lnSpc>
            </a:pPr>
            <a:r>
              <a:rPr kumimoji="1" lang="en-US" dirty="0"/>
              <a:t>N</a:t>
            </a:r>
            <a:r>
              <a:rPr kumimoji="1" lang="en-US" dirty="0" smtClean="0"/>
              <a:t>oise</a:t>
            </a:r>
          </a:p>
          <a:p>
            <a:pPr lvl="1" eaLnBrk="1" hangingPunct="1">
              <a:lnSpc>
                <a:spcPct val="90000"/>
              </a:lnSpc>
            </a:pPr>
            <a:endParaRPr kumimoji="1" lang="en-US" dirty="0" smtClean="0"/>
          </a:p>
        </p:txBody>
      </p:sp>
    </p:spTree>
    <p:extLst>
      <p:ext uri="{BB962C8B-B14F-4D97-AF65-F5344CB8AC3E}">
        <p14:creationId xmlns:p14="http://schemas.microsoft.com/office/powerpoint/2010/main" val="138434540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p:txBody>
          <a:bodyPr/>
          <a:lstStyle/>
          <a:p>
            <a:pPr eaLnBrk="1" hangingPunct="1"/>
            <a:r>
              <a:rPr kumimoji="1" lang="en-US" smtClean="0"/>
              <a:t>Attenuation</a:t>
            </a:r>
          </a:p>
        </p:txBody>
      </p:sp>
      <p:sp>
        <p:nvSpPr>
          <p:cNvPr id="33795" name="Rectangle 3"/>
          <p:cNvSpPr>
            <a:spLocks noGrp="1" noChangeArrowheads="1"/>
          </p:cNvSpPr>
          <p:nvPr>
            <p:ph sz="quarter" idx="1"/>
          </p:nvPr>
        </p:nvSpPr>
        <p:spPr>
          <a:xfrm>
            <a:off x="457200" y="1333500"/>
            <a:ext cx="8178800" cy="4686300"/>
          </a:xfrm>
        </p:spPr>
        <p:txBody>
          <a:bodyPr/>
          <a:lstStyle/>
          <a:p>
            <a:pPr eaLnBrk="1" hangingPunct="1">
              <a:lnSpc>
                <a:spcPct val="90000"/>
              </a:lnSpc>
            </a:pPr>
            <a:r>
              <a:rPr kumimoji="1" lang="en-US" sz="2800" dirty="0"/>
              <a:t>S</a:t>
            </a:r>
            <a:r>
              <a:rPr kumimoji="1" lang="en-US" sz="2800" dirty="0" smtClean="0"/>
              <a:t>ignal strength falls off with distance</a:t>
            </a:r>
          </a:p>
          <a:p>
            <a:pPr eaLnBrk="1" hangingPunct="1">
              <a:lnSpc>
                <a:spcPct val="90000"/>
              </a:lnSpc>
            </a:pPr>
            <a:r>
              <a:rPr kumimoji="1" lang="en-US" sz="2800" dirty="0"/>
              <a:t>D</a:t>
            </a:r>
            <a:r>
              <a:rPr kumimoji="1" lang="en-US" sz="2800" dirty="0" smtClean="0"/>
              <a:t>epends on medium (guided/unguided)</a:t>
            </a:r>
          </a:p>
          <a:p>
            <a:pPr eaLnBrk="1" hangingPunct="1">
              <a:lnSpc>
                <a:spcPct val="90000"/>
              </a:lnSpc>
            </a:pPr>
            <a:r>
              <a:rPr kumimoji="1" lang="en-US" sz="2800" dirty="0"/>
              <a:t>R</a:t>
            </a:r>
            <a:r>
              <a:rPr kumimoji="1" lang="en-US" sz="2800" dirty="0" smtClean="0"/>
              <a:t>eceived signal strength must be:</a:t>
            </a:r>
          </a:p>
          <a:p>
            <a:pPr lvl="1" eaLnBrk="1" hangingPunct="1">
              <a:lnSpc>
                <a:spcPct val="90000"/>
              </a:lnSpc>
            </a:pPr>
            <a:r>
              <a:rPr kumimoji="1" lang="en-US" sz="2400" dirty="0"/>
              <a:t>S</a:t>
            </a:r>
            <a:r>
              <a:rPr kumimoji="1" lang="en-US" sz="2400" dirty="0" smtClean="0"/>
              <a:t>trong enough to be detected</a:t>
            </a:r>
          </a:p>
          <a:p>
            <a:pPr lvl="1" eaLnBrk="1" hangingPunct="1">
              <a:lnSpc>
                <a:spcPct val="90000"/>
              </a:lnSpc>
            </a:pPr>
            <a:r>
              <a:rPr kumimoji="1" lang="en-US" sz="2400" dirty="0"/>
              <a:t>S</a:t>
            </a:r>
            <a:r>
              <a:rPr kumimoji="1" lang="en-US" sz="2400" dirty="0" smtClean="0"/>
              <a:t>ufficiently higher than noise to receive without error</a:t>
            </a:r>
          </a:p>
          <a:p>
            <a:pPr lvl="2" eaLnBrk="1" hangingPunct="1">
              <a:lnSpc>
                <a:spcPct val="90000"/>
              </a:lnSpc>
            </a:pPr>
            <a:r>
              <a:rPr kumimoji="1" lang="en-US" dirty="0" smtClean="0"/>
              <a:t>so increase strength using amplifiers/repeaters</a:t>
            </a:r>
          </a:p>
          <a:p>
            <a:pPr lvl="2" eaLnBrk="1" hangingPunct="1">
              <a:lnSpc>
                <a:spcPct val="90000"/>
              </a:lnSpc>
              <a:buFontTx/>
              <a:buNone/>
            </a:pPr>
            <a:endParaRPr kumimoji="1" lang="en-US" dirty="0" smtClean="0"/>
          </a:p>
          <a:p>
            <a:pPr lvl="1" eaLnBrk="1" hangingPunct="1">
              <a:lnSpc>
                <a:spcPct val="90000"/>
              </a:lnSpc>
            </a:pPr>
            <a:r>
              <a:rPr kumimoji="1" lang="en-US" sz="2400" dirty="0"/>
              <a:t>A</a:t>
            </a:r>
            <a:r>
              <a:rPr kumimoji="1" lang="en-US" sz="2400" dirty="0" smtClean="0"/>
              <a:t>lso an increasing function of frequency</a:t>
            </a:r>
          </a:p>
          <a:p>
            <a:pPr lvl="2" eaLnBrk="1" hangingPunct="1">
              <a:lnSpc>
                <a:spcPct val="90000"/>
              </a:lnSpc>
            </a:pPr>
            <a:r>
              <a:rPr kumimoji="1" lang="en-US" dirty="0" smtClean="0"/>
              <a:t>so equalize attenuation across band of frequencies used (through amplifiers etc.)</a:t>
            </a:r>
            <a:endParaRPr kumimoji="1" lang="en-US" sz="1600" dirty="0" smtClean="0"/>
          </a:p>
          <a:p>
            <a:pPr lvl="1" eaLnBrk="1" hangingPunct="1">
              <a:lnSpc>
                <a:spcPct val="90000"/>
              </a:lnSpc>
            </a:pPr>
            <a:endParaRPr kumimoji="1" lang="en-US" sz="2400" dirty="0" smtClean="0"/>
          </a:p>
          <a:p>
            <a:pPr lvl="2" eaLnBrk="1" hangingPunct="1">
              <a:lnSpc>
                <a:spcPct val="90000"/>
              </a:lnSpc>
            </a:pPr>
            <a:endParaRPr kumimoji="1" lang="en-US" dirty="0" smtClean="0"/>
          </a:p>
          <a:p>
            <a:pPr lvl="1" eaLnBrk="1" hangingPunct="1">
              <a:lnSpc>
                <a:spcPct val="90000"/>
              </a:lnSpc>
              <a:buFont typeface="Wingdings" pitchFamily="2" charset="2"/>
              <a:buNone/>
            </a:pPr>
            <a:endParaRPr kumimoji="1" lang="en-US" sz="2400" dirty="0" smtClean="0"/>
          </a:p>
        </p:txBody>
      </p:sp>
    </p:spTree>
    <p:extLst>
      <p:ext uri="{BB962C8B-B14F-4D97-AF65-F5344CB8AC3E}">
        <p14:creationId xmlns:p14="http://schemas.microsoft.com/office/powerpoint/2010/main" val="161079210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Attenuation</a:t>
            </a:r>
            <a:endParaRPr lang="en-US" dirty="0"/>
          </a:p>
        </p:txBody>
      </p:sp>
      <p:pic>
        <p:nvPicPr>
          <p:cNvPr id="89090" name="Picture 2"/>
          <p:cNvPicPr>
            <a:picLocks noGrp="1" noChangeAspect="1" noChangeArrowheads="1"/>
          </p:cNvPicPr>
          <p:nvPr>
            <p:ph sz="quarter" idx="1"/>
          </p:nvPr>
        </p:nvPicPr>
        <p:blipFill>
          <a:blip r:embed="rId2"/>
          <a:srcRect/>
          <a:stretch>
            <a:fillRect/>
          </a:stretch>
        </p:blipFill>
        <p:spPr bwMode="auto">
          <a:xfrm>
            <a:off x="1676400" y="1239552"/>
            <a:ext cx="5743921" cy="4856448"/>
          </a:xfrm>
          <a:prstGeom prst="rect">
            <a:avLst/>
          </a:prstGeom>
          <a:noFill/>
          <a:ln w="9525" cap="flat" cmpd="sng">
            <a:noFill/>
            <a:prstDash val="solid"/>
            <a:miter lim="800000"/>
            <a:headEnd/>
            <a:tailEnd/>
          </a:ln>
          <a:effectLst/>
        </p:spPr>
      </p:pic>
    </p:spTree>
    <p:extLst>
      <p:ext uri="{BB962C8B-B14F-4D97-AF65-F5344CB8AC3E}">
        <p14:creationId xmlns:p14="http://schemas.microsoft.com/office/powerpoint/2010/main" val="229521757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p:txBody>
          <a:bodyPr/>
          <a:lstStyle/>
          <a:p>
            <a:pPr eaLnBrk="1" hangingPunct="1"/>
            <a:r>
              <a:rPr kumimoji="1" lang="en-US" smtClean="0"/>
              <a:t>Delay Distortion</a:t>
            </a:r>
          </a:p>
        </p:txBody>
      </p:sp>
      <p:sp>
        <p:nvSpPr>
          <p:cNvPr id="34819" name="Rectangle 3"/>
          <p:cNvSpPr>
            <a:spLocks noGrp="1" noChangeArrowheads="1"/>
          </p:cNvSpPr>
          <p:nvPr>
            <p:ph sz="quarter" idx="1"/>
          </p:nvPr>
        </p:nvSpPr>
        <p:spPr>
          <a:xfrm>
            <a:off x="457200" y="1219200"/>
            <a:ext cx="8229600" cy="4937125"/>
          </a:xfrm>
        </p:spPr>
        <p:txBody>
          <a:bodyPr/>
          <a:lstStyle/>
          <a:p>
            <a:pPr eaLnBrk="1" hangingPunct="1"/>
            <a:r>
              <a:rPr kumimoji="1" lang="en-US" dirty="0"/>
              <a:t>O</a:t>
            </a:r>
            <a:r>
              <a:rPr kumimoji="1" lang="en-US" dirty="0" smtClean="0"/>
              <a:t>nly occurs in guided media</a:t>
            </a:r>
          </a:p>
          <a:p>
            <a:pPr eaLnBrk="1" hangingPunct="1"/>
            <a:r>
              <a:rPr kumimoji="1" lang="en-US" dirty="0"/>
              <a:t>P</a:t>
            </a:r>
            <a:r>
              <a:rPr kumimoji="1" lang="en-US" dirty="0" smtClean="0"/>
              <a:t>ropagation velocity varies with frequency</a:t>
            </a:r>
          </a:p>
          <a:p>
            <a:pPr eaLnBrk="1" hangingPunct="1"/>
            <a:r>
              <a:rPr kumimoji="1" lang="en-US" dirty="0"/>
              <a:t>H</a:t>
            </a:r>
            <a:r>
              <a:rPr kumimoji="1" lang="en-US" dirty="0" smtClean="0"/>
              <a:t>ence various frequency components arrive at different times</a:t>
            </a:r>
          </a:p>
          <a:p>
            <a:pPr eaLnBrk="1" hangingPunct="1"/>
            <a:r>
              <a:rPr kumimoji="1" lang="en-US" dirty="0"/>
              <a:t>P</a:t>
            </a:r>
            <a:r>
              <a:rPr kumimoji="1" lang="en-US" dirty="0" smtClean="0"/>
              <a:t>articularly critical for digital data</a:t>
            </a:r>
          </a:p>
          <a:p>
            <a:pPr eaLnBrk="1" hangingPunct="1"/>
            <a:r>
              <a:rPr kumimoji="1" lang="en-US" dirty="0"/>
              <a:t>S</a:t>
            </a:r>
            <a:r>
              <a:rPr kumimoji="1" lang="en-US" dirty="0" smtClean="0"/>
              <a:t>ince parts of one bit spill over into others</a:t>
            </a:r>
          </a:p>
          <a:p>
            <a:pPr eaLnBrk="1" hangingPunct="1"/>
            <a:r>
              <a:rPr kumimoji="1" lang="en-US" dirty="0"/>
              <a:t>C</a:t>
            </a:r>
            <a:r>
              <a:rPr kumimoji="1" lang="en-US" dirty="0" smtClean="0"/>
              <a:t>ausing inter-symbol interference</a:t>
            </a:r>
          </a:p>
        </p:txBody>
      </p:sp>
    </p:spTree>
    <p:extLst>
      <p:ext uri="{BB962C8B-B14F-4D97-AF65-F5344CB8AC3E}">
        <p14:creationId xmlns:p14="http://schemas.microsoft.com/office/powerpoint/2010/main" val="197329824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Delay Distortion</a:t>
            </a:r>
            <a:endParaRPr lang="en-US" dirty="0"/>
          </a:p>
        </p:txBody>
      </p:sp>
      <p:pic>
        <p:nvPicPr>
          <p:cNvPr id="90114" name="Picture 2"/>
          <p:cNvPicPr>
            <a:picLocks noGrp="1" noChangeAspect="1" noChangeArrowheads="1"/>
          </p:cNvPicPr>
          <p:nvPr>
            <p:ph sz="quarter" idx="1"/>
          </p:nvPr>
        </p:nvPicPr>
        <p:blipFill>
          <a:blip r:embed="rId2"/>
          <a:srcRect/>
          <a:stretch>
            <a:fillRect/>
          </a:stretch>
        </p:blipFill>
        <p:spPr bwMode="auto">
          <a:xfrm>
            <a:off x="1371600" y="1219200"/>
            <a:ext cx="6781799" cy="5105400"/>
          </a:xfrm>
          <a:prstGeom prst="rect">
            <a:avLst/>
          </a:prstGeom>
          <a:noFill/>
          <a:ln w="9525" cap="flat" cmpd="sng">
            <a:noFill/>
            <a:prstDash val="solid"/>
            <a:miter lim="800000"/>
            <a:headEnd/>
            <a:tailEnd/>
          </a:ln>
          <a:effectLst/>
        </p:spPr>
      </p:pic>
    </p:spTree>
    <p:extLst>
      <p:ext uri="{BB962C8B-B14F-4D97-AF65-F5344CB8AC3E}">
        <p14:creationId xmlns:p14="http://schemas.microsoft.com/office/powerpoint/2010/main" val="390415431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a:lstStyle/>
          <a:p>
            <a:pPr eaLnBrk="1" hangingPunct="1"/>
            <a:r>
              <a:rPr kumimoji="1" lang="en-US" smtClean="0"/>
              <a:t>Noise</a:t>
            </a:r>
          </a:p>
        </p:txBody>
      </p:sp>
      <p:sp>
        <p:nvSpPr>
          <p:cNvPr id="35843" name="Rectangle 3"/>
          <p:cNvSpPr>
            <a:spLocks noGrp="1" noChangeArrowheads="1"/>
          </p:cNvSpPr>
          <p:nvPr>
            <p:ph sz="quarter" idx="1"/>
          </p:nvPr>
        </p:nvSpPr>
        <p:spPr>
          <a:xfrm>
            <a:off x="457200" y="1219200"/>
            <a:ext cx="8229600" cy="4937125"/>
          </a:xfrm>
        </p:spPr>
        <p:txBody>
          <a:bodyPr/>
          <a:lstStyle/>
          <a:p>
            <a:pPr eaLnBrk="1" hangingPunct="1">
              <a:lnSpc>
                <a:spcPct val="90000"/>
              </a:lnSpc>
            </a:pPr>
            <a:r>
              <a:rPr kumimoji="1" lang="en-US" dirty="0"/>
              <a:t>A</a:t>
            </a:r>
            <a:r>
              <a:rPr kumimoji="1" lang="en-US" dirty="0" smtClean="0"/>
              <a:t>dditional unwanted signals inserted between transmitter and receiver</a:t>
            </a:r>
          </a:p>
          <a:p>
            <a:pPr eaLnBrk="1" hangingPunct="1">
              <a:lnSpc>
                <a:spcPct val="90000"/>
              </a:lnSpc>
            </a:pPr>
            <a:r>
              <a:rPr kumimoji="1" lang="en-US" dirty="0"/>
              <a:t>T</a:t>
            </a:r>
            <a:r>
              <a:rPr kumimoji="1" lang="en-US" dirty="0" smtClean="0"/>
              <a:t>hermal</a:t>
            </a:r>
          </a:p>
          <a:p>
            <a:pPr lvl="1" eaLnBrk="1" hangingPunct="1">
              <a:lnSpc>
                <a:spcPct val="90000"/>
              </a:lnSpc>
            </a:pPr>
            <a:r>
              <a:rPr kumimoji="1" lang="en-US" dirty="0"/>
              <a:t>D</a:t>
            </a:r>
            <a:r>
              <a:rPr kumimoji="1" lang="en-US" dirty="0" smtClean="0"/>
              <a:t>ue to thermal agitation of electrons</a:t>
            </a:r>
          </a:p>
          <a:p>
            <a:pPr lvl="1" eaLnBrk="1" hangingPunct="1">
              <a:lnSpc>
                <a:spcPct val="90000"/>
              </a:lnSpc>
            </a:pPr>
            <a:r>
              <a:rPr kumimoji="1" lang="en-US" dirty="0"/>
              <a:t>U</a:t>
            </a:r>
            <a:r>
              <a:rPr kumimoji="1" lang="en-US" dirty="0" smtClean="0"/>
              <a:t>niformly distributed</a:t>
            </a:r>
          </a:p>
          <a:p>
            <a:pPr lvl="1" eaLnBrk="1" hangingPunct="1">
              <a:lnSpc>
                <a:spcPct val="90000"/>
              </a:lnSpc>
            </a:pPr>
            <a:r>
              <a:rPr kumimoji="1" lang="en-US" dirty="0"/>
              <a:t>W</a:t>
            </a:r>
            <a:r>
              <a:rPr kumimoji="1" lang="en-US" dirty="0" smtClean="0"/>
              <a:t>hite noise</a:t>
            </a:r>
          </a:p>
          <a:p>
            <a:pPr eaLnBrk="1" hangingPunct="1">
              <a:lnSpc>
                <a:spcPct val="90000"/>
              </a:lnSpc>
            </a:pPr>
            <a:r>
              <a:rPr kumimoji="1" lang="en-US" dirty="0"/>
              <a:t>I</a:t>
            </a:r>
            <a:r>
              <a:rPr kumimoji="1" lang="en-US" dirty="0" smtClean="0"/>
              <a:t>ntermodulation</a:t>
            </a:r>
          </a:p>
          <a:p>
            <a:pPr lvl="1" eaLnBrk="1" hangingPunct="1">
              <a:lnSpc>
                <a:spcPct val="90000"/>
              </a:lnSpc>
            </a:pPr>
            <a:r>
              <a:rPr kumimoji="1" lang="en-US" dirty="0"/>
              <a:t>S</a:t>
            </a:r>
            <a:r>
              <a:rPr kumimoji="1" lang="en-US" dirty="0" smtClean="0"/>
              <a:t>ignals that are the sum and difference of original frequencies sharing a medium</a:t>
            </a:r>
          </a:p>
        </p:txBody>
      </p:sp>
    </p:spTree>
    <p:extLst>
      <p:ext uri="{BB962C8B-B14F-4D97-AF65-F5344CB8AC3E}">
        <p14:creationId xmlns:p14="http://schemas.microsoft.com/office/powerpoint/2010/main" val="243008426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p:txBody>
          <a:bodyPr/>
          <a:lstStyle/>
          <a:p>
            <a:pPr eaLnBrk="1" hangingPunct="1"/>
            <a:r>
              <a:rPr kumimoji="1" lang="en-US" smtClean="0"/>
              <a:t>Noise</a:t>
            </a:r>
          </a:p>
        </p:txBody>
      </p:sp>
      <p:sp>
        <p:nvSpPr>
          <p:cNvPr id="36867" name="Rectangle 3"/>
          <p:cNvSpPr>
            <a:spLocks noGrp="1" noChangeArrowheads="1"/>
          </p:cNvSpPr>
          <p:nvPr>
            <p:ph sz="quarter" idx="1"/>
          </p:nvPr>
        </p:nvSpPr>
        <p:spPr>
          <a:xfrm>
            <a:off x="457200" y="1676400"/>
            <a:ext cx="8229600" cy="4953000"/>
          </a:xfrm>
        </p:spPr>
        <p:txBody>
          <a:bodyPr/>
          <a:lstStyle/>
          <a:p>
            <a:pPr eaLnBrk="1" hangingPunct="1">
              <a:lnSpc>
                <a:spcPct val="90000"/>
              </a:lnSpc>
            </a:pPr>
            <a:r>
              <a:rPr kumimoji="1" lang="en-US" dirty="0"/>
              <a:t>C</a:t>
            </a:r>
            <a:r>
              <a:rPr kumimoji="1" lang="en-US" dirty="0" smtClean="0"/>
              <a:t>rosstalk</a:t>
            </a:r>
          </a:p>
          <a:p>
            <a:pPr lvl="1" eaLnBrk="1" hangingPunct="1">
              <a:lnSpc>
                <a:spcPct val="90000"/>
              </a:lnSpc>
            </a:pPr>
            <a:r>
              <a:rPr kumimoji="1" lang="en-US" dirty="0" smtClean="0"/>
              <a:t>a signal from one line is picked up by another</a:t>
            </a:r>
          </a:p>
          <a:p>
            <a:pPr eaLnBrk="1" hangingPunct="1">
              <a:lnSpc>
                <a:spcPct val="90000"/>
              </a:lnSpc>
            </a:pPr>
            <a:r>
              <a:rPr kumimoji="1" lang="en-US" dirty="0"/>
              <a:t>I</a:t>
            </a:r>
            <a:r>
              <a:rPr kumimoji="1" lang="en-US" dirty="0" smtClean="0"/>
              <a:t>mpulse</a:t>
            </a:r>
          </a:p>
          <a:p>
            <a:pPr lvl="1" eaLnBrk="1" hangingPunct="1">
              <a:lnSpc>
                <a:spcPct val="90000"/>
              </a:lnSpc>
            </a:pPr>
            <a:r>
              <a:rPr kumimoji="1" lang="en-US" dirty="0"/>
              <a:t>I</a:t>
            </a:r>
            <a:r>
              <a:rPr kumimoji="1" lang="en-US" dirty="0" smtClean="0"/>
              <a:t>rregular pulses or spikes</a:t>
            </a:r>
          </a:p>
          <a:p>
            <a:pPr lvl="2" eaLnBrk="1" hangingPunct="1">
              <a:lnSpc>
                <a:spcPct val="90000"/>
              </a:lnSpc>
            </a:pPr>
            <a:r>
              <a:rPr kumimoji="1" lang="en-US" dirty="0"/>
              <a:t>E</a:t>
            </a:r>
            <a:r>
              <a:rPr kumimoji="1" lang="en-US" dirty="0" smtClean="0"/>
              <a:t>xternal electromagnetic interference</a:t>
            </a:r>
          </a:p>
          <a:p>
            <a:pPr lvl="1" eaLnBrk="1" hangingPunct="1">
              <a:lnSpc>
                <a:spcPct val="90000"/>
              </a:lnSpc>
            </a:pPr>
            <a:r>
              <a:rPr kumimoji="1" lang="en-US" dirty="0"/>
              <a:t>S</a:t>
            </a:r>
            <a:r>
              <a:rPr kumimoji="1" lang="en-US" dirty="0" smtClean="0"/>
              <a:t>hort duration</a:t>
            </a:r>
          </a:p>
          <a:p>
            <a:pPr lvl="1" eaLnBrk="1" hangingPunct="1">
              <a:lnSpc>
                <a:spcPct val="90000"/>
              </a:lnSpc>
            </a:pPr>
            <a:r>
              <a:rPr kumimoji="1" lang="en-US" dirty="0"/>
              <a:t>H</a:t>
            </a:r>
            <a:r>
              <a:rPr kumimoji="1" lang="en-US" dirty="0" smtClean="0"/>
              <a:t>igh amplitude</a:t>
            </a:r>
          </a:p>
          <a:p>
            <a:pPr lvl="1" eaLnBrk="1" hangingPunct="1">
              <a:lnSpc>
                <a:spcPct val="90000"/>
              </a:lnSpc>
            </a:pPr>
            <a:r>
              <a:rPr kumimoji="1" lang="en-US" dirty="0"/>
              <a:t>M</a:t>
            </a:r>
            <a:r>
              <a:rPr kumimoji="1" lang="en-US" dirty="0" smtClean="0"/>
              <a:t>inor annoyance for analog signals</a:t>
            </a:r>
          </a:p>
          <a:p>
            <a:pPr lvl="1" eaLnBrk="1" hangingPunct="1">
              <a:lnSpc>
                <a:spcPct val="90000"/>
              </a:lnSpc>
            </a:pPr>
            <a:r>
              <a:rPr kumimoji="1" lang="en-US" dirty="0"/>
              <a:t>M</a:t>
            </a:r>
            <a:r>
              <a:rPr kumimoji="1" lang="en-US" dirty="0" smtClean="0"/>
              <a:t>ajor source of error in digital data</a:t>
            </a:r>
          </a:p>
          <a:p>
            <a:pPr lvl="2" eaLnBrk="1" hangingPunct="1">
              <a:lnSpc>
                <a:spcPct val="90000"/>
              </a:lnSpc>
            </a:pPr>
            <a:r>
              <a:rPr kumimoji="1" lang="en-US" dirty="0"/>
              <a:t>N</a:t>
            </a:r>
            <a:r>
              <a:rPr kumimoji="1" lang="en-US" dirty="0" smtClean="0"/>
              <a:t>oise spike could corrupt many bits</a:t>
            </a:r>
          </a:p>
        </p:txBody>
      </p:sp>
    </p:spTree>
    <p:extLst>
      <p:ext uri="{BB962C8B-B14F-4D97-AF65-F5344CB8AC3E}">
        <p14:creationId xmlns:p14="http://schemas.microsoft.com/office/powerpoint/2010/main" val="3339690895"/>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Noise</a:t>
            </a:r>
            <a:endParaRPr lang="en-US" dirty="0"/>
          </a:p>
        </p:txBody>
      </p:sp>
      <p:pic>
        <p:nvPicPr>
          <p:cNvPr id="91138" name="Picture 2"/>
          <p:cNvPicPr>
            <a:picLocks noGrp="1" noChangeAspect="1" noChangeArrowheads="1"/>
          </p:cNvPicPr>
          <p:nvPr>
            <p:ph sz="quarter" idx="1"/>
          </p:nvPr>
        </p:nvPicPr>
        <p:blipFill>
          <a:blip r:embed="rId2"/>
          <a:srcRect/>
          <a:stretch>
            <a:fillRect/>
          </a:stretch>
        </p:blipFill>
        <p:spPr bwMode="auto">
          <a:xfrm>
            <a:off x="1143000" y="1219200"/>
            <a:ext cx="6858000" cy="5181600"/>
          </a:xfrm>
          <a:prstGeom prst="rect">
            <a:avLst/>
          </a:prstGeom>
          <a:noFill/>
          <a:ln w="9525" cap="flat" cmpd="sng">
            <a:noFill/>
            <a:prstDash val="solid"/>
            <a:miter lim="800000"/>
            <a:headEnd/>
            <a:tailEnd/>
          </a:ln>
          <a:effectLst/>
        </p:spPr>
      </p:pic>
    </p:spTree>
    <p:extLst>
      <p:ext uri="{BB962C8B-B14F-4D97-AF65-F5344CB8AC3E}">
        <p14:creationId xmlns:p14="http://schemas.microsoft.com/office/powerpoint/2010/main" val="3510262688"/>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p:txBody>
          <a:bodyPr/>
          <a:lstStyle/>
          <a:p>
            <a:pPr eaLnBrk="1" hangingPunct="1"/>
            <a:r>
              <a:rPr kumimoji="1" lang="en-US" smtClean="0"/>
              <a:t>Channel Capacity</a:t>
            </a:r>
          </a:p>
        </p:txBody>
      </p:sp>
      <p:sp>
        <p:nvSpPr>
          <p:cNvPr id="37891" name="Rectangle 3"/>
          <p:cNvSpPr>
            <a:spLocks noGrp="1" noChangeArrowheads="1"/>
          </p:cNvSpPr>
          <p:nvPr>
            <p:ph sz="quarter" idx="1"/>
          </p:nvPr>
        </p:nvSpPr>
        <p:spPr>
          <a:xfrm>
            <a:off x="457200" y="1676400"/>
            <a:ext cx="8229600" cy="4648200"/>
          </a:xfrm>
        </p:spPr>
        <p:txBody>
          <a:bodyPr/>
          <a:lstStyle/>
          <a:p>
            <a:pPr eaLnBrk="1" hangingPunct="1"/>
            <a:r>
              <a:rPr kumimoji="1" lang="en-US" dirty="0"/>
              <a:t>M</a:t>
            </a:r>
            <a:r>
              <a:rPr kumimoji="1" lang="en-US" dirty="0" smtClean="0"/>
              <a:t>ax possible data rate on communication channel </a:t>
            </a:r>
          </a:p>
          <a:p>
            <a:pPr eaLnBrk="1" hangingPunct="1"/>
            <a:r>
              <a:rPr kumimoji="1" lang="en-US" dirty="0"/>
              <a:t>F</a:t>
            </a:r>
            <a:r>
              <a:rPr kumimoji="1" lang="en-US" dirty="0" smtClean="0"/>
              <a:t>unction of</a:t>
            </a:r>
          </a:p>
          <a:p>
            <a:pPr lvl="1" eaLnBrk="1" hangingPunct="1"/>
            <a:r>
              <a:rPr kumimoji="1" lang="en-US" dirty="0"/>
              <a:t>D</a:t>
            </a:r>
            <a:r>
              <a:rPr kumimoji="1" lang="en-US" dirty="0" smtClean="0"/>
              <a:t>ata rate - in bits per second</a:t>
            </a:r>
          </a:p>
          <a:p>
            <a:pPr lvl="1" eaLnBrk="1" hangingPunct="1"/>
            <a:r>
              <a:rPr kumimoji="1" lang="en-US" dirty="0"/>
              <a:t>B</a:t>
            </a:r>
            <a:r>
              <a:rPr kumimoji="1" lang="en-US" dirty="0" smtClean="0"/>
              <a:t>andwidth - in cycles per second or Hertz</a:t>
            </a:r>
          </a:p>
          <a:p>
            <a:pPr lvl="1" eaLnBrk="1" hangingPunct="1"/>
            <a:r>
              <a:rPr kumimoji="1" lang="en-US" dirty="0"/>
              <a:t>N</a:t>
            </a:r>
            <a:r>
              <a:rPr kumimoji="1" lang="en-US" dirty="0" smtClean="0"/>
              <a:t>oise - on communication link</a:t>
            </a:r>
          </a:p>
          <a:p>
            <a:pPr lvl="1" eaLnBrk="1" hangingPunct="1"/>
            <a:r>
              <a:rPr kumimoji="1" lang="en-US" dirty="0"/>
              <a:t>E</a:t>
            </a:r>
            <a:r>
              <a:rPr kumimoji="1" lang="en-US" dirty="0" smtClean="0"/>
              <a:t>rror rate - of corrupted bits</a:t>
            </a:r>
          </a:p>
          <a:p>
            <a:pPr eaLnBrk="1" hangingPunct="1"/>
            <a:r>
              <a:rPr kumimoji="1" lang="en-US" dirty="0"/>
              <a:t>L</a:t>
            </a:r>
            <a:r>
              <a:rPr kumimoji="1" lang="en-US" dirty="0" smtClean="0"/>
              <a:t>imitations due to physical properties</a:t>
            </a:r>
          </a:p>
          <a:p>
            <a:pPr eaLnBrk="1" hangingPunct="1"/>
            <a:r>
              <a:rPr kumimoji="1" lang="en-US" dirty="0"/>
              <a:t>W</a:t>
            </a:r>
            <a:r>
              <a:rPr kumimoji="1" lang="en-US" dirty="0" smtClean="0"/>
              <a:t>ant most efficient use of capacity</a:t>
            </a:r>
          </a:p>
        </p:txBody>
      </p:sp>
    </p:spTree>
    <p:extLst>
      <p:ext uri="{BB962C8B-B14F-4D97-AF65-F5344CB8AC3E}">
        <p14:creationId xmlns:p14="http://schemas.microsoft.com/office/powerpoint/2010/main" val="415663008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pPr eaLnBrk="1" hangingPunct="1"/>
            <a:r>
              <a:rPr lang="en-US" smtClean="0"/>
              <a:t>Transmission </a:t>
            </a:r>
            <a:r>
              <a:rPr kumimoji="1" lang="en-US" smtClean="0"/>
              <a:t>Terminology</a:t>
            </a:r>
          </a:p>
        </p:txBody>
      </p:sp>
      <p:sp>
        <p:nvSpPr>
          <p:cNvPr id="12291" name="Rectangle 3"/>
          <p:cNvSpPr>
            <a:spLocks noGrp="1" noChangeArrowheads="1"/>
          </p:cNvSpPr>
          <p:nvPr>
            <p:ph sz="quarter" idx="1"/>
          </p:nvPr>
        </p:nvSpPr>
        <p:spPr>
          <a:xfrm>
            <a:off x="457200" y="1219200"/>
            <a:ext cx="8229600" cy="4937125"/>
          </a:xfrm>
        </p:spPr>
        <p:txBody>
          <a:bodyPr/>
          <a:lstStyle/>
          <a:p>
            <a:pPr eaLnBrk="1" hangingPunct="1"/>
            <a:r>
              <a:rPr kumimoji="1" lang="en-US" dirty="0" smtClean="0"/>
              <a:t>point-to-point</a:t>
            </a:r>
          </a:p>
          <a:p>
            <a:pPr lvl="1" eaLnBrk="1" hangingPunct="1"/>
            <a:r>
              <a:rPr kumimoji="1" lang="en-US" dirty="0" smtClean="0"/>
              <a:t>direct link </a:t>
            </a:r>
          </a:p>
          <a:p>
            <a:pPr lvl="1" eaLnBrk="1" hangingPunct="1"/>
            <a:r>
              <a:rPr kumimoji="1" lang="en-US" dirty="0" smtClean="0"/>
              <a:t>only 2 devices share link</a:t>
            </a:r>
          </a:p>
          <a:p>
            <a:pPr eaLnBrk="1" hangingPunct="1"/>
            <a:r>
              <a:rPr kumimoji="1" lang="en-US" dirty="0" smtClean="0"/>
              <a:t>multi-point</a:t>
            </a:r>
          </a:p>
          <a:p>
            <a:pPr lvl="1" eaLnBrk="1" hangingPunct="1"/>
            <a:r>
              <a:rPr kumimoji="1" lang="en-US" dirty="0" smtClean="0"/>
              <a:t>more than two devices share the link</a:t>
            </a:r>
          </a:p>
          <a:p>
            <a:pPr lvl="1" eaLnBrk="1" hangingPunct="1"/>
            <a:endParaRPr kumimoji="1" lang="en-US" dirty="0" smtClean="0"/>
          </a:p>
        </p:txBody>
      </p:sp>
    </p:spTree>
    <p:extLst>
      <p:ext uri="{BB962C8B-B14F-4D97-AF65-F5344CB8AC3E}">
        <p14:creationId xmlns:p14="http://schemas.microsoft.com/office/powerpoint/2010/main" val="542602051"/>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lstStyle/>
          <a:p>
            <a:pPr eaLnBrk="1" hangingPunct="1"/>
            <a:r>
              <a:rPr kumimoji="1" lang="en-GB" dirty="0" smtClean="0"/>
              <a:t>Nyquist Bandwidth</a:t>
            </a:r>
          </a:p>
        </p:txBody>
      </p:sp>
      <p:sp>
        <p:nvSpPr>
          <p:cNvPr id="38915" name="Rectangle 3"/>
          <p:cNvSpPr>
            <a:spLocks noGrp="1" noChangeArrowheads="1"/>
          </p:cNvSpPr>
          <p:nvPr>
            <p:ph sz="quarter" idx="1"/>
          </p:nvPr>
        </p:nvSpPr>
        <p:spPr>
          <a:xfrm>
            <a:off x="457200" y="1447800"/>
            <a:ext cx="8229600" cy="4953000"/>
          </a:xfrm>
        </p:spPr>
        <p:txBody>
          <a:bodyPr/>
          <a:lstStyle/>
          <a:p>
            <a:pPr algn="just" eaLnBrk="1" hangingPunct="1"/>
            <a:r>
              <a:rPr kumimoji="1" lang="en-GB" sz="3200" dirty="0"/>
              <a:t>C</a:t>
            </a:r>
            <a:r>
              <a:rPr kumimoji="1" lang="en-GB" sz="3200" dirty="0" smtClean="0"/>
              <a:t>onsider noise free channels</a:t>
            </a:r>
          </a:p>
          <a:p>
            <a:pPr algn="just" eaLnBrk="1" hangingPunct="1"/>
            <a:r>
              <a:rPr kumimoji="1" lang="en-GB" sz="3200" dirty="0"/>
              <a:t>I</a:t>
            </a:r>
            <a:r>
              <a:rPr kumimoji="1" lang="en-GB" sz="3200" dirty="0" smtClean="0"/>
              <a:t>f rate of signal transmission is 2B then can carry signal with frequencies no greater than B </a:t>
            </a:r>
          </a:p>
          <a:p>
            <a:pPr lvl="1" algn="just" eaLnBrk="1" hangingPunct="1"/>
            <a:r>
              <a:rPr kumimoji="1" lang="en-GB" sz="2800" dirty="0" smtClean="0"/>
              <a:t>i.e. given bandwidth B, highest signal rate is 2B</a:t>
            </a:r>
          </a:p>
          <a:p>
            <a:pPr algn="just" eaLnBrk="1" hangingPunct="1"/>
            <a:r>
              <a:rPr kumimoji="1" lang="en-GB" sz="3200" dirty="0"/>
              <a:t>F</a:t>
            </a:r>
            <a:r>
              <a:rPr kumimoji="1" lang="en-GB" sz="3200" dirty="0" smtClean="0"/>
              <a:t>or binary signals, 2B bps needs bandwidth B Hz</a:t>
            </a:r>
          </a:p>
        </p:txBody>
      </p:sp>
    </p:spTree>
    <p:extLst>
      <p:ext uri="{BB962C8B-B14F-4D97-AF65-F5344CB8AC3E}">
        <p14:creationId xmlns:p14="http://schemas.microsoft.com/office/powerpoint/2010/main" val="81689262"/>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lstStyle/>
          <a:p>
            <a:pPr eaLnBrk="1" hangingPunct="1"/>
            <a:r>
              <a:rPr kumimoji="1" lang="en-GB" dirty="0" smtClean="0"/>
              <a:t>Nyquist Bandwidth</a:t>
            </a:r>
          </a:p>
        </p:txBody>
      </p:sp>
      <p:sp>
        <p:nvSpPr>
          <p:cNvPr id="38915" name="Rectangle 3"/>
          <p:cNvSpPr>
            <a:spLocks noGrp="1" noChangeArrowheads="1"/>
          </p:cNvSpPr>
          <p:nvPr>
            <p:ph sz="quarter" idx="1"/>
          </p:nvPr>
        </p:nvSpPr>
        <p:spPr>
          <a:xfrm>
            <a:off x="457200" y="1447800"/>
            <a:ext cx="8229600" cy="4953000"/>
          </a:xfrm>
        </p:spPr>
        <p:txBody>
          <a:bodyPr/>
          <a:lstStyle/>
          <a:p>
            <a:pPr algn="just" eaLnBrk="1" hangingPunct="1"/>
            <a:r>
              <a:rPr kumimoji="1" lang="en-GB" sz="3200" dirty="0"/>
              <a:t>C</a:t>
            </a:r>
            <a:r>
              <a:rPr kumimoji="1" lang="en-GB" sz="3200" dirty="0" smtClean="0"/>
              <a:t>an increase rate by using M signal levels</a:t>
            </a:r>
          </a:p>
          <a:p>
            <a:pPr algn="just" eaLnBrk="1" hangingPunct="1"/>
            <a:r>
              <a:rPr kumimoji="1" lang="en-GB" sz="3200" dirty="0" smtClean="0"/>
              <a:t>Nyquist Formula is: </a:t>
            </a:r>
          </a:p>
          <a:p>
            <a:pPr marL="0" indent="0" algn="just" eaLnBrk="1" hangingPunct="1">
              <a:buNone/>
            </a:pPr>
            <a:r>
              <a:rPr kumimoji="1" lang="en-GB" sz="3200" dirty="0"/>
              <a:t>	</a:t>
            </a:r>
            <a:r>
              <a:rPr kumimoji="1" lang="en-GB" sz="3200" dirty="0" smtClean="0"/>
              <a:t>	     </a:t>
            </a:r>
            <a:r>
              <a:rPr kumimoji="1" lang="en-GB" sz="3200" b="1" dirty="0" smtClean="0"/>
              <a:t>C = 2B log</a:t>
            </a:r>
            <a:r>
              <a:rPr kumimoji="1" lang="en-GB" sz="3200" b="1" baseline="-25000" dirty="0" smtClean="0"/>
              <a:t>2</a:t>
            </a:r>
            <a:r>
              <a:rPr kumimoji="1" lang="en-GB" sz="3200" b="1" dirty="0" smtClean="0"/>
              <a:t>M</a:t>
            </a:r>
          </a:p>
          <a:p>
            <a:pPr algn="just" eaLnBrk="1" hangingPunct="1"/>
            <a:r>
              <a:rPr kumimoji="1" lang="en-GB" sz="3200" dirty="0"/>
              <a:t>S</a:t>
            </a:r>
            <a:r>
              <a:rPr kumimoji="1" lang="en-GB" sz="3200" dirty="0" smtClean="0"/>
              <a:t>o increase rate by increasing signals</a:t>
            </a:r>
          </a:p>
          <a:p>
            <a:pPr lvl="1" algn="just" eaLnBrk="1" hangingPunct="1"/>
            <a:r>
              <a:rPr kumimoji="1" lang="en-GB" sz="2800" dirty="0"/>
              <a:t>A</a:t>
            </a:r>
            <a:r>
              <a:rPr kumimoji="1" lang="en-GB" sz="2800" dirty="0" smtClean="0"/>
              <a:t>t cost of receiver complexity</a:t>
            </a:r>
          </a:p>
          <a:p>
            <a:pPr lvl="1" algn="just" eaLnBrk="1" hangingPunct="1"/>
            <a:r>
              <a:rPr kumimoji="1" lang="en-GB" sz="2800" dirty="0"/>
              <a:t>L</a:t>
            </a:r>
            <a:r>
              <a:rPr kumimoji="1" lang="en-GB" sz="2800" dirty="0" smtClean="0"/>
              <a:t>imited by noise &amp; other impairments</a:t>
            </a:r>
          </a:p>
        </p:txBody>
      </p:sp>
    </p:spTree>
    <p:extLst>
      <p:ext uri="{BB962C8B-B14F-4D97-AF65-F5344CB8AC3E}">
        <p14:creationId xmlns:p14="http://schemas.microsoft.com/office/powerpoint/2010/main" val="3037293921"/>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lstStyle/>
          <a:p>
            <a:pPr eaLnBrk="1" hangingPunct="1"/>
            <a:r>
              <a:rPr kumimoji="1" lang="en-GB" dirty="0" smtClean="0"/>
              <a:t>Nyquist Bandwidth</a:t>
            </a:r>
          </a:p>
        </p:txBody>
      </p:sp>
      <p:sp>
        <p:nvSpPr>
          <p:cNvPr id="38915" name="Rectangle 3"/>
          <p:cNvSpPr>
            <a:spLocks noGrp="1" noChangeArrowheads="1"/>
          </p:cNvSpPr>
          <p:nvPr>
            <p:ph sz="quarter" idx="1"/>
          </p:nvPr>
        </p:nvSpPr>
        <p:spPr>
          <a:xfrm>
            <a:off x="457200" y="1447800"/>
            <a:ext cx="8229600" cy="4953000"/>
          </a:xfrm>
        </p:spPr>
        <p:txBody>
          <a:bodyPr/>
          <a:lstStyle/>
          <a:p>
            <a:r>
              <a:rPr lang="en-US" sz="3200" b="1" dirty="0" smtClean="0"/>
              <a:t>EXAMPLE: </a:t>
            </a:r>
            <a:r>
              <a:rPr lang="en-US" sz="2400" b="1" dirty="0"/>
              <a:t>Consider a voice channel being used, via modem, to </a:t>
            </a:r>
            <a:r>
              <a:rPr lang="en-US" sz="2400" b="1" dirty="0" smtClean="0"/>
              <a:t>transmit digital data. Assume </a:t>
            </a:r>
            <a:r>
              <a:rPr lang="en-US" sz="2400" b="1" dirty="0"/>
              <a:t>a bandwidth of 3100 </a:t>
            </a:r>
            <a:r>
              <a:rPr lang="en-US" sz="2400" b="1" dirty="0" smtClean="0"/>
              <a:t>Hz</a:t>
            </a:r>
            <a:r>
              <a:rPr lang="en-US" sz="2400" b="1" dirty="0"/>
              <a:t> </a:t>
            </a:r>
            <a:r>
              <a:rPr lang="en-US" sz="2400" b="1" dirty="0" smtClean="0"/>
              <a:t>and </a:t>
            </a:r>
            <a:r>
              <a:rPr lang="en-US" sz="2400" b="1" dirty="0"/>
              <a:t>M = </a:t>
            </a:r>
            <a:r>
              <a:rPr lang="en-US" sz="2400" b="1" dirty="0" smtClean="0"/>
              <a:t>8.</a:t>
            </a:r>
            <a:r>
              <a:rPr lang="en-US" sz="2400" dirty="0"/>
              <a:t/>
            </a:r>
            <a:br>
              <a:rPr lang="en-US" sz="2400" dirty="0"/>
            </a:br>
            <a:endParaRPr lang="en-US" sz="2400" b="1" dirty="0" smtClean="0"/>
          </a:p>
          <a:p>
            <a:pPr marL="0" indent="0">
              <a:buNone/>
            </a:pPr>
            <a:r>
              <a:rPr kumimoji="1" lang="en-GB" sz="2400" b="1" dirty="0" smtClean="0"/>
              <a:t>	As we know,			</a:t>
            </a:r>
          </a:p>
          <a:p>
            <a:pPr marL="0" indent="0">
              <a:buNone/>
            </a:pPr>
            <a:r>
              <a:rPr kumimoji="1" lang="en-GB" sz="2400" b="1" dirty="0"/>
              <a:t> </a:t>
            </a:r>
            <a:r>
              <a:rPr kumimoji="1" lang="en-GB" sz="2400" b="1" dirty="0" smtClean="0"/>
              <a:t>   			C </a:t>
            </a:r>
            <a:r>
              <a:rPr kumimoji="1" lang="en-GB" sz="2400" b="1" dirty="0"/>
              <a:t>= 2B </a:t>
            </a:r>
            <a:r>
              <a:rPr kumimoji="1" lang="en-GB" sz="2400" b="1" dirty="0" smtClean="0"/>
              <a:t>log</a:t>
            </a:r>
            <a:r>
              <a:rPr kumimoji="1" lang="en-GB" sz="2400" b="1" baseline="-25000" dirty="0" smtClean="0"/>
              <a:t>2</a:t>
            </a:r>
            <a:r>
              <a:rPr kumimoji="1" lang="en-GB" sz="2400" b="1" dirty="0" smtClean="0"/>
              <a:t>M</a:t>
            </a:r>
          </a:p>
          <a:p>
            <a:pPr marL="0" indent="0">
              <a:buNone/>
            </a:pPr>
            <a:r>
              <a:rPr kumimoji="1" lang="en-GB" sz="2400" b="1" dirty="0"/>
              <a:t> </a:t>
            </a:r>
            <a:r>
              <a:rPr kumimoji="1" lang="en-GB" sz="2400" b="1" dirty="0" smtClean="0"/>
              <a:t>                                C = 2*3100*log</a:t>
            </a:r>
            <a:r>
              <a:rPr kumimoji="1" lang="en-GB" sz="2400" b="1" baseline="-25000" dirty="0" smtClean="0"/>
              <a:t>2</a:t>
            </a:r>
            <a:r>
              <a:rPr kumimoji="1" lang="en-GB" sz="2400" b="1" dirty="0" smtClean="0"/>
              <a:t>(8)</a:t>
            </a:r>
          </a:p>
          <a:p>
            <a:pPr marL="0" indent="0">
              <a:buNone/>
            </a:pPr>
            <a:r>
              <a:rPr kumimoji="1" lang="en-GB" sz="2400" b="1" dirty="0"/>
              <a:t>	</a:t>
            </a:r>
            <a:r>
              <a:rPr kumimoji="1" lang="en-GB" sz="2400" b="1" dirty="0" smtClean="0"/>
              <a:t>		C =  18600 bps</a:t>
            </a:r>
            <a:endParaRPr kumimoji="1" lang="en-GB" sz="2400" b="1" dirty="0"/>
          </a:p>
          <a:p>
            <a:pPr marL="0" indent="0">
              <a:buNone/>
            </a:pPr>
            <a:r>
              <a:rPr lang="en-US" sz="3200" dirty="0"/>
              <a:t/>
            </a:r>
            <a:br>
              <a:rPr lang="en-US" sz="3200" dirty="0"/>
            </a:br>
            <a:endParaRPr kumimoji="1" lang="en-GB" sz="2800" dirty="0" smtClean="0"/>
          </a:p>
        </p:txBody>
      </p:sp>
    </p:spTree>
    <p:extLst>
      <p:ext uri="{BB962C8B-B14F-4D97-AF65-F5344CB8AC3E}">
        <p14:creationId xmlns:p14="http://schemas.microsoft.com/office/powerpoint/2010/main" val="301229433"/>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p:txBody>
          <a:bodyPr/>
          <a:lstStyle/>
          <a:p>
            <a:pPr eaLnBrk="1" hangingPunct="1"/>
            <a:r>
              <a:rPr kumimoji="1" lang="en-GB" smtClean="0"/>
              <a:t>Shannon Capacity Formula</a:t>
            </a:r>
          </a:p>
        </p:txBody>
      </p:sp>
      <p:sp>
        <p:nvSpPr>
          <p:cNvPr id="39939" name="Rectangle 3"/>
          <p:cNvSpPr>
            <a:spLocks noGrp="1" noChangeArrowheads="1"/>
          </p:cNvSpPr>
          <p:nvPr>
            <p:ph sz="quarter" idx="1"/>
          </p:nvPr>
        </p:nvSpPr>
        <p:spPr>
          <a:xfrm>
            <a:off x="457200" y="1676400"/>
            <a:ext cx="8229600" cy="4800600"/>
          </a:xfrm>
        </p:spPr>
        <p:txBody>
          <a:bodyPr/>
          <a:lstStyle/>
          <a:p>
            <a:pPr algn="just" eaLnBrk="1" hangingPunct="1"/>
            <a:r>
              <a:rPr kumimoji="1" lang="en-GB" sz="3200" dirty="0"/>
              <a:t>C</a:t>
            </a:r>
            <a:r>
              <a:rPr kumimoji="1" lang="en-GB" sz="3200" dirty="0" smtClean="0"/>
              <a:t>onsiders relation of data rate, noise &amp; error rate</a:t>
            </a:r>
          </a:p>
          <a:p>
            <a:pPr lvl="1" algn="just" eaLnBrk="1" hangingPunct="1"/>
            <a:r>
              <a:rPr kumimoji="1" lang="en-GB" sz="2800" dirty="0"/>
              <a:t>F</a:t>
            </a:r>
            <a:r>
              <a:rPr kumimoji="1" lang="en-GB" sz="2800" dirty="0" smtClean="0"/>
              <a:t>aster data rate shortens each bit so bursts of noise affects more bits</a:t>
            </a:r>
          </a:p>
          <a:p>
            <a:pPr lvl="1" algn="just" eaLnBrk="1" hangingPunct="1"/>
            <a:r>
              <a:rPr kumimoji="1" lang="en-GB" sz="2800" dirty="0"/>
              <a:t>G</a:t>
            </a:r>
            <a:r>
              <a:rPr kumimoji="1" lang="en-GB" sz="2800" dirty="0" smtClean="0"/>
              <a:t>iven noise level, higher rates means higher errors</a:t>
            </a:r>
          </a:p>
          <a:p>
            <a:pPr algn="just" eaLnBrk="1" hangingPunct="1"/>
            <a:r>
              <a:rPr kumimoji="1" lang="en-GB" sz="3200" dirty="0" smtClean="0"/>
              <a:t>Shannon developed formula relating these to signal to noise ratio (in decibels)</a:t>
            </a:r>
          </a:p>
        </p:txBody>
      </p:sp>
    </p:spTree>
    <p:extLst>
      <p:ext uri="{BB962C8B-B14F-4D97-AF65-F5344CB8AC3E}">
        <p14:creationId xmlns:p14="http://schemas.microsoft.com/office/powerpoint/2010/main" val="3006944949"/>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p:txBody>
          <a:bodyPr/>
          <a:lstStyle/>
          <a:p>
            <a:pPr eaLnBrk="1" hangingPunct="1"/>
            <a:r>
              <a:rPr kumimoji="1" lang="en-GB" smtClean="0"/>
              <a:t>Shannon Capacity Formula</a:t>
            </a:r>
          </a:p>
        </p:txBody>
      </p:sp>
      <mc:AlternateContent xmlns:mc="http://schemas.openxmlformats.org/markup-compatibility/2006" xmlns:a14="http://schemas.microsoft.com/office/drawing/2010/main">
        <mc:Choice Requires="a14">
          <p:sp>
            <p:nvSpPr>
              <p:cNvPr id="39939" name="Rectangle 3"/>
              <p:cNvSpPr>
                <a:spLocks noGrp="1" noChangeArrowheads="1"/>
              </p:cNvSpPr>
              <p:nvPr>
                <p:ph sz="quarter" idx="1"/>
              </p:nvPr>
            </p:nvSpPr>
            <p:spPr>
              <a:xfrm>
                <a:off x="457200" y="1676400"/>
                <a:ext cx="8229600" cy="4800600"/>
              </a:xfrm>
            </p:spPr>
            <p:txBody>
              <a:bodyPr/>
              <a:lstStyle/>
              <a:p>
                <a:r>
                  <a:rPr kumimoji="1" lang="en-GB" sz="2800" dirty="0" smtClean="0"/>
                  <a:t>Signal to noise ratio(some time written as S/N)</a:t>
                </a:r>
              </a:p>
              <a:p>
                <a14:m>
                  <m:oMath xmlns:m="http://schemas.openxmlformats.org/officeDocument/2006/math">
                    <m:r>
                      <m:rPr>
                        <m:nor/>
                      </m:rPr>
                      <a:rPr kumimoji="1" lang="en-GB" sz="2800" dirty="0" smtClean="0"/>
                      <m:t>SNR</m:t>
                    </m:r>
                    <m:r>
                      <m:rPr>
                        <m:nor/>
                      </m:rPr>
                      <a:rPr kumimoji="1" lang="en-GB" sz="2800" baseline="-25000" dirty="0" smtClean="0"/>
                      <m:t>db</m:t>
                    </m:r>
                    <m:r>
                      <a:rPr kumimoji="1" lang="en-GB" sz="2800" i="1" smtClean="0">
                        <a:latin typeface="Cambria Math"/>
                      </a:rPr>
                      <m:t>=</m:t>
                    </m:r>
                    <m:r>
                      <m:rPr>
                        <m:nor/>
                      </m:rPr>
                      <a:rPr kumimoji="1" lang="en-GB" sz="2800" dirty="0"/>
                      <m:t>10 </m:t>
                    </m:r>
                    <m:r>
                      <m:rPr>
                        <m:nor/>
                      </m:rPr>
                      <a:rPr kumimoji="1" lang="en-US" sz="2800" b="0" i="0" dirty="0" smtClean="0"/>
                      <m:t>log</m:t>
                    </m:r>
                    <m:r>
                      <m:rPr>
                        <m:nor/>
                      </m:rPr>
                      <a:rPr kumimoji="1" lang="en-GB" sz="2800" baseline="-25000" dirty="0"/>
                      <m:t>10</m:t>
                    </m:r>
                    <m:f>
                      <m:fPr>
                        <m:ctrlPr>
                          <a:rPr kumimoji="1" lang="en-GB" sz="2800" i="1" smtClean="0">
                            <a:latin typeface="Cambria Math"/>
                          </a:rPr>
                        </m:ctrlPr>
                      </m:fPr>
                      <m:num>
                        <m:r>
                          <m:rPr>
                            <m:nor/>
                          </m:rPr>
                          <a:rPr kumimoji="1" lang="en-US" sz="2800" b="0" i="0" smtClean="0">
                            <a:latin typeface="Cambria Math"/>
                          </a:rPr>
                          <m:t>Signal</m:t>
                        </m:r>
                      </m:num>
                      <m:den>
                        <m:r>
                          <m:rPr>
                            <m:nor/>
                          </m:rPr>
                          <a:rPr kumimoji="1" lang="en-US" sz="2800" b="0" i="0" smtClean="0">
                            <a:latin typeface="Cambria Math"/>
                          </a:rPr>
                          <m:t>Noise</m:t>
                        </m:r>
                      </m:den>
                    </m:f>
                  </m:oMath>
                </a14:m>
                <a:endParaRPr kumimoji="1" lang="en-GB" sz="2800" dirty="0" smtClean="0"/>
              </a:p>
              <a:p>
                <a:r>
                  <a:rPr lang="en-US" sz="2800" dirty="0"/>
                  <a:t>H</a:t>
                </a:r>
                <a:r>
                  <a:rPr lang="en-US" sz="2800" dirty="0" smtClean="0"/>
                  <a:t>igh </a:t>
                </a:r>
                <a:r>
                  <a:rPr lang="en-US" sz="2800" dirty="0"/>
                  <a:t>SNR will mean a high-quality </a:t>
                </a:r>
                <a:r>
                  <a:rPr lang="en-US" sz="2800" dirty="0" smtClean="0"/>
                  <a:t>signal</a:t>
                </a:r>
              </a:p>
              <a:p>
                <a:r>
                  <a:rPr lang="en-US" sz="2800" dirty="0"/>
                  <a:t>L</a:t>
                </a:r>
                <a:r>
                  <a:rPr lang="en-US" sz="2800" dirty="0" smtClean="0"/>
                  <a:t>ow </a:t>
                </a:r>
                <a:r>
                  <a:rPr lang="en-US" sz="2800" dirty="0"/>
                  <a:t>number of </a:t>
                </a:r>
                <a:r>
                  <a:rPr lang="en-US" sz="2800" dirty="0" smtClean="0"/>
                  <a:t>required </a:t>
                </a:r>
                <a:r>
                  <a:rPr lang="en-US" sz="2800" smtClean="0"/>
                  <a:t>intermediate repeaters</a:t>
                </a:r>
                <a:endParaRPr kumimoji="1" lang="en-GB" sz="2800" dirty="0" smtClean="0"/>
              </a:p>
            </p:txBody>
          </p:sp>
        </mc:Choice>
        <mc:Fallback xmlns="">
          <p:sp>
            <p:nvSpPr>
              <p:cNvPr id="39939" name="Rectangle 3"/>
              <p:cNvSpPr>
                <a:spLocks noGrp="1" noRot="1" noChangeAspect="1" noMove="1" noResize="1" noEditPoints="1" noAdjustHandles="1" noChangeArrowheads="1" noChangeShapeType="1" noTextEdit="1"/>
              </p:cNvSpPr>
              <p:nvPr>
                <p:ph sz="quarter" idx="1"/>
              </p:nvPr>
            </p:nvSpPr>
            <p:spPr>
              <a:xfrm>
                <a:off x="457200" y="1676400"/>
                <a:ext cx="8229600" cy="4800600"/>
              </a:xfrm>
              <a:blipFill rotWithShape="1">
                <a:blip r:embed="rId3"/>
                <a:stretch>
                  <a:fillRect l="-741" t="-1269"/>
                </a:stretch>
              </a:blipFill>
            </p:spPr>
            <p:txBody>
              <a:bodyPr/>
              <a:lstStyle/>
              <a:p>
                <a:r>
                  <a:rPr lang="en-US">
                    <a:noFill/>
                  </a:rPr>
                  <a:t> </a:t>
                </a:r>
              </a:p>
            </p:txBody>
          </p:sp>
        </mc:Fallback>
      </mc:AlternateContent>
    </p:spTree>
    <p:extLst>
      <p:ext uri="{BB962C8B-B14F-4D97-AF65-F5344CB8AC3E}">
        <p14:creationId xmlns:p14="http://schemas.microsoft.com/office/powerpoint/2010/main" val="761185829"/>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p:txBody>
          <a:bodyPr/>
          <a:lstStyle/>
          <a:p>
            <a:pPr eaLnBrk="1" hangingPunct="1"/>
            <a:r>
              <a:rPr kumimoji="1" lang="en-GB" smtClean="0"/>
              <a:t>Shannon Capacity Formula</a:t>
            </a:r>
          </a:p>
        </p:txBody>
      </p:sp>
      <p:sp>
        <p:nvSpPr>
          <p:cNvPr id="39939" name="Rectangle 3"/>
          <p:cNvSpPr>
            <a:spLocks noGrp="1" noChangeArrowheads="1"/>
          </p:cNvSpPr>
          <p:nvPr>
            <p:ph sz="quarter" idx="1"/>
          </p:nvPr>
        </p:nvSpPr>
        <p:spPr>
          <a:xfrm>
            <a:off x="457200" y="1371600"/>
            <a:ext cx="8229600" cy="4800600"/>
          </a:xfrm>
        </p:spPr>
        <p:txBody>
          <a:bodyPr/>
          <a:lstStyle/>
          <a:p>
            <a:pPr marL="0" indent="0">
              <a:buNone/>
            </a:pPr>
            <a:endParaRPr kumimoji="1" lang="en-GB" sz="2800" dirty="0" smtClean="0"/>
          </a:p>
          <a:p>
            <a:r>
              <a:rPr lang="en-US" sz="2800" dirty="0"/>
              <a:t>M</a:t>
            </a:r>
            <a:r>
              <a:rPr lang="en-US" sz="2800" dirty="0" smtClean="0"/>
              <a:t>aximum </a:t>
            </a:r>
            <a:r>
              <a:rPr lang="en-US" sz="2800" dirty="0"/>
              <a:t>channel capacity, in bits per </a:t>
            </a:r>
            <a:r>
              <a:rPr lang="en-US" sz="2800" dirty="0" smtClean="0"/>
              <a:t>second</a:t>
            </a:r>
            <a:endParaRPr kumimoji="1" lang="en-GB" sz="2800" dirty="0" smtClean="0"/>
          </a:p>
          <a:p>
            <a:pPr eaLnBrk="1" hangingPunct="1"/>
            <a:r>
              <a:rPr kumimoji="1" lang="en-GB" sz="2800" dirty="0" smtClean="0"/>
              <a:t>Capacity C=B log</a:t>
            </a:r>
            <a:r>
              <a:rPr kumimoji="1" lang="en-GB" sz="2800" baseline="-25000" dirty="0" smtClean="0"/>
              <a:t>2</a:t>
            </a:r>
            <a:r>
              <a:rPr kumimoji="1" lang="en-GB" sz="2800" dirty="0" smtClean="0"/>
              <a:t>(1+SNR)</a:t>
            </a:r>
          </a:p>
          <a:p>
            <a:pPr lvl="1" eaLnBrk="1" hangingPunct="1"/>
            <a:r>
              <a:rPr lang="en-US" sz="2400" dirty="0" smtClean="0"/>
              <a:t>Represents the theoretical maximum</a:t>
            </a:r>
            <a:r>
              <a:rPr lang="en-US" sz="2400" dirty="0" smtClean="0">
                <a:latin typeface="Times"/>
              </a:rPr>
              <a:t> achievable </a:t>
            </a:r>
            <a:r>
              <a:rPr kumimoji="1" lang="en-GB" sz="2400" dirty="0" smtClean="0"/>
              <a:t>capacity</a:t>
            </a:r>
          </a:p>
          <a:p>
            <a:pPr lvl="1" eaLnBrk="1" hangingPunct="1"/>
            <a:r>
              <a:rPr kumimoji="1" lang="en-GB" sz="2400" dirty="0"/>
              <a:t>G</a:t>
            </a:r>
            <a:r>
              <a:rPr kumimoji="1" lang="en-GB" sz="2400" dirty="0" smtClean="0"/>
              <a:t>et lower data rates in practice</a:t>
            </a:r>
          </a:p>
          <a:p>
            <a:pPr lvl="1"/>
            <a:r>
              <a:rPr kumimoji="1" lang="en-GB" sz="2400" dirty="0" smtClean="0"/>
              <a:t>Because </a:t>
            </a:r>
            <a:r>
              <a:rPr lang="en-US" sz="2400" dirty="0" smtClean="0"/>
              <a:t>Impulse noise </a:t>
            </a:r>
            <a:r>
              <a:rPr lang="en-US" sz="2400" dirty="0"/>
              <a:t>is not accounted for, nor are attenuation </a:t>
            </a:r>
            <a:r>
              <a:rPr lang="en-US" sz="2400" dirty="0" smtClean="0"/>
              <a:t>distortions</a:t>
            </a:r>
            <a:r>
              <a:rPr lang="en-US" sz="2400" dirty="0"/>
              <a:t/>
            </a:r>
            <a:br>
              <a:rPr lang="en-US" sz="2400" dirty="0"/>
            </a:br>
            <a:endParaRPr kumimoji="1" lang="en-GB" sz="2400" dirty="0" smtClean="0"/>
          </a:p>
        </p:txBody>
      </p:sp>
    </p:spTree>
    <p:extLst>
      <p:ext uri="{BB962C8B-B14F-4D97-AF65-F5344CB8AC3E}">
        <p14:creationId xmlns:p14="http://schemas.microsoft.com/office/powerpoint/2010/main" val="2321702481"/>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p:txBody>
          <a:bodyPr/>
          <a:lstStyle/>
          <a:p>
            <a:pPr eaLnBrk="1" hangingPunct="1"/>
            <a:r>
              <a:rPr kumimoji="1" lang="en-GB" smtClean="0"/>
              <a:t>Shannon Capacity Formula</a:t>
            </a:r>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1190625"/>
            <a:ext cx="9144000" cy="5667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037352260"/>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itle 1"/>
          <p:cNvSpPr>
            <a:spLocks noGrp="1"/>
          </p:cNvSpPr>
          <p:nvPr>
            <p:ph type="title"/>
          </p:nvPr>
        </p:nvSpPr>
        <p:spPr/>
        <p:txBody>
          <a:bodyPr/>
          <a:lstStyle/>
          <a:p>
            <a:pPr eaLnBrk="1" hangingPunct="1"/>
            <a:r>
              <a:rPr lang="en-US" dirty="0" smtClean="0"/>
              <a:t>E</a:t>
            </a:r>
            <a:r>
              <a:rPr lang="en-US" baseline="-25000" dirty="0" smtClean="0"/>
              <a:t>b</a:t>
            </a:r>
            <a:r>
              <a:rPr lang="en-US" dirty="0" smtClean="0"/>
              <a:t> / N</a:t>
            </a:r>
            <a:r>
              <a:rPr lang="en-US" baseline="-25000" dirty="0" smtClean="0"/>
              <a:t>0</a:t>
            </a:r>
            <a:r>
              <a:rPr lang="en-US" dirty="0" smtClean="0"/>
              <a:t> </a:t>
            </a:r>
            <a:endParaRPr lang="en-US" baseline="-25000" dirty="0" smtClean="0"/>
          </a:p>
        </p:txBody>
      </p:sp>
      <mc:AlternateContent xmlns:mc="http://schemas.openxmlformats.org/markup-compatibility/2006" xmlns:a14="http://schemas.microsoft.com/office/drawing/2010/main">
        <mc:Choice Requires="a14">
          <p:sp>
            <p:nvSpPr>
              <p:cNvPr id="40963" name="Content Placeholder 2"/>
              <p:cNvSpPr>
                <a:spLocks noGrp="1"/>
              </p:cNvSpPr>
              <p:nvPr>
                <p:ph sz="quarter" idx="1"/>
              </p:nvPr>
            </p:nvSpPr>
            <p:spPr>
              <a:xfrm>
                <a:off x="457200" y="1143000"/>
                <a:ext cx="8229600" cy="4937125"/>
              </a:xfrm>
            </p:spPr>
            <p:txBody>
              <a:bodyPr/>
              <a:lstStyle/>
              <a:p>
                <a:pPr eaLnBrk="1" hangingPunct="1"/>
                <a:r>
                  <a:rPr lang="en-US" dirty="0" smtClean="0"/>
                  <a:t>SNR is used for analog signals</a:t>
                </a:r>
              </a:p>
              <a:p>
                <a:pPr eaLnBrk="1" hangingPunct="1"/>
                <a:r>
                  <a:rPr lang="en-US" dirty="0" smtClean="0"/>
                  <a:t>E</a:t>
                </a:r>
                <a:r>
                  <a:rPr lang="en-US" baseline="-25000" dirty="0" smtClean="0"/>
                  <a:t>b</a:t>
                </a:r>
                <a:r>
                  <a:rPr lang="en-US" dirty="0" smtClean="0"/>
                  <a:t> / N</a:t>
                </a:r>
                <a:r>
                  <a:rPr lang="en-US" baseline="-25000" dirty="0" smtClean="0"/>
                  <a:t>0</a:t>
                </a:r>
                <a:r>
                  <a:rPr lang="en-US" dirty="0" smtClean="0"/>
                  <a:t> is the equivalent for digital signals</a:t>
                </a:r>
              </a:p>
              <a:p>
                <a:pPr eaLnBrk="1" hangingPunct="1"/>
                <a:r>
                  <a:rPr lang="en-US" dirty="0" smtClean="0"/>
                  <a:t>Signal Energy per bit </a:t>
                </a:r>
              </a:p>
              <a:p>
                <a:pPr>
                  <a:buNone/>
                </a:pPr>
                <a:r>
                  <a:rPr lang="en-US" dirty="0"/>
                  <a:t>E</a:t>
                </a:r>
                <a:r>
                  <a:rPr lang="en-US" baseline="-25000" dirty="0"/>
                  <a:t>b</a:t>
                </a:r>
                <a:r>
                  <a:rPr lang="en-US" dirty="0"/>
                  <a:t> / N</a:t>
                </a:r>
                <a:r>
                  <a:rPr lang="en-US" baseline="-25000" dirty="0"/>
                  <a:t>0</a:t>
                </a:r>
                <a:r>
                  <a:rPr lang="en-US" dirty="0"/>
                  <a:t> </a:t>
                </a:r>
                <a:r>
                  <a:rPr lang="en-US" dirty="0" smtClean="0"/>
                  <a:t>=</a:t>
                </a:r>
                <a14:m>
                  <m:oMath xmlns:m="http://schemas.openxmlformats.org/officeDocument/2006/math">
                    <m:f>
                      <m:fPr>
                        <m:ctrlPr>
                          <a:rPr lang="en-US" i="1" smtClean="0">
                            <a:latin typeface="Cambria Math"/>
                          </a:rPr>
                        </m:ctrlPr>
                      </m:fPr>
                      <m:num>
                        <m:r>
                          <m:rPr>
                            <m:nor/>
                          </m:rPr>
                          <a:rPr lang="en-US" dirty="0"/>
                          <m:t>Signal</m:t>
                        </m:r>
                        <m:r>
                          <m:rPr>
                            <m:nor/>
                          </m:rPr>
                          <a:rPr lang="en-US" dirty="0"/>
                          <m:t> </m:t>
                        </m:r>
                        <m:r>
                          <m:rPr>
                            <m:nor/>
                          </m:rPr>
                          <a:rPr lang="en-US" dirty="0"/>
                          <m:t>Energy</m:t>
                        </m:r>
                        <m:r>
                          <m:rPr>
                            <m:nor/>
                          </m:rPr>
                          <a:rPr lang="en-US" dirty="0"/>
                          <m:t> </m:t>
                        </m:r>
                        <m:r>
                          <m:rPr>
                            <m:nor/>
                          </m:rPr>
                          <a:rPr lang="en-US" dirty="0"/>
                          <m:t>per</m:t>
                        </m:r>
                        <m:r>
                          <m:rPr>
                            <m:nor/>
                          </m:rPr>
                          <a:rPr lang="en-US" dirty="0"/>
                          <m:t> </m:t>
                        </m:r>
                        <m:r>
                          <m:rPr>
                            <m:nor/>
                          </m:rPr>
                          <a:rPr lang="en-US" dirty="0"/>
                          <m:t>bit</m:t>
                        </m:r>
                        <m:r>
                          <m:rPr>
                            <m:nor/>
                          </m:rPr>
                          <a:rPr lang="en-US" dirty="0"/>
                          <m:t>  </m:t>
                        </m:r>
                      </m:num>
                      <m:den>
                        <m:r>
                          <m:rPr>
                            <m:nor/>
                          </m:rPr>
                          <a:rPr lang="en-US" dirty="0"/>
                          <m:t>Noise</m:t>
                        </m:r>
                        <m:r>
                          <m:rPr>
                            <m:nor/>
                          </m:rPr>
                          <a:rPr lang="en-US" dirty="0"/>
                          <m:t> </m:t>
                        </m:r>
                        <m:r>
                          <m:rPr>
                            <m:nor/>
                          </m:rPr>
                          <a:rPr lang="en-US" dirty="0"/>
                          <m:t>Power</m:t>
                        </m:r>
                        <m:r>
                          <m:rPr>
                            <m:nor/>
                          </m:rPr>
                          <a:rPr lang="en-US" dirty="0"/>
                          <m:t> </m:t>
                        </m:r>
                        <m:r>
                          <m:rPr>
                            <m:nor/>
                          </m:rPr>
                          <a:rPr lang="en-US" dirty="0"/>
                          <m:t>Density</m:t>
                        </m:r>
                        <m:r>
                          <m:rPr>
                            <m:nor/>
                          </m:rPr>
                          <a:rPr lang="en-US" dirty="0"/>
                          <m:t> </m:t>
                        </m:r>
                        <m:r>
                          <m:rPr>
                            <m:nor/>
                          </m:rPr>
                          <a:rPr lang="en-US" dirty="0"/>
                          <m:t>per</m:t>
                        </m:r>
                        <m:r>
                          <m:rPr>
                            <m:nor/>
                          </m:rPr>
                          <a:rPr lang="en-US" dirty="0"/>
                          <m:t> </m:t>
                        </m:r>
                        <m:r>
                          <m:rPr>
                            <m:nor/>
                          </m:rPr>
                          <a:rPr lang="en-US" dirty="0"/>
                          <m:t>Hertz</m:t>
                        </m:r>
                        <m:r>
                          <m:rPr>
                            <m:nor/>
                          </m:rPr>
                          <a:rPr lang="en-US" dirty="0"/>
                          <m:t> </m:t>
                        </m:r>
                      </m:den>
                    </m:f>
                  </m:oMath>
                </a14:m>
                <a:endParaRPr lang="en-US" dirty="0" smtClean="0"/>
              </a:p>
              <a:p>
                <a:pPr eaLnBrk="1" hangingPunct="1">
                  <a:buFont typeface="Wingdings 3" pitchFamily="18" charset="2"/>
                  <a:buNone/>
                </a:pPr>
                <a:r>
                  <a:rPr lang="en-US" dirty="0" smtClean="0"/>
                  <a:t>   </a:t>
                </a:r>
              </a:p>
            </p:txBody>
          </p:sp>
        </mc:Choice>
        <mc:Fallback xmlns="">
          <p:sp>
            <p:nvSpPr>
              <p:cNvPr id="40963" name="Content Placeholder 2"/>
              <p:cNvSpPr>
                <a:spLocks noGrp="1" noRot="1" noChangeAspect="1" noMove="1" noResize="1" noEditPoints="1" noAdjustHandles="1" noChangeArrowheads="1" noChangeShapeType="1" noTextEdit="1"/>
              </p:cNvSpPr>
              <p:nvPr>
                <p:ph sz="quarter" idx="1"/>
              </p:nvPr>
            </p:nvSpPr>
            <p:spPr>
              <a:xfrm>
                <a:off x="457200" y="1143000"/>
                <a:ext cx="8229600" cy="4937125"/>
              </a:xfrm>
              <a:blipFill rotWithShape="1">
                <a:blip r:embed="rId3"/>
                <a:stretch>
                  <a:fillRect l="-1259" t="-1112"/>
                </a:stretch>
              </a:blipFill>
            </p:spPr>
            <p:txBody>
              <a:bodyPr/>
              <a:lstStyle/>
              <a:p>
                <a:r>
                  <a:rPr lang="en-US">
                    <a:noFill/>
                  </a:rPr>
                  <a:t> </a:t>
                </a:r>
              </a:p>
            </p:txBody>
          </p:sp>
        </mc:Fallback>
      </mc:AlternateContent>
    </p:spTree>
    <p:extLst>
      <p:ext uri="{BB962C8B-B14F-4D97-AF65-F5344CB8AC3E}">
        <p14:creationId xmlns:p14="http://schemas.microsoft.com/office/powerpoint/2010/main" val="2434118972"/>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p:txBody>
          <a:bodyPr/>
          <a:lstStyle/>
          <a:p>
            <a:pPr eaLnBrk="1" hangingPunct="1"/>
            <a:r>
              <a:rPr lang="en-US" smtClean="0"/>
              <a:t>Summary</a:t>
            </a:r>
            <a:endParaRPr lang="en-AU" smtClean="0"/>
          </a:p>
        </p:txBody>
      </p:sp>
      <p:sp>
        <p:nvSpPr>
          <p:cNvPr id="41987" name="Rectangle 3"/>
          <p:cNvSpPr>
            <a:spLocks noGrp="1" noChangeArrowheads="1"/>
          </p:cNvSpPr>
          <p:nvPr>
            <p:ph sz="quarter" idx="1"/>
          </p:nvPr>
        </p:nvSpPr>
        <p:spPr>
          <a:xfrm>
            <a:off x="457200" y="1219200"/>
            <a:ext cx="8229600" cy="4937125"/>
          </a:xfrm>
        </p:spPr>
        <p:txBody>
          <a:bodyPr/>
          <a:lstStyle/>
          <a:p>
            <a:pPr eaLnBrk="1" hangingPunct="1"/>
            <a:r>
              <a:rPr lang="en-AU" dirty="0" smtClean="0"/>
              <a:t>looked at data transmission issues</a:t>
            </a:r>
          </a:p>
          <a:p>
            <a:pPr eaLnBrk="1" hangingPunct="1"/>
            <a:r>
              <a:rPr lang="en-AU" dirty="0" smtClean="0"/>
              <a:t>frequency, spectrum &amp; bandwidth</a:t>
            </a:r>
          </a:p>
          <a:p>
            <a:pPr eaLnBrk="1" hangingPunct="1"/>
            <a:r>
              <a:rPr lang="en-AU" dirty="0" smtClean="0"/>
              <a:t>Analogue Vs. digital signals</a:t>
            </a:r>
          </a:p>
          <a:p>
            <a:pPr eaLnBrk="1" hangingPunct="1"/>
            <a:r>
              <a:rPr lang="en-AU" dirty="0"/>
              <a:t>T</a:t>
            </a:r>
            <a:r>
              <a:rPr lang="en-AU" dirty="0" smtClean="0"/>
              <a:t>ransmission impairments</a:t>
            </a:r>
          </a:p>
          <a:p>
            <a:pPr marL="0" indent="0" eaLnBrk="1" hangingPunct="1">
              <a:buNone/>
            </a:pPr>
            <a:endParaRPr lang="en-AU" dirty="0" smtClean="0"/>
          </a:p>
        </p:txBody>
      </p:sp>
    </p:spTree>
    <p:extLst>
      <p:ext uri="{BB962C8B-B14F-4D97-AF65-F5344CB8AC3E}">
        <p14:creationId xmlns:p14="http://schemas.microsoft.com/office/powerpoint/2010/main" val="3588654729"/>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352800" y="2895600"/>
            <a:ext cx="2133600" cy="990600"/>
          </a:xfrm>
        </p:spPr>
        <p:txBody>
          <a:bodyPr/>
          <a:lstStyle/>
          <a:p>
            <a:r>
              <a:rPr lang="en-US" dirty="0" smtClean="0"/>
              <a:t>REVIEW</a:t>
            </a:r>
            <a:endParaRPr lang="en-US" dirty="0"/>
          </a:p>
        </p:txBody>
      </p:sp>
    </p:spTree>
    <p:extLst>
      <p:ext uri="{BB962C8B-B14F-4D97-AF65-F5344CB8AC3E}">
        <p14:creationId xmlns:p14="http://schemas.microsoft.com/office/powerpoint/2010/main" val="40482597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pPr eaLnBrk="1" hangingPunct="1"/>
            <a:r>
              <a:rPr lang="en-US" smtClean="0"/>
              <a:t>Transmission </a:t>
            </a:r>
            <a:r>
              <a:rPr kumimoji="1" lang="en-US" smtClean="0"/>
              <a:t>Terminology</a:t>
            </a:r>
          </a:p>
        </p:txBody>
      </p:sp>
      <p:sp>
        <p:nvSpPr>
          <p:cNvPr id="13315" name="Rectangle 3"/>
          <p:cNvSpPr>
            <a:spLocks noGrp="1" noChangeArrowheads="1"/>
          </p:cNvSpPr>
          <p:nvPr>
            <p:ph sz="quarter" idx="1"/>
          </p:nvPr>
        </p:nvSpPr>
        <p:spPr>
          <a:xfrm>
            <a:off x="457200" y="1219200"/>
            <a:ext cx="8229600" cy="4937125"/>
          </a:xfrm>
        </p:spPr>
        <p:txBody>
          <a:bodyPr/>
          <a:lstStyle/>
          <a:p>
            <a:pPr eaLnBrk="1" hangingPunct="1">
              <a:lnSpc>
                <a:spcPct val="90000"/>
              </a:lnSpc>
            </a:pPr>
            <a:r>
              <a:rPr kumimoji="1" lang="en-US" smtClean="0"/>
              <a:t>simplex</a:t>
            </a:r>
          </a:p>
          <a:p>
            <a:pPr lvl="1" eaLnBrk="1" hangingPunct="1">
              <a:lnSpc>
                <a:spcPct val="90000"/>
              </a:lnSpc>
            </a:pPr>
            <a:r>
              <a:rPr kumimoji="1" lang="en-US" smtClean="0"/>
              <a:t>one direction</a:t>
            </a:r>
          </a:p>
          <a:p>
            <a:pPr lvl="2" eaLnBrk="1" hangingPunct="1">
              <a:lnSpc>
                <a:spcPct val="90000"/>
              </a:lnSpc>
            </a:pPr>
            <a:r>
              <a:rPr kumimoji="1" lang="en-US" smtClean="0"/>
              <a:t>eg. television</a:t>
            </a:r>
          </a:p>
          <a:p>
            <a:pPr eaLnBrk="1" hangingPunct="1">
              <a:lnSpc>
                <a:spcPct val="90000"/>
              </a:lnSpc>
            </a:pPr>
            <a:r>
              <a:rPr kumimoji="1" lang="en-US" smtClean="0"/>
              <a:t>half duplex</a:t>
            </a:r>
          </a:p>
          <a:p>
            <a:pPr lvl="1" eaLnBrk="1" hangingPunct="1">
              <a:lnSpc>
                <a:spcPct val="90000"/>
              </a:lnSpc>
            </a:pPr>
            <a:r>
              <a:rPr kumimoji="1" lang="en-US" smtClean="0"/>
              <a:t>either direction, but only one way at a time</a:t>
            </a:r>
          </a:p>
          <a:p>
            <a:pPr lvl="2" eaLnBrk="1" hangingPunct="1">
              <a:lnSpc>
                <a:spcPct val="90000"/>
              </a:lnSpc>
            </a:pPr>
            <a:r>
              <a:rPr kumimoji="1" lang="en-US" smtClean="0"/>
              <a:t>eg. police radio</a:t>
            </a:r>
          </a:p>
          <a:p>
            <a:pPr eaLnBrk="1" hangingPunct="1">
              <a:lnSpc>
                <a:spcPct val="90000"/>
              </a:lnSpc>
            </a:pPr>
            <a:r>
              <a:rPr kumimoji="1" lang="en-US" smtClean="0"/>
              <a:t>full duplex</a:t>
            </a:r>
          </a:p>
          <a:p>
            <a:pPr lvl="1" eaLnBrk="1" hangingPunct="1">
              <a:lnSpc>
                <a:spcPct val="90000"/>
              </a:lnSpc>
            </a:pPr>
            <a:r>
              <a:rPr kumimoji="1" lang="en-US" smtClean="0"/>
              <a:t>both directions at the same time</a:t>
            </a:r>
          </a:p>
          <a:p>
            <a:pPr lvl="2" eaLnBrk="1" hangingPunct="1">
              <a:lnSpc>
                <a:spcPct val="90000"/>
              </a:lnSpc>
            </a:pPr>
            <a:r>
              <a:rPr kumimoji="1" lang="en-US" smtClean="0"/>
              <a:t>eg. telephone</a:t>
            </a:r>
          </a:p>
        </p:txBody>
      </p:sp>
    </p:spTree>
    <p:extLst>
      <p:ext uri="{BB962C8B-B14F-4D97-AF65-F5344CB8AC3E}">
        <p14:creationId xmlns:p14="http://schemas.microsoft.com/office/powerpoint/2010/main" val="419767205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pPr eaLnBrk="1" hangingPunct="1"/>
            <a:r>
              <a:rPr kumimoji="1" lang="en-US" smtClean="0"/>
              <a:t>Frequency, Spectrum and Bandwidth</a:t>
            </a:r>
          </a:p>
        </p:txBody>
      </p:sp>
      <p:sp>
        <p:nvSpPr>
          <p:cNvPr id="14339" name="Rectangle 3"/>
          <p:cNvSpPr>
            <a:spLocks noGrp="1" noChangeArrowheads="1"/>
          </p:cNvSpPr>
          <p:nvPr>
            <p:ph sz="quarter" idx="1"/>
          </p:nvPr>
        </p:nvSpPr>
        <p:spPr>
          <a:xfrm>
            <a:off x="457200" y="1219200"/>
            <a:ext cx="8229600" cy="4937125"/>
          </a:xfrm>
        </p:spPr>
        <p:txBody>
          <a:bodyPr/>
          <a:lstStyle/>
          <a:p>
            <a:pPr eaLnBrk="1" hangingPunct="1">
              <a:lnSpc>
                <a:spcPct val="90000"/>
              </a:lnSpc>
            </a:pPr>
            <a:r>
              <a:rPr kumimoji="1" lang="en-US" smtClean="0"/>
              <a:t>time domain concepts</a:t>
            </a:r>
          </a:p>
          <a:p>
            <a:pPr lvl="1" eaLnBrk="1" hangingPunct="1">
              <a:lnSpc>
                <a:spcPct val="90000"/>
              </a:lnSpc>
            </a:pPr>
            <a:r>
              <a:rPr kumimoji="1" lang="en-US" smtClean="0"/>
              <a:t>analog signal</a:t>
            </a:r>
          </a:p>
          <a:p>
            <a:pPr lvl="2" eaLnBrk="1" hangingPunct="1">
              <a:lnSpc>
                <a:spcPct val="90000"/>
              </a:lnSpc>
            </a:pPr>
            <a:r>
              <a:rPr kumimoji="1" lang="en-US" smtClean="0"/>
              <a:t>various in a smooth way over time</a:t>
            </a:r>
          </a:p>
          <a:p>
            <a:pPr lvl="1" eaLnBrk="1" hangingPunct="1">
              <a:lnSpc>
                <a:spcPct val="90000"/>
              </a:lnSpc>
            </a:pPr>
            <a:r>
              <a:rPr kumimoji="1" lang="en-US" smtClean="0"/>
              <a:t>digital signal</a:t>
            </a:r>
          </a:p>
          <a:p>
            <a:pPr lvl="2" eaLnBrk="1" hangingPunct="1">
              <a:lnSpc>
                <a:spcPct val="90000"/>
              </a:lnSpc>
            </a:pPr>
            <a:r>
              <a:rPr kumimoji="1" lang="en-US" smtClean="0"/>
              <a:t>maintains a constant level then changes to another constant level</a:t>
            </a:r>
          </a:p>
          <a:p>
            <a:pPr lvl="1" eaLnBrk="1" hangingPunct="1">
              <a:lnSpc>
                <a:spcPct val="90000"/>
              </a:lnSpc>
            </a:pPr>
            <a:r>
              <a:rPr kumimoji="1" lang="en-US" smtClean="0"/>
              <a:t>periodic signal</a:t>
            </a:r>
          </a:p>
          <a:p>
            <a:pPr lvl="2" eaLnBrk="1" hangingPunct="1">
              <a:lnSpc>
                <a:spcPct val="90000"/>
              </a:lnSpc>
            </a:pPr>
            <a:r>
              <a:rPr kumimoji="1" lang="en-US" smtClean="0"/>
              <a:t>pattern repeated over time</a:t>
            </a:r>
          </a:p>
          <a:p>
            <a:pPr lvl="1" eaLnBrk="1" hangingPunct="1">
              <a:lnSpc>
                <a:spcPct val="90000"/>
              </a:lnSpc>
            </a:pPr>
            <a:r>
              <a:rPr kumimoji="1" lang="en-US" smtClean="0"/>
              <a:t>aperiodic signal</a:t>
            </a:r>
          </a:p>
          <a:p>
            <a:pPr lvl="2" eaLnBrk="1" hangingPunct="1">
              <a:lnSpc>
                <a:spcPct val="90000"/>
              </a:lnSpc>
            </a:pPr>
            <a:r>
              <a:rPr kumimoji="1" lang="en-US" smtClean="0"/>
              <a:t>pattern not repeated over time</a:t>
            </a:r>
          </a:p>
        </p:txBody>
      </p:sp>
    </p:spTree>
    <p:extLst>
      <p:ext uri="{BB962C8B-B14F-4D97-AF65-F5344CB8AC3E}">
        <p14:creationId xmlns:p14="http://schemas.microsoft.com/office/powerpoint/2010/main" val="288794154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pPr eaLnBrk="1" hangingPunct="1"/>
            <a:r>
              <a:rPr kumimoji="1" lang="en-US" smtClean="0"/>
              <a:t>Analogue &amp; Digital Signals</a:t>
            </a:r>
          </a:p>
        </p:txBody>
      </p:sp>
      <p:pic>
        <p:nvPicPr>
          <p:cNvPr id="15363" name="Picture 5"/>
          <p:cNvPicPr preferRelativeResize="0">
            <a:picLocks noChangeAspect="1" noChangeArrowheads="1"/>
          </p:cNvPicPr>
          <p:nvPr/>
        </p:nvPicPr>
        <p:blipFill>
          <a:blip r:embed="rId3"/>
          <a:srcRect b="10942"/>
          <a:stretch>
            <a:fillRect/>
          </a:stretch>
        </p:blipFill>
        <p:spPr bwMode="auto">
          <a:xfrm>
            <a:off x="762000" y="1371600"/>
            <a:ext cx="7467600" cy="5394325"/>
          </a:xfrm>
          <a:prstGeom prst="rect">
            <a:avLst/>
          </a:prstGeom>
          <a:noFill/>
          <a:ln w="9525">
            <a:noFill/>
            <a:miter lim="800000"/>
            <a:headEnd/>
            <a:tailEnd/>
          </a:ln>
        </p:spPr>
      </p:pic>
    </p:spTree>
    <p:extLst>
      <p:ext uri="{BB962C8B-B14F-4D97-AF65-F5344CB8AC3E}">
        <p14:creationId xmlns:p14="http://schemas.microsoft.com/office/powerpoint/2010/main" val="167084854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457199" y="277813"/>
            <a:ext cx="5855213" cy="788987"/>
          </a:xfrm>
        </p:spPr>
        <p:txBody>
          <a:bodyPr>
            <a:normAutofit/>
          </a:bodyPr>
          <a:lstStyle/>
          <a:p>
            <a:pPr eaLnBrk="1" hangingPunct="1"/>
            <a:r>
              <a:rPr kumimoji="1" lang="en-US" dirty="0" smtClean="0"/>
              <a:t>Periodic Signals</a:t>
            </a:r>
          </a:p>
        </p:txBody>
      </p:sp>
      <p:pic>
        <p:nvPicPr>
          <p:cNvPr id="16387" name="Picture 4"/>
          <p:cNvPicPr preferRelativeResize="0">
            <a:picLocks noChangeAspect="1" noChangeArrowheads="1"/>
          </p:cNvPicPr>
          <p:nvPr/>
        </p:nvPicPr>
        <p:blipFill>
          <a:blip r:embed="rId3"/>
          <a:srcRect b="9688"/>
          <a:stretch>
            <a:fillRect/>
          </a:stretch>
        </p:blipFill>
        <p:spPr bwMode="auto">
          <a:xfrm>
            <a:off x="1219200" y="1295400"/>
            <a:ext cx="7010400" cy="4876800"/>
          </a:xfrm>
          <a:prstGeom prst="rect">
            <a:avLst/>
          </a:prstGeom>
          <a:noFill/>
          <a:ln w="9525">
            <a:noFill/>
            <a:miter lim="800000"/>
            <a:headEnd/>
            <a:tailEnd/>
          </a:ln>
        </p:spPr>
      </p:pic>
    </p:spTree>
    <p:extLst>
      <p:ext uri="{BB962C8B-B14F-4D97-AF65-F5344CB8AC3E}">
        <p14:creationId xmlns:p14="http://schemas.microsoft.com/office/powerpoint/2010/main" val="168102572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r>
              <a:rPr kumimoji="1" lang="en-US" smtClean="0"/>
              <a:t>Sine Wave</a:t>
            </a:r>
          </a:p>
        </p:txBody>
      </p:sp>
      <p:sp>
        <p:nvSpPr>
          <p:cNvPr id="17411" name="Rectangle 3"/>
          <p:cNvSpPr>
            <a:spLocks noGrp="1" noChangeArrowheads="1"/>
          </p:cNvSpPr>
          <p:nvPr>
            <p:ph sz="quarter" idx="1"/>
          </p:nvPr>
        </p:nvSpPr>
        <p:spPr>
          <a:xfrm>
            <a:off x="457200" y="1219200"/>
            <a:ext cx="8229600" cy="4937125"/>
          </a:xfrm>
        </p:spPr>
        <p:txBody>
          <a:bodyPr/>
          <a:lstStyle/>
          <a:p>
            <a:pPr eaLnBrk="1" hangingPunct="1">
              <a:lnSpc>
                <a:spcPct val="90000"/>
              </a:lnSpc>
            </a:pPr>
            <a:r>
              <a:rPr kumimoji="1" lang="en-US" sz="2800" smtClean="0"/>
              <a:t>peak amplitude (A)</a:t>
            </a:r>
          </a:p>
          <a:p>
            <a:pPr lvl="1" eaLnBrk="1" hangingPunct="1">
              <a:lnSpc>
                <a:spcPct val="90000"/>
              </a:lnSpc>
            </a:pPr>
            <a:r>
              <a:rPr kumimoji="1" lang="en-US" sz="2400" smtClean="0"/>
              <a:t>maximum strength of signal</a:t>
            </a:r>
          </a:p>
          <a:p>
            <a:pPr lvl="1" eaLnBrk="1" hangingPunct="1">
              <a:lnSpc>
                <a:spcPct val="90000"/>
              </a:lnSpc>
            </a:pPr>
            <a:r>
              <a:rPr kumimoji="1" lang="en-US" sz="2400" smtClean="0"/>
              <a:t>volts</a:t>
            </a:r>
          </a:p>
          <a:p>
            <a:pPr eaLnBrk="1" hangingPunct="1">
              <a:lnSpc>
                <a:spcPct val="90000"/>
              </a:lnSpc>
            </a:pPr>
            <a:r>
              <a:rPr kumimoji="1" lang="en-US" sz="2800" smtClean="0"/>
              <a:t>frequency (f)</a:t>
            </a:r>
          </a:p>
          <a:p>
            <a:pPr lvl="1" eaLnBrk="1" hangingPunct="1">
              <a:lnSpc>
                <a:spcPct val="90000"/>
              </a:lnSpc>
            </a:pPr>
            <a:r>
              <a:rPr kumimoji="1" lang="en-US" sz="2400" smtClean="0"/>
              <a:t>rate of change of signal</a:t>
            </a:r>
          </a:p>
          <a:p>
            <a:pPr lvl="1" eaLnBrk="1" hangingPunct="1">
              <a:lnSpc>
                <a:spcPct val="90000"/>
              </a:lnSpc>
            </a:pPr>
            <a:r>
              <a:rPr kumimoji="1" lang="en-US" sz="2400" smtClean="0"/>
              <a:t>Hertz (Hz) or cycles per second</a:t>
            </a:r>
          </a:p>
          <a:p>
            <a:pPr lvl="1" eaLnBrk="1" hangingPunct="1">
              <a:lnSpc>
                <a:spcPct val="90000"/>
              </a:lnSpc>
            </a:pPr>
            <a:r>
              <a:rPr kumimoji="1" lang="en-US" sz="2400" smtClean="0"/>
              <a:t>period = time for one repetition (T)</a:t>
            </a:r>
          </a:p>
          <a:p>
            <a:pPr lvl="1" eaLnBrk="1" hangingPunct="1">
              <a:lnSpc>
                <a:spcPct val="90000"/>
              </a:lnSpc>
            </a:pPr>
            <a:r>
              <a:rPr kumimoji="1" lang="en-US" sz="2400" smtClean="0"/>
              <a:t>T = 1/f</a:t>
            </a:r>
          </a:p>
          <a:p>
            <a:pPr eaLnBrk="1" hangingPunct="1">
              <a:lnSpc>
                <a:spcPct val="90000"/>
              </a:lnSpc>
            </a:pPr>
            <a:r>
              <a:rPr kumimoji="1" lang="en-US" sz="2800" smtClean="0"/>
              <a:t>phase (</a:t>
            </a:r>
            <a:r>
              <a:rPr kumimoji="1" lang="en-US" sz="2800" smtClean="0">
                <a:sym typeface="Symbol" pitchFamily="18" charset="2"/>
              </a:rPr>
              <a:t>)</a:t>
            </a:r>
          </a:p>
          <a:p>
            <a:pPr lvl="1" eaLnBrk="1" hangingPunct="1">
              <a:lnSpc>
                <a:spcPct val="90000"/>
              </a:lnSpc>
            </a:pPr>
            <a:r>
              <a:rPr kumimoji="1" lang="en-US" sz="2400" smtClean="0"/>
              <a:t>relative position in time</a:t>
            </a:r>
          </a:p>
        </p:txBody>
      </p:sp>
    </p:spTree>
    <p:extLst>
      <p:ext uri="{BB962C8B-B14F-4D97-AF65-F5344CB8AC3E}">
        <p14:creationId xmlns:p14="http://schemas.microsoft.com/office/powerpoint/2010/main" val="38061990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Grp="1" noChangeArrowheads="1"/>
          </p:cNvSpPr>
          <p:nvPr>
            <p:ph type="title"/>
          </p:nvPr>
        </p:nvSpPr>
        <p:spPr/>
        <p:txBody>
          <a:bodyPr>
            <a:normAutofit fontScale="90000"/>
          </a:bodyPr>
          <a:lstStyle/>
          <a:p>
            <a:pPr eaLnBrk="1" fontAlgn="auto" hangingPunct="1">
              <a:spcAft>
                <a:spcPts val="0"/>
              </a:spcAft>
              <a:defRPr/>
            </a:pPr>
            <a:r>
              <a:rPr kumimoji="1" lang="en-US" smtClean="0"/>
              <a:t>Varying Sine Waves</a:t>
            </a:r>
            <a:br>
              <a:rPr kumimoji="1" lang="en-US" smtClean="0"/>
            </a:br>
            <a:r>
              <a:rPr kumimoji="1" lang="en-US" sz="4000" smtClean="0"/>
              <a:t>s(t) = A sin(2</a:t>
            </a:r>
            <a:r>
              <a:rPr kumimoji="1" lang="en-US" sz="4000" smtClean="0">
                <a:sym typeface="Symbol" pitchFamily="18" charset="2"/>
              </a:rPr>
              <a:t></a:t>
            </a:r>
            <a:r>
              <a:rPr kumimoji="1" lang="en-US" sz="4000" smtClean="0"/>
              <a:t>ft +</a:t>
            </a:r>
            <a:r>
              <a:rPr kumimoji="1" lang="en-US" sz="4000" smtClean="0">
                <a:sym typeface="Symbol" pitchFamily="18" charset="2"/>
              </a:rPr>
              <a:t></a:t>
            </a:r>
            <a:r>
              <a:rPr kumimoji="1" lang="en-US" sz="4000" smtClean="0"/>
              <a:t>)</a:t>
            </a:r>
            <a:endParaRPr kumimoji="1" lang="en-US" smtClean="0"/>
          </a:p>
        </p:txBody>
      </p:sp>
      <p:pic>
        <p:nvPicPr>
          <p:cNvPr id="18435" name="Picture 4"/>
          <p:cNvPicPr preferRelativeResize="0">
            <a:picLocks noChangeAspect="1" noChangeArrowheads="1"/>
          </p:cNvPicPr>
          <p:nvPr/>
        </p:nvPicPr>
        <p:blipFill>
          <a:blip r:embed="rId3"/>
          <a:srcRect b="7153"/>
          <a:stretch>
            <a:fillRect/>
          </a:stretch>
        </p:blipFill>
        <p:spPr bwMode="auto">
          <a:xfrm>
            <a:off x="1295400" y="1676400"/>
            <a:ext cx="6586538" cy="4838700"/>
          </a:xfrm>
          <a:prstGeom prst="rect">
            <a:avLst/>
          </a:prstGeom>
          <a:noFill/>
          <a:ln w="9525">
            <a:noFill/>
            <a:miter lim="800000"/>
            <a:headEnd/>
            <a:tailEnd/>
          </a:ln>
        </p:spPr>
      </p:pic>
    </p:spTree>
    <p:extLst>
      <p:ext uri="{BB962C8B-B14F-4D97-AF65-F5344CB8AC3E}">
        <p14:creationId xmlns:p14="http://schemas.microsoft.com/office/powerpoint/2010/main" val="3120031603"/>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Lecture (Ch. 2)">
  <a:themeElements>
    <a:clrScheme name="Origin">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fontScheme name="Origin">
      <a:majorFont>
        <a:latin typeface="Bookman Old Style"/>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rigin">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0">
              <a:schemeClr val="phClr">
                <a:shade val="60000"/>
                <a:satMod val="300000"/>
              </a:schemeClr>
            </a:gs>
            <a:gs pos="30000">
              <a:schemeClr val="phClr">
                <a:shade val="80000"/>
                <a:satMod val="230000"/>
              </a:schemeClr>
            </a:gs>
            <a:gs pos="100000">
              <a:schemeClr val="phClr">
                <a:tint val="97000"/>
                <a:satMod val="220000"/>
              </a:schemeClr>
            </a:gs>
          </a:gsLst>
          <a:lin ang="16200000" scaled="1"/>
        </a:gradFill>
        <a:blipFill>
          <a:blip xmlns:r="http://schemas.openxmlformats.org/officeDocument/2006/relationships" r:embed="rId1">
            <a:duotone>
              <a:schemeClr val="phClr">
                <a:shade val="6000"/>
                <a:satMod val="120000"/>
              </a:schemeClr>
              <a:schemeClr val="phClr">
                <a:tint val="90000"/>
              </a:schemeClr>
            </a:duotone>
          </a:blip>
          <a:tile tx="0" ty="0" sx="35000" sy="40000" flip="x" algn="tl"/>
        </a:blip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Lecture (Ch. 2)</Template>
  <TotalTime>129</TotalTime>
  <Words>5187</Words>
  <Application>Microsoft Office PowerPoint</Application>
  <PresentationFormat>On-screen Show (4:3)</PresentationFormat>
  <Paragraphs>306</Paragraphs>
  <Slides>39</Slides>
  <Notes>34</Notes>
  <HiddenSlides>0</HiddenSlides>
  <MMClips>0</MMClips>
  <ScaleCrop>false</ScaleCrop>
  <HeadingPairs>
    <vt:vector size="4" baseType="variant">
      <vt:variant>
        <vt:lpstr>Theme</vt:lpstr>
      </vt:variant>
      <vt:variant>
        <vt:i4>1</vt:i4>
      </vt:variant>
      <vt:variant>
        <vt:lpstr>Slide Titles</vt:lpstr>
      </vt:variant>
      <vt:variant>
        <vt:i4>39</vt:i4>
      </vt:variant>
    </vt:vector>
  </HeadingPairs>
  <TitlesOfParts>
    <vt:vector size="40" baseType="lpstr">
      <vt:lpstr>Lecture (Ch. 2)</vt:lpstr>
      <vt:lpstr>Data and Computer Communications</vt:lpstr>
      <vt:lpstr>Transmission Terminology</vt:lpstr>
      <vt:lpstr>Transmission Terminology</vt:lpstr>
      <vt:lpstr>Transmission Terminology</vt:lpstr>
      <vt:lpstr>Frequency, Spectrum and Bandwidth</vt:lpstr>
      <vt:lpstr>Analogue &amp; Digital Signals</vt:lpstr>
      <vt:lpstr>Periodic Signals</vt:lpstr>
      <vt:lpstr>Sine Wave</vt:lpstr>
      <vt:lpstr>Varying Sine Waves s(t) = A sin(2ft +)</vt:lpstr>
      <vt:lpstr>Wavelength ()</vt:lpstr>
      <vt:lpstr>Frequency Domain Concepts</vt:lpstr>
      <vt:lpstr>Addition of  Frequency Components (T=1/f)</vt:lpstr>
      <vt:lpstr>Spectrum &amp; Bandwidth</vt:lpstr>
      <vt:lpstr>Data Rate and Bandwidth</vt:lpstr>
      <vt:lpstr>Analog and Digital Data Transmission</vt:lpstr>
      <vt:lpstr>Audio Signals</vt:lpstr>
      <vt:lpstr>Digital Data</vt:lpstr>
      <vt:lpstr>Analog Signals</vt:lpstr>
      <vt:lpstr>Digital Signals</vt:lpstr>
      <vt:lpstr>Advantages &amp; Disadvantages  of Digital Signals</vt:lpstr>
      <vt:lpstr>Transmission Impairments</vt:lpstr>
      <vt:lpstr>Attenuation</vt:lpstr>
      <vt:lpstr>Attenuation</vt:lpstr>
      <vt:lpstr>Delay Distortion</vt:lpstr>
      <vt:lpstr>Delay Distortion</vt:lpstr>
      <vt:lpstr>Noise</vt:lpstr>
      <vt:lpstr>Noise</vt:lpstr>
      <vt:lpstr>Noise</vt:lpstr>
      <vt:lpstr>Channel Capacity</vt:lpstr>
      <vt:lpstr>Nyquist Bandwidth</vt:lpstr>
      <vt:lpstr>Nyquist Bandwidth</vt:lpstr>
      <vt:lpstr>Nyquist Bandwidth</vt:lpstr>
      <vt:lpstr>Shannon Capacity Formula</vt:lpstr>
      <vt:lpstr>Shannon Capacity Formula</vt:lpstr>
      <vt:lpstr>Shannon Capacity Formula</vt:lpstr>
      <vt:lpstr>Shannon Capacity Formula</vt:lpstr>
      <vt:lpstr>Eb / N0 </vt:lpstr>
      <vt:lpstr>Summary</vt:lpstr>
      <vt:lpstr>REVIEW</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William Stallings Data and Computer Communications  8th Edition</dc:title>
  <dc:creator>KRYSTAL_HEAR8</dc:creator>
  <cp:lastModifiedBy>Yasir Salam</cp:lastModifiedBy>
  <cp:revision>33</cp:revision>
  <dcterms:created xsi:type="dcterms:W3CDTF">2016-09-25T17:23:08Z</dcterms:created>
  <dcterms:modified xsi:type="dcterms:W3CDTF">2020-05-03T10:47:22Z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emplateType">
    <vt:i4>1</vt:i4>
  </property>
  <property fmtid="{D5CDD505-2E9C-101B-9397-08002B2CF9AE}" pid="3" name="GraphicType">
    <vt:i4>1</vt:i4>
  </property>
  <property fmtid="{D5CDD505-2E9C-101B-9397-08002B2CF9AE}" pid="4" name="Compression">
    <vt:i4>100</vt:i4>
  </property>
  <property fmtid="{D5CDD505-2E9C-101B-9397-08002B2CF9AE}" pid="5" name="ScreenSize">
    <vt:i4>2</vt:i4>
  </property>
  <property fmtid="{D5CDD505-2E9C-101B-9397-08002B2CF9AE}" pid="6" name="ScreenUsage">
    <vt:i4>1</vt:i4>
  </property>
  <property fmtid="{D5CDD505-2E9C-101B-9397-08002B2CF9AE}" pid="7" name="MailAddress">
    <vt:lpwstr>a.j.pullin@newi.ac.uk</vt:lpwstr>
  </property>
  <property fmtid="{D5CDD505-2E9C-101B-9397-08002B2CF9AE}" pid="8" name="HomePage">
    <vt:lpwstr>http://www.newi.ac.uk/pullina/default.htm</vt:lpwstr>
  </property>
  <property fmtid="{D5CDD505-2E9C-101B-9397-08002B2CF9AE}" pid="9" name="Other">
    <vt:lpwstr/>
  </property>
  <property fmtid="{D5CDD505-2E9C-101B-9397-08002B2CF9AE}" pid="10" name="DownloadOriginal">
    <vt:bool>true</vt:bool>
  </property>
  <property fmtid="{D5CDD505-2E9C-101B-9397-08002B2CF9AE}" pid="11" name="DownloadIEButton">
    <vt:bool>false</vt:bool>
  </property>
  <property fmtid="{D5CDD505-2E9C-101B-9397-08002B2CF9AE}" pid="12" name="UseBrowserColor">
    <vt:bool>true</vt:bool>
  </property>
  <property fmtid="{D5CDD505-2E9C-101B-9397-08002B2CF9AE}" pid="13" name="BackColor">
    <vt:i4>15132390</vt:i4>
  </property>
  <property fmtid="{D5CDD505-2E9C-101B-9397-08002B2CF9AE}" pid="14" name="TextColor">
    <vt:i4>0</vt:i4>
  </property>
  <property fmtid="{D5CDD505-2E9C-101B-9397-08002B2CF9AE}" pid="15" name="LinkColor">
    <vt:i4>16711782</vt:i4>
  </property>
  <property fmtid="{D5CDD505-2E9C-101B-9397-08002B2CF9AE}" pid="16" name="VisitedColor">
    <vt:i4>10040268</vt:i4>
  </property>
  <property fmtid="{D5CDD505-2E9C-101B-9397-08002B2CF9AE}" pid="17" name="TransparentButton">
    <vt:i4>0</vt:i4>
  </property>
  <property fmtid="{D5CDD505-2E9C-101B-9397-08002B2CF9AE}" pid="18" name="ButtonType">
    <vt:i4>3</vt:i4>
  </property>
  <property fmtid="{D5CDD505-2E9C-101B-9397-08002B2CF9AE}" pid="19" name="ShowNotes">
    <vt:bool>false</vt:bool>
  </property>
  <property fmtid="{D5CDD505-2E9C-101B-9397-08002B2CF9AE}" pid="20" name="NavBtnPos">
    <vt:i4>3</vt:i4>
  </property>
  <property fmtid="{D5CDD505-2E9C-101B-9397-08002B2CF9AE}" pid="21" name="OutputDir">
    <vt:lpwstr>H:\Data\Networks\Notes\HTML</vt:lpwstr>
  </property>
</Properties>
</file>