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1F28-7844-4F91-992B-811DEAD3DB08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D87EF-5361-4B0C-BCE7-D50279DB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0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Pediobius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chalcid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family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Eulophidae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Mexican bean beetle (vegetables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legumes)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Epilachna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varivestis</a:t>
            </a:r>
            <a:endParaRPr lang="ur-P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tachinid flies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larger than a house fly and noticeably more bristly, but they range in size from 2–20mm and across the family there is a tremendous variety of shapes, colors and degree of bristling (Fig. 1).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Tachinidae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 large and variable family of true flies within the insect order Diptera, with more than 8,200 known species and many more to be discovered.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3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F46B-9A31-4E4D-9013-4D894D0E665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0B57-34CD-413B-8546-88E8E34F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357724"/>
            <a:ext cx="9906000" cy="69865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</a:t>
            </a:r>
          </a:p>
          <a:p>
            <a:pPr algn="ct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Agricultural pests and their management</a:t>
            </a:r>
          </a:p>
          <a:p>
            <a:pPr algn="ctr"/>
            <a:endParaRPr lang="en-US" sz="28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Identification of important agricultural pests 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Their mode of damages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Control measures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By: 	Dr. Muhammad Zeeshan Majeed	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00750"/>
            <a:ext cx="8046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Major Insect Pests of </a:t>
            </a:r>
            <a:r>
              <a:rPr lang="en-US" sz="3200" u="sng" dirty="0" smtClean="0"/>
              <a:t>Summer Vegetable </a:t>
            </a:r>
            <a:r>
              <a:rPr lang="en-US" sz="3200" u="sng" dirty="0" smtClean="0"/>
              <a:t>Crops </a:t>
            </a:r>
          </a:p>
          <a:p>
            <a:pPr algn="ctr"/>
            <a:r>
              <a:rPr lang="en-US" sz="3200" u="sng" dirty="0" smtClean="0"/>
              <a:t>in Pakistan</a:t>
            </a:r>
          </a:p>
        </p:txBody>
      </p:sp>
    </p:spTree>
    <p:extLst>
      <p:ext uri="{BB962C8B-B14F-4D97-AF65-F5344CB8AC3E}">
        <p14:creationId xmlns:p14="http://schemas.microsoft.com/office/powerpoint/2010/main" val="8838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classconnection.s3.amazonaws.com/1552/flashcards/856372/jpg/mexican_bean_beetl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743200" cy="196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533400"/>
            <a:ext cx="69202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Hadda</a:t>
            </a:r>
            <a:r>
              <a:rPr lang="en-US" dirty="0" smtClean="0"/>
              <a:t> beetle (</a:t>
            </a:r>
            <a:r>
              <a:rPr lang="en-US" i="1" dirty="0" err="1" smtClean="0"/>
              <a:t>Henosepilachna</a:t>
            </a:r>
            <a:r>
              <a:rPr lang="en-US" i="1" dirty="0" smtClean="0"/>
              <a:t> </a:t>
            </a:r>
            <a:r>
              <a:rPr lang="en-US" i="1" dirty="0" err="1" smtClean="0"/>
              <a:t>chrysomelina</a:t>
            </a:r>
            <a:r>
              <a:rPr lang="en-US" dirty="0" smtClean="0"/>
              <a:t>: </a:t>
            </a:r>
            <a:r>
              <a:rPr lang="en-US" dirty="0" err="1" smtClean="0"/>
              <a:t>Coccinellidae</a:t>
            </a:r>
            <a:r>
              <a:rPr lang="en-US" dirty="0" smtClean="0"/>
              <a:t>: </a:t>
            </a:r>
            <a:r>
              <a:rPr lang="en-US" dirty="0" err="1" smtClean="0"/>
              <a:t>Coleoptera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457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1.5 to 2 </a:t>
            </a:r>
            <a:r>
              <a:rPr lang="fr-FR" sz="1400" dirty="0" err="1" smtClean="0"/>
              <a:t>months</a:t>
            </a:r>
            <a:r>
              <a:rPr lang="fr-FR" sz="1400" dirty="0" smtClean="0"/>
              <a:t> (male short </a:t>
            </a:r>
            <a:r>
              <a:rPr lang="fr-FR" sz="1400" dirty="0" err="1" smtClean="0"/>
              <a:t>lived</a:t>
            </a:r>
            <a:r>
              <a:rPr lang="fr-FR" sz="1400" dirty="0" smtClean="0"/>
              <a:t> </a:t>
            </a:r>
            <a:r>
              <a:rPr lang="fr-FR" sz="1400" dirty="0" err="1" smtClean="0"/>
              <a:t>than</a:t>
            </a:r>
            <a:r>
              <a:rPr lang="fr-FR" sz="1400" dirty="0" smtClean="0"/>
              <a:t> </a:t>
            </a:r>
            <a:r>
              <a:rPr lang="fr-FR" sz="1400" dirty="0" err="1" smtClean="0"/>
              <a:t>females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Adult</a:t>
            </a:r>
            <a:r>
              <a:rPr lang="fr-FR" sz="1400" dirty="0" smtClean="0"/>
              <a:t>: 2-3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err="1" smtClean="0"/>
              <a:t>Larva</a:t>
            </a:r>
            <a:r>
              <a:rPr lang="fr-FR" sz="1400" dirty="0" smtClean="0"/>
              <a:t>: 10 </a:t>
            </a:r>
            <a:r>
              <a:rPr lang="fr-FR" sz="1400" dirty="0" err="1" smtClean="0"/>
              <a:t>days</a:t>
            </a:r>
            <a:endParaRPr lang="fr-FR" sz="1400" dirty="0" smtClean="0"/>
          </a:p>
          <a:p>
            <a:r>
              <a:rPr lang="fr-FR" sz="1400" dirty="0" err="1" smtClean="0"/>
              <a:t>Pupa</a:t>
            </a:r>
            <a:r>
              <a:rPr lang="fr-FR" sz="1400" dirty="0" smtClean="0"/>
              <a:t>: 4-5 </a:t>
            </a:r>
            <a:r>
              <a:rPr lang="fr-FR" sz="1400" dirty="0" err="1" smtClean="0"/>
              <a:t>days</a:t>
            </a:r>
            <a:endParaRPr lang="fr-FR" sz="1400" dirty="0" smtClean="0"/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 per </a:t>
            </a:r>
            <a:r>
              <a:rPr lang="fr-FR" sz="1400" dirty="0" err="1" smtClean="0"/>
              <a:t>annum</a:t>
            </a:r>
            <a:r>
              <a:rPr lang="fr-FR" sz="1400" dirty="0" smtClean="0"/>
              <a:t>: 5-7</a:t>
            </a:r>
          </a:p>
          <a:p>
            <a:r>
              <a:rPr lang="fr-FR" sz="1400" dirty="0" err="1" smtClean="0"/>
              <a:t>Overwinters</a:t>
            </a:r>
            <a:r>
              <a:rPr lang="fr-FR" sz="1400" dirty="0" smtClean="0"/>
              <a:t> as </a:t>
            </a:r>
            <a:r>
              <a:rPr lang="fr-FR" sz="1400" dirty="0" err="1" smtClean="0"/>
              <a:t>adult</a:t>
            </a:r>
            <a:r>
              <a:rPr lang="fr-FR" sz="1400" dirty="0" smtClean="0"/>
              <a:t> in </a:t>
            </a:r>
            <a:r>
              <a:rPr lang="fr-FR" sz="1400" dirty="0" err="1" smtClean="0"/>
              <a:t>crop</a:t>
            </a:r>
            <a:r>
              <a:rPr lang="fr-FR" sz="1400" dirty="0" smtClean="0"/>
              <a:t> </a:t>
            </a:r>
            <a:r>
              <a:rPr lang="fr-FR" sz="1400" dirty="0" err="1" smtClean="0"/>
              <a:t>stubbles</a:t>
            </a:r>
            <a:r>
              <a:rPr lang="fr-FR" sz="1400" dirty="0" smtClean="0"/>
              <a:t> or in </a:t>
            </a:r>
            <a:r>
              <a:rPr lang="fr-FR" sz="1400" dirty="0" err="1" smtClean="0"/>
              <a:t>soil</a:t>
            </a:r>
            <a:r>
              <a:rPr lang="fr-FR" sz="1400" dirty="0" smtClean="0"/>
              <a:t> structures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Reddish</a:t>
            </a:r>
            <a:r>
              <a:rPr lang="fr-FR" sz="1400" dirty="0" smtClean="0"/>
              <a:t> </a:t>
            </a:r>
            <a:r>
              <a:rPr lang="fr-FR" sz="1400" dirty="0" err="1" smtClean="0"/>
              <a:t>brown</a:t>
            </a:r>
            <a:r>
              <a:rPr lang="fr-FR" sz="1400" dirty="0" smtClean="0"/>
              <a:t> </a:t>
            </a:r>
            <a:r>
              <a:rPr lang="fr-FR" sz="1400" dirty="0" err="1" smtClean="0"/>
              <a:t>forewings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many</a:t>
            </a:r>
            <a:r>
              <a:rPr lang="fr-FR" sz="1400" dirty="0" smtClean="0"/>
              <a:t> black </a:t>
            </a:r>
            <a:r>
              <a:rPr lang="fr-FR" sz="1400" dirty="0" err="1" smtClean="0"/>
              <a:t>prominent</a:t>
            </a:r>
            <a:r>
              <a:rPr lang="fr-FR" sz="1400" dirty="0" smtClean="0"/>
              <a:t> spots on dorsal </a:t>
            </a:r>
            <a:r>
              <a:rPr lang="fr-FR" sz="1400" dirty="0" err="1" smtClean="0"/>
              <a:t>side</a:t>
            </a:r>
            <a:r>
              <a:rPr lang="fr-FR" sz="1400" dirty="0" smtClean="0"/>
              <a:t> (6-8 on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forewing</a:t>
            </a:r>
            <a:r>
              <a:rPr lang="fr-FR" sz="1400" dirty="0" smtClean="0"/>
              <a:t>)</a:t>
            </a:r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/>
              <a:t>Yellowsih</a:t>
            </a:r>
            <a:r>
              <a:rPr lang="fr-FR" sz="1400" dirty="0"/>
              <a:t> in </a:t>
            </a:r>
            <a:r>
              <a:rPr lang="fr-FR" sz="1400" dirty="0" err="1"/>
              <a:t>color</a:t>
            </a:r>
            <a:r>
              <a:rPr lang="fr-FR" sz="1400" dirty="0"/>
              <a:t> </a:t>
            </a:r>
            <a:r>
              <a:rPr lang="fr-FR" sz="1400" dirty="0" smtClean="0"/>
              <a:t>laid </a:t>
            </a:r>
            <a:r>
              <a:rPr lang="fr-FR" sz="1400" dirty="0" err="1" smtClean="0"/>
              <a:t>singly</a:t>
            </a:r>
            <a:r>
              <a:rPr lang="fr-FR" sz="1400" dirty="0" smtClean="0"/>
              <a:t> (in clusters of 20-30) on </a:t>
            </a:r>
            <a:r>
              <a:rPr lang="fr-FR" sz="1400" dirty="0" err="1" smtClean="0"/>
              <a:t>leaf</a:t>
            </a:r>
            <a:r>
              <a:rPr lang="fr-FR" sz="1400" dirty="0" smtClean="0"/>
              <a:t> </a:t>
            </a:r>
            <a:r>
              <a:rPr lang="fr-FR" sz="1400" dirty="0" err="1" smtClean="0"/>
              <a:t>upper</a:t>
            </a:r>
            <a:r>
              <a:rPr lang="fr-FR" sz="1400" dirty="0" smtClean="0"/>
              <a:t> </a:t>
            </a:r>
            <a:r>
              <a:rPr lang="fr-FR" sz="1400" dirty="0" err="1" smtClean="0"/>
              <a:t>sides</a:t>
            </a:r>
            <a:r>
              <a:rPr lang="fr-FR" sz="1400" dirty="0" smtClean="0"/>
              <a:t>. (about 300 </a:t>
            </a:r>
            <a:r>
              <a:rPr lang="fr-FR" sz="1400" dirty="0" err="1" smtClean="0"/>
              <a:t>eggs</a:t>
            </a:r>
            <a:r>
              <a:rPr lang="fr-FR" sz="1400" dirty="0" smtClean="0"/>
              <a:t> per </a:t>
            </a:r>
            <a:r>
              <a:rPr lang="fr-FR" sz="1400" dirty="0" err="1" smtClean="0"/>
              <a:t>adult</a:t>
            </a:r>
            <a:r>
              <a:rPr lang="fr-FR" sz="1400" dirty="0" smtClean="0"/>
              <a:t> </a:t>
            </a:r>
            <a:r>
              <a:rPr lang="fr-FR" sz="1400" dirty="0" err="1" smtClean="0"/>
              <a:t>female</a:t>
            </a:r>
            <a:r>
              <a:rPr lang="fr-FR" sz="1400" dirty="0" smtClean="0"/>
              <a:t>)</a:t>
            </a:r>
          </a:p>
          <a:p>
            <a:pPr algn="just"/>
            <a:r>
              <a:rPr lang="fr-FR" sz="1400" dirty="0" err="1" smtClean="0"/>
              <a:t>Larva</a:t>
            </a:r>
            <a:r>
              <a:rPr lang="fr-FR" sz="1400" dirty="0" smtClean="0"/>
              <a:t> (</a:t>
            </a:r>
            <a:r>
              <a:rPr lang="fr-FR" sz="1400" dirty="0" err="1" smtClean="0"/>
              <a:t>grub</a:t>
            </a:r>
            <a:r>
              <a:rPr lang="fr-FR" sz="1400" dirty="0" smtClean="0"/>
              <a:t>): </a:t>
            </a:r>
            <a:r>
              <a:rPr lang="en-US" sz="1400" dirty="0" smtClean="0"/>
              <a:t>Yellowish in color with branched spines.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6049"/>
            <a:ext cx="4876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Destruction of crop stubbles.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Biological control by </a:t>
            </a:r>
            <a:r>
              <a:rPr lang="en-US" sz="1400" i="1" dirty="0" err="1" smtClean="0"/>
              <a:t>Pediobius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foveolatus</a:t>
            </a:r>
            <a:r>
              <a:rPr lang="en-US" sz="1400" i="1" dirty="0" smtClean="0"/>
              <a:t>; P</a:t>
            </a:r>
            <a:r>
              <a:rPr lang="en-US" sz="1400" dirty="0" smtClean="0"/>
              <a:t>. </a:t>
            </a:r>
            <a:r>
              <a:rPr lang="en-US" sz="1400" i="1" dirty="0" err="1" smtClean="0"/>
              <a:t>epilachnae</a:t>
            </a:r>
            <a:r>
              <a:rPr lang="en-US" sz="1400" i="1" dirty="0" smtClean="0"/>
              <a:t> </a:t>
            </a:r>
            <a:r>
              <a:rPr lang="en-US" sz="1400" dirty="0" smtClean="0"/>
              <a:t>(larval/pupal parasitoid wasp as shown in photo)</a:t>
            </a:r>
            <a:endParaRPr lang="en-US" sz="1400" i="1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Foliar spray of Cypermethrin/ Lambda-cyhalothrin/ Bifenthrin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4820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March to November (max. damage June/July)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Larval feeding on lower leaf sides making them sieved-like</a:t>
            </a:r>
          </a:p>
          <a:p>
            <a:pPr marL="342900" indent="-342900" algn="just"/>
            <a:r>
              <a:rPr lang="en-US" sz="1400" dirty="0" smtClean="0"/>
              <a:t>	and ultimately drying and falling of leaves.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All plants of Cucurbitaceae family </a:t>
            </a:r>
          </a:p>
          <a:p>
            <a:r>
              <a:rPr lang="en-US" sz="1400" dirty="0" smtClean="0"/>
              <a:t>	A serious pest of these plants</a:t>
            </a:r>
            <a:endParaRPr lang="fr-FR" sz="1400" dirty="0"/>
          </a:p>
        </p:txBody>
      </p:sp>
      <p:pic>
        <p:nvPicPr>
          <p:cNvPr id="26628" name="Picture 4" descr="http://farm4.staticflickr.com/3630/3455220082_238fa9d3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066800"/>
            <a:ext cx="2208848" cy="177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2" name="AutoShape 8" descr="http://www.indg.in/agriculture/crop_production_techniques/hadda%20beetle,%20brinjal.JPG/image_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34" name="Picture 10" descr="PUPPA OF HADDA BE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114800"/>
            <a:ext cx="2438400" cy="244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http://www.rinconvitova.com/images/pediobiu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334000"/>
            <a:ext cx="225468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Picture 14" descr="http://www.drmcbug.com/images/Beneficials/ParasiticWasps/Eulophids/MBBPupaPediobius.JPG"/>
          <p:cNvPicPr>
            <a:picLocks noChangeAspect="1" noChangeArrowheads="1"/>
          </p:cNvPicPr>
          <p:nvPr/>
        </p:nvPicPr>
        <p:blipFill>
          <a:blip r:embed="rId7" cstate="print"/>
          <a:srcRect l="11250" t="10000" r="17500" b="25000"/>
          <a:stretch>
            <a:fillRect/>
          </a:stretch>
        </p:blipFill>
        <p:spPr bwMode="auto">
          <a:xfrm>
            <a:off x="6858000" y="5606716"/>
            <a:ext cx="1828800" cy="125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://farm4.staticflickr.com/3384/3454402829_ed19a2e9ee.jpg"/>
          <p:cNvPicPr>
            <a:picLocks noChangeAspect="1" noChangeArrowheads="1"/>
          </p:cNvPicPr>
          <p:nvPr/>
        </p:nvPicPr>
        <p:blipFill>
          <a:blip r:embed="rId8" cstate="print"/>
          <a:srcRect r="3618" b="13513"/>
          <a:stretch>
            <a:fillRect/>
          </a:stretch>
        </p:blipFill>
        <p:spPr bwMode="auto">
          <a:xfrm>
            <a:off x="6248400" y="2133600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2" name="Picture 2" descr="https://encrypted-tbn3.gstatic.com/images?q=tbn:ANd9GcTJer6O2GSlOxw3lKrjQQc5FVQ4Uuu7XRUGANuU7ciAoUmymwpFIQ"/>
          <p:cNvPicPr>
            <a:picLocks noChangeAspect="1" noChangeArrowheads="1"/>
          </p:cNvPicPr>
          <p:nvPr/>
        </p:nvPicPr>
        <p:blipFill>
          <a:blip r:embed="rId9" cstate="print"/>
          <a:srcRect r="10714"/>
          <a:stretch>
            <a:fillRect/>
          </a:stretch>
        </p:blipFill>
        <p:spPr bwMode="auto">
          <a:xfrm>
            <a:off x="4165600" y="2667000"/>
            <a:ext cx="2540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1101">
            <a:off x="7717650" y="1451516"/>
            <a:ext cx="1414272" cy="135121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lh3.ggpht.com/gZHV2zhJaeHD1BYS1tfBtWKJIRsyn5Q-F2Pacf8wD4GWyGIALrxZZ0Q8mY9a4IHj0xtfLIAZx9FUE-1cck4=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90600"/>
            <a:ext cx="2679846" cy="253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70089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Red pumpkin beetle (</a:t>
            </a:r>
            <a:r>
              <a:rPr lang="en-US" i="1" dirty="0" err="1" smtClean="0"/>
              <a:t>Aulacophora</a:t>
            </a:r>
            <a:r>
              <a:rPr lang="en-US" i="1" dirty="0" smtClean="0"/>
              <a:t> </a:t>
            </a:r>
            <a:r>
              <a:rPr lang="en-US" i="1" dirty="0" err="1" smtClean="0"/>
              <a:t>foveicollis</a:t>
            </a:r>
            <a:r>
              <a:rPr lang="en-US" i="1" dirty="0" smtClean="0"/>
              <a:t>: </a:t>
            </a:r>
            <a:r>
              <a:rPr lang="en-US" dirty="0" err="1" smtClean="0"/>
              <a:t>Chrysomelidae</a:t>
            </a:r>
            <a:r>
              <a:rPr lang="en-US" dirty="0" smtClean="0"/>
              <a:t>: Coleoptera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Life history:</a:t>
            </a:r>
          </a:p>
          <a:p>
            <a:r>
              <a:rPr lang="en-US" sz="1400" dirty="0" smtClean="0"/>
              <a:t>Life cycle: About 1.5 to 2.5 months</a:t>
            </a:r>
          </a:p>
          <a:p>
            <a:r>
              <a:rPr lang="en-US" sz="1400" dirty="0" smtClean="0"/>
              <a:t>Adult: 1 month</a:t>
            </a:r>
          </a:p>
          <a:p>
            <a:r>
              <a:rPr lang="en-US" sz="1400" dirty="0" smtClean="0"/>
              <a:t>Larva: 2-3 weeks</a:t>
            </a:r>
          </a:p>
          <a:p>
            <a:r>
              <a:rPr lang="en-US" sz="1400" dirty="0" smtClean="0"/>
              <a:t>Pupation: 1-2 weeks</a:t>
            </a:r>
          </a:p>
          <a:p>
            <a:r>
              <a:rPr lang="en-US" sz="1400" dirty="0" smtClean="0"/>
              <a:t>No. of generations per annum: 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6781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Identification</a:t>
            </a:r>
            <a:endParaRPr lang="en-US" sz="1400" dirty="0" smtClean="0"/>
          </a:p>
          <a:p>
            <a:pPr algn="just"/>
            <a:r>
              <a:rPr lang="en-US" sz="1400" dirty="0" smtClean="0"/>
              <a:t>Adult: Reddish orange colored body (7 mm long and 2.5 mm broad)</a:t>
            </a:r>
          </a:p>
          <a:p>
            <a:pPr algn="just"/>
            <a:r>
              <a:rPr lang="en-US" sz="1400" dirty="0" smtClean="0"/>
              <a:t>Eggs: Initially yellow, later turns on orange brown (50-300 eggs laid singly or in batches/clusters)</a:t>
            </a:r>
          </a:p>
          <a:p>
            <a:pPr algn="just"/>
            <a:r>
              <a:rPr lang="en-US" sz="1400" dirty="0" smtClean="0"/>
              <a:t>Larva (grub): Creamy white or yellowish</a:t>
            </a:r>
          </a:p>
          <a:p>
            <a:pPr algn="just"/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dark</a:t>
            </a:r>
            <a:r>
              <a:rPr lang="fr-FR" sz="1400" dirty="0" smtClean="0"/>
              <a:t> black </a:t>
            </a:r>
            <a:r>
              <a:rPr lang="fr-FR" sz="1400" dirty="0" err="1" smtClean="0"/>
              <a:t>ends</a:t>
            </a:r>
            <a:endParaRPr lang="en-US" sz="1400" dirty="0" smtClean="0"/>
          </a:p>
          <a:p>
            <a:pPr algn="just"/>
            <a:r>
              <a:rPr lang="en-US" sz="1400" dirty="0" smtClean="0"/>
              <a:t>Pupa: Creamy white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19336"/>
            <a:ext cx="563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en-US" sz="1400" smtClean="0"/>
              <a:t> Destruction of crop stubbles.</a:t>
            </a:r>
          </a:p>
          <a:p>
            <a:pPr>
              <a:buFont typeface="Arial" pitchFamily="34" charset="0"/>
              <a:buChar char="•"/>
            </a:pPr>
            <a:r>
              <a:rPr lang="en-US" sz="1400" smtClean="0"/>
              <a:t>  Foliar spray of Cypermethrin/ Lambda-cyhalothrin/ Abamectin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5791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March to November (max. damage April/May)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Adults and larvae feed on germinating young cucurbit seedlings in spring season.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Grubs attack on roots, stems and fruits as well.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At early stage, severe infestation cause complete crop eradication, so re-sowing becomes necessary.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579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Major pest of pumpkin crop and other cucurbitaceous plants</a:t>
            </a:r>
            <a:endParaRPr lang="en-US" sz="1400" dirty="0"/>
          </a:p>
        </p:txBody>
      </p:sp>
      <p:pic>
        <p:nvPicPr>
          <p:cNvPr id="60420" name="Picture 4" descr="https://encrypted-tbn0.gstatic.com/images?q=tbn:ANd9GcSG__SY2ShRqIo-EPeBsgE1unBig4yGpVjTiBKR4VNMFGGqKbVl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604911" cy="305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2" name="Picture 6" descr="http://www.indianaturewatch.net/images/album/photo/19556676934dbb7920621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0369" y="2133600"/>
            <a:ext cx="3470431" cy="272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2" r="10561" b="20611"/>
          <a:stretch/>
        </p:blipFill>
        <p:spPr bwMode="auto">
          <a:xfrm>
            <a:off x="6920673" y="2750486"/>
            <a:ext cx="2008838" cy="74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ww.nbaii.res.in/Pestsofcrops/images/Leucinodes-orbonal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242760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://www.creepycrawlies.info/images/ichneumonid-was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400"/>
            <a:ext cx="2345972" cy="1066800"/>
          </a:xfrm>
          <a:prstGeom prst="rect">
            <a:avLst/>
          </a:prstGeom>
          <a:noFill/>
        </p:spPr>
      </p:pic>
      <p:pic>
        <p:nvPicPr>
          <p:cNvPr id="27662" name="Picture 14" descr="http://agropedia.iitk.ac.in/sites/default/files/uas%20raichur/PEST%20CROP%20CALENDER/Photo%2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446" y="4638675"/>
            <a:ext cx="2428554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636424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Brinjal fruit borer (</a:t>
            </a:r>
            <a:r>
              <a:rPr lang="en-US" i="1" dirty="0" err="1" smtClean="0"/>
              <a:t>Leucinodes</a:t>
            </a:r>
            <a:r>
              <a:rPr lang="en-US" i="1" dirty="0" smtClean="0"/>
              <a:t> </a:t>
            </a:r>
            <a:r>
              <a:rPr lang="en-US" i="1" dirty="0" err="1" smtClean="0"/>
              <a:t>orbonalis</a:t>
            </a:r>
            <a:r>
              <a:rPr lang="en-US" dirty="0" smtClean="0"/>
              <a:t>: </a:t>
            </a:r>
            <a:r>
              <a:rPr lang="en-US" dirty="0" err="1" smtClean="0"/>
              <a:t>Crambidae</a:t>
            </a:r>
            <a:r>
              <a:rPr lang="en-US" dirty="0" smtClean="0"/>
              <a:t>: Lepidoptera)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464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Life history:</a:t>
            </a:r>
          </a:p>
          <a:p>
            <a:r>
              <a:rPr lang="en-US" sz="1400" dirty="0" smtClean="0"/>
              <a:t>Life cycle: 2 months</a:t>
            </a:r>
          </a:p>
          <a:p>
            <a:r>
              <a:rPr lang="en-US" sz="1400" dirty="0" smtClean="0"/>
              <a:t>Adult: 3 weeks</a:t>
            </a:r>
          </a:p>
          <a:p>
            <a:r>
              <a:rPr lang="en-US" sz="1400" dirty="0" smtClean="0"/>
              <a:t>Larvae: 2-3 weeks</a:t>
            </a:r>
          </a:p>
          <a:p>
            <a:r>
              <a:rPr lang="en-US" sz="1400" dirty="0" smtClean="0"/>
              <a:t>No. of generations: many overlapping generations per annum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Identification</a:t>
            </a:r>
            <a:endParaRPr lang="en-US" sz="1400" dirty="0" smtClean="0"/>
          </a:p>
          <a:p>
            <a:pPr algn="just"/>
            <a:r>
              <a:rPr lang="en-US" sz="1400" dirty="0" smtClean="0"/>
              <a:t>Adult: Milky white forewings with brown irregular spots (22 mm wingspan)</a:t>
            </a:r>
          </a:p>
          <a:p>
            <a:pPr algn="just"/>
            <a:r>
              <a:rPr lang="en-US" sz="1400" dirty="0" smtClean="0"/>
              <a:t>Eggs: Laid singly on leaf, stem, shoot or fruit ventral surface (under-side)</a:t>
            </a:r>
          </a:p>
          <a:p>
            <a:pPr algn="just"/>
            <a:r>
              <a:rPr lang="en-US" sz="1400" dirty="0" smtClean="0"/>
              <a:t>Larvae: Pink in color with brown head capsule (5 instars) 14 mm length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473005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Removal of crop stubbles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Sowing of resistant varieties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Manual removal of infested plants (dead shoot removal)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Biological control (by </a:t>
            </a:r>
            <a:r>
              <a:rPr lang="en-US" sz="1400" dirty="0" err="1" smtClean="0"/>
              <a:t>Ichneumonid</a:t>
            </a:r>
            <a:r>
              <a:rPr lang="en-US" sz="1400" dirty="0" smtClean="0"/>
              <a:t> wasps: larval parasitoids)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Chemical control (Foliar spray with Cypermethrin, Spinosad etc.)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962400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March to Nov. (maxi. Damage June/July)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Boring of tender shoots and stems (drying of central terminal shoots)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Shedding of flowers and premature fruits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Buds and fruit boring and infestation (entry holes clogged with excreta)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Vectors of brinjal bacterial wilt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Most destructive pest of eggplant crop and of sometimes of okra</a:t>
            </a:r>
            <a:endParaRPr lang="en-US" sz="1400" dirty="0"/>
          </a:p>
        </p:txBody>
      </p:sp>
      <p:pic>
        <p:nvPicPr>
          <p:cNvPr id="27650" name="Picture 2" descr="http://4.bp.blogspot.com/-4cbTZ6t1Bck/TeeLJpDXgwI/AAAAAAAAAVI/a2Q7Uxtvgnc/s1600/2+Brinjal+shoot+&amp;+fruit+borer+1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7303096" y="685800"/>
            <a:ext cx="1840904" cy="145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Infested brinjal sho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505200"/>
            <a:ext cx="239041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www.nbaii.res.in/Pestsofcrops/images/Leucinodes-orbonalis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2133600"/>
            <a:ext cx="2067642" cy="148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http://www.nbaii.res.in/insectpests/images/Leucinodes-orbonalis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2133600"/>
            <a:ext cx="2423384" cy="163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324600" y="60960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" action="ppaction://noaction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9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917122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Vegetable Crops Brinjal lacewing </a:t>
            </a:r>
            <a:r>
              <a:rPr lang="en-US" dirty="0"/>
              <a:t>bug </a:t>
            </a:r>
            <a:r>
              <a:rPr lang="en-US" dirty="0" smtClean="0"/>
              <a:t>(</a:t>
            </a:r>
            <a:r>
              <a:rPr lang="en-US" i="1" dirty="0" err="1" smtClean="0"/>
              <a:t>Urentius</a:t>
            </a:r>
            <a:r>
              <a:rPr lang="en-US" i="1" dirty="0" smtClean="0"/>
              <a:t> </a:t>
            </a:r>
            <a:r>
              <a:rPr lang="en-US" i="1" dirty="0" err="1" smtClean="0"/>
              <a:t>hystricellus</a:t>
            </a:r>
            <a:r>
              <a:rPr lang="en-US" i="1" dirty="0" smtClean="0"/>
              <a:t>, </a:t>
            </a:r>
            <a:r>
              <a:rPr lang="en-US" dirty="0" err="1"/>
              <a:t>Tingidae</a:t>
            </a:r>
            <a:r>
              <a:rPr lang="en-US" dirty="0"/>
              <a:t> </a:t>
            </a:r>
            <a:r>
              <a:rPr lang="en-US" dirty="0" smtClean="0"/>
              <a:t>, Hemiptera)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73849"/>
            <a:ext cx="464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2.5 to 3.5 </a:t>
            </a:r>
            <a:r>
              <a:rPr lang="fr-FR" sz="1400" dirty="0" err="1" smtClean="0"/>
              <a:t>months</a:t>
            </a:r>
            <a:endParaRPr lang="fr-FR" sz="1400" dirty="0" smtClean="0"/>
          </a:p>
          <a:p>
            <a:r>
              <a:rPr lang="fr-FR" sz="1400" dirty="0" err="1" smtClean="0"/>
              <a:t>Adult</a:t>
            </a:r>
            <a:r>
              <a:rPr lang="fr-FR" sz="1400" dirty="0" smtClean="0"/>
              <a:t>: 3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err="1" smtClean="0"/>
              <a:t>Larvae</a:t>
            </a:r>
            <a:r>
              <a:rPr lang="fr-FR" sz="1400" dirty="0" smtClean="0"/>
              <a:t>: 1 </a:t>
            </a:r>
            <a:r>
              <a:rPr lang="fr-FR" sz="1400" dirty="0" err="1" smtClean="0"/>
              <a:t>month</a:t>
            </a:r>
            <a:endParaRPr lang="fr-FR" sz="1400" dirty="0" smtClean="0"/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: </a:t>
            </a:r>
            <a:r>
              <a:rPr lang="fr-FR" sz="1400" dirty="0" err="1" smtClean="0"/>
              <a:t>many</a:t>
            </a:r>
            <a:r>
              <a:rPr lang="fr-FR" sz="1400" dirty="0" smtClean="0"/>
              <a:t> </a:t>
            </a:r>
            <a:r>
              <a:rPr lang="fr-FR" sz="1400" dirty="0" err="1" smtClean="0"/>
              <a:t>overlapping</a:t>
            </a:r>
            <a:r>
              <a:rPr lang="fr-FR" sz="1400" dirty="0" smtClean="0"/>
              <a:t>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 per </a:t>
            </a:r>
            <a:r>
              <a:rPr lang="fr-FR" sz="1400" dirty="0" err="1" smtClean="0"/>
              <a:t>annum</a:t>
            </a:r>
            <a:endParaRPr lang="fr-FR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663005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shield</a:t>
            </a:r>
            <a:r>
              <a:rPr lang="fr-FR" sz="1400" dirty="0" smtClean="0"/>
              <a:t>-</a:t>
            </a:r>
            <a:r>
              <a:rPr lang="fr-FR" sz="1400" dirty="0" err="1" smtClean="0"/>
              <a:t>shaped</a:t>
            </a:r>
            <a:r>
              <a:rPr lang="fr-FR" sz="1400" dirty="0" smtClean="0"/>
              <a:t> green body</a:t>
            </a:r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Yellowish</a:t>
            </a:r>
            <a:r>
              <a:rPr lang="fr-FR" sz="1400" dirty="0" smtClean="0"/>
              <a:t> white </a:t>
            </a:r>
            <a:r>
              <a:rPr lang="fr-FR" sz="1400" dirty="0" err="1" smtClean="0"/>
              <a:t>eggs</a:t>
            </a:r>
            <a:r>
              <a:rPr lang="fr-FR" sz="1400" dirty="0" smtClean="0"/>
              <a:t> laid in </a:t>
            </a:r>
            <a:r>
              <a:rPr lang="fr-FR" sz="1400" dirty="0" err="1" smtClean="0"/>
              <a:t>batches</a:t>
            </a:r>
            <a:r>
              <a:rPr lang="fr-FR" sz="1400" dirty="0" smtClean="0"/>
              <a:t> of 30-130 </a:t>
            </a:r>
            <a:r>
              <a:rPr lang="fr-FR" sz="1400" dirty="0" err="1" smtClean="0"/>
              <a:t>underside</a:t>
            </a:r>
            <a:r>
              <a:rPr lang="fr-FR" sz="1400" dirty="0" smtClean="0"/>
              <a:t> of </a:t>
            </a:r>
            <a:r>
              <a:rPr lang="fr-FR" sz="1400" dirty="0" err="1" smtClean="0"/>
              <a:t>leaves</a:t>
            </a:r>
            <a:r>
              <a:rPr lang="fr-FR" sz="1400" dirty="0" smtClean="0"/>
              <a:t> or on tender shoots. 250 </a:t>
            </a:r>
            <a:r>
              <a:rPr lang="fr-FR" sz="1400" dirty="0" err="1" smtClean="0"/>
              <a:t>eggs</a:t>
            </a:r>
            <a:r>
              <a:rPr lang="fr-FR" sz="1400" dirty="0" smtClean="0"/>
              <a:t> in life </a:t>
            </a:r>
            <a:r>
              <a:rPr lang="fr-FR" sz="1400" dirty="0" err="1" smtClean="0"/>
              <a:t>span</a:t>
            </a:r>
            <a:r>
              <a:rPr lang="fr-FR" sz="1400" dirty="0" smtClean="0"/>
              <a:t>.</a:t>
            </a:r>
          </a:p>
          <a:p>
            <a:pPr algn="just"/>
            <a:r>
              <a:rPr lang="fr-FR" sz="1400" dirty="0" err="1" smtClean="0"/>
              <a:t>Larvae</a:t>
            </a:r>
            <a:r>
              <a:rPr lang="fr-FR" sz="1400" dirty="0" smtClean="0"/>
              <a:t>/</a:t>
            </a:r>
            <a:r>
              <a:rPr lang="fr-FR" sz="1400" dirty="0" err="1" smtClean="0"/>
              <a:t>nymph</a:t>
            </a:r>
            <a:r>
              <a:rPr lang="fr-FR" sz="1400" dirty="0" smtClean="0"/>
              <a:t>: 1st </a:t>
            </a:r>
            <a:r>
              <a:rPr lang="fr-FR" sz="1400" dirty="0" err="1" smtClean="0"/>
              <a:t>instart</a:t>
            </a:r>
            <a:r>
              <a:rPr lang="fr-FR" sz="1400" dirty="0" smtClean="0"/>
              <a:t> light </a:t>
            </a:r>
            <a:r>
              <a:rPr lang="fr-FR" sz="1400" dirty="0" err="1" smtClean="0"/>
              <a:t>yellow</a:t>
            </a:r>
            <a:r>
              <a:rPr lang="fr-FR" sz="1400" dirty="0" smtClean="0"/>
              <a:t>, 2</a:t>
            </a:r>
            <a:r>
              <a:rPr lang="fr-FR" sz="1400" baseline="30000" dirty="0" smtClean="0"/>
              <a:t>nd</a:t>
            </a:r>
            <a:r>
              <a:rPr lang="fr-FR" sz="1400" dirty="0" smtClean="0"/>
              <a:t> instar black body </a:t>
            </a:r>
            <a:r>
              <a:rPr lang="fr-FR" sz="1400" dirty="0" err="1" smtClean="0"/>
              <a:t>with</a:t>
            </a:r>
            <a:r>
              <a:rPr lang="fr-FR" sz="1400" dirty="0" smtClean="0"/>
              <a:t> orange and </a:t>
            </a:r>
            <a:r>
              <a:rPr lang="fr-FR" sz="1400" dirty="0" err="1" smtClean="0"/>
              <a:t>yellow</a:t>
            </a:r>
            <a:r>
              <a:rPr lang="fr-FR" sz="1400" dirty="0" smtClean="0"/>
              <a:t> spots, 5th instar </a:t>
            </a:r>
            <a:r>
              <a:rPr lang="fr-FR" sz="1400" dirty="0" err="1" smtClean="0"/>
              <a:t>becomes</a:t>
            </a:r>
            <a:r>
              <a:rPr lang="fr-FR" sz="1400" dirty="0" smtClean="0"/>
              <a:t> green</a:t>
            </a:r>
            <a:endParaRPr lang="en-U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441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Clean </a:t>
            </a:r>
            <a:r>
              <a:rPr lang="fr-FR" sz="1400" dirty="0" err="1" smtClean="0"/>
              <a:t>cultivation</a:t>
            </a:r>
            <a:r>
              <a:rPr lang="fr-FR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Biological</a:t>
            </a:r>
            <a:r>
              <a:rPr lang="fr-FR" sz="1400" dirty="0" smtClean="0"/>
              <a:t> control by </a:t>
            </a:r>
            <a:r>
              <a:rPr lang="fr-FR" sz="1400" dirty="0" err="1" smtClean="0"/>
              <a:t>parasitic</a:t>
            </a:r>
            <a:r>
              <a:rPr lang="fr-FR" sz="1400" dirty="0" smtClean="0"/>
              <a:t> </a:t>
            </a:r>
            <a:r>
              <a:rPr lang="fr-FR" sz="1400" dirty="0" err="1" smtClean="0"/>
              <a:t>Tachinid</a:t>
            </a:r>
            <a:r>
              <a:rPr lang="fr-FR" sz="1400" dirty="0" smtClean="0"/>
              <a:t> </a:t>
            </a:r>
            <a:r>
              <a:rPr lang="fr-FR" sz="1400" dirty="0" err="1" smtClean="0"/>
              <a:t>flies</a:t>
            </a:r>
            <a:r>
              <a:rPr lang="fr-FR" sz="1400" dirty="0" smtClean="0"/>
              <a:t> (</a:t>
            </a:r>
            <a:r>
              <a:rPr lang="fr-FR" sz="1400" dirty="0" err="1" smtClean="0"/>
              <a:t>nymph</a:t>
            </a:r>
            <a:r>
              <a:rPr lang="fr-FR" sz="1400" dirty="0" smtClean="0"/>
              <a:t>/</a:t>
            </a:r>
            <a:r>
              <a:rPr lang="fr-FR" sz="1400" dirty="0" err="1" smtClean="0"/>
              <a:t>adult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  and </a:t>
            </a:r>
            <a:r>
              <a:rPr lang="fr-FR" sz="1400" dirty="0" err="1" smtClean="0"/>
              <a:t>Trissolcus</a:t>
            </a:r>
            <a:r>
              <a:rPr lang="fr-FR" sz="1400" dirty="0" smtClean="0"/>
              <a:t> wasps (</a:t>
            </a:r>
            <a:r>
              <a:rPr lang="fr-FR" sz="1400" dirty="0" err="1" smtClean="0"/>
              <a:t>egg</a:t>
            </a:r>
            <a:r>
              <a:rPr lang="fr-FR" sz="1400" dirty="0" smtClean="0"/>
              <a:t> </a:t>
            </a:r>
            <a:r>
              <a:rPr lang="fr-FR" sz="1400" dirty="0" err="1" smtClean="0"/>
              <a:t>parasitoid</a:t>
            </a:r>
            <a:r>
              <a:rPr lang="fr-FR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Chemical</a:t>
            </a:r>
            <a:r>
              <a:rPr lang="fr-FR" sz="1400" dirty="0" smtClean="0"/>
              <a:t> control </a:t>
            </a:r>
            <a:r>
              <a:rPr lang="fr-FR" sz="1400" dirty="0" err="1" smtClean="0"/>
              <a:t>throgh</a:t>
            </a:r>
            <a:r>
              <a:rPr lang="fr-FR" sz="1400" dirty="0" smtClean="0"/>
              <a:t> </a:t>
            </a:r>
            <a:r>
              <a:rPr lang="fr-FR" sz="1400" dirty="0" err="1" smtClean="0"/>
              <a:t>systemic</a:t>
            </a:r>
            <a:r>
              <a:rPr lang="fr-FR" sz="1400" dirty="0" smtClean="0"/>
              <a:t> insecticides (Imidaclopride etc.)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43400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March to Nov. (maxi. Damage August/Sept.)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Adults and nymphs suck sap from plant tender shoots/fruits, withering and dyeing of plants occur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1183354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Major pest of brinjal crop and other summer vegetable crops</a:t>
            </a:r>
            <a:endParaRPr lang="fr-FR" sz="1400" dirty="0"/>
          </a:p>
        </p:txBody>
      </p:sp>
      <p:pic>
        <p:nvPicPr>
          <p:cNvPr id="29698" name="Picture 2" descr="http://4.bp.blogspot.com/-NJZgZOkoVUc/TeeLSK9PsrI/AAAAAAAAAVk/XfFN5c3xbv4/s1600/7+Lace+wing+bu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994" y="3368909"/>
            <a:ext cx="2397542" cy="158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15422" r="12871" b="17792"/>
          <a:stretch/>
        </p:blipFill>
        <p:spPr bwMode="auto">
          <a:xfrm>
            <a:off x="6866436" y="1183354"/>
            <a:ext cx="2324100" cy="224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44060"/>
            <a:ext cx="2876550" cy="191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410200"/>
          </a:xfrm>
        </p:spPr>
        <p:txBody>
          <a:bodyPr>
            <a:normAutofit/>
          </a:bodyPr>
          <a:lstStyle/>
          <a:p>
            <a:pPr marL="0" indent="1588" algn="ctr">
              <a:buNone/>
            </a:pPr>
            <a:r>
              <a:rPr lang="en-US" sz="2000" i="1" dirty="0" err="1" smtClean="0"/>
              <a:t>Amrasca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devastans</a:t>
            </a:r>
            <a:r>
              <a:rPr lang="en-US" sz="2000" i="1" dirty="0" smtClean="0"/>
              <a:t>, Earias </a:t>
            </a:r>
            <a:r>
              <a:rPr lang="en-US" sz="2000" i="1" dirty="0" err="1" smtClean="0"/>
              <a:t>vittella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Bemisia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tabaci</a:t>
            </a:r>
            <a:r>
              <a:rPr lang="en-US" sz="2000" i="1" dirty="0" smtClean="0"/>
              <a:t>, Helicoverpa armigera, </a:t>
            </a:r>
            <a:r>
              <a:rPr lang="en-US" sz="2000" i="1" dirty="0" err="1" smtClean="0"/>
              <a:t>Acrocercops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bifasciata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Thrips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tabaci</a:t>
            </a:r>
            <a:r>
              <a:rPr lang="en-US" sz="2000" i="1" dirty="0" smtClean="0"/>
              <a:t>, Aphis </a:t>
            </a:r>
            <a:r>
              <a:rPr lang="en-US" sz="2000" i="1" dirty="0" err="1" smtClean="0"/>
              <a:t>gossypii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Podagrica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Anomisflava</a:t>
            </a:r>
            <a:r>
              <a:rPr lang="en-US" sz="2000" i="1" dirty="0" smtClean="0"/>
              <a:t>,</a:t>
            </a:r>
          </a:p>
          <a:p>
            <a:pPr algn="ctr">
              <a:buNone/>
            </a:pPr>
            <a:r>
              <a:rPr lang="en-US" sz="2000" i="1" dirty="0" err="1" smtClean="0"/>
              <a:t>Sylepta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derogata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Haritalodes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derogata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Dysdercus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koengii</a:t>
            </a:r>
            <a:r>
              <a:rPr lang="en-US" sz="2000" i="1" dirty="0" smtClean="0"/>
              <a:t> </a:t>
            </a:r>
            <a:r>
              <a:rPr lang="en-US" sz="2000" dirty="0" smtClean="0"/>
              <a:t>and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Nezara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viridula</a:t>
            </a:r>
            <a:endParaRPr lang="en-US" sz="2000" i="1" dirty="0" smtClean="0"/>
          </a:p>
          <a:p>
            <a:pPr algn="ctr">
              <a:buNone/>
            </a:pPr>
            <a:endParaRPr lang="en-US" sz="1800" i="1" dirty="0" smtClean="0"/>
          </a:p>
          <a:p>
            <a:pPr marL="1714500" lvl="3" indent="-457200" algn="just"/>
            <a:endParaRPr lang="en-US" sz="2600" i="1" dirty="0" smtClean="0"/>
          </a:p>
          <a:p>
            <a:pPr marL="1714500" lvl="3" indent="-457200" algn="just"/>
            <a:endParaRPr lang="en-US" sz="1000" i="1" dirty="0" smtClean="0"/>
          </a:p>
          <a:p>
            <a:pPr marL="3086100" lvl="6" indent="-457200" algn="just"/>
            <a:r>
              <a:rPr lang="en-US" sz="2200" dirty="0" err="1" smtClean="0"/>
              <a:t>Jassid</a:t>
            </a:r>
            <a:r>
              <a:rPr lang="en-US" sz="2200" dirty="0" smtClean="0"/>
              <a:t> </a:t>
            </a:r>
            <a:r>
              <a:rPr lang="en-US" sz="2200" i="1" dirty="0" err="1" smtClean="0"/>
              <a:t>Amrasca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biguttula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biguttula</a:t>
            </a:r>
            <a:r>
              <a:rPr lang="en-US" sz="2200" i="1" dirty="0" smtClean="0"/>
              <a:t> </a:t>
            </a:r>
            <a:r>
              <a:rPr lang="en-US" sz="2200" dirty="0" smtClean="0"/>
              <a:t>(Ishida)</a:t>
            </a:r>
          </a:p>
          <a:p>
            <a:pPr marL="2628900" lvl="6" indent="0" algn="just">
              <a:buNone/>
            </a:pPr>
            <a:endParaRPr lang="en-US" sz="2200" i="1" dirty="0" smtClean="0"/>
          </a:p>
          <a:p>
            <a:pPr marL="3086100" lvl="6" indent="-457200" algn="just">
              <a:lnSpc>
                <a:spcPct val="160000"/>
              </a:lnSpc>
            </a:pPr>
            <a:r>
              <a:rPr lang="en-US" sz="2200" dirty="0" smtClean="0"/>
              <a:t>Whitefly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Bemisia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tabaci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Gennadius</a:t>
            </a:r>
            <a:r>
              <a:rPr lang="en-US" sz="2200" dirty="0" smtClean="0"/>
              <a:t>)</a:t>
            </a:r>
            <a:endParaRPr lang="en-US" sz="2200" i="1" dirty="0" smtClean="0"/>
          </a:p>
          <a:p>
            <a:pPr marL="3086100" lvl="6" indent="-457200" algn="just"/>
            <a:endParaRPr lang="en-US" sz="2200" dirty="0" smtClean="0"/>
          </a:p>
          <a:p>
            <a:pPr marL="3086100" lvl="6" indent="-457200" algn="just"/>
            <a:r>
              <a:rPr lang="en-US" sz="2200" dirty="0" smtClean="0"/>
              <a:t>Pod/Fruit borer </a:t>
            </a:r>
            <a:r>
              <a:rPr lang="en-US" sz="2200" i="1" dirty="0" smtClean="0"/>
              <a:t>Helicoverpa armigera </a:t>
            </a:r>
            <a:r>
              <a:rPr lang="en-US" sz="2200" dirty="0" smtClean="0"/>
              <a:t>(Hübner)</a:t>
            </a:r>
          </a:p>
          <a:p>
            <a:pPr marL="3086100" lvl="6" indent="-457200" algn="just"/>
            <a:endParaRPr lang="en-US" sz="2200" i="1" dirty="0" smtClean="0"/>
          </a:p>
          <a:p>
            <a:pPr marL="3086100" lvl="6" indent="-457200" algn="just">
              <a:lnSpc>
                <a:spcPct val="150000"/>
              </a:lnSpc>
            </a:pPr>
            <a:r>
              <a:rPr lang="en-US" sz="2200" dirty="0" smtClean="0"/>
              <a:t>Shoot &amp;fruit borer </a:t>
            </a:r>
            <a:r>
              <a:rPr lang="en-US" sz="2200" i="1" dirty="0" smtClean="0"/>
              <a:t>Earias vittella </a:t>
            </a:r>
            <a:r>
              <a:rPr lang="en-US" sz="2200" dirty="0" smtClean="0"/>
              <a:t>(Fabricius)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Insect Pests Complex of Okra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59" y="6330315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n-US" sz="1400" dirty="0" smtClean="0"/>
          </a:p>
          <a:p>
            <a:pPr algn="just"/>
            <a:r>
              <a:rPr lang="en-US" sz="1600" dirty="0" smtClean="0"/>
              <a:t>(</a:t>
            </a:r>
            <a:r>
              <a:rPr lang="en-US" sz="1600" dirty="0" err="1" smtClean="0"/>
              <a:t>Lohar</a:t>
            </a:r>
            <a:r>
              <a:rPr lang="en-US" sz="1600" dirty="0" smtClean="0"/>
              <a:t>, 2001; Praveen </a:t>
            </a:r>
            <a:r>
              <a:rPr lang="en-US" sz="1600" dirty="0"/>
              <a:t>and </a:t>
            </a:r>
            <a:r>
              <a:rPr lang="en-US" sz="1600" dirty="0" err="1"/>
              <a:t>Dhandapni</a:t>
            </a:r>
            <a:r>
              <a:rPr lang="en-US" sz="1600" dirty="0"/>
              <a:t>  </a:t>
            </a:r>
            <a:r>
              <a:rPr lang="en-US" sz="1600" dirty="0" smtClean="0"/>
              <a:t>2001; </a:t>
            </a:r>
            <a:r>
              <a:rPr lang="en-US" sz="1600" dirty="0" err="1" smtClean="0"/>
              <a:t>Dabire-Binso</a:t>
            </a:r>
            <a:r>
              <a:rPr lang="en-US" sz="1600" dirty="0" smtClean="0"/>
              <a:t> </a:t>
            </a:r>
            <a:r>
              <a:rPr lang="en-US" sz="1600" dirty="0"/>
              <a:t>et al. 2009; </a:t>
            </a:r>
            <a:r>
              <a:rPr lang="en-US" sz="1600" dirty="0" err="1"/>
              <a:t>Echezona</a:t>
            </a:r>
            <a:r>
              <a:rPr lang="en-US" sz="1600" dirty="0"/>
              <a:t> et al. </a:t>
            </a:r>
            <a:r>
              <a:rPr lang="en-US" sz="1600" dirty="0" smtClean="0"/>
              <a:t>2010)</a:t>
            </a:r>
            <a:endParaRPr lang="en-US" sz="1600" dirty="0"/>
          </a:p>
          <a:p>
            <a:pPr algn="just"/>
            <a:r>
              <a:rPr lang="en-US" sz="1400" dirty="0" smtClean="0"/>
              <a:t> </a:t>
            </a:r>
            <a:endParaRPr lang="en-US" sz="1400" dirty="0"/>
          </a:p>
          <a:p>
            <a:pPr algn="just">
              <a:buNone/>
            </a:pPr>
            <a:endParaRPr lang="en-US" sz="1400" dirty="0" smtClean="0"/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1567775" y="18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 Insect Pests of Okra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28600" y="685801"/>
            <a:ext cx="2867029" cy="5867400"/>
            <a:chOff x="7696200" y="2133600"/>
            <a:chExt cx="1447801" cy="3825864"/>
          </a:xfrm>
          <a:effectLst/>
        </p:grpSpPr>
        <p:pic>
          <p:nvPicPr>
            <p:cNvPr id="7" name="Picture 2" descr="jssid1imagesCAK0WDN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6200" y="2133600"/>
              <a:ext cx="1447800" cy="11460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34" descr="wf damage 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1" y="3048000"/>
              <a:ext cx="1447800" cy="1143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6322" name="Picture 2" descr="http://www.krishisewa.com/cms/images/articles/2013/okraipm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96201" y="4038600"/>
              <a:ext cx="1447799" cy="1066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6324" name="Picture 4" descr="https://encrypted-tbn0.gstatic.com/images?q=tbn:ANd9GcS_6YbG0R8TCP9epCHQ_Yrjx_6vzbm6AvQ9C5P8vQrn2mtGbHS-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96200" y="4953000"/>
              <a:ext cx="1447800" cy="10064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8066461" y="6550223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3 of 48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60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t sheet - Bele (Abelmoschus) shoot borer (0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" y="2826538"/>
            <a:ext cx="5367877" cy="40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-7238" r="55992" b="7238"/>
          <a:stretch/>
        </p:blipFill>
        <p:spPr bwMode="auto">
          <a:xfrm>
            <a:off x="-990600" y="232686"/>
            <a:ext cx="3657600" cy="26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earias vittella pup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t="-574" r="-927" b="5107"/>
          <a:stretch/>
        </p:blipFill>
        <p:spPr bwMode="auto">
          <a:xfrm>
            <a:off x="2562804" y="103306"/>
            <a:ext cx="3380420" cy="42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arias vittella pup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b="4856"/>
          <a:stretch/>
        </p:blipFill>
        <p:spPr bwMode="auto">
          <a:xfrm>
            <a:off x="5791199" y="232686"/>
            <a:ext cx="3318641" cy="35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2" r="2889"/>
          <a:stretch/>
        </p:blipFill>
        <p:spPr bwMode="auto">
          <a:xfrm>
            <a:off x="5376041" y="3419667"/>
            <a:ext cx="3733800" cy="343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854</Words>
  <Application>Microsoft Office PowerPoint</Application>
  <PresentationFormat>On-screen Show (4:3)</PresentationFormat>
  <Paragraphs>133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Insect Pests Complex of Okra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Abdul Ghafoor</dc:creator>
  <cp:lastModifiedBy>Hafiz Abdul Ghafoor</cp:lastModifiedBy>
  <cp:revision>1</cp:revision>
  <dcterms:created xsi:type="dcterms:W3CDTF">2020-05-02T07:20:52Z</dcterms:created>
  <dcterms:modified xsi:type="dcterms:W3CDTF">2020-05-02T07:23:44Z</dcterms:modified>
</cp:coreProperties>
</file>