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72" r:id="rId2"/>
    <p:sldId id="274" r:id="rId3"/>
    <p:sldId id="273" r:id="rId4"/>
    <p:sldId id="257" r:id="rId5"/>
    <p:sldId id="270" r:id="rId6"/>
    <p:sldId id="269" r:id="rId7"/>
    <p:sldId id="271" r:id="rId8"/>
    <p:sldId id="258" r:id="rId9"/>
    <p:sldId id="259" r:id="rId10"/>
    <p:sldId id="262" r:id="rId11"/>
    <p:sldId id="263" r:id="rId12"/>
    <p:sldId id="260" r:id="rId13"/>
    <p:sldId id="264" r:id="rId14"/>
    <p:sldId id="268" r:id="rId15"/>
    <p:sldId id="266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67563" autoAdjust="0"/>
  </p:normalViewPr>
  <p:slideViewPr>
    <p:cSldViewPr>
      <p:cViewPr varScale="1">
        <p:scale>
          <a:sx n="48" d="100"/>
          <a:sy n="48" d="100"/>
        </p:scale>
        <p:origin x="-19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34764-769E-4B9C-B0A4-CFF79CCBF98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27169-55D9-4C63-B03B-2658A3600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in exceptional cases can these compounds be isolated and stored, e.g. low temperatures, matrix isolation. When their existence is indicated, reactive intermediates can help explain how a chemical reaction takes place.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Spectroscopy is a study of the interaction between electromagnetic radiation and matter. They are categorized based on the type of </a:t>
            </a:r>
            <a:r>
              <a:rPr lang="en-US" dirty="0" err="1" smtClean="0"/>
              <a:t>radiative</a:t>
            </a:r>
            <a:r>
              <a:rPr lang="en-US" dirty="0" smtClean="0"/>
              <a:t> energy used in the interaction.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concentration with respect to reaction substrate and final reaction product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prove existence by means of chemical trapping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 cage effects have to be taken into account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hard to distinguish from a transition state.  It is a state that corresponds to potential energy at a higher level along with a reaction coordinate. It is a type of chemical reaction that comprises a particular configuration along a reaction coordinate.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 atom has 4 non-bonded electrons. There are triplet and singlet states, as for </a:t>
            </a:r>
            <a:r>
              <a:rPr lang="en-US" dirty="0" err="1" smtClean="0"/>
              <a:t>carbenes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They are </a:t>
            </a:r>
            <a:r>
              <a:rPr lang="en-US" dirty="0" err="1" smtClean="0"/>
              <a:t>isoelectronic</a:t>
            </a:r>
            <a:r>
              <a:rPr lang="en-US" dirty="0" smtClean="0"/>
              <a:t> with </a:t>
            </a:r>
            <a:r>
              <a:rPr lang="en-US" dirty="0" err="1" smtClean="0"/>
              <a:t>carbenes</a:t>
            </a:r>
            <a:r>
              <a:rPr lang="en-US" dirty="0" smtClean="0"/>
              <a:t>, but have 6 π electrons instead. Similar chemistry is seen, although on the whole they are more reactive.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greater thermodynamic stability of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nitrenes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relative to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carbenes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 attributed to the large amount of 2s character in the orbital that is occupied by the lone pair of electrons in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nitrenes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Nitrene</a:t>
            </a:r>
            <a:r>
              <a:rPr lang="en-US" dirty="0" smtClean="0"/>
              <a:t> is electro-neutral </a:t>
            </a:r>
            <a:r>
              <a:rPr lang="en-US" dirty="0" err="1" smtClean="0"/>
              <a:t>monovalent</a:t>
            </a:r>
            <a:r>
              <a:rPr lang="en-US" dirty="0" smtClean="0"/>
              <a:t> electron species.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Generation of </a:t>
            </a:r>
            <a:r>
              <a:rPr lang="en-US" dirty="0" err="1" smtClean="0"/>
              <a:t>Nitrene</a:t>
            </a:r>
            <a:r>
              <a:rPr lang="en-US" dirty="0" smtClean="0"/>
              <a:t> is possible in both triplet and singlet state but mostly the ground state for </a:t>
            </a:r>
            <a:r>
              <a:rPr lang="en-US" dirty="0" err="1" smtClean="0"/>
              <a:t>Nitrene</a:t>
            </a:r>
            <a:r>
              <a:rPr lang="en-US" dirty="0" smtClean="0"/>
              <a:t> is triplet.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addition two pi electrons do not affect the aromatic character of ring as it does not interfere with the </a:t>
            </a:r>
            <a:r>
              <a:rPr lang="en-US" dirty="0" err="1" smtClean="0"/>
              <a:t>Huckel</a:t>
            </a:r>
            <a:r>
              <a:rPr lang="en-US" dirty="0" smtClean="0"/>
              <a:t> number.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no ordinary triple bond as the second π interaction results from a weak interaction of sp</a:t>
            </a:r>
            <a:r>
              <a:rPr lang="en-US" baseline="30000" dirty="0" smtClean="0"/>
              <a:t>2</a:t>
            </a:r>
            <a:r>
              <a:rPr lang="en-US" dirty="0" smtClean="0"/>
              <a:t> hybrid </a:t>
            </a:r>
            <a:r>
              <a:rPr lang="en-US" dirty="0" err="1" smtClean="0"/>
              <a:t>orbitals</a:t>
            </a:r>
            <a:r>
              <a:rPr lang="en-US" dirty="0" smtClean="0"/>
              <a:t> lying in the plane of the ring. </a:t>
            </a:r>
            <a:br>
              <a:rPr lang="en-US" dirty="0" smtClean="0"/>
            </a:br>
            <a:r>
              <a:rPr lang="en-US" dirty="0" smtClean="0"/>
              <a:t>The triple bond is non-linear due to the constraints of the 6-membered ring. </a:t>
            </a:r>
            <a:br>
              <a:rPr lang="en-US" dirty="0" smtClean="0"/>
            </a:br>
            <a:r>
              <a:rPr lang="en-US" dirty="0" err="1" smtClean="0"/>
              <a:t>Benzyne</a:t>
            </a:r>
            <a:r>
              <a:rPr lang="en-US" dirty="0" smtClean="0"/>
              <a:t> is strained and highly </a:t>
            </a:r>
            <a:r>
              <a:rPr lang="en-US" dirty="0" err="1" smtClean="0"/>
              <a:t>reactive.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Reactivity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image shows the electrostatic potential for </a:t>
            </a:r>
            <a:r>
              <a:rPr lang="en-US" dirty="0" err="1" smtClean="0"/>
              <a:t>benzyne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en-US" dirty="0" smtClean="0"/>
              <a:t>The more</a:t>
            </a:r>
            <a:r>
              <a:rPr lang="en-US" b="1" dirty="0" smtClean="0"/>
              <a:t> red</a:t>
            </a:r>
            <a:r>
              <a:rPr lang="en-US" dirty="0" smtClean="0"/>
              <a:t> an area is, the higher the electron density and the more </a:t>
            </a:r>
            <a:r>
              <a:rPr lang="en-US" b="1" dirty="0" smtClean="0"/>
              <a:t>blue</a:t>
            </a:r>
            <a:r>
              <a:rPr lang="en-US" dirty="0" smtClean="0"/>
              <a:t> an area </a:t>
            </a:r>
            <a:br>
              <a:rPr lang="en-US" dirty="0" smtClean="0"/>
            </a:br>
            <a:r>
              <a:rPr lang="en-US" dirty="0" smtClean="0"/>
              <a:t>is, the lower the electron density. Here we see the triple bond as a region of high electron density (</a:t>
            </a:r>
            <a:r>
              <a:rPr lang="en-US" b="1" dirty="0" smtClean="0"/>
              <a:t>red</a:t>
            </a:r>
            <a:r>
              <a:rPr lang="en-US" dirty="0" smtClean="0"/>
              <a:t>). </a:t>
            </a:r>
            <a:br>
              <a:rPr lang="en-US" dirty="0" smtClean="0"/>
            </a:br>
            <a:r>
              <a:rPr lang="en-US" dirty="0" smtClean="0"/>
              <a:t>As a result of the non-linear triple bond, </a:t>
            </a:r>
            <a:r>
              <a:rPr lang="en-US" dirty="0" err="1" smtClean="0"/>
              <a:t>benzyne</a:t>
            </a:r>
            <a:r>
              <a:rPr lang="en-US" dirty="0" smtClean="0"/>
              <a:t> is highly reactive. </a:t>
            </a:r>
            <a:br>
              <a:rPr lang="en-US" dirty="0" smtClean="0"/>
            </a:br>
            <a:r>
              <a:rPr lang="en-US" dirty="0" err="1" smtClean="0"/>
              <a:t>Benzyne</a:t>
            </a:r>
            <a:r>
              <a:rPr lang="en-US" dirty="0" smtClean="0"/>
              <a:t> is a reactive intermediate, an tends to undergo addition reactions.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27169-55D9-4C63-B03B-2658A360022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A6C7-8C17-4EB9-B729-16623FF609E3}" type="datetime1">
              <a:rPr lang="en-US" smtClean="0"/>
              <a:t>5/4/2020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D02B-CEA0-40C4-8A5E-CDED123D6890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3A9D0-B81A-4AAA-9242-40E5E11F3501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92E6-242B-41B2-94BB-D474B34BB43E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12A-B75D-4470-B4F8-6673A54A167A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25E6-41AD-4EA4-9E50-A885CC6E5FCB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84B0-F9C8-4A08-8743-30570C949B5A}" type="datetime1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C9A4-72A2-4361-8699-733399450745}" type="datetime1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5AF6-4362-4412-B73F-07436DB67E6F}" type="datetime1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8E30-6E2C-40C3-8DD4-EE0B68FFE39A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853B-48EE-4764-8007-07718A552201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B73871-E974-40C2-BD0F-4EF387B14CCC}" type="datetime1">
              <a:rPr lang="en-US" smtClean="0"/>
              <a:t>5/4/2020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0A7448-8388-4610-B85A-FD72150320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5181600" cy="1828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Organic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2667000" cy="1752600"/>
          </a:xfrm>
        </p:spPr>
        <p:txBody>
          <a:bodyPr/>
          <a:lstStyle/>
          <a:p>
            <a:pPr algn="l"/>
            <a:r>
              <a:rPr lang="en-US" dirty="0" smtClean="0"/>
              <a:t>Ayesha </a:t>
            </a:r>
            <a:r>
              <a:rPr lang="en-US" dirty="0" err="1" smtClean="0"/>
              <a:t>Shamim</a:t>
            </a:r>
            <a:endParaRPr lang="en-US" dirty="0" smtClean="0"/>
          </a:p>
          <a:p>
            <a:pPr algn="l"/>
            <a:r>
              <a:rPr lang="en-US" dirty="0" smtClean="0"/>
              <a:t>Pharm. D</a:t>
            </a:r>
          </a:p>
          <a:p>
            <a:pPr algn="l"/>
            <a:r>
              <a:rPr lang="en-US" dirty="0" err="1" smtClean="0"/>
              <a:t>M.phil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38200" y="2209801"/>
            <a:ext cx="7158809" cy="350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438400"/>
            <a:ext cx="7723103" cy="286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 </a:t>
            </a:r>
            <a:r>
              <a:rPr lang="pt-BR" b="1" dirty="0" smtClean="0"/>
              <a:t>nitrene</a:t>
            </a:r>
            <a:r>
              <a:rPr lang="pt-BR" dirty="0" smtClean="0"/>
              <a:t> or </a:t>
            </a:r>
            <a:r>
              <a:rPr lang="pt-BR" b="1" dirty="0" smtClean="0"/>
              <a:t>imene</a:t>
            </a:r>
            <a:r>
              <a:rPr lang="pt-BR" dirty="0" smtClean="0"/>
              <a:t> (R–N) has: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Six-electron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Neutral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Monovalent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Highly reactive intermediates.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Sp2 hybridized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Planar structure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2438400" cy="95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>
                <a:solidFill>
                  <a:srgbClr val="0070C0"/>
                </a:solidFill>
              </a:rPr>
              <a:pPr/>
              <a:t>12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Nitrene</a:t>
            </a:r>
            <a:r>
              <a:rPr lang="en-US" dirty="0" smtClean="0"/>
              <a:t> </a:t>
            </a:r>
            <a:r>
              <a:rPr lang="en-US" dirty="0"/>
              <a:t>is called as nitrogen analogue of </a:t>
            </a:r>
            <a:r>
              <a:rPr lang="en-US" dirty="0" err="1" smtClean="0"/>
              <a:t>carbene</a:t>
            </a:r>
            <a:r>
              <a:rPr lang="en-US" dirty="0" smtClean="0"/>
              <a:t> as it has similar properties as that of </a:t>
            </a:r>
            <a:r>
              <a:rPr lang="en-US" dirty="0" err="1" smtClean="0"/>
              <a:t>carbene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Carbenes</a:t>
            </a:r>
            <a:r>
              <a:rPr lang="en-US" dirty="0"/>
              <a:t> are less stable than </a:t>
            </a:r>
            <a:r>
              <a:rPr lang="en-US" dirty="0" err="1" smtClean="0"/>
              <a:t>Nitrene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Benzyne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non isolable very reactive species with the hexagonal </a:t>
            </a:r>
            <a:r>
              <a:rPr lang="en-US" smtClean="0"/>
              <a:t>planar ring structure </a:t>
            </a:r>
            <a:r>
              <a:rPr lang="en-US" dirty="0" smtClean="0"/>
              <a:t>with 6 pi delocalizing and 2 additional pi electrons.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This is a six </a:t>
            </a:r>
            <a:r>
              <a:rPr lang="en-US" dirty="0" err="1" smtClean="0"/>
              <a:t>membered</a:t>
            </a:r>
            <a:r>
              <a:rPr lang="en-US" dirty="0" smtClean="0"/>
              <a:t> ring containing C-C triple bond this triple bond gives high reactivity to the species.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Benzyne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Benzyne</a:t>
            </a:r>
            <a:r>
              <a:rPr lang="en-US" dirty="0"/>
              <a:t> is an example of an </a:t>
            </a:r>
            <a:r>
              <a:rPr lang="en-US" b="1" dirty="0" err="1"/>
              <a:t>aryne</a:t>
            </a:r>
            <a:r>
              <a:rPr lang="en-US" dirty="0"/>
              <a:t> (-</a:t>
            </a:r>
            <a:r>
              <a:rPr lang="en-US" i="1" dirty="0" err="1"/>
              <a:t>yne</a:t>
            </a:r>
            <a:r>
              <a:rPr lang="en-US" dirty="0"/>
              <a:t> = triple bond) 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410200" y="3657600"/>
            <a:ext cx="11811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895600"/>
            <a:ext cx="28289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9144000" cy="49530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  <a:solidFill>
            <a:srgbClr val="002060"/>
          </a:solidFill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B0F1-41FF-413D-BFD1-89015B443AF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ownload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429000"/>
            <a:ext cx="54102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Reactive Intermediate</a:t>
            </a:r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B0F1-41FF-413D-BFD1-89015B443AF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286000"/>
            <a:ext cx="6476999" cy="4325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tx2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382000" cy="3779520"/>
          </a:xfrm>
        </p:spPr>
        <p:txBody>
          <a:bodyPr/>
          <a:lstStyle/>
          <a:p>
            <a:r>
              <a:rPr lang="en-US" b="1" dirty="0" smtClean="0"/>
              <a:t>Definition</a:t>
            </a:r>
            <a:endParaRPr lang="en-US" b="1" dirty="0" smtClean="0"/>
          </a:p>
          <a:p>
            <a:r>
              <a:rPr lang="en-US" b="1" dirty="0" smtClean="0"/>
              <a:t>Introduction</a:t>
            </a:r>
          </a:p>
          <a:p>
            <a:r>
              <a:rPr lang="en-US" b="1" dirty="0" smtClean="0"/>
              <a:t>Explanation</a:t>
            </a:r>
          </a:p>
          <a:p>
            <a:r>
              <a:rPr lang="en-US" b="1" dirty="0" smtClean="0"/>
              <a:t>Key features</a:t>
            </a:r>
            <a:endParaRPr lang="en-US" b="1" dirty="0" smtClean="0"/>
          </a:p>
          <a:p>
            <a:r>
              <a:rPr lang="en-US" b="1" dirty="0" smtClean="0"/>
              <a:t>Classification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B0F1-41FF-413D-BFD1-89015B443AF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Reactive intermediates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buNone/>
            </a:pPr>
            <a:r>
              <a:rPr lang="en-US" dirty="0" smtClean="0"/>
              <a:t>   A reactive </a:t>
            </a:r>
            <a:r>
              <a:rPr lang="en-US" dirty="0"/>
              <a:t>intermediate </a:t>
            </a:r>
            <a:r>
              <a:rPr lang="en-US" dirty="0" smtClean="0"/>
              <a:t>is </a:t>
            </a:r>
            <a:r>
              <a:rPr lang="en-US" dirty="0"/>
              <a:t>a short-lived, high-energy, highly reactive molecule. </a:t>
            </a:r>
            <a:r>
              <a:rPr lang="en-US" dirty="0" smtClean="0"/>
              <a:t>When </a:t>
            </a:r>
            <a:r>
              <a:rPr lang="en-US" dirty="0"/>
              <a:t>generated in a chemical reaction, it will quickly convert into a more stable molecule. 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Reactive intermediates in </a:t>
            </a:r>
            <a:r>
              <a:rPr lang="en-US" dirty="0" smtClean="0"/>
              <a:t>certain cases, they are separated and stored. For example, </a:t>
            </a:r>
            <a:endParaRPr lang="en-US" dirty="0" smtClean="0"/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Matrix </a:t>
            </a:r>
            <a:r>
              <a:rPr lang="en-US" dirty="0" smtClean="0"/>
              <a:t>Isolation </a:t>
            </a:r>
            <a:endParaRPr lang="en-US" dirty="0" smtClean="0"/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Low temperatures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Matrix </a:t>
            </a:r>
            <a:r>
              <a:rPr lang="en-US" b="1" dirty="0" smtClean="0"/>
              <a:t>Isolation </a:t>
            </a:r>
            <a:r>
              <a:rPr lang="en-US" dirty="0" smtClean="0"/>
              <a:t>is a technique that is used experimentally in physics and chemistry that includes a material that has been trapped within an </a:t>
            </a:r>
            <a:r>
              <a:rPr lang="en-US" dirty="0" err="1" smtClean="0"/>
              <a:t>unreactive</a:t>
            </a:r>
            <a:r>
              <a:rPr lang="en-US" dirty="0" smtClean="0"/>
              <a:t> material. Host matrix generally comprises of guest particles that are generally embedded. Guest particles can be molecules, atoms and ions. The guest is isolated within the host matrix.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Reactive intermediates occur only in one of the intermediate steps but in the case of other chemical reactions, they take more than one elementary steps. It differs from a simple reaction intermediate or product or reactant only through fast spectrographic methods.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Its existence can be proved with the help of chemical trapping. The chemical trap is nothing but a chemical compound that detects a molecule in certain cases and they are illustrated below: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When the molecule is highly reactive or when it cannot be determined by Spectroscopic means.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When the concentration of the molecule is below the detection limit.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/>
              <a:t>When a molecule is present within the mixture, where elements of a component interfere with its detection.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Common features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dirty="0"/>
              <a:t> </a:t>
            </a:r>
            <a:r>
              <a:rPr lang="en-US" dirty="0" smtClean="0"/>
              <a:t>Low concentration</a:t>
            </a:r>
            <a:endParaRPr lang="en-US" dirty="0"/>
          </a:p>
          <a:p>
            <a:pPr algn="just" fontAlgn="base"/>
            <a:r>
              <a:rPr lang="en-US" dirty="0" smtClean="0"/>
              <a:t>Often generated </a:t>
            </a:r>
            <a:r>
              <a:rPr lang="en-US" dirty="0"/>
              <a:t>on chemical decomposition of a chemical compound</a:t>
            </a:r>
          </a:p>
          <a:p>
            <a:pPr algn="just" fontAlgn="base"/>
            <a:r>
              <a:rPr lang="en-US" dirty="0" smtClean="0"/>
              <a:t>Often possible </a:t>
            </a:r>
            <a:r>
              <a:rPr lang="en-US" dirty="0"/>
              <a:t>to prove the existence of this species by spectroscopic means</a:t>
            </a:r>
          </a:p>
          <a:p>
            <a:pPr algn="just" fontAlgn="base"/>
            <a:r>
              <a:rPr lang="en-US" dirty="0" smtClean="0"/>
              <a:t>Often stabilization </a:t>
            </a:r>
            <a:r>
              <a:rPr lang="en-US" dirty="0"/>
              <a:t>by conjugation or resonance</a:t>
            </a:r>
          </a:p>
          <a:p>
            <a:pPr algn="just" fontAlgn="base"/>
            <a:r>
              <a:rPr lang="en-US" dirty="0" smtClean="0"/>
              <a:t>Often difficult </a:t>
            </a:r>
            <a:r>
              <a:rPr lang="en-US" dirty="0"/>
              <a:t>to distinguish from a transition state</a:t>
            </a:r>
          </a:p>
          <a:p>
            <a:pPr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CARBOCATION</a:t>
            </a:r>
          </a:p>
          <a:p>
            <a:r>
              <a:rPr lang="en-US" dirty="0" smtClean="0"/>
              <a:t> CARBANION</a:t>
            </a:r>
          </a:p>
          <a:p>
            <a:r>
              <a:rPr lang="en-US" dirty="0" smtClean="0"/>
              <a:t> FREE RADICAL</a:t>
            </a:r>
          </a:p>
          <a:p>
            <a:r>
              <a:rPr lang="en-US" dirty="0" smtClean="0"/>
              <a:t> CARBENE</a:t>
            </a:r>
          </a:p>
          <a:p>
            <a:r>
              <a:rPr lang="en-US" dirty="0" smtClean="0"/>
              <a:t> NITRENE</a:t>
            </a:r>
          </a:p>
          <a:p>
            <a:r>
              <a:rPr lang="en-US" dirty="0" smtClean="0"/>
              <a:t> ARENE/BENZYNE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7448-8388-4610-B85A-FD721503202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Reactive Intermediate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</TotalTime>
  <Words>637</Words>
  <Application>Microsoft Office PowerPoint</Application>
  <PresentationFormat>On-screen Show (4:3)</PresentationFormat>
  <Paragraphs>104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Organic Chemistry</vt:lpstr>
      <vt:lpstr> Reactive Intermediate </vt:lpstr>
      <vt:lpstr>Slide 3</vt:lpstr>
      <vt:lpstr>Reactive intermediates </vt:lpstr>
      <vt:lpstr>Slide 5</vt:lpstr>
      <vt:lpstr>Slide 6</vt:lpstr>
      <vt:lpstr>Slide 7</vt:lpstr>
      <vt:lpstr>Common features </vt:lpstr>
      <vt:lpstr>Classification</vt:lpstr>
      <vt:lpstr>Slide 10</vt:lpstr>
      <vt:lpstr>Slide 11</vt:lpstr>
      <vt:lpstr>Nitrenes</vt:lpstr>
      <vt:lpstr>Features</vt:lpstr>
      <vt:lpstr>Benzyne</vt:lpstr>
      <vt:lpstr>Benzyne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shamim</dc:creator>
  <cp:lastModifiedBy>shamim</cp:lastModifiedBy>
  <cp:revision>29</cp:revision>
  <dcterms:created xsi:type="dcterms:W3CDTF">2020-04-06T10:21:50Z</dcterms:created>
  <dcterms:modified xsi:type="dcterms:W3CDTF">2020-05-04T10:23:08Z</dcterms:modified>
</cp:coreProperties>
</file>