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21669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4C7D4-249B-4E6E-8100-2BDFDF56CE23}"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421464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3509067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2027187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3041108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4C7D4-249B-4E6E-8100-2BDFDF56CE23}"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1375502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2E4C7D4-249B-4E6E-8100-2BDFDF56CE23}" type="datetimeFigureOut">
              <a:rPr lang="en-US" smtClean="0"/>
              <a:t>5/3/2020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123064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43021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112409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31266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4C7D4-249B-4E6E-8100-2BDFDF56CE23}"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247099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E4C7D4-249B-4E6E-8100-2BDFDF56CE23}"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32704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E4C7D4-249B-4E6E-8100-2BDFDF56CE23}"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41628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E4C7D4-249B-4E6E-8100-2BDFDF56CE23}"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359628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4C7D4-249B-4E6E-8100-2BDFDF56CE23}"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406378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4C7D4-249B-4E6E-8100-2BDFDF56CE23}"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5743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4C7D4-249B-4E6E-8100-2BDFDF56CE23}"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8820B23-CCE1-4270-9019-49BABD36BD34}" type="slidenum">
              <a:rPr lang="en-US" smtClean="0"/>
              <a:t>‹#›</a:t>
            </a:fld>
            <a:endParaRPr lang="en-US"/>
          </a:p>
        </p:txBody>
      </p:sp>
    </p:spTree>
    <p:extLst>
      <p:ext uri="{BB962C8B-B14F-4D97-AF65-F5344CB8AC3E}">
        <p14:creationId xmlns:p14="http://schemas.microsoft.com/office/powerpoint/2010/main" val="180985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2E4C7D4-249B-4E6E-8100-2BDFDF56CE23}" type="datetimeFigureOut">
              <a:rPr lang="en-US" smtClean="0"/>
              <a:t>5/3/2020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8820B23-CCE1-4270-9019-49BABD36BD34}" type="slidenum">
              <a:rPr lang="en-US" smtClean="0"/>
              <a:t>‹#›</a:t>
            </a:fld>
            <a:endParaRPr lang="en-US"/>
          </a:p>
        </p:txBody>
      </p:sp>
    </p:spTree>
    <p:extLst>
      <p:ext uri="{BB962C8B-B14F-4D97-AF65-F5344CB8AC3E}">
        <p14:creationId xmlns:p14="http://schemas.microsoft.com/office/powerpoint/2010/main" val="385238242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n.wikipedia.org/wiki/File:Adams_The_Tetons_and_the_Snake_River.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hphotovideo.com/c/product/1374538-REG/godox_tt685n_thinklite_ttl_flash.html/BI/5562/KBID/6400/DFF/d10-v21-t1-x858127/SID/EZ" TargetMode="External"/><Relationship Id="rId2" Type="http://schemas.openxmlformats.org/officeDocument/2006/relationships/hyperlink" Target="https://www.bhphotovideo.com/c/product/1141525-REG/b_w_1081478_77mm_xs_pro_mc_kaesemann.html/BI/5562/KBID/6400" TargetMode="External"/><Relationship Id="rId1" Type="http://schemas.openxmlformats.org/officeDocument/2006/relationships/slideLayout" Target="../slideLayouts/slideLayout2.xml"/><Relationship Id="rId5" Type="http://schemas.openxmlformats.org/officeDocument/2006/relationships/hyperlink" Target="https://www.bhphotovideo.com/c/product/259157-REG/Giottos_AA1900_Rocket_Air_Blower.html/BI/5562/KBID/6400" TargetMode="External"/><Relationship Id="rId4" Type="http://schemas.openxmlformats.org/officeDocument/2006/relationships/hyperlink" Target="https://www.bhphotovideo.com/c/product/1090259-REG/dell_u2415_24_ultrasharp_led_monitor.html/BI/5562/KBID/640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Photography </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89981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Joseph </a:t>
            </a:r>
            <a:r>
              <a:rPr lang="en-US" b="1" dirty="0" err="1" smtClean="0"/>
              <a:t>Nicéphore</a:t>
            </a:r>
            <a:r>
              <a:rPr lang="en-US" b="1" dirty="0" smtClean="0"/>
              <a:t> </a:t>
            </a:r>
            <a:r>
              <a:rPr lang="en-US" b="1" dirty="0" err="1" smtClean="0"/>
              <a:t>Niépce</a:t>
            </a:r>
            <a:endParaRPr lang="en-US" b="1" dirty="0"/>
          </a:p>
        </p:txBody>
      </p:sp>
      <p:sp>
        <p:nvSpPr>
          <p:cNvPr id="3" name="Content Placeholder 2"/>
          <p:cNvSpPr>
            <a:spLocks noGrp="1"/>
          </p:cNvSpPr>
          <p:nvPr>
            <p:ph idx="1"/>
          </p:nvPr>
        </p:nvSpPr>
        <p:spPr>
          <a:xfrm>
            <a:off x="914397" y="2372004"/>
            <a:ext cx="9424656" cy="3846968"/>
          </a:xfrm>
        </p:spPr>
        <p:txBody>
          <a:bodyPr>
            <a:noAutofit/>
          </a:bodyPr>
          <a:lstStyle/>
          <a:p>
            <a:r>
              <a:rPr lang="en-US" sz="2400" b="1" dirty="0" smtClean="0">
                <a:latin typeface="Times New Roman" panose="02020603050405020304" pitchFamily="18" charset="0"/>
                <a:cs typeface="Times New Roman" panose="02020603050405020304" pitchFamily="18" charset="0"/>
              </a:rPr>
              <a:t>Invention</a:t>
            </a:r>
            <a:r>
              <a:rPr lang="en-US" sz="2400" dirty="0">
                <a:latin typeface="Times New Roman" panose="02020603050405020304" pitchFamily="18" charset="0"/>
                <a:cs typeface="Times New Roman" panose="02020603050405020304" pitchFamily="18" charset="0"/>
              </a:rPr>
              <a:t>: The first permanent photograph (“View from the Window at Le Gras,” shown earlier)</a:t>
            </a:r>
          </a:p>
          <a:p>
            <a:r>
              <a:rPr lang="en-US" sz="2400" b="1" dirty="0">
                <a:latin typeface="Times New Roman" panose="02020603050405020304" pitchFamily="18" charset="0"/>
                <a:cs typeface="Times New Roman" panose="02020603050405020304" pitchFamily="18" charset="0"/>
              </a:rPr>
              <a:t>Where</a:t>
            </a:r>
            <a:r>
              <a:rPr lang="en-US" sz="2400" dirty="0">
                <a:latin typeface="Times New Roman" panose="02020603050405020304" pitchFamily="18" charset="0"/>
                <a:cs typeface="Times New Roman" panose="02020603050405020304" pitchFamily="18" charset="0"/>
              </a:rPr>
              <a:t>: France, 1826</a:t>
            </a:r>
          </a:p>
          <a:p>
            <a:r>
              <a:rPr lang="en-US" sz="2400" b="1" dirty="0">
                <a:latin typeface="Times New Roman" panose="02020603050405020304" pitchFamily="18" charset="0"/>
                <a:cs typeface="Times New Roman" panose="02020603050405020304" pitchFamily="18" charset="0"/>
              </a:rPr>
              <a:t>Impact</a:t>
            </a:r>
            <a:r>
              <a:rPr lang="en-US" sz="2400" dirty="0">
                <a:latin typeface="Times New Roman" panose="02020603050405020304" pitchFamily="18" charset="0"/>
                <a:cs typeface="Times New Roman" panose="02020603050405020304" pitchFamily="18" charset="0"/>
              </a:rPr>
              <a:t>: Cameras had already existed for centuries before this, but they had one major flaw: You couldn’t record a photo with them! They simply projected light onto a separate surface – one which artists used to create realistic paintings, but not strictly photographs. </a:t>
            </a:r>
            <a:r>
              <a:rPr lang="en-US" sz="2400" dirty="0" err="1">
                <a:latin typeface="Times New Roman" panose="02020603050405020304" pitchFamily="18" charset="0"/>
                <a:cs typeface="Times New Roman" panose="02020603050405020304" pitchFamily="18" charset="0"/>
              </a:rPr>
              <a:t>Niépce</a:t>
            </a:r>
            <a:r>
              <a:rPr lang="en-US" sz="2400" dirty="0">
                <a:latin typeface="Times New Roman" panose="02020603050405020304" pitchFamily="18" charset="0"/>
                <a:cs typeface="Times New Roman" panose="02020603050405020304" pitchFamily="18" charset="0"/>
              </a:rPr>
              <a:t> solved this problem by coating a pewter plate with, essentially, asphalt, which grew harder when exposed to light. By washing the plate with lavender oil, he was able to fix the hardened substance permanently to the plate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86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Quote</a:t>
            </a:r>
            <a:r>
              <a:rPr lang="en-US" sz="2400" dirty="0" smtClean="0">
                <a:latin typeface="Times New Roman" panose="02020603050405020304" pitchFamily="18" charset="0"/>
                <a:cs typeface="Times New Roman" panose="02020603050405020304" pitchFamily="18" charset="0"/>
              </a:rPr>
              <a:t>: “The discovery I have made, and which I call </a:t>
            </a:r>
            <a:r>
              <a:rPr lang="en-US" sz="2400" i="1" dirty="0" smtClean="0">
                <a:latin typeface="Times New Roman" panose="02020603050405020304" pitchFamily="18" charset="0"/>
                <a:cs typeface="Times New Roman" panose="02020603050405020304" pitchFamily="18" charset="0"/>
              </a:rPr>
              <a:t>Heliography,</a:t>
            </a:r>
            <a:r>
              <a:rPr lang="en-US" sz="2400" dirty="0" smtClean="0">
                <a:latin typeface="Times New Roman" panose="02020603050405020304" pitchFamily="18" charset="0"/>
                <a:cs typeface="Times New Roman" panose="02020603050405020304" pitchFamily="18" charset="0"/>
              </a:rPr>
              <a:t> consists in reproducing spontaneously, by the action of light, with gradations of tints from black to white, the images received in the camera </a:t>
            </a:r>
            <a:r>
              <a:rPr lang="en-US" sz="2400" dirty="0" err="1" smtClean="0">
                <a:latin typeface="Times New Roman" panose="02020603050405020304" pitchFamily="18" charset="0"/>
                <a:cs typeface="Times New Roman" panose="02020603050405020304" pitchFamily="18" charset="0"/>
              </a:rPr>
              <a:t>obscura</a:t>
            </a:r>
            <a:r>
              <a:rPr lang="en-US" sz="2400" dirty="0" smtClean="0">
                <a:latin typeface="Times New Roman" panose="02020603050405020304" pitchFamily="18" charset="0"/>
                <a:cs typeface="Times New Roman" panose="02020603050405020304" pitchFamily="18" charset="0"/>
              </a:rPr>
              <a:t>.” Mic drop.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18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Louis Daguerre</a:t>
            </a:r>
            <a:endParaRPr lang="en-US" b="1" dirty="0"/>
          </a:p>
        </p:txBody>
      </p:sp>
      <p:sp>
        <p:nvSpPr>
          <p:cNvPr id="3" name="Content Placeholder 2"/>
          <p:cNvSpPr>
            <a:spLocks noGrp="1"/>
          </p:cNvSpPr>
          <p:nvPr>
            <p:ph idx="1"/>
          </p:nvPr>
        </p:nvSpPr>
        <p:spPr/>
        <p:txBody>
          <a:bodyPr>
            <a:noAutofit/>
          </a:bodyPr>
          <a:lstStyle/>
          <a:p>
            <a:r>
              <a:rPr lang="en-US" sz="2400" b="1" dirty="0" smtClean="0">
                <a:latin typeface="Times New Roman" panose="02020603050405020304" pitchFamily="18" charset="0"/>
                <a:cs typeface="Times New Roman" panose="02020603050405020304" pitchFamily="18" charset="0"/>
              </a:rPr>
              <a:t>Invention</a:t>
            </a:r>
            <a:r>
              <a:rPr lang="en-US" sz="2400" dirty="0">
                <a:latin typeface="Times New Roman" panose="02020603050405020304" pitchFamily="18" charset="0"/>
                <a:cs typeface="Times New Roman" panose="02020603050405020304" pitchFamily="18" charset="0"/>
              </a:rPr>
              <a:t>: The Daguerreotype (first commercial photographic material)</a:t>
            </a:r>
          </a:p>
          <a:p>
            <a:r>
              <a:rPr lang="en-US" sz="2400" b="1" dirty="0">
                <a:latin typeface="Times New Roman" panose="02020603050405020304" pitchFamily="18" charset="0"/>
                <a:cs typeface="Times New Roman" panose="02020603050405020304" pitchFamily="18" charset="0"/>
              </a:rPr>
              <a:t>Where</a:t>
            </a:r>
            <a:r>
              <a:rPr lang="en-US" sz="2400" dirty="0">
                <a:latin typeface="Times New Roman" panose="02020603050405020304" pitchFamily="18" charset="0"/>
                <a:cs typeface="Times New Roman" panose="02020603050405020304" pitchFamily="18" charset="0"/>
              </a:rPr>
              <a:t>: France, 1839</a:t>
            </a:r>
          </a:p>
          <a:p>
            <a:r>
              <a:rPr lang="en-US" sz="2400" b="1" dirty="0">
                <a:latin typeface="Times New Roman" panose="02020603050405020304" pitchFamily="18" charset="0"/>
                <a:cs typeface="Times New Roman" panose="02020603050405020304" pitchFamily="18" charset="0"/>
              </a:rPr>
              <a:t>Impact</a:t>
            </a:r>
            <a:r>
              <a:rPr lang="en-US" sz="2400" dirty="0">
                <a:latin typeface="Times New Roman" panose="02020603050405020304" pitchFamily="18" charset="0"/>
                <a:cs typeface="Times New Roman" panose="02020603050405020304" pitchFamily="18" charset="0"/>
              </a:rPr>
              <a:t>: Daguerreotypes are images fixed directly to a heavily polished sheet of silver-plated copper. This invention is what really made photography a practical reality – although it was still just an expensive curiosity to many people at this point. If you’ve never seen daguerreotypes in person, you might be surprised to know just how </a:t>
            </a:r>
            <a:r>
              <a:rPr lang="en-US" sz="2400" i="1" dirty="0">
                <a:latin typeface="Times New Roman" panose="02020603050405020304" pitchFamily="18" charset="0"/>
                <a:cs typeface="Times New Roman" panose="02020603050405020304" pitchFamily="18" charset="0"/>
              </a:rPr>
              <a:t>sharp</a:t>
            </a:r>
            <a:r>
              <a:rPr lang="en-US" sz="2400" dirty="0">
                <a:latin typeface="Times New Roman" panose="02020603050405020304" pitchFamily="18" charset="0"/>
                <a:cs typeface="Times New Roman" panose="02020603050405020304" pitchFamily="18" charset="0"/>
              </a:rPr>
              <a:t> they are.</a:t>
            </a:r>
          </a:p>
          <a:p>
            <a:r>
              <a:rPr lang="en-US" sz="2400" b="1" dirty="0">
                <a:latin typeface="Times New Roman" panose="02020603050405020304" pitchFamily="18" charset="0"/>
                <a:cs typeface="Times New Roman" panose="02020603050405020304" pitchFamily="18" charset="0"/>
              </a:rPr>
              <a:t>Quote</a:t>
            </a:r>
            <a:r>
              <a:rPr lang="en-US" sz="2400" dirty="0">
                <a:latin typeface="Times New Roman" panose="02020603050405020304" pitchFamily="18" charset="0"/>
                <a:cs typeface="Times New Roman" panose="02020603050405020304" pitchFamily="18" charset="0"/>
              </a:rPr>
              <a:t>: “I have seized the light. I have arrested its flight.”</a:t>
            </a:r>
          </a:p>
        </p:txBody>
      </p:sp>
    </p:spTree>
    <p:extLst>
      <p:ext uri="{BB962C8B-B14F-4D97-AF65-F5344CB8AC3E}">
        <p14:creationId xmlns:p14="http://schemas.microsoft.com/office/powerpoint/2010/main" val="299651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 daguerreotype of Louis Daguerre. Today, this is known as </a:t>
            </a:r>
            <a:r>
              <a:rPr lang="en-US" b="1" dirty="0" err="1">
                <a:latin typeface="Times New Roman" panose="02020603050405020304" pitchFamily="18" charset="0"/>
                <a:cs typeface="Times New Roman" panose="02020603050405020304" pitchFamily="18" charset="0"/>
              </a:rPr>
              <a:t>daguerreoception</a:t>
            </a:r>
            <a:endParaRPr lang="en-US" b="1" dirty="0">
              <a:latin typeface="Times New Roman" panose="02020603050405020304" pitchFamily="18" charset="0"/>
              <a:cs typeface="Times New Roman" panose="02020603050405020304" pitchFamily="18" charset="0"/>
            </a:endParaRPr>
          </a:p>
        </p:txBody>
      </p:sp>
      <p:pic>
        <p:nvPicPr>
          <p:cNvPr id="2050" name="Picture 2" descr="The Daguerreotype was one of the earliest methods of photography. This portrait is a Daguerreotype of Louis Daguer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0440" y="1961888"/>
            <a:ext cx="3847722" cy="492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0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Alfred Stieglitz</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0202" y="2181885"/>
            <a:ext cx="8930411" cy="3837915"/>
          </a:xfrm>
        </p:spPr>
        <p:txBody>
          <a:bodyPr>
            <a:noAutofit/>
          </a:bodyPr>
          <a:lstStyle/>
          <a:p>
            <a:r>
              <a:rPr lang="en-US" sz="2400" b="1" dirty="0" smtClean="0">
                <a:latin typeface="Times New Roman" panose="02020603050405020304" pitchFamily="18" charset="0"/>
                <a:cs typeface="Times New Roman" panose="02020603050405020304" pitchFamily="18" charset="0"/>
              </a:rPr>
              <a:t>Genre</a:t>
            </a:r>
            <a:r>
              <a:rPr lang="en-US" sz="2400" dirty="0">
                <a:latin typeface="Times New Roman" panose="02020603050405020304" pitchFamily="18" charset="0"/>
                <a:cs typeface="Times New Roman" panose="02020603050405020304" pitchFamily="18" charset="0"/>
              </a:rPr>
              <a:t>: Portraiture and documentary</a:t>
            </a:r>
          </a:p>
          <a:p>
            <a:r>
              <a:rPr lang="en-US" sz="2400" b="1" dirty="0">
                <a:latin typeface="Times New Roman" panose="02020603050405020304" pitchFamily="18" charset="0"/>
                <a:cs typeface="Times New Roman" panose="02020603050405020304" pitchFamily="18" charset="0"/>
              </a:rPr>
              <a:t>Where</a:t>
            </a:r>
            <a:r>
              <a:rPr lang="en-US" sz="2400" dirty="0">
                <a:latin typeface="Times New Roman" panose="02020603050405020304" pitchFamily="18" charset="0"/>
                <a:cs typeface="Times New Roman" panose="02020603050405020304" pitchFamily="18" charset="0"/>
              </a:rPr>
              <a:t>: United States, late 1800s through mid 1900s</a:t>
            </a:r>
          </a:p>
          <a:p>
            <a:r>
              <a:rPr lang="en-US" sz="2400" b="1" dirty="0">
                <a:latin typeface="Times New Roman" panose="02020603050405020304" pitchFamily="18" charset="0"/>
                <a:cs typeface="Times New Roman" panose="02020603050405020304" pitchFamily="18" charset="0"/>
              </a:rPr>
              <a:t>Impact</a:t>
            </a:r>
            <a:r>
              <a:rPr lang="en-US" sz="2400" dirty="0">
                <a:latin typeface="Times New Roman" panose="02020603050405020304" pitchFamily="18" charset="0"/>
                <a:cs typeface="Times New Roman" panose="02020603050405020304" pitchFamily="18" charset="0"/>
              </a:rPr>
              <a:t>: Alfred Stieglitz was a photographer, but, more importantly, he was one of the first influential members of the art community to take photography seriously as a creative medium. He believed that photographs could express the artist’s vision just as well as paintings or music – in other words, that photographers could be artists. Today’s perception of photography as an art form owes a lot to Stieglitz.</a:t>
            </a:r>
          </a:p>
          <a:p>
            <a:r>
              <a:rPr lang="en-US" sz="2400" b="1" dirty="0">
                <a:latin typeface="Times New Roman" panose="02020603050405020304" pitchFamily="18" charset="0"/>
                <a:cs typeface="Times New Roman" panose="02020603050405020304" pitchFamily="18" charset="0"/>
              </a:rPr>
              <a:t>Quote</a:t>
            </a:r>
            <a:r>
              <a:rPr lang="en-US" sz="2400" dirty="0">
                <a:latin typeface="Times New Roman" panose="02020603050405020304" pitchFamily="18" charset="0"/>
                <a:cs typeface="Times New Roman" panose="02020603050405020304" pitchFamily="18" charset="0"/>
              </a:rPr>
              <a:t>: “In photography, there is a reality so subtle that it becomes more real than reality.”</a:t>
            </a:r>
          </a:p>
          <a:p>
            <a:endParaRPr lang="en-US" sz="2400" dirty="0"/>
          </a:p>
        </p:txBody>
      </p:sp>
    </p:spTree>
    <p:extLst>
      <p:ext uri="{BB962C8B-B14F-4D97-AF65-F5344CB8AC3E}">
        <p14:creationId xmlns:p14="http://schemas.microsoft.com/office/powerpoint/2010/main" val="307107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Dorothea Lange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85178" y="2163770"/>
            <a:ext cx="9120534" cy="4009931"/>
          </a:xfrm>
        </p:spPr>
        <p:txBody>
          <a:bodyPr>
            <a:noAutofit/>
          </a:bodyPr>
          <a:lstStyle/>
          <a:p>
            <a:r>
              <a:rPr lang="en-US" sz="2400" b="1" dirty="0" smtClean="0">
                <a:latin typeface="Times New Roman" panose="02020603050405020304" pitchFamily="18" charset="0"/>
                <a:cs typeface="Times New Roman" panose="02020603050405020304" pitchFamily="18" charset="0"/>
              </a:rPr>
              <a:t>Genre</a:t>
            </a:r>
            <a:r>
              <a:rPr lang="en-US" sz="2400" dirty="0">
                <a:latin typeface="Times New Roman" panose="02020603050405020304" pitchFamily="18" charset="0"/>
                <a:cs typeface="Times New Roman" panose="02020603050405020304" pitchFamily="18" charset="0"/>
              </a:rPr>
              <a:t>: Portrait photography</a:t>
            </a:r>
          </a:p>
          <a:p>
            <a:r>
              <a:rPr lang="en-US" sz="2400" b="1" dirty="0">
                <a:latin typeface="Times New Roman" panose="02020603050405020304" pitchFamily="18" charset="0"/>
                <a:cs typeface="Times New Roman" panose="02020603050405020304" pitchFamily="18" charset="0"/>
              </a:rPr>
              <a:t>Where</a:t>
            </a:r>
            <a:r>
              <a:rPr lang="en-US" sz="2400" dirty="0">
                <a:latin typeface="Times New Roman" panose="02020603050405020304" pitchFamily="18" charset="0"/>
                <a:cs typeface="Times New Roman" panose="02020603050405020304" pitchFamily="18" charset="0"/>
              </a:rPr>
              <a:t>: United States, 1930s</a:t>
            </a:r>
          </a:p>
          <a:p>
            <a:r>
              <a:rPr lang="en-US" sz="2400" b="1" dirty="0">
                <a:latin typeface="Times New Roman" panose="02020603050405020304" pitchFamily="18" charset="0"/>
                <a:cs typeface="Times New Roman" panose="02020603050405020304" pitchFamily="18" charset="0"/>
              </a:rPr>
              <a:t>Impact</a:t>
            </a:r>
            <a:r>
              <a:rPr lang="en-US" sz="2400" dirty="0">
                <a:latin typeface="Times New Roman" panose="02020603050405020304" pitchFamily="18" charset="0"/>
                <a:cs typeface="Times New Roman" panose="02020603050405020304" pitchFamily="18" charset="0"/>
              </a:rPr>
              <a:t>: One of the most prominent documentary photographers of all time, and the photographer behind one of the most influential images of all time (shown below), is Dorothea Lange. If you’ve ever seen photos from the Great Depression, you most likely have seen some of her work. Her photos shaped the field of documentary photography and showed the camera’s potential for power more than almost anyone else in history.</a:t>
            </a:r>
          </a:p>
          <a:p>
            <a:r>
              <a:rPr lang="en-US" sz="2400" b="1" dirty="0">
                <a:latin typeface="Times New Roman" panose="02020603050405020304" pitchFamily="18" charset="0"/>
                <a:cs typeface="Times New Roman" panose="02020603050405020304" pitchFamily="18" charset="0"/>
              </a:rPr>
              <a:t>Quote</a:t>
            </a:r>
            <a:r>
              <a:rPr lang="en-US" sz="2400" dirty="0">
                <a:latin typeface="Times New Roman" panose="02020603050405020304" pitchFamily="18" charset="0"/>
                <a:cs typeface="Times New Roman" panose="02020603050405020304" pitchFamily="18" charset="0"/>
              </a:rPr>
              <a:t>: “The camera is an instrument that teaches people how to see without a camera.”</a:t>
            </a:r>
          </a:p>
        </p:txBody>
      </p:sp>
    </p:spTree>
    <p:extLst>
      <p:ext uri="{BB962C8B-B14F-4D97-AF65-F5344CB8AC3E}">
        <p14:creationId xmlns:p14="http://schemas.microsoft.com/office/powerpoint/2010/main" val="390978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“Migrant Mother,” Dorothea Lange’s most famous photograph</a:t>
            </a:r>
          </a:p>
        </p:txBody>
      </p:sp>
      <p:pic>
        <p:nvPicPr>
          <p:cNvPr id="3074" name="Picture 2" descr="One of the most famous photographs of all time is Migrant Mother, taken during the Great Depression by Dorothea Lang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57188" y="2603499"/>
            <a:ext cx="3124929" cy="406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0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latin typeface="Times New Roman" panose="02020603050405020304" pitchFamily="18" charset="0"/>
                <a:cs typeface="Times New Roman" panose="02020603050405020304" pitchFamily="18" charset="0"/>
              </a:rPr>
              <a:t>Ansel</a:t>
            </a:r>
            <a:r>
              <a:rPr lang="en-US" b="1" dirty="0" smtClean="0">
                <a:latin typeface="Times New Roman" panose="02020603050405020304" pitchFamily="18" charset="0"/>
                <a:cs typeface="Times New Roman" panose="02020603050405020304" pitchFamily="18" charset="0"/>
              </a:rPr>
              <a:t> Adams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1680631"/>
            <a:ext cx="9165996" cy="4711115"/>
          </a:xfrm>
        </p:spPr>
        <p:txBody>
          <a:bodyPr>
            <a:noAutofit/>
          </a:bodyPr>
          <a:lstStyle/>
          <a:p>
            <a:pPr marL="0" indent="0">
              <a:buNone/>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Genre</a:t>
            </a:r>
            <a:r>
              <a:rPr lang="en-US" sz="2000" dirty="0">
                <a:latin typeface="Times New Roman" panose="02020603050405020304" pitchFamily="18" charset="0"/>
                <a:cs typeface="Times New Roman" panose="02020603050405020304" pitchFamily="18" charset="0"/>
              </a:rPr>
              <a:t>: Landscape photography</a:t>
            </a:r>
          </a:p>
          <a:p>
            <a:r>
              <a:rPr lang="en-US" sz="2000" b="1" dirty="0">
                <a:latin typeface="Times New Roman" panose="02020603050405020304" pitchFamily="18" charset="0"/>
                <a:cs typeface="Times New Roman" panose="02020603050405020304" pitchFamily="18" charset="0"/>
              </a:rPr>
              <a:t>Where</a:t>
            </a:r>
            <a:r>
              <a:rPr lang="en-US" sz="2000" dirty="0">
                <a:latin typeface="Times New Roman" panose="02020603050405020304" pitchFamily="18" charset="0"/>
                <a:cs typeface="Times New Roman" panose="02020603050405020304" pitchFamily="18" charset="0"/>
              </a:rPr>
              <a:t>: United States</a:t>
            </a:r>
          </a:p>
          <a:p>
            <a:r>
              <a:rPr lang="en-US" sz="2000" b="1" dirty="0">
                <a:latin typeface="Times New Roman" panose="02020603050405020304" pitchFamily="18" charset="0"/>
                <a:cs typeface="Times New Roman" panose="02020603050405020304" pitchFamily="18" charset="0"/>
              </a:rPr>
              <a:t>When</a:t>
            </a:r>
            <a:r>
              <a:rPr lang="en-US" sz="2000" dirty="0">
                <a:latin typeface="Times New Roman" panose="02020603050405020304" pitchFamily="18" charset="0"/>
                <a:cs typeface="Times New Roman" panose="02020603050405020304" pitchFamily="18" charset="0"/>
              </a:rPr>
              <a:t>: 1920s to 1960s (for most of his work)</a:t>
            </a:r>
          </a:p>
          <a:p>
            <a:r>
              <a:rPr lang="en-US" sz="2000" b="1" dirty="0">
                <a:latin typeface="Times New Roman" panose="02020603050405020304" pitchFamily="18" charset="0"/>
                <a:cs typeface="Times New Roman" panose="02020603050405020304" pitchFamily="18" charset="0"/>
              </a:rPr>
              <a:t>Impact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Ansel</a:t>
            </a:r>
            <a:r>
              <a:rPr lang="en-US" sz="2000" dirty="0">
                <a:latin typeface="Times New Roman" panose="02020603050405020304" pitchFamily="18" charset="0"/>
                <a:cs typeface="Times New Roman" panose="02020603050405020304" pitchFamily="18" charset="0"/>
              </a:rPr>
              <a:t> Adams is perhaps the most famous photographer in history, which is remarkable because he mainly took pictures of landscapes and natural scenes. (Typically, famous photographers have tended to photograph people instead.) </a:t>
            </a:r>
            <a:r>
              <a:rPr lang="en-US" sz="2000" dirty="0" err="1">
                <a:latin typeface="Times New Roman" panose="02020603050405020304" pitchFamily="18" charset="0"/>
                <a:cs typeface="Times New Roman" panose="02020603050405020304" pitchFamily="18" charset="0"/>
              </a:rPr>
              <a:t>Ansel</a:t>
            </a:r>
            <a:r>
              <a:rPr lang="en-US" sz="2000" dirty="0">
                <a:latin typeface="Times New Roman" panose="02020603050405020304" pitchFamily="18" charset="0"/>
                <a:cs typeface="Times New Roman" panose="02020603050405020304" pitchFamily="18" charset="0"/>
              </a:rPr>
              <a:t> Adams helped usher in an era of realism in landscape photography, and he was an early champion of the environmentalism and preservation movements in the United States.</a:t>
            </a:r>
          </a:p>
          <a:p>
            <a:r>
              <a:rPr lang="en-US" sz="2000" b="1" dirty="0">
                <a:latin typeface="Times New Roman" panose="02020603050405020304" pitchFamily="18" charset="0"/>
                <a:cs typeface="Times New Roman" panose="02020603050405020304" pitchFamily="18" charset="0"/>
              </a:rPr>
              <a:t>Quote</a:t>
            </a:r>
            <a:r>
              <a:rPr lang="en-US" sz="2000" dirty="0">
                <a:latin typeface="Times New Roman" panose="02020603050405020304" pitchFamily="18" charset="0"/>
                <a:cs typeface="Times New Roman" panose="02020603050405020304" pitchFamily="18" charset="0"/>
              </a:rPr>
              <a:t>: “There is nothing worse than a sharp image of a fuzzy concept.”</a:t>
            </a:r>
          </a:p>
        </p:txBody>
      </p:sp>
    </p:spTree>
    <p:extLst>
      <p:ext uri="{BB962C8B-B14F-4D97-AF65-F5344CB8AC3E}">
        <p14:creationId xmlns:p14="http://schemas.microsoft.com/office/powerpoint/2010/main" val="3495580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“The Tetons and the Snake River,” by </a:t>
            </a:r>
            <a:r>
              <a:rPr lang="en-US" i="1" dirty="0" err="1"/>
              <a:t>Ansel</a:t>
            </a:r>
            <a:r>
              <a:rPr lang="en-US" i="1" dirty="0"/>
              <a:t> Adams. </a:t>
            </a:r>
            <a:r>
              <a:rPr lang="en-US" i="1" u="sng" dirty="0">
                <a:hlinkClick r:id="rId2"/>
              </a:rPr>
              <a:t>Public domain</a:t>
            </a:r>
            <a:endParaRPr lang="en-US" dirty="0"/>
          </a:p>
        </p:txBody>
      </p:sp>
      <p:pic>
        <p:nvPicPr>
          <p:cNvPr id="4098" name="Picture 2" descr="Ansel Adams is perhaps the most famous photographer of all time. This public domain landscape photo shows the Snake River in front of the Grand Teton mountain ran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15214" y="2335668"/>
            <a:ext cx="5404919" cy="432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0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What Camera Do You Need for Photography?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6706" y="2263366"/>
            <a:ext cx="10529180" cy="3756434"/>
          </a:xfrm>
        </p:spPr>
        <p:txBody>
          <a:bodyPr>
            <a:noAutofit/>
          </a:bodyPr>
          <a:lstStyle/>
          <a:p>
            <a:r>
              <a:rPr lang="en-US" sz="2800" dirty="0" smtClean="0">
                <a:latin typeface="Times New Roman" panose="02020603050405020304" pitchFamily="18" charset="0"/>
                <a:cs typeface="Times New Roman" panose="02020603050405020304" pitchFamily="18" charset="0"/>
              </a:rPr>
              <a:t>Apple</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became the world’s first trillion dollar company</a:t>
            </a:r>
            <a:r>
              <a:rPr lang="en-US" sz="2800" dirty="0">
                <a:latin typeface="Times New Roman" panose="02020603050405020304" pitchFamily="18" charset="0"/>
                <a:cs typeface="Times New Roman" panose="02020603050405020304" pitchFamily="18" charset="0"/>
              </a:rPr>
              <a:t> in 2018 largely because of the iPhone – and what it replaced.</a:t>
            </a:r>
          </a:p>
          <a:p>
            <a:r>
              <a:rPr lang="en-US" sz="2800" dirty="0">
                <a:latin typeface="Times New Roman" panose="02020603050405020304" pitchFamily="18" charset="0"/>
                <a:cs typeface="Times New Roman" panose="02020603050405020304" pitchFamily="18" charset="0"/>
              </a:rPr>
              <a:t>Alarm clocks. Flashlights. Calculators. MP3 players. Landline phones. GPSs. Audio recorders.</a:t>
            </a:r>
          </a:p>
          <a:p>
            <a:r>
              <a:rPr lang="en-US" sz="2800" i="1" dirty="0">
                <a:latin typeface="Times New Roman" panose="02020603050405020304" pitchFamily="18" charset="0"/>
                <a:cs typeface="Times New Roman" panose="02020603050405020304" pitchFamily="18" charset="0"/>
              </a:rPr>
              <a:t>Cameras</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Many people today believe that their phone is good enough for most photography, and they have no need to buy a separate camera. And you know what? They’re not wrong. For most people out there, a dedicated camera is overkill</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15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Photography literally Meaning </a:t>
            </a:r>
            <a:endParaRPr lang="en-US" b="1" dirty="0"/>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The word </a:t>
            </a:r>
            <a:r>
              <a:rPr lang="en-US" sz="3200" b="1" dirty="0">
                <a:latin typeface="Times New Roman" panose="02020603050405020304" pitchFamily="18" charset="0"/>
                <a:cs typeface="Times New Roman" panose="02020603050405020304" pitchFamily="18" charset="0"/>
              </a:rPr>
              <a:t>photography</a:t>
            </a:r>
            <a:r>
              <a:rPr lang="en-US" sz="3200" dirty="0">
                <a:latin typeface="Times New Roman" panose="02020603050405020304" pitchFamily="18" charset="0"/>
                <a:cs typeface="Times New Roman" panose="02020603050405020304" pitchFamily="18" charset="0"/>
              </a:rPr>
              <a:t> derives from the Greek photos ("light") and </a:t>
            </a:r>
            <a:r>
              <a:rPr lang="en-US" sz="3200" dirty="0" err="1">
                <a:latin typeface="Times New Roman" panose="02020603050405020304" pitchFamily="18" charset="0"/>
                <a:cs typeface="Times New Roman" panose="02020603050405020304" pitchFamily="18" charset="0"/>
              </a:rPr>
              <a:t>graphe</a:t>
            </a:r>
            <a:r>
              <a:rPr lang="en-US" sz="3200" dirty="0">
                <a:latin typeface="Times New Roman" panose="02020603050405020304" pitchFamily="18" charset="0"/>
                <a:cs typeface="Times New Roman" panose="02020603050405020304" pitchFamily="18" charset="0"/>
              </a:rPr>
              <a:t> ("drawing"). The term was coined by Hercules Florence, a French painter and inventor, who used it in his diary to describe the process. Photos is also the root of words such as photon or photophobia (fear of light).</a:t>
            </a:r>
          </a:p>
        </p:txBody>
      </p:sp>
    </p:spTree>
    <p:extLst>
      <p:ext uri="{BB962C8B-B14F-4D97-AF65-F5344CB8AC3E}">
        <p14:creationId xmlns:p14="http://schemas.microsoft.com/office/powerpoint/2010/main" val="303983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200" dirty="0" smtClean="0">
                <a:latin typeface="Times New Roman" panose="02020603050405020304" pitchFamily="18" charset="0"/>
                <a:cs typeface="Times New Roman" panose="02020603050405020304" pitchFamily="18" charset="0"/>
              </a:rPr>
              <a:t>Phones are </a:t>
            </a:r>
            <a:r>
              <a:rPr lang="en-US" sz="3200" i="1" dirty="0" smtClean="0">
                <a:latin typeface="Times New Roman" panose="02020603050405020304" pitchFamily="18" charset="0"/>
                <a:cs typeface="Times New Roman" panose="02020603050405020304" pitchFamily="18" charset="0"/>
              </a:rPr>
              <a:t>better</a:t>
            </a:r>
            <a:r>
              <a:rPr lang="en-US" sz="3200" dirty="0" smtClean="0">
                <a:latin typeface="Times New Roman" panose="02020603050405020304" pitchFamily="18" charset="0"/>
                <a:cs typeface="Times New Roman" panose="02020603050405020304" pitchFamily="18" charset="0"/>
              </a:rPr>
              <a:t> than dedicated cameras for most people’s needs. They’re quicker and easier to use, not to mention their seamless integration with social media. It only makes sense to get a dedicated camera if your phone isn’t good enough for the photos you want (like photographing sports or low-light environments) or if you’re specifically interested in photography as a hobby.</a:t>
            </a:r>
          </a:p>
        </p:txBody>
      </p:sp>
    </p:spTree>
    <p:extLst>
      <p:ext uri="{BB962C8B-B14F-4D97-AF65-F5344CB8AC3E}">
        <p14:creationId xmlns:p14="http://schemas.microsoft.com/office/powerpoint/2010/main" val="394449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200" dirty="0" smtClean="0">
                <a:latin typeface="Times New Roman" panose="02020603050405020304" pitchFamily="18" charset="0"/>
                <a:cs typeface="Times New Roman" panose="02020603050405020304" pitchFamily="18" charset="0"/>
              </a:rPr>
              <a:t>That advice may sound crazy coming from a photographer, but it’s true. If you have </a:t>
            </a:r>
            <a:r>
              <a:rPr lang="en-US" sz="3200" i="1" dirty="0" smtClean="0">
                <a:latin typeface="Times New Roman" panose="02020603050405020304" pitchFamily="18" charset="0"/>
                <a:cs typeface="Times New Roman" panose="02020603050405020304" pitchFamily="18" charset="0"/>
              </a:rPr>
              <a:t>any camera at all</a:t>
            </a:r>
            <a:r>
              <a:rPr lang="en-US" sz="3200" dirty="0" smtClean="0">
                <a:latin typeface="Times New Roman" panose="02020603050405020304" pitchFamily="18" charset="0"/>
                <a:cs typeface="Times New Roman" panose="02020603050405020304" pitchFamily="18" charset="0"/>
              </a:rPr>
              <a:t>, especially a cell phone camera, you have what you need in order to take great photos. And if you have a more advanced camera, like a DSLR or </a:t>
            </a:r>
            <a:r>
              <a:rPr lang="en-US" sz="3200" dirty="0" err="1" smtClean="0">
                <a:latin typeface="Times New Roman" panose="02020603050405020304" pitchFamily="18" charset="0"/>
                <a:cs typeface="Times New Roman" panose="02020603050405020304" pitchFamily="18" charset="0"/>
              </a:rPr>
              <a:t>mirrorless</a:t>
            </a:r>
            <a:r>
              <a:rPr lang="en-US" sz="3200" dirty="0" smtClean="0">
                <a:latin typeface="Times New Roman" panose="02020603050405020304" pitchFamily="18" charset="0"/>
                <a:cs typeface="Times New Roman" panose="02020603050405020304" pitchFamily="18" charset="0"/>
              </a:rPr>
              <a:t> camera, what more is there to say? This is the guide for you – it’s time to learn photography.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19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When you learn photography, you can take beautiful pictures like this, using a flash and colored lights. This example photo shows the backlit silhouette of a man smoking a ciga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28669" y="2531072"/>
            <a:ext cx="6089775" cy="405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33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At This Point, What Other Camera Gear and Accessories Do You Need?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b="1" dirty="0" smtClean="0">
                <a:latin typeface="Times New Roman" panose="02020603050405020304" pitchFamily="18" charset="0"/>
                <a:cs typeface="Times New Roman" panose="02020603050405020304" pitchFamily="18" charset="0"/>
              </a:rPr>
              <a:t>Camera</a:t>
            </a:r>
            <a:r>
              <a:rPr lang="en-US" sz="2800" dirty="0">
                <a:latin typeface="Times New Roman" panose="02020603050405020304" pitchFamily="18" charset="0"/>
                <a:cs typeface="Times New Roman" panose="02020603050405020304" pitchFamily="18" charset="0"/>
              </a:rPr>
              <a:t>. If you buy a dedicated camera (rather than a phone), pick one with interchangeable lenses so that you can try out different types of photography more easily. Read reviews, but don’t obsess over them, because everything available today is pretty much equally good as its competition. Find a nice deal and move on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45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b="1" dirty="0" smtClean="0">
                <a:latin typeface="Times New Roman" panose="02020603050405020304" pitchFamily="18" charset="0"/>
                <a:cs typeface="Times New Roman" panose="02020603050405020304" pitchFamily="18" charset="0"/>
              </a:rPr>
              <a:t>Lenses</a:t>
            </a:r>
            <a:r>
              <a:rPr lang="en-US" sz="2800" dirty="0" smtClean="0">
                <a:latin typeface="Times New Roman" panose="02020603050405020304" pitchFamily="18" charset="0"/>
                <a:cs typeface="Times New Roman" panose="02020603050405020304" pitchFamily="18" charset="0"/>
              </a:rPr>
              <a:t>. This is where it counts. For everyday photography, start with a standard zoom lens like a 24-70mm or 18-55mm. For portrait photography, pick a prime lens (one that doesn’t zoom) at 35mm, 50mm, or 85mm. For sports, go with a telephoto lens. For macro photography, get a dedicated macro lens. And so on. Lenses matter more than any other piece of equipment because they determine what photos you can take in the first place.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79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Post-processing software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2800" dirty="0" smtClean="0">
                <a:latin typeface="Times New Roman" panose="02020603050405020304" pitchFamily="18" charset="0"/>
                <a:cs typeface="Times New Roman" panose="02020603050405020304" pitchFamily="18" charset="0"/>
              </a:rPr>
              <a:t>One </a:t>
            </a:r>
            <a:r>
              <a:rPr lang="en-US" sz="2800" dirty="0">
                <a:latin typeface="Times New Roman" panose="02020603050405020304" pitchFamily="18" charset="0"/>
                <a:cs typeface="Times New Roman" panose="02020603050405020304" pitchFamily="18" charset="0"/>
              </a:rPr>
              <a:t>way or another, you need to edit your photos. It’s ok to start with software already on your computer, or software that comes with your camera. But in the long run, a dedicated program will do a better job. Adobe sells </a:t>
            </a:r>
            <a:r>
              <a:rPr lang="en-US" sz="2800" dirty="0" smtClean="0">
                <a:latin typeface="Times New Roman" panose="02020603050405020304" pitchFamily="18" charset="0"/>
                <a:cs typeface="Times New Roman" panose="02020603050405020304" pitchFamily="18" charset="0"/>
              </a:rPr>
              <a:t>Light room </a:t>
            </a:r>
            <a:r>
              <a:rPr lang="en-US" sz="2800" dirty="0">
                <a:latin typeface="Times New Roman" panose="02020603050405020304" pitchFamily="18" charset="0"/>
                <a:cs typeface="Times New Roman" panose="02020603050405020304" pitchFamily="18" charset="0"/>
              </a:rPr>
              <a:t>and Photoshop as a bundle for $10/month, or you can buy standalone software from another company if you prefer; there are tons of options. Whatever you pick, stick with it for a while, and you’ll learn it quite well.</a:t>
            </a:r>
          </a:p>
        </p:txBody>
      </p:sp>
    </p:spTree>
    <p:extLst>
      <p:ext uri="{BB962C8B-B14F-4D97-AF65-F5344CB8AC3E}">
        <p14:creationId xmlns:p14="http://schemas.microsoft.com/office/powerpoint/2010/main" val="3606422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59255" y="2172832"/>
            <a:ext cx="10574447" cy="3846968"/>
          </a:xfrm>
        </p:spPr>
        <p:txBody>
          <a:bodyPr>
            <a:noAutofit/>
          </a:bodyPr>
          <a:lstStyle/>
          <a:p>
            <a:r>
              <a:rPr lang="en-US" sz="2400" dirty="0"/>
              <a:t>Everything else is optional, but can be very helpful:</a:t>
            </a:r>
          </a:p>
          <a:p>
            <a:r>
              <a:rPr lang="en-US" sz="2400" b="1" dirty="0"/>
              <a:t>A tripod</a:t>
            </a:r>
            <a:r>
              <a:rPr lang="en-US" sz="2400" dirty="0"/>
              <a:t>. A landscape photographer’s best friend. </a:t>
            </a:r>
          </a:p>
          <a:p>
            <a:r>
              <a:rPr lang="en-US" sz="2400" b="1" dirty="0"/>
              <a:t>Bags</a:t>
            </a:r>
            <a:r>
              <a:rPr lang="en-US" sz="2400" dirty="0"/>
              <a:t>. Get a shoulder bag for street photography, a rolling bag for studio photography, a technical hiking backpack for landscape photography, and so on.</a:t>
            </a:r>
          </a:p>
          <a:p>
            <a:r>
              <a:rPr lang="en-US" sz="2400" b="1" dirty="0"/>
              <a:t>Memory cards</a:t>
            </a:r>
            <a:r>
              <a:rPr lang="en-US" sz="2400" dirty="0"/>
              <a:t>. Choose something in the 32-64 GB range to start. Get a fast card (measured in MB/second) if you shoot bursts of photos, since your camera’s memory will clear faster.</a:t>
            </a:r>
          </a:p>
          <a:p>
            <a:r>
              <a:rPr lang="en-US" sz="2400" b="1" dirty="0"/>
              <a:t>Extra Batteries</a:t>
            </a:r>
            <a:r>
              <a:rPr lang="en-US" sz="2400" dirty="0"/>
              <a:t>. Get at least one spare battery to start, preferably two. Off-brand batteries are usually cheaper, although they may not last as long or maintain compatibility with future cameras</a:t>
            </a:r>
            <a:r>
              <a:rPr lang="en-US" sz="2400" dirty="0" smtClean="0"/>
              <a:t>.</a:t>
            </a:r>
            <a:endParaRPr lang="en-US" sz="2400" dirty="0"/>
          </a:p>
        </p:txBody>
      </p:sp>
    </p:spTree>
    <p:extLst>
      <p:ext uri="{BB962C8B-B14F-4D97-AF65-F5344CB8AC3E}">
        <p14:creationId xmlns:p14="http://schemas.microsoft.com/office/powerpoint/2010/main" val="1780623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372008"/>
            <a:ext cx="10071343" cy="4092166"/>
          </a:xfrm>
        </p:spPr>
        <p:txBody>
          <a:bodyPr>
            <a:noAutofit/>
          </a:bodyPr>
          <a:lstStyle/>
          <a:p>
            <a:r>
              <a:rPr lang="en-US" sz="2000" b="1" dirty="0" smtClean="0">
                <a:solidFill>
                  <a:schemeClr val="tx1"/>
                </a:solidFill>
                <a:latin typeface="Times New Roman" panose="02020603050405020304" pitchFamily="18" charset="0"/>
                <a:cs typeface="Times New Roman" panose="02020603050405020304" pitchFamily="18" charset="0"/>
              </a:rPr>
              <a:t>Polarizing filter</a:t>
            </a:r>
            <a:r>
              <a:rPr lang="en-US" sz="2000" dirty="0" smtClean="0">
                <a:solidFill>
                  <a:schemeClr val="tx1"/>
                </a:solidFill>
                <a:latin typeface="Times New Roman" panose="02020603050405020304" pitchFamily="18" charset="0"/>
                <a:cs typeface="Times New Roman" panose="02020603050405020304" pitchFamily="18" charset="0"/>
              </a:rPr>
              <a:t>. This is a big one, especially for landscape photographers. Don’t get a cheap polarizer or it will harm your image quality. We recommend the </a:t>
            </a:r>
            <a:r>
              <a:rPr lang="en-US" sz="2000" dirty="0" smtClean="0">
                <a:solidFill>
                  <a:schemeClr val="tx1"/>
                </a:solidFill>
                <a:latin typeface="Times New Roman" panose="02020603050405020304" pitchFamily="18" charset="0"/>
                <a:cs typeface="Times New Roman" panose="02020603050405020304" pitchFamily="18" charset="0"/>
                <a:hlinkClick r:id="rId2"/>
              </a:rPr>
              <a:t>B+W </a:t>
            </a:r>
            <a:r>
              <a:rPr lang="en-US" sz="2000" dirty="0" err="1" smtClean="0">
                <a:solidFill>
                  <a:schemeClr val="tx1"/>
                </a:solidFill>
                <a:latin typeface="Times New Roman" panose="02020603050405020304" pitchFamily="18" charset="0"/>
                <a:cs typeface="Times New Roman" panose="02020603050405020304" pitchFamily="18" charset="0"/>
                <a:hlinkClick r:id="rId2"/>
              </a:rPr>
              <a:t>Kaesemann</a:t>
            </a:r>
            <a:r>
              <a:rPr lang="en-US" sz="2000" dirty="0" smtClean="0">
                <a:solidFill>
                  <a:schemeClr val="tx1"/>
                </a:solidFill>
                <a:latin typeface="Times New Roman" panose="02020603050405020304" pitchFamily="18" charset="0"/>
                <a:cs typeface="Times New Roman" panose="02020603050405020304" pitchFamily="18" charset="0"/>
                <a:hlinkClick r:id="rId2"/>
              </a:rPr>
              <a:t> filter</a:t>
            </a:r>
            <a:r>
              <a:rPr lang="en-US" sz="2000" dirty="0" smtClean="0">
                <a:solidFill>
                  <a:schemeClr val="tx1"/>
                </a:solidFill>
                <a:latin typeface="Times New Roman" panose="02020603050405020304" pitchFamily="18" charset="0"/>
                <a:cs typeface="Times New Roman" panose="02020603050405020304" pitchFamily="18" charset="0"/>
              </a:rPr>
              <a:t> (of the same thread size as your lens). </a:t>
            </a:r>
          </a:p>
          <a:p>
            <a:r>
              <a:rPr lang="en-US" sz="2000" b="1" dirty="0" smtClean="0">
                <a:solidFill>
                  <a:schemeClr val="tx1"/>
                </a:solidFill>
                <a:latin typeface="Times New Roman" panose="02020603050405020304" pitchFamily="18" charset="0"/>
                <a:cs typeface="Times New Roman" panose="02020603050405020304" pitchFamily="18" charset="0"/>
              </a:rPr>
              <a:t>Flash</a:t>
            </a:r>
            <a:r>
              <a:rPr lang="en-US" sz="2000" dirty="0" smtClean="0">
                <a:solidFill>
                  <a:schemeClr val="tx1"/>
                </a:solidFill>
                <a:latin typeface="Times New Roman" panose="02020603050405020304" pitchFamily="18" charset="0"/>
                <a:cs typeface="Times New Roman" panose="02020603050405020304" pitchFamily="18" charset="0"/>
              </a:rPr>
              <a:t>. Flashes can be expensive, and you might need to buy a separate </a:t>
            </a:r>
            <a:r>
              <a:rPr lang="en-US" sz="2000" dirty="0" smtClean="0">
                <a:solidFill>
                  <a:schemeClr val="tx1"/>
                </a:solidFill>
                <a:latin typeface="Times New Roman" panose="02020603050405020304" pitchFamily="18" charset="0"/>
                <a:cs typeface="Times New Roman" panose="02020603050405020304" pitchFamily="18" charset="0"/>
                <a:hlinkClick r:id="rId3"/>
              </a:rPr>
              <a:t>transmitter and receiver</a:t>
            </a:r>
            <a:r>
              <a:rPr lang="en-US" sz="2000" dirty="0" smtClean="0">
                <a:solidFill>
                  <a:schemeClr val="tx1"/>
                </a:solidFill>
                <a:latin typeface="Times New Roman" panose="02020603050405020304" pitchFamily="18" charset="0"/>
                <a:cs typeface="Times New Roman" panose="02020603050405020304" pitchFamily="18" charset="0"/>
              </a:rPr>
              <a:t> if you want to use your flash off-camera.</a:t>
            </a:r>
          </a:p>
          <a:p>
            <a:r>
              <a:rPr lang="en-US" sz="2000" b="1" dirty="0" smtClean="0">
                <a:solidFill>
                  <a:schemeClr val="tx1"/>
                </a:solidFill>
                <a:latin typeface="Times New Roman" panose="02020603050405020304" pitchFamily="18" charset="0"/>
                <a:cs typeface="Times New Roman" panose="02020603050405020304" pitchFamily="18" charset="0"/>
              </a:rPr>
              <a:t>Better computer monitor</a:t>
            </a:r>
            <a:r>
              <a:rPr lang="en-US" sz="2000" dirty="0" smtClean="0">
                <a:solidFill>
                  <a:schemeClr val="tx1"/>
                </a:solidFill>
                <a:latin typeface="Times New Roman" panose="02020603050405020304" pitchFamily="18" charset="0"/>
                <a:cs typeface="Times New Roman" panose="02020603050405020304" pitchFamily="18" charset="0"/>
              </a:rPr>
              <a:t>. Ideally, you’d get an </a:t>
            </a:r>
            <a:r>
              <a:rPr lang="en-US" sz="2000" dirty="0" smtClean="0">
                <a:solidFill>
                  <a:schemeClr val="tx1"/>
                </a:solidFill>
                <a:latin typeface="Times New Roman" panose="02020603050405020304" pitchFamily="18" charset="0"/>
                <a:cs typeface="Times New Roman" panose="02020603050405020304" pitchFamily="18" charset="0"/>
                <a:hlinkClick r:id="rId4"/>
              </a:rPr>
              <a:t>IPS monitor</a:t>
            </a:r>
            <a:r>
              <a:rPr lang="en-US" sz="2000" dirty="0" smtClean="0">
                <a:solidFill>
                  <a:schemeClr val="tx1"/>
                </a:solidFill>
                <a:latin typeface="Times New Roman" panose="02020603050405020304" pitchFamily="18" charset="0"/>
                <a:cs typeface="Times New Roman" panose="02020603050405020304" pitchFamily="18" charset="0"/>
              </a:rPr>
              <a:t> for editing photos.</a:t>
            </a:r>
          </a:p>
          <a:p>
            <a:r>
              <a:rPr lang="en-US" sz="2000" b="1" dirty="0" smtClean="0">
                <a:solidFill>
                  <a:schemeClr val="tx1"/>
                </a:solidFill>
                <a:latin typeface="Times New Roman" panose="02020603050405020304" pitchFamily="18" charset="0"/>
                <a:cs typeface="Times New Roman" panose="02020603050405020304" pitchFamily="18" charset="0"/>
              </a:rPr>
              <a:t>Cleaning kit</a:t>
            </a:r>
            <a:r>
              <a:rPr lang="en-US" sz="2000" dirty="0" smtClean="0">
                <a:solidFill>
                  <a:schemeClr val="tx1"/>
                </a:solidFill>
                <a:latin typeface="Times New Roman" panose="02020603050405020304" pitchFamily="18" charset="0"/>
                <a:cs typeface="Times New Roman" panose="02020603050405020304" pitchFamily="18" charset="0"/>
              </a:rPr>
              <a:t>. The top item is a microfiber cloth to keep the front of your lens clean. Also get a </a:t>
            </a:r>
            <a:r>
              <a:rPr lang="en-US" sz="2000" dirty="0" smtClean="0">
                <a:solidFill>
                  <a:schemeClr val="tx1"/>
                </a:solidFill>
                <a:latin typeface="Times New Roman" panose="02020603050405020304" pitchFamily="18" charset="0"/>
                <a:cs typeface="Times New Roman" panose="02020603050405020304" pitchFamily="18" charset="0"/>
                <a:hlinkClick r:id="rId5"/>
              </a:rPr>
              <a:t>rocket blower</a:t>
            </a:r>
            <a:r>
              <a:rPr lang="en-US" sz="2000" dirty="0" smtClean="0">
                <a:solidFill>
                  <a:schemeClr val="tx1"/>
                </a:solidFill>
                <a:latin typeface="Times New Roman" panose="02020603050405020304" pitchFamily="18" charset="0"/>
                <a:cs typeface="Times New Roman" panose="02020603050405020304" pitchFamily="18" charset="0"/>
              </a:rPr>
              <a:t> to remove dust from your camera sensor more easily.</a:t>
            </a:r>
          </a:p>
          <a:p>
            <a:r>
              <a:rPr lang="en-US" sz="2000" b="1" dirty="0" smtClean="0">
                <a:solidFill>
                  <a:schemeClr val="tx1"/>
                </a:solidFill>
                <a:latin typeface="Times New Roman" panose="02020603050405020304" pitchFamily="18" charset="0"/>
                <a:cs typeface="Times New Roman" panose="02020603050405020304" pitchFamily="18" charset="0"/>
              </a:rPr>
              <a:t>Other equipment</a:t>
            </a:r>
            <a:r>
              <a:rPr lang="en-US" sz="2000" dirty="0" smtClean="0">
                <a:solidFill>
                  <a:schemeClr val="tx1"/>
                </a:solidFill>
                <a:latin typeface="Times New Roman" panose="02020603050405020304" pitchFamily="18" charset="0"/>
                <a:cs typeface="Times New Roman" panose="02020603050405020304" pitchFamily="18" charset="0"/>
              </a:rPr>
              <a:t>. There are countless photography accessories available, from remote shutter releases to GPS attachments to printers and more. Don’t worry about these at first; you’ll realize over time if you need one.</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198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Wildlife photography is one of many genres of photography. It requires some practice, and you need to learn how to use your camera properly, but the results are worth the eff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3411" y="365125"/>
            <a:ext cx="9156380" cy="609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80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The Three Fundamental Camera Settings You Should Know</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954" y="2181885"/>
            <a:ext cx="10379161" cy="3837915"/>
          </a:xfrm>
        </p:spPr>
        <p:txBody>
          <a:bodyPr>
            <a:noAutofit/>
          </a:bodyPr>
          <a:lstStyle/>
          <a:p>
            <a:r>
              <a:rPr lang="en-US" sz="2800" dirty="0" smtClean="0">
                <a:latin typeface="Times New Roman" panose="02020603050405020304" pitchFamily="18" charset="0"/>
                <a:cs typeface="Times New Roman" panose="02020603050405020304" pitchFamily="18" charset="0"/>
              </a:rPr>
              <a:t>Your </a:t>
            </a:r>
            <a:r>
              <a:rPr lang="en-US" sz="2800" dirty="0">
                <a:latin typeface="Times New Roman" panose="02020603050405020304" pitchFamily="18" charset="0"/>
                <a:cs typeface="Times New Roman" panose="02020603050405020304" pitchFamily="18" charset="0"/>
              </a:rPr>
              <a:t>camera has dozens of buttons and menu options. If you pick the wrong camera settings, it’s possible that your photo won’t turn out the way you want. How do you make sense of all these options? And how do you do it quickly in the field?</a:t>
            </a:r>
          </a:p>
          <a:p>
            <a:r>
              <a:rPr lang="en-US" sz="2800" dirty="0">
                <a:latin typeface="Times New Roman" panose="02020603050405020304" pitchFamily="18" charset="0"/>
                <a:cs typeface="Times New Roman" panose="02020603050405020304" pitchFamily="18" charset="0"/>
              </a:rPr>
              <a:t>It’s not easy, but it’s easier than you might think. In fact, most of the menu options are things you’ll only set one time, then rarely or never touch again. Only a handful of settings need to be changed frequently, and that’s what the rest of this Photography Basics guide covers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33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Definition </a:t>
            </a:r>
            <a:endParaRPr lang="en-US" b="1" dirty="0"/>
          </a:p>
        </p:txBody>
      </p:sp>
      <p:sp>
        <p:nvSpPr>
          <p:cNvPr id="3" name="Content Placeholder 2"/>
          <p:cNvSpPr>
            <a:spLocks noGrp="1"/>
          </p:cNvSpPr>
          <p:nvPr>
            <p:ph idx="1"/>
          </p:nvPr>
        </p:nvSpPr>
        <p:spPr/>
        <p:txBody>
          <a:bodyPr>
            <a:noAutofit/>
          </a:bodyPr>
          <a:lstStyle/>
          <a:p>
            <a:r>
              <a:rPr lang="en-US" sz="2800" b="1" dirty="0"/>
              <a:t>1. </a:t>
            </a:r>
            <a:r>
              <a:rPr lang="en-US" sz="2800" dirty="0"/>
              <a:t>the process of </a:t>
            </a:r>
            <a:r>
              <a:rPr lang="en-US" sz="2800" b="1" dirty="0" smtClean="0"/>
              <a:t>recording images</a:t>
            </a:r>
            <a:r>
              <a:rPr lang="en-US" sz="2800" dirty="0"/>
              <a:t> on </a:t>
            </a:r>
            <a:r>
              <a:rPr lang="en-US" sz="2800" b="1" dirty="0"/>
              <a:t>sensitized</a:t>
            </a:r>
            <a:r>
              <a:rPr lang="en-US" sz="2800" dirty="0"/>
              <a:t> material by the action of light, </a:t>
            </a:r>
            <a:r>
              <a:rPr lang="en-US" sz="2800" b="1" dirty="0"/>
              <a:t>X-rays</a:t>
            </a:r>
            <a:r>
              <a:rPr lang="en-US" sz="2800" dirty="0"/>
              <a:t>, </a:t>
            </a:r>
            <a:r>
              <a:rPr lang="en-US" sz="2800" dirty="0" err="1"/>
              <a:t>etc</a:t>
            </a:r>
            <a:r>
              <a:rPr lang="en-US" sz="2800" dirty="0"/>
              <a:t>, and the chemical </a:t>
            </a:r>
            <a:r>
              <a:rPr lang="en-US" sz="2800" b="1" dirty="0"/>
              <a:t>processing </a:t>
            </a:r>
            <a:r>
              <a:rPr lang="en-US" sz="2800" dirty="0"/>
              <a:t>of this material to produce a </a:t>
            </a:r>
            <a:r>
              <a:rPr lang="en-US" sz="2800" b="1" dirty="0"/>
              <a:t>print, slide, </a:t>
            </a:r>
            <a:r>
              <a:rPr lang="en-US" sz="2800" dirty="0"/>
              <a:t>or cine film</a:t>
            </a:r>
          </a:p>
          <a:p>
            <a:r>
              <a:rPr lang="en-US" sz="2800" b="1" dirty="0"/>
              <a:t>2. </a:t>
            </a:r>
            <a:r>
              <a:rPr lang="en-US" sz="2800" dirty="0"/>
              <a:t>the art, practice, or </a:t>
            </a:r>
            <a:r>
              <a:rPr lang="en-US" sz="2800" b="1" dirty="0"/>
              <a:t>occupation</a:t>
            </a:r>
            <a:r>
              <a:rPr lang="en-US" sz="2800" dirty="0"/>
              <a:t> of </a:t>
            </a:r>
            <a:r>
              <a:rPr lang="en-US" sz="2800" b="1" dirty="0"/>
              <a:t>taking</a:t>
            </a:r>
            <a:r>
              <a:rPr lang="en-US" sz="2800" dirty="0"/>
              <a:t> and </a:t>
            </a:r>
            <a:r>
              <a:rPr lang="en-US" sz="2800" b="1" dirty="0"/>
              <a:t>printing photographs</a:t>
            </a:r>
            <a:r>
              <a:rPr lang="en-US" sz="2800" dirty="0"/>
              <a:t>, making cine films, </a:t>
            </a:r>
            <a:r>
              <a:rPr lang="en-US" sz="2800" dirty="0" err="1"/>
              <a:t>etc</a:t>
            </a:r>
            <a:endParaRPr lang="en-US" sz="2800" dirty="0"/>
          </a:p>
        </p:txBody>
      </p:sp>
    </p:spTree>
    <p:extLst>
      <p:ext uri="{BB962C8B-B14F-4D97-AF65-F5344CB8AC3E}">
        <p14:creationId xmlns:p14="http://schemas.microsoft.com/office/powerpoint/2010/main" val="3756327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10397268" cy="3416300"/>
          </a:xfrm>
        </p:spPr>
        <p:txBody>
          <a:bodyPr>
            <a:noAutofit/>
          </a:bodyPr>
          <a:lstStyle/>
          <a:p>
            <a:r>
              <a:rPr lang="en-US" sz="2400" dirty="0" smtClean="0">
                <a:latin typeface="Times New Roman" panose="02020603050405020304" pitchFamily="18" charset="0"/>
                <a:cs typeface="Times New Roman" panose="02020603050405020304" pitchFamily="18" charset="0"/>
              </a:rPr>
              <a:t>The three most important settings are called shutter speed, aperture, and ISO. All three of them control the brightness of your photo, although they do so in different ways. In other words, each brings its own “side effects” to an image. So, it’s a bit of an art to know exactly how to balance all three for a given photo.</a:t>
            </a:r>
          </a:p>
          <a:p>
            <a:r>
              <a:rPr lang="en-US" sz="2400" b="1" dirty="0" smtClean="0">
                <a:latin typeface="Times New Roman" panose="02020603050405020304" pitchFamily="18" charset="0"/>
                <a:cs typeface="Times New Roman" panose="02020603050405020304" pitchFamily="18" charset="0"/>
              </a:rPr>
              <a:t>Shutter speed:</a:t>
            </a:r>
            <a:r>
              <a:rPr lang="en-US" sz="2400" dirty="0" smtClean="0">
                <a:latin typeface="Times New Roman" panose="02020603050405020304" pitchFamily="18" charset="0"/>
                <a:cs typeface="Times New Roman" panose="02020603050405020304" pitchFamily="18" charset="0"/>
              </a:rPr>
              <a:t> The amount of time your camera sensor is exposed to the world while taking a picture.</a:t>
            </a:r>
            <a:endParaRPr lang="en-US" sz="2400"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Aperture:</a:t>
            </a:r>
            <a:r>
              <a:rPr lang="en-US" sz="2400" dirty="0" smtClean="0">
                <a:latin typeface="Times New Roman" panose="02020603050405020304" pitchFamily="18" charset="0"/>
                <a:cs typeface="Times New Roman" panose="02020603050405020304" pitchFamily="18" charset="0"/>
              </a:rPr>
              <a:t> Represents a “pupil” in your lens that can open and close to let in different amounts of light. </a:t>
            </a:r>
          </a:p>
          <a:p>
            <a:r>
              <a:rPr lang="en-US" sz="2400" b="1" dirty="0" smtClean="0">
                <a:latin typeface="Times New Roman" panose="02020603050405020304" pitchFamily="18" charset="0"/>
                <a:cs typeface="Times New Roman" panose="02020603050405020304" pitchFamily="18" charset="0"/>
              </a:rPr>
              <a:t>ISO:</a:t>
            </a:r>
            <a:r>
              <a:rPr lang="en-US" sz="2400" dirty="0" smtClean="0">
                <a:latin typeface="Times New Roman" panose="02020603050405020304" pitchFamily="18" charset="0"/>
                <a:cs typeface="Times New Roman" panose="02020603050405020304" pitchFamily="18" charset="0"/>
              </a:rPr>
              <a:t> Technically a bit more complex, but similar to the sensitivity of film for taking pictures in different lighting conditions.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689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b="1" dirty="0">
                <a:latin typeface="Times New Roman" panose="02020603050405020304" pitchFamily="18" charset="0"/>
                <a:cs typeface="Times New Roman" panose="02020603050405020304" pitchFamily="18" charset="0"/>
              </a:rPr>
              <a:t>Equipment: Nikon D800E + 20mm f/1.8 lens. Camera settings: 20 second shutter speed, f/2.2 aperture, ISO 3200</a:t>
            </a:r>
          </a:p>
        </p:txBody>
      </p:sp>
      <p:pic>
        <p:nvPicPr>
          <p:cNvPr id="7170" name="Picture 2" descr="Milky Way photography requires a good understanding of camera settings and camera equipment. Here, the Milky Way rises over the Grand Teton mountains in Wyom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9458" y="2030651"/>
            <a:ext cx="7079810" cy="471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24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a:t>
            </a:r>
            <a:r>
              <a:rPr lang="en-US" b="1" dirty="0" smtClean="0">
                <a:latin typeface="Times New Roman" panose="02020603050405020304" pitchFamily="18" charset="0"/>
                <a:cs typeface="Times New Roman" panose="02020603050405020304" pitchFamily="18" charset="0"/>
              </a:rPr>
              <a:t>irst </a:t>
            </a:r>
            <a:r>
              <a:rPr lang="en-US" b="1" dirty="0" err="1">
                <a:latin typeface="Times New Roman" panose="02020603050405020304" pitchFamily="18" charset="0"/>
                <a:cs typeface="Times New Roman" panose="02020603050405020304" pitchFamily="18" charset="0"/>
              </a:rPr>
              <a:t>S</a:t>
            </a:r>
            <a:r>
              <a:rPr lang="en-US" b="1" dirty="0" err="1" smtClean="0">
                <a:latin typeface="Times New Roman" panose="02020603050405020304" pitchFamily="18" charset="0"/>
                <a:cs typeface="Times New Roman" panose="02020603050405020304" pitchFamily="18" charset="0"/>
              </a:rPr>
              <a:t>elfie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first photographic portrait ever taken was a self-portrait, or a “</a:t>
            </a:r>
            <a:r>
              <a:rPr lang="en-US" sz="3200" dirty="0" err="1">
                <a:latin typeface="Times New Roman" panose="02020603050405020304" pitchFamily="18" charset="0"/>
                <a:cs typeface="Times New Roman" panose="02020603050405020304" pitchFamily="18" charset="0"/>
              </a:rPr>
              <a:t>selfie</a:t>
            </a:r>
            <a:r>
              <a:rPr lang="en-US" sz="3200" dirty="0">
                <a:latin typeface="Times New Roman" panose="02020603050405020304" pitchFamily="18" charset="0"/>
                <a:cs typeface="Times New Roman" panose="02020603050405020304" pitchFamily="18" charset="0"/>
              </a:rPr>
              <a:t>”. It was captured in 1839 by Robert Cornelius, an amateur chemist and photography enthusiast from Philadelphia.</a:t>
            </a:r>
          </a:p>
        </p:txBody>
      </p:sp>
    </p:spTree>
    <p:extLst>
      <p:ext uri="{BB962C8B-B14F-4D97-AF65-F5344CB8AC3E}">
        <p14:creationId xmlns:p14="http://schemas.microsoft.com/office/powerpoint/2010/main" val="927431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First Steps on Your Photographic Journey</a:t>
            </a:r>
            <a:endParaRPr lang="en-US" b="1" dirty="0"/>
          </a:p>
        </p:txBody>
      </p:sp>
      <p:sp>
        <p:nvSpPr>
          <p:cNvPr id="3" name="Content Placeholder 2"/>
          <p:cNvSpPr>
            <a:spLocks noGrp="1"/>
          </p:cNvSpPr>
          <p:nvPr>
            <p:ph idx="1"/>
          </p:nvPr>
        </p:nvSpPr>
        <p:spPr>
          <a:xfrm>
            <a:off x="1154954" y="2308634"/>
            <a:ext cx="10487802" cy="3711166"/>
          </a:xfrm>
        </p:spPr>
        <p:txBody>
          <a:bodyPr>
            <a:noAutofit/>
          </a:bodyPr>
          <a:lstStyle/>
          <a:p>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photography, the technical and the creative go hand in hand.</a:t>
            </a:r>
          </a:p>
          <a:p>
            <a:r>
              <a:rPr lang="en-US" sz="2800" dirty="0">
                <a:latin typeface="Times New Roman" panose="02020603050405020304" pitchFamily="18" charset="0"/>
                <a:cs typeface="Times New Roman" panose="02020603050405020304" pitchFamily="18" charset="0"/>
              </a:rPr>
              <a:t>Remember the </a:t>
            </a:r>
            <a:r>
              <a:rPr lang="en-US" sz="2800" dirty="0" err="1">
                <a:latin typeface="Times New Roman" panose="02020603050405020304" pitchFamily="18" charset="0"/>
                <a:cs typeface="Times New Roman" panose="02020603050405020304" pitchFamily="18" charset="0"/>
              </a:rPr>
              <a:t>Ansel</a:t>
            </a:r>
            <a:r>
              <a:rPr lang="en-US" sz="2800" dirty="0">
                <a:latin typeface="Times New Roman" panose="02020603050405020304" pitchFamily="18" charset="0"/>
                <a:cs typeface="Times New Roman" panose="02020603050405020304" pitchFamily="18" charset="0"/>
              </a:rPr>
              <a:t> Adams quote from earlier? There is nothing worse than a sharp image of a fuzzy concept. </a:t>
            </a:r>
            <a:r>
              <a:rPr lang="en-US" sz="2800" i="1" dirty="0">
                <a:latin typeface="Times New Roman" panose="02020603050405020304" pitchFamily="18" charset="0"/>
                <a:cs typeface="Times New Roman" panose="02020603050405020304" pitchFamily="18" charset="0"/>
              </a:rPr>
              <a:t>If the idea behind a photo is weak, using the right camera settings won’t make it better</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the same time, camera settings are some of the most important tools you have at your disposal. In a way, every technical choice is really an artistic choice in disguise. These settings </a:t>
            </a:r>
            <a:r>
              <a:rPr lang="en-US" sz="2800" i="1" dirty="0">
                <a:latin typeface="Times New Roman" panose="02020603050405020304" pitchFamily="18" charset="0"/>
                <a:cs typeface="Times New Roman" panose="02020603050405020304" pitchFamily="18" charset="0"/>
              </a:rPr>
              <a:t>are</a:t>
            </a:r>
            <a:r>
              <a:rPr lang="en-US" sz="2800" dirty="0">
                <a:latin typeface="Times New Roman" panose="02020603050405020304" pitchFamily="18" charset="0"/>
                <a:cs typeface="Times New Roman" panose="02020603050405020304" pitchFamily="18" charset="0"/>
              </a:rPr>
              <a:t> worth learning. Your understanding of photography will improve tenfold when you understand how camera settings work</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38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Photography?</a:t>
            </a:r>
            <a:endParaRPr lang="en-US" b="1" dirty="0"/>
          </a:p>
        </p:txBody>
      </p:sp>
      <p:sp>
        <p:nvSpPr>
          <p:cNvPr id="3" name="Content Placeholder 2"/>
          <p:cNvSpPr>
            <a:spLocks noGrp="1"/>
          </p:cNvSpPr>
          <p:nvPr>
            <p:ph idx="1"/>
          </p:nvPr>
        </p:nvSpPr>
        <p:spPr/>
        <p:txBody>
          <a:bodyPr>
            <a:normAutofit fontScale="85000" lnSpcReduction="10000"/>
          </a:bodyPr>
          <a:lstStyle/>
          <a:p>
            <a:r>
              <a:rPr lang="en-US" sz="3200" dirty="0" smtClean="0">
                <a:latin typeface="Times New Roman" panose="02020603050405020304" pitchFamily="18" charset="0"/>
                <a:cs typeface="Times New Roman" panose="02020603050405020304" pitchFamily="18" charset="0"/>
              </a:rPr>
              <a:t>Photography </a:t>
            </a:r>
            <a:r>
              <a:rPr lang="en-US" sz="3200" dirty="0">
                <a:latin typeface="Times New Roman" panose="02020603050405020304" pitchFamily="18" charset="0"/>
                <a:cs typeface="Times New Roman" panose="02020603050405020304" pitchFamily="18" charset="0"/>
              </a:rPr>
              <a:t>is the art of capturing light with a camera, usually via a digital sensor or film, to create an image. With the right camera equipment, you can even photograph wavelengths of light invisible to the human eye, including UV, infrared, and radio.</a:t>
            </a:r>
          </a:p>
          <a:p>
            <a:r>
              <a:rPr lang="en-US" sz="3200" dirty="0">
                <a:latin typeface="Times New Roman" panose="02020603050405020304" pitchFamily="18" charset="0"/>
                <a:cs typeface="Times New Roman" panose="02020603050405020304" pitchFamily="18" charset="0"/>
              </a:rPr>
              <a:t>The first permanent photograph was captured in 1826 (some sources say 1827) by Joseph </a:t>
            </a:r>
            <a:r>
              <a:rPr lang="en-US" sz="3200" dirty="0" err="1">
                <a:latin typeface="Times New Roman" panose="02020603050405020304" pitchFamily="18" charset="0"/>
                <a:cs typeface="Times New Roman" panose="02020603050405020304" pitchFamily="18" charset="0"/>
              </a:rPr>
              <a:t>Nicéphore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Niépce</a:t>
            </a:r>
            <a:r>
              <a:rPr lang="en-US" sz="3200" dirty="0">
                <a:latin typeface="Times New Roman" panose="02020603050405020304" pitchFamily="18" charset="0"/>
                <a:cs typeface="Times New Roman" panose="02020603050405020304" pitchFamily="18" charset="0"/>
              </a:rPr>
              <a:t> in France. It shows the roof of a building lit by the sun. </a:t>
            </a:r>
          </a:p>
        </p:txBody>
      </p:sp>
    </p:spTree>
    <p:extLst>
      <p:ext uri="{BB962C8B-B14F-4D97-AF65-F5344CB8AC3E}">
        <p14:creationId xmlns:p14="http://schemas.microsoft.com/office/powerpoint/2010/main" val="361207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dirty="0"/>
              <a:t>“View from the Window at Le Gras” by Joseph </a:t>
            </a:r>
            <a:r>
              <a:rPr lang="en-US" b="1" i="1" dirty="0" err="1"/>
              <a:t>Nicéphore</a:t>
            </a:r>
            <a:r>
              <a:rPr lang="en-US" b="1" i="1" dirty="0"/>
              <a:t> </a:t>
            </a:r>
            <a:r>
              <a:rPr lang="en-US" b="1" i="1" dirty="0" err="1"/>
              <a:t>Niépce</a:t>
            </a:r>
            <a:endParaRPr lang="en-US" b="1" dirty="0"/>
          </a:p>
        </p:txBody>
      </p:sp>
      <p:pic>
        <p:nvPicPr>
          <p:cNvPr id="1026" name="Picture 2" descr="View from the Window at Le Gras, The First Photo Ever Taken, by Joseph Nicéphore Niépc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97934" y="2414679"/>
            <a:ext cx="6065560" cy="422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The </a:t>
            </a:r>
            <a:r>
              <a:rPr lang="en-US" sz="3200" dirty="0" smtClean="0">
                <a:latin typeface="Times New Roman" panose="02020603050405020304" pitchFamily="18" charset="0"/>
                <a:cs typeface="Times New Roman" panose="02020603050405020304" pitchFamily="18" charset="0"/>
              </a:rPr>
              <a:t>main purpose </a:t>
            </a:r>
            <a:r>
              <a:rPr lang="en-US" sz="3200" dirty="0">
                <a:latin typeface="Times New Roman" panose="02020603050405020304" pitchFamily="18" charset="0"/>
                <a:cs typeface="Times New Roman" panose="02020603050405020304" pitchFamily="18" charset="0"/>
              </a:rPr>
              <a:t>of this </a:t>
            </a:r>
            <a:r>
              <a:rPr lang="en-US" sz="3200" dirty="0" smtClean="0">
                <a:latin typeface="Times New Roman" panose="02020603050405020304" pitchFamily="18" charset="0"/>
                <a:cs typeface="Times New Roman" panose="02020603050405020304" pitchFamily="18" charset="0"/>
              </a:rPr>
              <a:t>lecture </a:t>
            </a:r>
            <a:r>
              <a:rPr lang="en-US" sz="3200" dirty="0">
                <a:latin typeface="Times New Roman" panose="02020603050405020304" pitchFamily="18" charset="0"/>
                <a:cs typeface="Times New Roman" panose="02020603050405020304" pitchFamily="18" charset="0"/>
              </a:rPr>
              <a:t>is to introduce the past and present worlds of photography. You will also find some important tips to help you take better photos along the way.</a:t>
            </a:r>
          </a:p>
        </p:txBody>
      </p:sp>
    </p:spTree>
    <p:extLst>
      <p:ext uri="{BB962C8B-B14F-4D97-AF65-F5344CB8AC3E}">
        <p14:creationId xmlns:p14="http://schemas.microsoft.com/office/powerpoint/2010/main" val="186893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 Brief History of Photography and the People Who Made It Succeed</a:t>
            </a:r>
          </a:p>
        </p:txBody>
      </p:sp>
      <p:sp>
        <p:nvSpPr>
          <p:cNvPr id="3" name="Content Placeholder 2"/>
          <p:cNvSpPr>
            <a:spLocks noGrp="1"/>
          </p:cNvSpPr>
          <p:nvPr>
            <p:ph idx="1"/>
          </p:nvPr>
        </p:nvSpPr>
        <p:spPr/>
        <p:txBody>
          <a:bodyPr>
            <a:normAutofit fontScale="85000" lnSpcReduction="20000"/>
          </a:bodyPr>
          <a:lstStyle/>
          <a:p>
            <a:r>
              <a:rPr lang="en-US" sz="3200" dirty="0">
                <a:latin typeface="Times New Roman" panose="02020603050405020304" pitchFamily="18" charset="0"/>
                <a:cs typeface="Times New Roman" panose="02020603050405020304" pitchFamily="18" charset="0"/>
              </a:rPr>
              <a:t>Color photography started to become popular and accessible with the release of Eastman Kodak’s “</a:t>
            </a:r>
            <a:r>
              <a:rPr lang="en-US" sz="3200" dirty="0" err="1">
                <a:latin typeface="Times New Roman" panose="02020603050405020304" pitchFamily="18" charset="0"/>
                <a:cs typeface="Times New Roman" panose="02020603050405020304" pitchFamily="18" charset="0"/>
              </a:rPr>
              <a:t>Kodachrome</a:t>
            </a:r>
            <a:r>
              <a:rPr lang="en-US" sz="3200" dirty="0">
                <a:latin typeface="Times New Roman" panose="02020603050405020304" pitchFamily="18" charset="0"/>
                <a:cs typeface="Times New Roman" panose="02020603050405020304" pitchFamily="18" charset="0"/>
              </a:rPr>
              <a:t>” film in the 1930s. Before that, almost all photos were monochromatic – although a handful of photographers, toeing the line between chemists and alchemists, had been using specialized techniques to capture color images</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 decades before. You’ll find some </a:t>
            </a:r>
            <a:r>
              <a:rPr lang="en-US" sz="3200" b="1" dirty="0">
                <a:latin typeface="Times New Roman" panose="02020603050405020304" pitchFamily="18" charset="0"/>
                <a:cs typeface="Times New Roman" panose="02020603050405020304" pitchFamily="18" charset="0"/>
              </a:rPr>
              <a:t>fascinating galleries</a:t>
            </a:r>
            <a:r>
              <a:rPr lang="en-US" sz="3200" dirty="0">
                <a:latin typeface="Times New Roman" panose="02020603050405020304" pitchFamily="18" charset="0"/>
                <a:cs typeface="Times New Roman" panose="02020603050405020304" pitchFamily="18" charset="0"/>
              </a:rPr>
              <a:t> of photos from the 1800s or early 1900s captured in full color, worth exploring if you have not seen them already.</a:t>
            </a:r>
          </a:p>
        </p:txBody>
      </p:sp>
    </p:spTree>
    <p:extLst>
      <p:ext uri="{BB962C8B-B14F-4D97-AF65-F5344CB8AC3E}">
        <p14:creationId xmlns:p14="http://schemas.microsoft.com/office/powerpoint/2010/main" val="296983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These scientist-magicians, the first color photographers, are hardly alone in pushing the boundaries of one of the world’s newest art forms. The history of photography has always been a history of people – artists and inventors who steered the field into the modern era.</a:t>
            </a:r>
          </a:p>
        </p:txBody>
      </p:sp>
    </p:spTree>
    <p:extLst>
      <p:ext uri="{BB962C8B-B14F-4D97-AF65-F5344CB8AC3E}">
        <p14:creationId xmlns:p14="http://schemas.microsoft.com/office/powerpoint/2010/main" val="302364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a:latin typeface="Times New Roman" panose="02020603050405020304" pitchFamily="18" charset="0"/>
                <a:cs typeface="Times New Roman" panose="02020603050405020304" pitchFamily="18" charset="0"/>
              </a:rPr>
              <a:t>So, below, you’ll find a brief introduction to some of photography’s most important names. Their discoveries, creations, ideas, and photographs shape our own pictures to this day, subtly or not. Although this is just a brief bird’s-eye view, these nonetheless are people you should know before you step into the technical side of </a:t>
            </a:r>
            <a:r>
              <a:rPr lang="en-US" sz="2800" dirty="0" smtClean="0">
                <a:latin typeface="Times New Roman" panose="02020603050405020304" pitchFamily="18" charset="0"/>
                <a:cs typeface="Times New Roman" panose="02020603050405020304" pitchFamily="18" charset="0"/>
              </a:rPr>
              <a:t>photography</a:t>
            </a:r>
            <a:r>
              <a:rPr lang="en-US" dirty="0" smtClean="0"/>
              <a:t>. </a:t>
            </a:r>
            <a:endParaRPr lang="en-US" dirty="0"/>
          </a:p>
        </p:txBody>
      </p:sp>
    </p:spTree>
    <p:extLst>
      <p:ext uri="{BB962C8B-B14F-4D97-AF65-F5344CB8AC3E}">
        <p14:creationId xmlns:p14="http://schemas.microsoft.com/office/powerpoint/2010/main" val="1963436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629</TotalTime>
  <Words>1587</Words>
  <Application>Microsoft Office PowerPoint</Application>
  <PresentationFormat>Widescreen</PresentationFormat>
  <Paragraphs>82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Century Gothic</vt:lpstr>
      <vt:lpstr>Times New Roman</vt:lpstr>
      <vt:lpstr>Wingdings 3</vt:lpstr>
      <vt:lpstr>Ion Boardroom</vt:lpstr>
      <vt:lpstr>Introduction to Photography </vt:lpstr>
      <vt:lpstr>Photography literally Meaning </vt:lpstr>
      <vt:lpstr>Definition </vt:lpstr>
      <vt:lpstr>What Is Photography?</vt:lpstr>
      <vt:lpstr>“View from the Window at Le Gras” by Joseph Nicéphore Niépce</vt:lpstr>
      <vt:lpstr>PowerPoint Presentation</vt:lpstr>
      <vt:lpstr>A Brief History of Photography and the People Who Made It Succeed</vt:lpstr>
      <vt:lpstr>PowerPoint Presentation</vt:lpstr>
      <vt:lpstr>PowerPoint Presentation</vt:lpstr>
      <vt:lpstr>Joseph Nicéphore Niépce</vt:lpstr>
      <vt:lpstr>PowerPoint Presentation</vt:lpstr>
      <vt:lpstr>Louis Daguerre</vt:lpstr>
      <vt:lpstr>A daguerreotype of Louis Daguerre. Today, this is known as daguerreoception</vt:lpstr>
      <vt:lpstr>Alfred Stieglitz</vt:lpstr>
      <vt:lpstr>Dorothea Lange</vt:lpstr>
      <vt:lpstr>“Migrant Mother,” Dorothea Lange’s most famous photograph</vt:lpstr>
      <vt:lpstr>Ansel Adams</vt:lpstr>
      <vt:lpstr>“The Tetons and the Snake River,” by Ansel Adams. Public domain</vt:lpstr>
      <vt:lpstr>What Camera Do You Need for Photography?</vt:lpstr>
      <vt:lpstr>PowerPoint Presentation</vt:lpstr>
      <vt:lpstr>PowerPoint Presentation</vt:lpstr>
      <vt:lpstr>PowerPoint Presentation</vt:lpstr>
      <vt:lpstr>At This Point, What Other Camera Gear and Accessories Do You Need?</vt:lpstr>
      <vt:lpstr>PowerPoint Presentation</vt:lpstr>
      <vt:lpstr>Post-processing software.</vt:lpstr>
      <vt:lpstr>PowerPoint Presentation</vt:lpstr>
      <vt:lpstr>PowerPoint Presentation</vt:lpstr>
      <vt:lpstr>PowerPoint Presentation</vt:lpstr>
      <vt:lpstr>The Three Fundamental Camera Settings You Should Know</vt:lpstr>
      <vt:lpstr>PowerPoint Presentation</vt:lpstr>
      <vt:lpstr>Equipment: Nikon D800E + 20mm f/1.8 lens. Camera settings: 20 second shutter speed, f/2.2 aperture, ISO 3200</vt:lpstr>
      <vt:lpstr>First Selfie</vt:lpstr>
      <vt:lpstr>The First Steps on Your Photographic Journey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Photography</dc:title>
  <dc:creator>naDia</dc:creator>
  <cp:lastModifiedBy>naDia</cp:lastModifiedBy>
  <cp:revision>10</cp:revision>
  <dcterms:created xsi:type="dcterms:W3CDTF">2020-05-02T08:31:55Z</dcterms:created>
  <dcterms:modified xsi:type="dcterms:W3CDTF">2020-05-03T04:20:43Z</dcterms:modified>
</cp:coreProperties>
</file>