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8016" autoAdjust="0"/>
  </p:normalViewPr>
  <p:slideViewPr>
    <p:cSldViewPr>
      <p:cViewPr varScale="1">
        <p:scale>
          <a:sx n="51" d="100"/>
          <a:sy n="51" d="100"/>
        </p:scale>
        <p:origin x="-6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31E05A-55D4-42C7-BAD7-E77608E08EFC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3BB93-2E56-4220-9FC8-54E042BF8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Visits of key locations and make them understand the operations of the company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Presentations by departmental and divisional heads to let them understand the proper functions of the board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Informal meetings with managers to understand the management culture of the company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Meetings with major shareholders and institutional shareholders to understand the expectations of the owners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Meeting with external advisors like </a:t>
            </a:r>
            <a:r>
              <a:rPr lang="en-US" dirty="0" smtClean="0">
                <a:solidFill>
                  <a:srgbClr val="FF0000"/>
                </a:solidFill>
              </a:rPr>
              <a:t>Tax advisors, Financial consultants and external auditors  </a:t>
            </a:r>
            <a:r>
              <a:rPr lang="en-US" dirty="0" smtClean="0"/>
              <a:t>to understand the problem solving approach of the company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Formal training in corporate governance, technical aspects of company’s operations, legal and tax matters etc 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3BB93-2E56-4220-9FC8-54E042BF8A5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3BB93-2E56-4220-9FC8-54E042BF8A5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3BB93-2E56-4220-9FC8-54E042BF8A5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Trading by the insiders,</a:t>
            </a:r>
            <a:r>
              <a:rPr lang="en-US" baseline="0" dirty="0" smtClean="0"/>
              <a:t> insiders = directors and major shareholders of the company or those who have more information about the inside decisions of the company……..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3BB93-2E56-4220-9FC8-54E042BF8A5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Directors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Board of Directors = Directors of the board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Director’s dealing in company’s shares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 rot="21002962">
            <a:off x="914400" y="2209800"/>
            <a:ext cx="76962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Insider trading </a:t>
            </a:r>
          </a:p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And </a:t>
            </a:r>
          </a:p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Market abuse 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Dominant personality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What to consider before nominating a director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Suitable for company and having proper knowledge of the business of company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Financial and moral corruption history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Personal traits [Quarrelsome, high nosed, too obliging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Willingness to give time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Sound Judgment 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Directors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Executive directors </a:t>
            </a:r>
          </a:p>
          <a:p>
            <a:pPr>
              <a:buNone/>
            </a:pPr>
            <a:r>
              <a:rPr lang="en-US" dirty="0" smtClean="0"/>
              <a:t>Non-Executive directors</a:t>
            </a:r>
          </a:p>
          <a:p>
            <a:pPr>
              <a:buNone/>
            </a:pPr>
            <a:r>
              <a:rPr lang="en-US" dirty="0" smtClean="0"/>
              <a:t>Representative-non executive directors </a:t>
            </a:r>
          </a:p>
          <a:p>
            <a:pPr>
              <a:buNone/>
            </a:pPr>
            <a:r>
              <a:rPr lang="en-US" dirty="0" smtClean="0"/>
              <a:t>Independent non- executive directors</a:t>
            </a:r>
          </a:p>
          <a:p>
            <a:pPr>
              <a:buNone/>
            </a:pPr>
            <a:r>
              <a:rPr lang="en-US" dirty="0" smtClean="0"/>
              <a:t>De-Facto Director</a:t>
            </a:r>
          </a:p>
          <a:p>
            <a:pPr>
              <a:buNone/>
            </a:pPr>
            <a:r>
              <a:rPr lang="en-US" dirty="0" smtClean="0"/>
              <a:t>Shadow director</a:t>
            </a:r>
          </a:p>
          <a:p>
            <a:pPr>
              <a:buNone/>
            </a:pPr>
            <a:r>
              <a:rPr lang="en-US" dirty="0" smtClean="0"/>
              <a:t>Alternate Director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Preserving the independence of directors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NO relationship with the owners, or major shareholders or any other director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No material interest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Non- immediate past employee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Should not connected with organization that has commercial relations with the company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Should not be director of the company of the same group. </a:t>
            </a:r>
          </a:p>
          <a:p>
            <a:pPr>
              <a:buFont typeface="Wingdings" pitchFamily="2" charset="2"/>
              <a:buChar char="v"/>
            </a:pPr>
            <a:r>
              <a:rPr lang="en-US" i="1" u="sng" dirty="0" smtClean="0"/>
              <a:t>Willingness of company that independent should be independent. </a:t>
            </a:r>
            <a:endParaRPr lang="en-US" i="1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Situation in Pakistan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/>
              <a:t>Dominant families owned all powers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Less remuneration to INEDs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Equal treatment of law with directors 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Lack of interest of Institutional investors for INEDs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Pool of professionals in not available 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Criticism on INEDs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knowledge about company </a:t>
            </a:r>
          </a:p>
          <a:p>
            <a:r>
              <a:rPr lang="en-US" dirty="0" smtClean="0"/>
              <a:t>No time for company </a:t>
            </a:r>
          </a:p>
          <a:p>
            <a:r>
              <a:rPr lang="en-US" dirty="0" smtClean="0"/>
              <a:t>Less remuneration less hard work</a:t>
            </a:r>
          </a:p>
          <a:p>
            <a:r>
              <a:rPr lang="en-US" dirty="0" smtClean="0"/>
              <a:t>Difficult to avoid relationship between major shareholder and INEDs</a:t>
            </a:r>
          </a:p>
          <a:p>
            <a:r>
              <a:rPr lang="en-US" dirty="0" smtClean="0"/>
              <a:t>Reciprocity issue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Directors Induction Program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Visits of key locations</a:t>
            </a:r>
          </a:p>
          <a:p>
            <a:r>
              <a:rPr lang="en-US" dirty="0" smtClean="0"/>
              <a:t>Presentations</a:t>
            </a:r>
          </a:p>
          <a:p>
            <a:r>
              <a:rPr lang="en-US" dirty="0" smtClean="0"/>
              <a:t>Informal meetings</a:t>
            </a:r>
          </a:p>
          <a:p>
            <a:r>
              <a:rPr lang="en-US" dirty="0" smtClean="0"/>
              <a:t>Meetings with major shareholders and institutional shareholders</a:t>
            </a:r>
          </a:p>
          <a:p>
            <a:r>
              <a:rPr lang="en-US" dirty="0" smtClean="0"/>
              <a:t>Meeting with external advisors</a:t>
            </a:r>
          </a:p>
          <a:p>
            <a:r>
              <a:rPr lang="en-US" dirty="0" smtClean="0"/>
              <a:t>Formal trainings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of Director’s interest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Detail of any shares held by or </a:t>
            </a:r>
            <a:r>
              <a:rPr lang="en-US" dirty="0" smtClean="0"/>
              <a:t>his/her  </a:t>
            </a:r>
            <a:r>
              <a:rPr lang="en-US" dirty="0" smtClean="0"/>
              <a:t>family in the company </a:t>
            </a:r>
          </a:p>
          <a:p>
            <a:r>
              <a:rPr lang="en-US" dirty="0" smtClean="0"/>
              <a:t>Details of other directorships held </a:t>
            </a:r>
          </a:p>
          <a:p>
            <a:r>
              <a:rPr lang="en-US" dirty="0" smtClean="0"/>
              <a:t>Interests in other companies that have any relationship with the company in which he is director</a:t>
            </a:r>
          </a:p>
          <a:p>
            <a:r>
              <a:rPr lang="en-US" dirty="0" smtClean="0"/>
              <a:t>His past relationships with executive directors or major shareholders of the company </a:t>
            </a:r>
          </a:p>
          <a:p>
            <a:r>
              <a:rPr lang="en-US" dirty="0" smtClean="0"/>
              <a:t>Any other relevant information that may have bearing on his performance as a director of the company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Director’s dealing with the company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Fair and at an arm’s length </a:t>
            </a:r>
          </a:p>
          <a:p>
            <a:r>
              <a:rPr lang="en-US" dirty="0" smtClean="0"/>
              <a:t>No loans to directors </a:t>
            </a:r>
          </a:p>
          <a:p>
            <a:r>
              <a:rPr lang="en-US" dirty="0" smtClean="0"/>
              <a:t>Disclosure of conflict of interest </a:t>
            </a:r>
          </a:p>
          <a:p>
            <a:r>
              <a:rPr lang="en-US" dirty="0" smtClean="0"/>
              <a:t>Collective responsibility of board to avoid misuse of information </a:t>
            </a:r>
          </a:p>
          <a:p>
            <a:r>
              <a:rPr lang="en-US" dirty="0" smtClean="0"/>
              <a:t>Major transactions with directors should be approved by the shareholders </a:t>
            </a:r>
          </a:p>
          <a:p>
            <a:r>
              <a:rPr lang="en-US" dirty="0" smtClean="0"/>
              <a:t>All transactions with directors must be disclosed in the annual report of the company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470</Words>
  <Application>Microsoft Office PowerPoint</Application>
  <PresentationFormat>On-screen Show (4:3)</PresentationFormat>
  <Paragraphs>73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The Directors</vt:lpstr>
      <vt:lpstr>What to consider before nominating a director</vt:lpstr>
      <vt:lpstr>Types of Directors </vt:lpstr>
      <vt:lpstr>Preserving the independence of directors</vt:lpstr>
      <vt:lpstr>Situation in Pakistan </vt:lpstr>
      <vt:lpstr>Criticism on INEDs</vt:lpstr>
      <vt:lpstr>Directors Induction Program </vt:lpstr>
      <vt:lpstr>Register of Director’s interest </vt:lpstr>
      <vt:lpstr>Director’s dealing with the company </vt:lpstr>
      <vt:lpstr>Director’s dealing in company’s shares</vt:lpstr>
      <vt:lpstr>Dominant personality issue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Directors</dc:title>
  <dc:creator>HTC</dc:creator>
  <cp:lastModifiedBy>HTC</cp:lastModifiedBy>
  <cp:revision>23</cp:revision>
  <dcterms:created xsi:type="dcterms:W3CDTF">2006-08-16T00:00:00Z</dcterms:created>
  <dcterms:modified xsi:type="dcterms:W3CDTF">2020-03-24T11:06:41Z</dcterms:modified>
</cp:coreProperties>
</file>