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847F37A-5278-408F-8B0F-2392E6DAEFFD}" type="datetimeFigureOut">
              <a:rPr lang="en-US" smtClean="0"/>
              <a:t>4/19/2020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AB00E6A-44B9-4EF1-AE2E-F58A128F014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847F37A-5278-408F-8B0F-2392E6DAEFFD}"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847F37A-5278-408F-8B0F-2392E6DAEFFD}"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847F37A-5278-408F-8B0F-2392E6DAEFFD}"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847F37A-5278-408F-8B0F-2392E6DAEFFD}"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00E6A-44B9-4EF1-AE2E-F58A128F014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847F37A-5278-408F-8B0F-2392E6DAEFFD}"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847F37A-5278-408F-8B0F-2392E6DAEFFD}"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D847F37A-5278-408F-8B0F-2392E6DAEFFD}" type="datetimeFigureOut">
              <a:rPr lang="en-US" smtClean="0"/>
              <a:t>4/19/2020</a:t>
            </a:fld>
            <a:endParaRPr lang="en-US"/>
          </a:p>
        </p:txBody>
      </p:sp>
      <p:sp>
        <p:nvSpPr>
          <p:cNvPr id="8" name="Slide Number Placeholder 7"/>
          <p:cNvSpPr>
            <a:spLocks noGrp="1"/>
          </p:cNvSpPr>
          <p:nvPr>
            <p:ph type="sldNum" sz="quarter" idx="11"/>
          </p:nvPr>
        </p:nvSpPr>
        <p:spPr/>
        <p:txBody>
          <a:bodyPr/>
          <a:lstStyle/>
          <a:p>
            <a:fld id="{3AB00E6A-44B9-4EF1-AE2E-F58A128F014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7F37A-5278-408F-8B0F-2392E6DAEFFD}"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847F37A-5278-408F-8B0F-2392E6DAEFFD}"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AB00E6A-44B9-4EF1-AE2E-F58A128F014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847F37A-5278-408F-8B0F-2392E6DAEFFD}"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00E6A-44B9-4EF1-AE2E-F58A128F014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847F37A-5278-408F-8B0F-2392E6DAEFFD}" type="datetimeFigureOut">
              <a:rPr lang="en-US" smtClean="0"/>
              <a:t>4/19/2020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AB00E6A-44B9-4EF1-AE2E-F58A128F014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337560"/>
            <a:ext cx="8534400" cy="2758440"/>
          </a:xfrm>
        </p:spPr>
        <p:txBody>
          <a:bodyPr>
            <a:normAutofit fontScale="90000"/>
          </a:bodyPr>
          <a:lstStyle/>
          <a:p>
            <a:r>
              <a:rPr lang="en-US" u="sng" dirty="0"/>
              <a:t>Formative Research </a:t>
            </a:r>
            <a:br>
              <a:rPr lang="en-US" dirty="0"/>
            </a:br>
            <a:r>
              <a:rPr lang="en-US" sz="2000" dirty="0"/>
              <a:t>for</a:t>
            </a:r>
            <a:r>
              <a:rPr lang="en-US" dirty="0"/>
              <a:t> </a:t>
            </a:r>
            <a:br>
              <a:rPr lang="en-US" dirty="0"/>
            </a:br>
            <a:r>
              <a:rPr lang="en-US" dirty="0"/>
              <a:t>Campaign Design and Evaluation </a:t>
            </a:r>
            <a:br>
              <a:rPr lang="en-US" dirty="0"/>
            </a:br>
            <a:endParaRPr lang="en-US" dirty="0"/>
          </a:p>
        </p:txBody>
      </p:sp>
      <p:sp>
        <p:nvSpPr>
          <p:cNvPr id="3" name="Subtitle 2"/>
          <p:cNvSpPr>
            <a:spLocks noGrp="1"/>
          </p:cNvSpPr>
          <p:nvPr>
            <p:ph type="subTitle" idx="1"/>
          </p:nvPr>
        </p:nvSpPr>
        <p:spPr>
          <a:xfrm>
            <a:off x="2209800" y="1676400"/>
            <a:ext cx="6480048" cy="1752600"/>
          </a:xfrm>
        </p:spPr>
        <p:txBody>
          <a:bodyPr>
            <a:normAutofit/>
          </a:bodyPr>
          <a:lstStyle/>
          <a:p>
            <a:r>
              <a:rPr lang="en-US" altLang="en-PK" dirty="0"/>
              <a:t>Dr. Mudassar H. Shah</a:t>
            </a:r>
          </a:p>
          <a:p>
            <a:r>
              <a:rPr lang="en-US" altLang="en-PK" dirty="0"/>
              <a:t>Department of Communication and Media Studies</a:t>
            </a:r>
          </a:p>
          <a:p>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Quantitative Research</a:t>
            </a:r>
          </a:p>
        </p:txBody>
      </p:sp>
      <p:sp>
        <p:nvSpPr>
          <p:cNvPr id="3" name="Content Placeholder 2"/>
          <p:cNvSpPr>
            <a:spLocks noGrp="1"/>
          </p:cNvSpPr>
          <p:nvPr>
            <p:ph idx="1"/>
          </p:nvPr>
        </p:nvSpPr>
        <p:spPr/>
        <p:txBody>
          <a:bodyPr/>
          <a:lstStyle/>
          <a:p>
            <a:r>
              <a:rPr lang="en-US" dirty="0"/>
              <a:t>Numbers/Percentages</a:t>
            </a:r>
          </a:p>
          <a:p>
            <a:r>
              <a:rPr lang="en-US" dirty="0"/>
              <a:t>Measurable</a:t>
            </a:r>
          </a:p>
          <a:p>
            <a:r>
              <a:rPr lang="en-US" dirty="0"/>
              <a:t>Statistical Analysis </a:t>
            </a:r>
          </a:p>
          <a:p>
            <a:r>
              <a:rPr lang="en-US" dirty="0"/>
              <a:t>Employs mathematical models, </a:t>
            </a:r>
          </a:p>
          <a:p>
            <a:r>
              <a:rPr lang="en-US" dirty="0"/>
              <a:t>theories, hypotheses </a:t>
            </a:r>
          </a:p>
          <a:p>
            <a:r>
              <a:rPr lang="en-US" dirty="0"/>
              <a:t>Example: Surveys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Mixed Methods</a:t>
            </a:r>
          </a:p>
        </p:txBody>
      </p:sp>
      <p:sp>
        <p:nvSpPr>
          <p:cNvPr id="5" name="Rectangle 4"/>
          <p:cNvSpPr/>
          <p:nvPr/>
        </p:nvSpPr>
        <p:spPr>
          <a:xfrm>
            <a:off x="914400" y="1447800"/>
            <a:ext cx="7315200" cy="1752600"/>
          </a:xfrm>
          <a:prstGeom prst="rect">
            <a:avLst/>
          </a:prstGeom>
        </p:spPr>
        <p:txBody>
          <a:bodyPr wrap="square">
            <a:spAutoFit/>
          </a:bodyPr>
          <a:lstStyle/>
          <a:p>
            <a:r>
              <a:rPr lang="en-US" sz="3600" dirty="0"/>
              <a:t>Mixing of methodologies</a:t>
            </a:r>
          </a:p>
          <a:p>
            <a:r>
              <a:rPr lang="en-US" sz="3600" dirty="0"/>
              <a:t>• Strengthens data</a:t>
            </a:r>
          </a:p>
          <a:p>
            <a:r>
              <a:rPr lang="en-US" sz="3600" dirty="0"/>
              <a:t>• Triangulation</a:t>
            </a:r>
          </a:p>
        </p:txBody>
      </p:sp>
      <p:sp>
        <p:nvSpPr>
          <p:cNvPr id="7" name="TextBox 6"/>
          <p:cNvSpPr txBox="1"/>
          <p:nvPr/>
        </p:nvSpPr>
        <p:spPr>
          <a:xfrm>
            <a:off x="304800" y="5943600"/>
            <a:ext cx="4419600" cy="646331"/>
          </a:xfrm>
          <a:prstGeom prst="rect">
            <a:avLst/>
          </a:prstGeom>
          <a:noFill/>
        </p:spPr>
        <p:txBody>
          <a:bodyPr wrap="square" rtlCol="0">
            <a:spAutoFit/>
          </a:bodyPr>
          <a:lstStyle/>
          <a:p>
            <a:r>
              <a:rPr lang="en-US" dirty="0"/>
              <a:t>***I need to draw a fig for students’ understanding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Outcomes of Formative Research</a:t>
            </a:r>
            <a:br>
              <a:rPr lang="en-US" dirty="0"/>
            </a:br>
            <a:endParaRPr lang="en-US" dirty="0"/>
          </a:p>
        </p:txBody>
      </p:sp>
      <p:sp>
        <p:nvSpPr>
          <p:cNvPr id="3" name="Content Placeholder 2"/>
          <p:cNvSpPr>
            <a:spLocks noGrp="1"/>
          </p:cNvSpPr>
          <p:nvPr>
            <p:ph idx="1"/>
          </p:nvPr>
        </p:nvSpPr>
        <p:spPr>
          <a:xfrm>
            <a:off x="457200" y="1600200"/>
            <a:ext cx="8458200" cy="4525963"/>
          </a:xfrm>
        </p:spPr>
        <p:txBody>
          <a:bodyPr>
            <a:noAutofit/>
          </a:bodyPr>
          <a:lstStyle/>
          <a:p>
            <a:pPr>
              <a:buNone/>
            </a:pPr>
            <a:r>
              <a:rPr lang="en-US" sz="4000" dirty="0"/>
              <a:t>1. Informs program planning and research design </a:t>
            </a:r>
          </a:p>
          <a:p>
            <a:pPr>
              <a:buNone/>
            </a:pPr>
            <a:r>
              <a:rPr lang="en-US" sz="4000" dirty="0"/>
              <a:t>2. Ensures program is culturally appropriate </a:t>
            </a:r>
          </a:p>
          <a:p>
            <a:pPr>
              <a:buNone/>
            </a:pPr>
            <a:r>
              <a:rPr lang="en-US" sz="4000" dirty="0"/>
              <a:t>3. Support in developing partnerships with community members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Informs Program Planning and Design </a:t>
            </a:r>
          </a:p>
        </p:txBody>
      </p:sp>
      <p:sp>
        <p:nvSpPr>
          <p:cNvPr id="3" name="Content Placeholder 2"/>
          <p:cNvSpPr>
            <a:spLocks noGrp="1"/>
          </p:cNvSpPr>
          <p:nvPr>
            <p:ph idx="1"/>
          </p:nvPr>
        </p:nvSpPr>
        <p:spPr/>
        <p:txBody>
          <a:bodyPr>
            <a:normAutofit fontScale="92500" lnSpcReduction="20000"/>
          </a:bodyPr>
          <a:lstStyle/>
          <a:p>
            <a:pPr>
              <a:buNone/>
            </a:pPr>
            <a:r>
              <a:rPr lang="en-US" dirty="0"/>
              <a:t>• Identify gaps in knowledge and barriers</a:t>
            </a:r>
          </a:p>
          <a:p>
            <a:pPr>
              <a:buNone/>
            </a:pPr>
            <a:r>
              <a:rPr lang="en-US" dirty="0"/>
              <a:t>• Results are translated into interventions</a:t>
            </a:r>
          </a:p>
          <a:p>
            <a:pPr>
              <a:buNone/>
            </a:pPr>
            <a:r>
              <a:rPr lang="en-US" dirty="0"/>
              <a:t>– Informs intervention design, programs, practices </a:t>
            </a:r>
          </a:p>
          <a:p>
            <a:pPr>
              <a:buNone/>
            </a:pPr>
            <a:r>
              <a:rPr lang="en-US" dirty="0"/>
              <a:t>and initiatives</a:t>
            </a:r>
          </a:p>
          <a:p>
            <a:pPr>
              <a:buNone/>
            </a:pPr>
            <a:r>
              <a:rPr lang="en-US" dirty="0"/>
              <a:t>– Critical to designing and delivering health </a:t>
            </a:r>
          </a:p>
          <a:p>
            <a:pPr>
              <a:buNone/>
            </a:pPr>
            <a:r>
              <a:rPr lang="en-US" dirty="0"/>
              <a:t>programs that are effective and efficient in </a:t>
            </a:r>
          </a:p>
          <a:p>
            <a:pPr>
              <a:buNone/>
            </a:pPr>
            <a:r>
              <a:rPr lang="en-US" dirty="0"/>
              <a:t>reaching target audiences </a:t>
            </a:r>
          </a:p>
          <a:p>
            <a:pPr>
              <a:buNone/>
            </a:pPr>
            <a:r>
              <a:rPr lang="en-US" dirty="0"/>
              <a:t>• Provides framework for developing interventions in other contexts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Ensures Program is Culturally Appropriate </a:t>
            </a:r>
          </a:p>
        </p:txBody>
      </p:sp>
      <p:sp>
        <p:nvSpPr>
          <p:cNvPr id="3" name="Content Placeholder 2"/>
          <p:cNvSpPr>
            <a:spLocks noGrp="1"/>
          </p:cNvSpPr>
          <p:nvPr>
            <p:ph idx="1"/>
          </p:nvPr>
        </p:nvSpPr>
        <p:spPr/>
        <p:txBody>
          <a:bodyPr>
            <a:normAutofit fontScale="77500" lnSpcReduction="20000"/>
          </a:bodyPr>
          <a:lstStyle/>
          <a:p>
            <a:pPr>
              <a:buNone/>
            </a:pPr>
            <a:r>
              <a:rPr lang="en-US" dirty="0"/>
              <a:t>• Increased understanding of the context of the study </a:t>
            </a:r>
          </a:p>
          <a:p>
            <a:pPr>
              <a:buNone/>
            </a:pPr>
            <a:r>
              <a:rPr lang="en-US" dirty="0"/>
              <a:t>area </a:t>
            </a:r>
          </a:p>
          <a:p>
            <a:pPr>
              <a:buNone/>
            </a:pPr>
            <a:r>
              <a:rPr lang="en-US" dirty="0"/>
              <a:t>• Identifies “local expressions”- provides input for the </a:t>
            </a:r>
          </a:p>
          <a:p>
            <a:pPr>
              <a:buNone/>
            </a:pPr>
            <a:r>
              <a:rPr lang="en-US" dirty="0"/>
              <a:t>research question and design </a:t>
            </a:r>
          </a:p>
          <a:p>
            <a:pPr>
              <a:buNone/>
            </a:pPr>
            <a:r>
              <a:rPr lang="en-US" dirty="0"/>
              <a:t>• Adapt and test key intervention messages </a:t>
            </a:r>
          </a:p>
          <a:p>
            <a:pPr>
              <a:buNone/>
            </a:pPr>
            <a:r>
              <a:rPr lang="en-US" dirty="0"/>
              <a:t>– Culturally appropriate and sensitive </a:t>
            </a:r>
          </a:p>
          <a:p>
            <a:pPr>
              <a:buNone/>
            </a:pPr>
            <a:r>
              <a:rPr lang="en-US" dirty="0"/>
              <a:t>– Acceptability at the family and community level</a:t>
            </a:r>
          </a:p>
          <a:p>
            <a:pPr>
              <a:buNone/>
            </a:pPr>
            <a:r>
              <a:rPr lang="en-US" dirty="0"/>
              <a:t>– Modify interventions and approaches to fit local </a:t>
            </a:r>
          </a:p>
          <a:p>
            <a:pPr>
              <a:buNone/>
            </a:pPr>
            <a:r>
              <a:rPr lang="en-US" dirty="0"/>
              <a:t>context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Support in Developing Partnerships with Community Members </a:t>
            </a:r>
          </a:p>
        </p:txBody>
      </p:sp>
      <p:sp>
        <p:nvSpPr>
          <p:cNvPr id="3" name="Content Placeholder 2"/>
          <p:cNvSpPr>
            <a:spLocks noGrp="1"/>
          </p:cNvSpPr>
          <p:nvPr>
            <p:ph idx="1"/>
          </p:nvPr>
        </p:nvSpPr>
        <p:spPr/>
        <p:txBody>
          <a:bodyPr>
            <a:normAutofit fontScale="92500" lnSpcReduction="10000"/>
          </a:bodyPr>
          <a:lstStyle/>
          <a:p>
            <a:pPr>
              <a:buNone/>
            </a:pPr>
            <a:r>
              <a:rPr lang="en-US" dirty="0"/>
              <a:t>• Begins dialogue between community and </a:t>
            </a:r>
          </a:p>
          <a:p>
            <a:pPr>
              <a:buNone/>
            </a:pPr>
            <a:r>
              <a:rPr lang="en-US" dirty="0"/>
              <a:t>researchers</a:t>
            </a:r>
          </a:p>
          <a:p>
            <a:pPr>
              <a:buNone/>
            </a:pPr>
            <a:r>
              <a:rPr lang="en-US" dirty="0"/>
              <a:t>• Learn from community members </a:t>
            </a:r>
          </a:p>
          <a:p>
            <a:pPr>
              <a:buNone/>
            </a:pPr>
            <a:r>
              <a:rPr lang="en-US" dirty="0"/>
              <a:t>• Promotes community engagement</a:t>
            </a:r>
          </a:p>
          <a:p>
            <a:pPr>
              <a:buNone/>
            </a:pPr>
            <a:r>
              <a:rPr lang="en-US" dirty="0"/>
              <a:t>– Helps field staff see themselves as equal participants </a:t>
            </a:r>
          </a:p>
          <a:p>
            <a:pPr>
              <a:buNone/>
            </a:pPr>
            <a:r>
              <a:rPr lang="en-US" dirty="0"/>
              <a:t>– Increases the possibility that effective, acceptable </a:t>
            </a:r>
          </a:p>
          <a:p>
            <a:pPr>
              <a:buNone/>
            </a:pPr>
            <a:r>
              <a:rPr lang="en-US" dirty="0"/>
              <a:t>and sustainable interventions are developed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Take-Away Message</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Formative research plays a critical role in </a:t>
            </a:r>
          </a:p>
          <a:p>
            <a:pPr>
              <a:buNone/>
            </a:pPr>
            <a:r>
              <a:rPr lang="en-US" dirty="0"/>
              <a:t>1. Understanding of why certain approaches </a:t>
            </a:r>
          </a:p>
          <a:p>
            <a:pPr>
              <a:buNone/>
            </a:pPr>
            <a:r>
              <a:rPr lang="en-US" dirty="0"/>
              <a:t>work and others do not</a:t>
            </a:r>
          </a:p>
          <a:p>
            <a:pPr>
              <a:buNone/>
            </a:pPr>
            <a:r>
              <a:rPr lang="en-US" dirty="0"/>
              <a:t>2. Development of culturally appropriate and </a:t>
            </a:r>
          </a:p>
          <a:p>
            <a:pPr>
              <a:buNone/>
            </a:pPr>
            <a:r>
              <a:rPr lang="en-US" dirty="0"/>
              <a:t>robust study instruments</a:t>
            </a:r>
          </a:p>
          <a:p>
            <a:pPr>
              <a:buNone/>
            </a:pPr>
            <a:r>
              <a:rPr lang="en-US" dirty="0"/>
              <a:t>3. Identifying the most appropriate interventions </a:t>
            </a:r>
          </a:p>
          <a:p>
            <a:pPr>
              <a:buNone/>
            </a:pPr>
            <a:r>
              <a:rPr lang="en-US" dirty="0"/>
              <a:t>for testing </a:t>
            </a:r>
          </a:p>
          <a:p>
            <a:pPr>
              <a:buNone/>
            </a:pPr>
            <a:r>
              <a:rPr lang="en-US" dirty="0"/>
              <a:t>4. Understanding what causes an intervention to </a:t>
            </a:r>
          </a:p>
          <a:p>
            <a:pPr>
              <a:buNone/>
            </a:pPr>
            <a:r>
              <a:rPr lang="en-US" dirty="0"/>
              <a:t>be successful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Formative Research and Its </a:t>
            </a:r>
            <a:br>
              <a:rPr lang="en-US" dirty="0"/>
            </a:br>
            <a:r>
              <a:rPr lang="en-US" dirty="0"/>
              <a:t>Applications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Formative research is used in a variety of setting for multiple purposes.</a:t>
            </a:r>
          </a:p>
          <a:p>
            <a:pPr>
              <a:buNone/>
            </a:pPr>
            <a:endParaRPr lang="en-US" dirty="0"/>
          </a:p>
          <a:p>
            <a:r>
              <a:rPr lang="en-US" dirty="0"/>
              <a:t>“… the basis for developing effective strategies, including communication channels, for influencing behavior change. It helps researchers identify and understand the characteristics - interests, behaviors and needs - of target populations that influence their decisions and actions. </a:t>
            </a:r>
          </a:p>
          <a:p>
            <a:r>
              <a:rPr lang="en-US" dirty="0"/>
              <a:t>Formative research is integral in developing programs as well as improving existing and ongoing programs and campaigns.”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 for Medicine and Behavioral data</a:t>
            </a:r>
          </a:p>
        </p:txBody>
      </p:sp>
      <p:sp>
        <p:nvSpPr>
          <p:cNvPr id="3" name="Content Placeholder 2"/>
          <p:cNvSpPr>
            <a:spLocks noGrp="1"/>
          </p:cNvSpPr>
          <p:nvPr>
            <p:ph idx="1"/>
          </p:nvPr>
        </p:nvSpPr>
        <p:spPr/>
        <p:txBody>
          <a:bodyPr>
            <a:noAutofit/>
          </a:bodyPr>
          <a:lstStyle/>
          <a:p>
            <a:r>
              <a:rPr lang="en-US" sz="2000" dirty="0"/>
              <a:t>“… </a:t>
            </a:r>
            <a:r>
              <a:rPr lang="en-US" sz="2400" dirty="0"/>
              <a:t>Research conducted during the development of a program to help decide on and describe the target audience, understand the factors  which influence their behavior, and determine the best ways to reach them. </a:t>
            </a:r>
          </a:p>
          <a:p>
            <a:r>
              <a:rPr lang="en-US" sz="2400" dirty="0"/>
              <a:t>It looks at behaviors, attitudes and practices of target groups, involves exploring behavioral determinants, and uses a numerous of methods to collect data. </a:t>
            </a:r>
          </a:p>
          <a:p>
            <a:r>
              <a:rPr lang="en-US" sz="2400" dirty="0"/>
              <a:t>Formative research may be used to complement existing epidemiological and behavioral data to assist in program planning and design.”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Improvement of campaign/program  </a:t>
            </a:r>
          </a:p>
        </p:txBody>
      </p:sp>
      <p:sp>
        <p:nvSpPr>
          <p:cNvPr id="3" name="Content Placeholder 2"/>
          <p:cNvSpPr>
            <a:spLocks noGrp="1"/>
          </p:cNvSpPr>
          <p:nvPr>
            <p:ph idx="1"/>
          </p:nvPr>
        </p:nvSpPr>
        <p:spPr/>
        <p:txBody>
          <a:bodyPr>
            <a:normAutofit fontScale="77500" lnSpcReduction="20000"/>
          </a:bodyPr>
          <a:lstStyle/>
          <a:p>
            <a:r>
              <a:rPr lang="en-US" dirty="0"/>
              <a:t>“Formative research looks at the community in which an organization is implementing or plans to  implement program activities, and helps the organization to understand the interests,  characteristics, and needs of different populations  and groups in their community. </a:t>
            </a:r>
          </a:p>
          <a:p>
            <a:r>
              <a:rPr lang="en-US" dirty="0"/>
              <a:t>Formative research is research that occurs before a program is designed and implemented, or while a program is being implemented to help “form” or modify a program. </a:t>
            </a:r>
          </a:p>
          <a:p>
            <a:r>
              <a:rPr lang="en-US" dirty="0"/>
              <a:t>Formative research should be an integral part of developing programs or adapting programs, and should be used to help refine and improve program activities.”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to Use Formative Research</a:t>
            </a:r>
          </a:p>
        </p:txBody>
      </p:sp>
      <p:sp>
        <p:nvSpPr>
          <p:cNvPr id="3" name="Content Placeholder 2"/>
          <p:cNvSpPr>
            <a:spLocks noGrp="1"/>
          </p:cNvSpPr>
          <p:nvPr>
            <p:ph idx="1"/>
          </p:nvPr>
        </p:nvSpPr>
        <p:spPr/>
        <p:txBody>
          <a:bodyPr>
            <a:normAutofit fontScale="92500" lnSpcReduction="10000"/>
          </a:bodyPr>
          <a:lstStyle/>
          <a:p>
            <a:pPr>
              <a:buNone/>
            </a:pPr>
            <a:r>
              <a:rPr lang="en-US" u="sng" dirty="0"/>
              <a:t>Before the campaign (always)</a:t>
            </a:r>
          </a:p>
          <a:p>
            <a:r>
              <a:rPr lang="en-US" dirty="0"/>
              <a:t>Critical - formulates the intervention </a:t>
            </a:r>
          </a:p>
          <a:p>
            <a:pPr>
              <a:buNone/>
            </a:pPr>
            <a:r>
              <a:rPr lang="en-US" u="sng" dirty="0"/>
              <a:t>During the campaign</a:t>
            </a:r>
          </a:p>
          <a:p>
            <a:r>
              <a:rPr lang="en-US" dirty="0"/>
              <a:t>Monitoring and evaluation framework</a:t>
            </a:r>
          </a:p>
          <a:p>
            <a:r>
              <a:rPr lang="en-US" dirty="0"/>
              <a:t>Quality of intervention delivery</a:t>
            </a:r>
          </a:p>
          <a:p>
            <a:r>
              <a:rPr lang="en-US" dirty="0"/>
              <a:t>Intended effects</a:t>
            </a:r>
          </a:p>
          <a:p>
            <a:r>
              <a:rPr lang="en-US" dirty="0"/>
              <a:t>Respond to concern </a:t>
            </a:r>
          </a:p>
          <a:p>
            <a:pPr>
              <a:buNone/>
            </a:pPr>
            <a:r>
              <a:rPr lang="en-US" u="sng" dirty="0"/>
              <a:t>After  the campaign</a:t>
            </a:r>
          </a:p>
          <a:p>
            <a:r>
              <a:rPr lang="en-US" dirty="0"/>
              <a:t>Program evaluation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Formative Research </a:t>
            </a:r>
          </a:p>
        </p:txBody>
      </p:sp>
      <p:sp>
        <p:nvSpPr>
          <p:cNvPr id="3" name="Content Placeholder 2"/>
          <p:cNvSpPr>
            <a:spLocks noGrp="1"/>
          </p:cNvSpPr>
          <p:nvPr>
            <p:ph idx="1"/>
          </p:nvPr>
        </p:nvSpPr>
        <p:spPr/>
        <p:txBody>
          <a:bodyPr>
            <a:normAutofit/>
          </a:bodyPr>
          <a:lstStyle/>
          <a:p>
            <a:pPr>
              <a:buNone/>
            </a:pPr>
            <a:endParaRPr lang="en-US" sz="3200" dirty="0"/>
          </a:p>
          <a:p>
            <a:pPr>
              <a:buNone/>
            </a:pPr>
            <a:r>
              <a:rPr lang="en-US" sz="3200" dirty="0"/>
              <a:t>Practical- informs decision making</a:t>
            </a:r>
          </a:p>
          <a:p>
            <a:r>
              <a:rPr lang="en-US" sz="3200" dirty="0"/>
              <a:t> Designed to support change </a:t>
            </a:r>
          </a:p>
          <a:p>
            <a:r>
              <a:rPr lang="en-US" sz="3200" dirty="0"/>
              <a:t>Improvement or reform of project </a:t>
            </a:r>
          </a:p>
          <a:p>
            <a:r>
              <a:rPr lang="en-US" sz="3200" dirty="0"/>
              <a:t>Process-oriented</a:t>
            </a:r>
          </a:p>
          <a:p>
            <a:r>
              <a:rPr lang="en-US" sz="3200" dirty="0"/>
              <a:t>Systematic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 of Formative Research</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sz="4000" dirty="0"/>
              <a:t>Conduct a through understanding on your subject through review of literature on organization.</a:t>
            </a:r>
          </a:p>
          <a:p>
            <a:r>
              <a:rPr lang="en-US" sz="4000" dirty="0"/>
              <a:t> Address gaps in knowledge through primary data collection</a:t>
            </a:r>
          </a:p>
          <a:p>
            <a:r>
              <a:rPr lang="en-US" sz="4000" dirty="0"/>
              <a:t>Adaptable methods- address questions that arise from the data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General Methods</a:t>
            </a:r>
          </a:p>
        </p:txBody>
      </p:sp>
      <p:sp>
        <p:nvSpPr>
          <p:cNvPr id="3" name="Content Placeholder 2"/>
          <p:cNvSpPr>
            <a:spLocks noGrp="1"/>
          </p:cNvSpPr>
          <p:nvPr>
            <p:ph idx="1"/>
          </p:nvPr>
        </p:nvSpPr>
        <p:spPr/>
        <p:txBody>
          <a:bodyPr>
            <a:normAutofit/>
          </a:bodyPr>
          <a:lstStyle/>
          <a:p>
            <a:pPr>
              <a:buNone/>
            </a:pPr>
            <a:endParaRPr lang="en-US" sz="5400" dirty="0"/>
          </a:p>
          <a:p>
            <a:pPr>
              <a:buNone/>
            </a:pPr>
            <a:r>
              <a:rPr lang="en-US" sz="5400" dirty="0"/>
              <a:t>1</a:t>
            </a:r>
            <a:r>
              <a:rPr lang="en-US" sz="4800" dirty="0"/>
              <a:t>. Qualitative Research</a:t>
            </a:r>
          </a:p>
          <a:p>
            <a:pPr>
              <a:buNone/>
            </a:pPr>
            <a:r>
              <a:rPr lang="en-US" sz="4800" dirty="0"/>
              <a:t>2. Quantitative Research </a:t>
            </a:r>
          </a:p>
          <a:p>
            <a:pPr>
              <a:buNone/>
            </a:pPr>
            <a:r>
              <a:rPr lang="en-US" sz="4800" dirty="0"/>
              <a:t>3. Mixed Method Research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Research</a:t>
            </a:r>
          </a:p>
        </p:txBody>
      </p:sp>
      <p:sp>
        <p:nvSpPr>
          <p:cNvPr id="3" name="Content Placeholder 2"/>
          <p:cNvSpPr>
            <a:spLocks noGrp="1"/>
          </p:cNvSpPr>
          <p:nvPr>
            <p:ph idx="1"/>
          </p:nvPr>
        </p:nvSpPr>
        <p:spPr/>
        <p:txBody>
          <a:bodyPr>
            <a:normAutofit fontScale="92500" lnSpcReduction="10000"/>
          </a:bodyPr>
          <a:lstStyle/>
          <a:p>
            <a:r>
              <a:rPr lang="en-US" dirty="0"/>
              <a:t> In-depth Interviews</a:t>
            </a:r>
          </a:p>
          <a:p>
            <a:r>
              <a:rPr lang="en-US" dirty="0"/>
              <a:t>Focus Group Discussions</a:t>
            </a:r>
          </a:p>
          <a:p>
            <a:pPr>
              <a:buNone/>
            </a:pPr>
            <a:r>
              <a:rPr lang="en-US" u="sng" dirty="0"/>
              <a:t>Other qualitative methods </a:t>
            </a:r>
          </a:p>
          <a:p>
            <a:r>
              <a:rPr lang="en-US" dirty="0"/>
              <a:t> Social mapping</a:t>
            </a:r>
          </a:p>
          <a:p>
            <a:r>
              <a:rPr lang="en-US" dirty="0"/>
              <a:t>Pile sorting</a:t>
            </a:r>
          </a:p>
          <a:p>
            <a:r>
              <a:rPr lang="en-US" dirty="0"/>
              <a:t>Free listing </a:t>
            </a:r>
          </a:p>
          <a:p>
            <a:r>
              <a:rPr lang="en-US" dirty="0"/>
              <a:t>Observations</a:t>
            </a:r>
          </a:p>
          <a:p>
            <a:r>
              <a:rPr lang="en-US" dirty="0"/>
              <a:t>Participant Observation </a:t>
            </a:r>
          </a:p>
          <a:p>
            <a:r>
              <a:rPr lang="en-US" dirty="0"/>
              <a:t>Rankings</a:t>
            </a:r>
          </a:p>
        </p:txBody>
      </p:sp>
    </p:spTree>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49</TotalTime>
  <Words>711</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Schoolbook</vt:lpstr>
      <vt:lpstr>Wingdings 2</vt:lpstr>
      <vt:lpstr>Technic</vt:lpstr>
      <vt:lpstr>Formative Research  for  Campaign Design and Evaluation  </vt:lpstr>
      <vt:lpstr> Formative Research and Its  Applications </vt:lpstr>
      <vt:lpstr>FR for Medicine and Behavioral data</vt:lpstr>
      <vt:lpstr>Improvement of campaign/program  </vt:lpstr>
      <vt:lpstr>When to Use Formative Research</vt:lpstr>
      <vt:lpstr>Characteristics  of Formative Research </vt:lpstr>
      <vt:lpstr>Methods of Formative Research </vt:lpstr>
      <vt:lpstr>Three General Methods</vt:lpstr>
      <vt:lpstr>Qualitative Research</vt:lpstr>
      <vt:lpstr>Quantitative Research</vt:lpstr>
      <vt:lpstr>Mixed Methods</vt:lpstr>
      <vt:lpstr>Outcomes of Formative Research </vt:lpstr>
      <vt:lpstr>1. Informs Program Planning and Design </vt:lpstr>
      <vt:lpstr>2. Ensures Program is Culturally Appropriate </vt:lpstr>
      <vt:lpstr>3. Support in Developing Partnerships with Community Members </vt:lpstr>
      <vt:lpstr>Take-Away Message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MUDASIR</dc:creator>
  <cp:lastModifiedBy>lenovo</cp:lastModifiedBy>
  <cp:revision>12</cp:revision>
  <dcterms:created xsi:type="dcterms:W3CDTF">2017-03-08T02:06:59Z</dcterms:created>
  <dcterms:modified xsi:type="dcterms:W3CDTF">2020-04-19T08:02:10Z</dcterms:modified>
</cp:coreProperties>
</file>