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2" r:id="rId5"/>
    <p:sldId id="264" r:id="rId6"/>
    <p:sldId id="258" r:id="rId7"/>
    <p:sldId id="259" r:id="rId8"/>
    <p:sldId id="265" r:id="rId9"/>
    <p:sldId id="260" r:id="rId10"/>
    <p:sldId id="266" r:id="rId11"/>
    <p:sldId id="272" r:id="rId12"/>
    <p:sldId id="273" r:id="rId13"/>
    <p:sldId id="271" r:id="rId14"/>
    <p:sldId id="267" r:id="rId15"/>
    <p:sldId id="268" r:id="rId16"/>
    <p:sldId id="269" r:id="rId17"/>
    <p:sldId id="26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3CBA98-8C32-4CFF-8857-3D15CC9498F6}" v="29" dt="2020-05-13T14:44:37.9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F8C4C-5DAB-4B0D-B4C8-8A06762DD6A6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E832-830F-4DBE-852F-DBAD6E8E81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F8C4C-5DAB-4B0D-B4C8-8A06762DD6A6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E832-830F-4DBE-852F-DBAD6E8E81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F8C4C-5DAB-4B0D-B4C8-8A06762DD6A6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E832-830F-4DBE-852F-DBAD6E8E81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F8C4C-5DAB-4B0D-B4C8-8A06762DD6A6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E832-830F-4DBE-852F-DBAD6E8E81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F8C4C-5DAB-4B0D-B4C8-8A06762DD6A6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E832-830F-4DBE-852F-DBAD6E8E81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F8C4C-5DAB-4B0D-B4C8-8A06762DD6A6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E832-830F-4DBE-852F-DBAD6E8E81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F8C4C-5DAB-4B0D-B4C8-8A06762DD6A6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E832-830F-4DBE-852F-DBAD6E8E81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F8C4C-5DAB-4B0D-B4C8-8A06762DD6A6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E832-830F-4DBE-852F-DBAD6E8E81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F8C4C-5DAB-4B0D-B4C8-8A06762DD6A6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E832-830F-4DBE-852F-DBAD6E8E81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F8C4C-5DAB-4B0D-B4C8-8A06762DD6A6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E832-830F-4DBE-852F-DBAD6E8E81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F8C4C-5DAB-4B0D-B4C8-8A06762DD6A6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FE5E832-830F-4DBE-852F-DBAD6E8E81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EFF8C4C-5DAB-4B0D-B4C8-8A06762DD6A6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FE5E832-830F-4DBE-852F-DBAD6E8E81E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8455" y="1079460"/>
            <a:ext cx="7851648" cy="1828800"/>
          </a:xfrm>
        </p:spPr>
        <p:txBody>
          <a:bodyPr>
            <a:noAutofit/>
          </a:bodyPr>
          <a:lstStyle/>
          <a:p>
            <a:pPr algn="ctr"/>
            <a:r>
              <a:rPr lang="en-US" sz="4800" dirty="0">
                <a:solidFill>
                  <a:srgbClr val="FF0000"/>
                </a:solidFill>
              </a:rPr>
              <a:t>Ocular Manifestation of Vitamin A Deficiency and its Management</a:t>
            </a:r>
            <a:endParaRPr lang="en-US" sz="4800" dirty="0">
              <a:solidFill>
                <a:srgbClr val="FF0000"/>
              </a:solidFill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1151" y="3140894"/>
            <a:ext cx="7854696" cy="3257123"/>
          </a:xfrm>
        </p:spPr>
        <p:txBody>
          <a:bodyPr vert="horz" lIns="0" rIns="18288" anchor="t">
            <a:normAutofit/>
          </a:bodyPr>
          <a:lstStyle/>
          <a:p>
            <a:pPr algn="ctr"/>
            <a:r>
              <a:rPr lang="en-US" b="1" dirty="0">
                <a:solidFill>
                  <a:srgbClr val="FFC000"/>
                </a:solidFill>
                <a:ea typeface="+mn-lt"/>
                <a:cs typeface="+mn-lt"/>
              </a:rPr>
              <a:t>By</a:t>
            </a:r>
            <a:endParaRPr lang="en-US" dirty="0">
              <a:ea typeface="+mn-lt"/>
              <a:cs typeface="+mn-lt"/>
            </a:endParaRPr>
          </a:p>
          <a:p>
            <a:pPr algn="ctr"/>
            <a:endParaRPr lang="en-US" b="1" dirty="0">
              <a:ea typeface="+mn-lt"/>
              <a:cs typeface="+mn-lt"/>
            </a:endParaRPr>
          </a:p>
          <a:p>
            <a:pPr algn="ctr"/>
            <a:r>
              <a:rPr lang="en-US" b="1" dirty="0">
                <a:ea typeface="+mn-lt"/>
                <a:cs typeface="+mn-lt"/>
              </a:rPr>
              <a:t>Dr. Suhail Mushtaq </a:t>
            </a:r>
            <a:r>
              <a:rPr lang="en-US" b="1" dirty="0" err="1">
                <a:ea typeface="+mn-lt"/>
                <a:cs typeface="+mn-lt"/>
              </a:rPr>
              <a:t>Boobak</a:t>
            </a:r>
            <a:endParaRPr lang="en-US" dirty="0">
              <a:ea typeface="+mn-lt"/>
              <a:cs typeface="+mn-lt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ea typeface="+mn-lt"/>
                <a:cs typeface="+mn-lt"/>
              </a:rPr>
              <a:t>MBBS, DOMS, MCPS, ICO(UK), FCPS, FRCS(UK)</a:t>
            </a:r>
            <a:endParaRPr lang="en-US" dirty="0">
              <a:ea typeface="+mn-lt"/>
              <a:cs typeface="+mn-lt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ea typeface="+mn-lt"/>
                <a:cs typeface="+mn-lt"/>
              </a:rPr>
              <a:t>Associate Professor Ophthalmology</a:t>
            </a:r>
            <a:endParaRPr lang="en-US" dirty="0">
              <a:ea typeface="+mn-lt"/>
              <a:cs typeface="+mn-lt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ea typeface="+mn-lt"/>
                <a:cs typeface="+mn-lt"/>
              </a:rPr>
              <a:t>Sargodha Medical College, University of Sargodha</a:t>
            </a:r>
            <a:endParaRPr lang="en-US" dirty="0">
              <a:ea typeface="+mn-lt"/>
              <a:cs typeface="+mn-lt"/>
            </a:endParaRPr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FFC000"/>
                </a:solidFill>
              </a:rPr>
              <a:t>Retinopathy:</a:t>
            </a:r>
          </a:p>
          <a:p>
            <a:pPr>
              <a:buNone/>
            </a:pPr>
            <a:r>
              <a:rPr lang="en-US" sz="3600" dirty="0"/>
              <a:t>       Yellow peripheral dots</a:t>
            </a:r>
          </a:p>
          <a:p>
            <a:pPr>
              <a:buNone/>
            </a:pPr>
            <a:r>
              <a:rPr lang="en-US" sz="3600" dirty="0"/>
              <a:t>       Decreased </a:t>
            </a:r>
            <a:r>
              <a:rPr lang="en-US" sz="3600" dirty="0" err="1"/>
              <a:t>electroretinogram</a:t>
            </a:r>
            <a:endParaRPr lang="en-US" sz="3600" dirty="0"/>
          </a:p>
          <a:p>
            <a:pPr>
              <a:buNone/>
            </a:pPr>
            <a:r>
              <a:rPr lang="en-US" sz="3600" dirty="0"/>
              <a:t>       amplitude</a:t>
            </a:r>
          </a:p>
        </p:txBody>
      </p:sp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Xerophthalmic</a:t>
            </a:r>
            <a:r>
              <a:rPr lang="en-US" dirty="0"/>
              <a:t> </a:t>
            </a:r>
            <a:r>
              <a:rPr lang="en-US" dirty="0" err="1"/>
              <a:t>fundus</a:t>
            </a:r>
            <a:endParaRPr lang="en-US" dirty="0"/>
          </a:p>
        </p:txBody>
      </p:sp>
      <p:pic>
        <p:nvPicPr>
          <p:cNvPr id="33794" name="Picture 2" descr="Image resul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2133600"/>
            <a:ext cx="4267200" cy="32766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4818" name="Picture 2" descr="Related 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2514600"/>
            <a:ext cx="3810000" cy="29718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err="1">
                <a:solidFill>
                  <a:srgbClr val="FFC000"/>
                </a:solidFill>
              </a:rPr>
              <a:t>Extraocular</a:t>
            </a:r>
            <a:r>
              <a:rPr lang="en-US" sz="3600" b="1" dirty="0">
                <a:solidFill>
                  <a:srgbClr val="FFC000"/>
                </a:solidFill>
              </a:rPr>
              <a:t>:</a:t>
            </a:r>
          </a:p>
          <a:p>
            <a:pPr>
              <a:buNone/>
            </a:pPr>
            <a:r>
              <a:rPr lang="en-US" sz="3600" dirty="0"/>
              <a:t>      Hyperkeratosis</a:t>
            </a:r>
          </a:p>
          <a:p>
            <a:pPr>
              <a:buNone/>
            </a:pPr>
            <a:r>
              <a:rPr lang="en-US" sz="3600" dirty="0"/>
              <a:t>      Anorexia</a:t>
            </a:r>
          </a:p>
          <a:p>
            <a:pPr>
              <a:buNone/>
            </a:pPr>
            <a:r>
              <a:rPr lang="en-US" sz="3600" dirty="0"/>
              <a:t>      Retarded growth</a:t>
            </a:r>
          </a:p>
        </p:txBody>
      </p:sp>
    </p:spTree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b="1" dirty="0">
                <a:solidFill>
                  <a:srgbClr val="FFC000"/>
                </a:solidFill>
              </a:rPr>
              <a:t>Treatment:</a:t>
            </a:r>
          </a:p>
          <a:p>
            <a:pPr>
              <a:buNone/>
            </a:pPr>
            <a:r>
              <a:rPr lang="en-US" dirty="0"/>
              <a:t>    </a:t>
            </a:r>
            <a:r>
              <a:rPr lang="en-US" sz="3600" dirty="0"/>
              <a:t>Systemic: </a:t>
            </a:r>
          </a:p>
          <a:p>
            <a:pPr>
              <a:buNone/>
            </a:pPr>
            <a:r>
              <a:rPr lang="en-US" sz="3200" dirty="0"/>
              <a:t>          </a:t>
            </a:r>
            <a:r>
              <a:rPr lang="en-US" sz="3200" b="1" dirty="0">
                <a:solidFill>
                  <a:srgbClr val="92D050"/>
                </a:solidFill>
              </a:rPr>
              <a:t>Children &lt; 12 months: </a:t>
            </a:r>
            <a:r>
              <a:rPr lang="en-US" sz="3200" dirty="0"/>
              <a:t>100,000 IU daily      	for two days and then repeat in 2 weeks.</a:t>
            </a:r>
          </a:p>
          <a:p>
            <a:pPr>
              <a:buNone/>
            </a:pPr>
            <a:r>
              <a:rPr lang="en-US" sz="3200" dirty="0"/>
              <a:t>          Adults &amp; children &gt; 12 months:  200,000 IU            	daily for two days then repeat in 2 weeks.</a:t>
            </a:r>
          </a:p>
          <a:p>
            <a:pPr>
              <a:buNone/>
            </a:pPr>
            <a:r>
              <a:rPr lang="en-US" sz="3200" dirty="0"/>
              <a:t>    </a:t>
            </a:r>
          </a:p>
        </p:txBody>
      </p:sp>
    </p:spTree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600" b="1" dirty="0">
                <a:solidFill>
                  <a:srgbClr val="FFC000"/>
                </a:solidFill>
              </a:rPr>
              <a:t>Ocular:</a:t>
            </a:r>
          </a:p>
          <a:p>
            <a:pPr>
              <a:buNone/>
            </a:pPr>
            <a:r>
              <a:rPr lang="en-US" dirty="0"/>
              <a:t>       </a:t>
            </a:r>
            <a:r>
              <a:rPr lang="en-US" sz="3200" dirty="0"/>
              <a:t>Intensive ocular lubrication</a:t>
            </a:r>
          </a:p>
          <a:p>
            <a:pPr>
              <a:buNone/>
            </a:pPr>
            <a:r>
              <a:rPr lang="en-US" sz="3200" dirty="0"/>
              <a:t>       Corneal surgery.</a:t>
            </a:r>
          </a:p>
          <a:p>
            <a:pPr>
              <a:buNone/>
            </a:pPr>
            <a:r>
              <a:rPr lang="en-US" sz="3600" b="1" dirty="0">
                <a:solidFill>
                  <a:srgbClr val="FFC000"/>
                </a:solidFill>
              </a:rPr>
              <a:t>General measures:</a:t>
            </a:r>
          </a:p>
          <a:p>
            <a:pPr>
              <a:buNone/>
            </a:pPr>
            <a:r>
              <a:rPr lang="en-US" dirty="0"/>
              <a:t>        </a:t>
            </a:r>
            <a:r>
              <a:rPr lang="en-US" sz="3200" dirty="0"/>
              <a:t>Supplement with zinc &amp; Vitamin A </a:t>
            </a:r>
          </a:p>
        </p:txBody>
      </p:sp>
    </p:spTree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FFC000"/>
                </a:solidFill>
              </a:rPr>
              <a:t>Prophylaxis:</a:t>
            </a:r>
          </a:p>
          <a:p>
            <a:pPr>
              <a:buNone/>
            </a:pPr>
            <a:r>
              <a:rPr lang="en-US" sz="3200" dirty="0"/>
              <a:t>        Infants: 50,000 IU</a:t>
            </a:r>
          </a:p>
          <a:p>
            <a:pPr>
              <a:buNone/>
            </a:pPr>
            <a:r>
              <a:rPr lang="en-US" sz="3200" dirty="0"/>
              <a:t>        6 to 12 months: 100,000 IU for 4 to 6                        	months.</a:t>
            </a:r>
          </a:p>
          <a:p>
            <a:pPr>
              <a:buNone/>
            </a:pPr>
            <a:r>
              <a:rPr lang="en-US" sz="3200" dirty="0"/>
              <a:t>        Children</a:t>
            </a:r>
            <a:r>
              <a:rPr lang="en-US" sz="3200"/>
              <a:t>&gt; 12 </a:t>
            </a:r>
            <a:r>
              <a:rPr lang="en-US" sz="3200" dirty="0"/>
              <a:t>months and adults:     	200,000 IU for 4 to 6 months</a:t>
            </a:r>
          </a:p>
        </p:txBody>
      </p:sp>
    </p:spTree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5400" dirty="0">
              <a:solidFill>
                <a:srgbClr val="FF0000"/>
              </a:solidFill>
            </a:endParaRPr>
          </a:p>
          <a:p>
            <a:r>
              <a:rPr lang="en-US" sz="5400" dirty="0">
                <a:solidFill>
                  <a:srgbClr val="FF0000"/>
                </a:solidFill>
              </a:rPr>
              <a:t>           Thanks</a:t>
            </a:r>
          </a:p>
        </p:txBody>
      </p:sp>
      <p:sp>
        <p:nvSpPr>
          <p:cNvPr id="21506" name="AutoShape 2" descr="Image result for images of ocular manifestation of vitamin a deficienc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08" name="AutoShape 4" descr="Image result for images of ocular manifestation of vitamin a deficienc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0" name="AutoShape 6" descr="Image result for images of ocular manifestation of vitamin a deficienc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2" name="AutoShape 8" descr="Image result for images of ocular manifestation of vitamin a deficienc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4" name="AutoShape 10" descr="Image result for images of ocular manifestation of vitamin a deficienc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FFC000"/>
                </a:solidFill>
              </a:rPr>
              <a:t>Essential for :</a:t>
            </a:r>
          </a:p>
          <a:p>
            <a:pPr>
              <a:buNone/>
            </a:pPr>
            <a:r>
              <a:rPr lang="en-US" sz="3200" dirty="0"/>
              <a:t>        1- Maintenance of epithelial surfaces.</a:t>
            </a:r>
          </a:p>
          <a:p>
            <a:pPr>
              <a:buNone/>
            </a:pPr>
            <a:r>
              <a:rPr lang="en-US" sz="3200" dirty="0"/>
              <a:t>        2- Immune function.</a:t>
            </a:r>
          </a:p>
          <a:p>
            <a:pPr>
              <a:buNone/>
            </a:pPr>
            <a:r>
              <a:rPr lang="en-US" sz="3200" dirty="0"/>
              <a:t>        3- Retinal photoreceptor protein</a:t>
            </a:r>
          </a:p>
          <a:p>
            <a:endParaRPr lang="en-US" sz="3200" dirty="0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FFC000"/>
                </a:solidFill>
              </a:rPr>
              <a:t>Symptoms:</a:t>
            </a:r>
          </a:p>
          <a:p>
            <a:pPr>
              <a:buNone/>
            </a:pPr>
            <a:r>
              <a:rPr lang="en-US" sz="3600" dirty="0"/>
              <a:t>        1. Night blindness(</a:t>
            </a:r>
            <a:r>
              <a:rPr lang="en-US" sz="3600" dirty="0" err="1"/>
              <a:t>nyctalopia</a:t>
            </a:r>
            <a:r>
              <a:rPr lang="en-US" sz="3600" dirty="0"/>
              <a:t>)</a:t>
            </a:r>
          </a:p>
          <a:p>
            <a:pPr>
              <a:buNone/>
            </a:pPr>
            <a:r>
              <a:rPr lang="en-US" sz="3600" dirty="0"/>
              <a:t>        2. Ocular discomfort</a:t>
            </a:r>
          </a:p>
          <a:p>
            <a:pPr>
              <a:buNone/>
            </a:pPr>
            <a:r>
              <a:rPr lang="en-US" sz="3600" dirty="0"/>
              <a:t>        3. Loss of vision</a:t>
            </a:r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err="1">
                <a:solidFill>
                  <a:srgbClr val="FFC000"/>
                </a:solidFill>
              </a:rPr>
              <a:t>Xerophthalmia</a:t>
            </a:r>
            <a:r>
              <a:rPr lang="en-US" sz="3600" b="1" dirty="0">
                <a:solidFill>
                  <a:srgbClr val="FFC000"/>
                </a:solidFill>
              </a:rPr>
              <a:t>:</a:t>
            </a:r>
          </a:p>
          <a:p>
            <a:pPr>
              <a:buNone/>
            </a:pPr>
            <a:r>
              <a:rPr lang="en-US" sz="3600" dirty="0"/>
              <a:t>        Ocular disease due to inadequate      	vitamin A intake</a:t>
            </a:r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>
                <a:solidFill>
                  <a:srgbClr val="FFC000"/>
                </a:solidFill>
              </a:rPr>
              <a:t>Conjuntiva</a:t>
            </a:r>
            <a:r>
              <a:rPr lang="en-US" sz="3600" dirty="0">
                <a:solidFill>
                  <a:srgbClr val="FFC000"/>
                </a:solidFill>
              </a:rPr>
              <a:t>:</a:t>
            </a:r>
          </a:p>
          <a:p>
            <a:pPr>
              <a:buNone/>
            </a:pPr>
            <a:r>
              <a:rPr lang="en-US" sz="3600" dirty="0"/>
              <a:t>     </a:t>
            </a:r>
            <a:r>
              <a:rPr lang="en-US" sz="3600" dirty="0" err="1"/>
              <a:t>Xerosis</a:t>
            </a:r>
            <a:r>
              <a:rPr lang="en-US" sz="3600" dirty="0"/>
              <a:t>- dryness of </a:t>
            </a:r>
            <a:r>
              <a:rPr lang="en-US" sz="3600" dirty="0" err="1"/>
              <a:t>conjuntiva</a:t>
            </a:r>
            <a:r>
              <a:rPr lang="en-US" sz="3600" dirty="0"/>
              <a:t>.</a:t>
            </a:r>
          </a:p>
          <a:p>
            <a:pPr>
              <a:buNone/>
            </a:pPr>
            <a:r>
              <a:rPr lang="en-US" sz="3600" dirty="0"/>
              <a:t>     </a:t>
            </a:r>
            <a:r>
              <a:rPr lang="en-US" sz="3600" dirty="0" err="1"/>
              <a:t>Bitot</a:t>
            </a:r>
            <a:r>
              <a:rPr lang="en-US" sz="3600" dirty="0"/>
              <a:t> spots- </a:t>
            </a:r>
            <a:r>
              <a:rPr lang="en-US" sz="3600" dirty="0" err="1"/>
              <a:t>corynaebacterium</a:t>
            </a:r>
            <a:r>
              <a:rPr lang="en-US" sz="3600" dirty="0"/>
              <a:t> </a:t>
            </a:r>
            <a:r>
              <a:rPr lang="en-US" sz="3600" dirty="0" err="1"/>
              <a:t>xerosis</a:t>
            </a:r>
            <a:endParaRPr lang="en-US" sz="3600" dirty="0"/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Image result for images of ocular manifestation of vitamin a deficienc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2057400"/>
            <a:ext cx="6076950" cy="341947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386" name="AutoShape 2" descr="Image result for images of ocular manifestation of vitamin a deficienc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6388" name="Picture 4" descr="Image result for images of ocular manifestation of vitamin a deficienc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2133600"/>
            <a:ext cx="6096000" cy="329565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FFC000"/>
                </a:solidFill>
              </a:rPr>
              <a:t>Cornea:</a:t>
            </a:r>
          </a:p>
          <a:p>
            <a:pPr>
              <a:buNone/>
            </a:pPr>
            <a:r>
              <a:rPr lang="en-US" sz="3600" dirty="0"/>
              <a:t>       Lusterless appearance</a:t>
            </a:r>
          </a:p>
          <a:p>
            <a:pPr>
              <a:buNone/>
            </a:pPr>
            <a:r>
              <a:rPr lang="en-US" sz="3600" dirty="0"/>
              <a:t>       </a:t>
            </a:r>
            <a:r>
              <a:rPr lang="en-US" sz="3600" dirty="0" err="1"/>
              <a:t>Punctate</a:t>
            </a:r>
            <a:r>
              <a:rPr lang="en-US" sz="3600" dirty="0"/>
              <a:t> corneal epithelial erosions</a:t>
            </a:r>
          </a:p>
          <a:p>
            <a:pPr>
              <a:buNone/>
            </a:pPr>
            <a:r>
              <a:rPr lang="en-US" sz="3600" dirty="0"/>
              <a:t>       </a:t>
            </a:r>
            <a:r>
              <a:rPr lang="en-US" sz="3600" dirty="0" err="1"/>
              <a:t>Keratanization</a:t>
            </a:r>
            <a:r>
              <a:rPr lang="en-US" sz="3600" dirty="0"/>
              <a:t> leading to:</a:t>
            </a:r>
          </a:p>
          <a:p>
            <a:pPr>
              <a:buNone/>
            </a:pPr>
            <a:r>
              <a:rPr lang="en-US" sz="3600" dirty="0"/>
              <a:t>               </a:t>
            </a:r>
            <a:r>
              <a:rPr lang="en-US" sz="3600" dirty="0" err="1"/>
              <a:t>Keratomalacia</a:t>
            </a:r>
            <a:r>
              <a:rPr lang="en-US" sz="3600" dirty="0"/>
              <a:t>                          	       Perforation</a:t>
            </a:r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7410" name="Picture 2" descr="Image result for images of ocular manifestation of vitamin a deficienc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2057399"/>
            <a:ext cx="5257800" cy="411480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</TotalTime>
  <Words>163</Words>
  <Application>Microsoft Office PowerPoint</Application>
  <PresentationFormat>On-screen Show (4:3)</PresentationFormat>
  <Paragraphs>44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Ocular Manifestation of Vitamin A Deficiency and its Management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Deftones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Ocular Manifestation of Vitamin A Deficiency and its Management</dc:title>
  <dc:creator>Com</dc:creator>
  <cp:lastModifiedBy>Com</cp:lastModifiedBy>
  <cp:revision>39</cp:revision>
  <dcterms:created xsi:type="dcterms:W3CDTF">2018-08-01T16:21:27Z</dcterms:created>
  <dcterms:modified xsi:type="dcterms:W3CDTF">2020-05-13T14:44:51Z</dcterms:modified>
</cp:coreProperties>
</file>