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3048000"/>
          </a:xfrm>
          <a:custGeom>
            <a:avLst/>
            <a:gdLst/>
            <a:ahLst/>
            <a:cxnLst/>
            <a:rect l="l" t="t" r="r" b="b"/>
            <a:pathLst>
              <a:path w="9144000" h="3048000">
                <a:moveTo>
                  <a:pt x="9144000" y="0"/>
                </a:moveTo>
                <a:lnTo>
                  <a:pt x="0" y="0"/>
                </a:lnTo>
                <a:lnTo>
                  <a:pt x="0" y="3048000"/>
                </a:lnTo>
                <a:lnTo>
                  <a:pt x="9144000" y="304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3048000"/>
          </a:xfrm>
          <a:custGeom>
            <a:avLst/>
            <a:gdLst/>
            <a:ahLst/>
            <a:cxnLst/>
            <a:rect l="l" t="t" r="r" b="b"/>
            <a:pathLst>
              <a:path w="9144000" h="3048000">
                <a:moveTo>
                  <a:pt x="0" y="3048000"/>
                </a:moveTo>
                <a:lnTo>
                  <a:pt x="9144000" y="30480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0"/>
                </a:lnTo>
                <a:close/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6437" y="275081"/>
            <a:ext cx="8231124" cy="868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0793" y="1534947"/>
            <a:ext cx="8122412" cy="437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5726" y="382270"/>
            <a:ext cx="783272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22780" algn="ctr">
              <a:lnSpc>
                <a:spcPct val="100000"/>
              </a:lnSpc>
              <a:spcBef>
                <a:spcPts val="100"/>
              </a:spcBef>
            </a:pPr>
            <a:r>
              <a:rPr sz="3200" spc="-5">
                <a:latin typeface="Arial Rounded MT Bold" pitchFamily="34" charset="0"/>
              </a:rPr>
              <a:t>CARBON </a:t>
            </a:r>
            <a:r>
              <a:rPr sz="3200">
                <a:latin typeface="Arial Rounded MT Bold" pitchFamily="34" charset="0"/>
              </a:rPr>
              <a:t> </a:t>
            </a:r>
            <a:r>
              <a:rPr sz="3200" spc="-5" smtClean="0">
                <a:latin typeface="Arial Rounded MT Bold" pitchFamily="34" charset="0"/>
              </a:rPr>
              <a:t>SEQUESTR</a:t>
            </a:r>
            <a:r>
              <a:rPr sz="3200" spc="-545" smtClean="0">
                <a:latin typeface="Arial Rounded MT Bold" pitchFamily="34" charset="0"/>
              </a:rPr>
              <a:t>A</a:t>
            </a:r>
            <a:r>
              <a:rPr sz="3200" spc="-5" smtClean="0">
                <a:latin typeface="Arial Rounded MT Bold" pitchFamily="34" charset="0"/>
              </a:rPr>
              <a:t>TION</a:t>
            </a:r>
            <a:r>
              <a:rPr lang="en-US" sz="3200" spc="-5" dirty="0" smtClean="0">
                <a:latin typeface="Arial Rounded MT Bold" pitchFamily="34" charset="0"/>
              </a:rPr>
              <a:t/>
            </a:r>
            <a:br>
              <a:rPr lang="en-US" sz="3200" spc="-5" dirty="0" smtClean="0">
                <a:latin typeface="Arial Rounded MT Bold" pitchFamily="34" charset="0"/>
              </a:rPr>
            </a:br>
            <a:r>
              <a:rPr lang="en-US" sz="3200" spc="-5" dirty="0" smtClean="0">
                <a:latin typeface="Arial Rounded MT Bold" pitchFamily="34" charset="0"/>
              </a:rPr>
              <a:t>by</a:t>
            </a:r>
            <a:br>
              <a:rPr lang="en-US" sz="3200" spc="-5" dirty="0" smtClean="0">
                <a:latin typeface="Arial Rounded MT Bold" pitchFamily="34" charset="0"/>
              </a:rPr>
            </a:br>
            <a:r>
              <a:rPr lang="en-US" sz="3200" spc="-5" dirty="0" smtClean="0">
                <a:latin typeface="Arial Rounded MT Bold" pitchFamily="34" charset="0"/>
              </a:rPr>
              <a:t>Dr. </a:t>
            </a:r>
            <a:r>
              <a:rPr lang="en-US" sz="3200" spc="-5" dirty="0" err="1" smtClean="0">
                <a:latin typeface="Arial Rounded MT Bold" pitchFamily="34" charset="0"/>
              </a:rPr>
              <a:t>Naila</a:t>
            </a:r>
            <a:r>
              <a:rPr lang="en-US" sz="3200" spc="-5" dirty="0" smtClean="0">
                <a:latin typeface="Arial Rounded MT Bold" pitchFamily="34" charset="0"/>
              </a:rPr>
              <a:t> </a:t>
            </a:r>
            <a:r>
              <a:rPr lang="en-US" sz="3200" spc="-5" dirty="0" err="1" smtClean="0">
                <a:latin typeface="Arial Rounded MT Bold" pitchFamily="34" charset="0"/>
              </a:rPr>
              <a:t>Farooq</a:t>
            </a:r>
            <a:r>
              <a:rPr lang="en-US" sz="3200" spc="-5" dirty="0" smtClean="0">
                <a:latin typeface="Arial Rounded MT Bold" pitchFamily="34" charset="0"/>
              </a:rPr>
              <a:t> </a:t>
            </a:r>
            <a:endParaRPr sz="3200">
              <a:latin typeface="Arial Rounded MT Bold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2953" y="3022092"/>
            <a:ext cx="9170035" cy="3849370"/>
            <a:chOff x="-12953" y="3022092"/>
            <a:chExt cx="9170035" cy="38493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9599" y="3047999"/>
              <a:ext cx="4724400" cy="3810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406646" y="3035046"/>
              <a:ext cx="4737735" cy="3823335"/>
            </a:xfrm>
            <a:custGeom>
              <a:avLst/>
              <a:gdLst/>
              <a:ahLst/>
              <a:cxnLst/>
              <a:rect l="l" t="t" r="r" b="b"/>
              <a:pathLst>
                <a:path w="4737734" h="3823334">
                  <a:moveTo>
                    <a:pt x="4737353" y="0"/>
                  </a:moveTo>
                  <a:lnTo>
                    <a:pt x="0" y="0"/>
                  </a:lnTo>
                  <a:lnTo>
                    <a:pt x="0" y="3822951"/>
                  </a:lnTo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047998"/>
              <a:ext cx="4399788" cy="3810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3035046"/>
              <a:ext cx="4413250" cy="3823335"/>
            </a:xfrm>
            <a:custGeom>
              <a:avLst/>
              <a:gdLst/>
              <a:ahLst/>
              <a:cxnLst/>
              <a:rect l="l" t="t" r="r" b="b"/>
              <a:pathLst>
                <a:path w="4413250" h="3823334">
                  <a:moveTo>
                    <a:pt x="4412742" y="3822951"/>
                  </a:moveTo>
                  <a:lnTo>
                    <a:pt x="4412742" y="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305561"/>
            <a:ext cx="8153400" cy="76200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4400" dirty="0"/>
              <a:t>2.Ocean</a:t>
            </a:r>
            <a:r>
              <a:rPr sz="4400" spc="-30" dirty="0"/>
              <a:t> </a:t>
            </a:r>
            <a:r>
              <a:rPr sz="4400" dirty="0"/>
              <a:t>sequestration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962" y="1143761"/>
            <a:ext cx="8153400" cy="5181600"/>
          </a:xfrm>
          <a:custGeom>
            <a:avLst/>
            <a:gdLst/>
            <a:ahLst/>
            <a:cxnLst/>
            <a:rect l="l" t="t" r="r" b="b"/>
            <a:pathLst>
              <a:path w="8153400" h="5181600">
                <a:moveTo>
                  <a:pt x="0" y="5181600"/>
                </a:moveTo>
                <a:lnTo>
                  <a:pt x="8153400" y="5181600"/>
                </a:lnTo>
                <a:lnTo>
                  <a:pt x="8153400" y="0"/>
                </a:lnTo>
                <a:lnTo>
                  <a:pt x="0" y="0"/>
                </a:lnTo>
                <a:lnTo>
                  <a:pt x="0" y="518160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3742715"/>
            <a:ext cx="7996555" cy="2440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0000"/>
              </a:lnSpc>
              <a:spcBef>
                <a:spcPts val="100"/>
              </a:spcBef>
              <a:buFont typeface="Wingdings"/>
              <a:buChar char=""/>
              <a:tabLst>
                <a:tab pos="927735" algn="l"/>
              </a:tabLst>
            </a:pPr>
            <a:r>
              <a:rPr sz="2200" spc="-5" dirty="0">
                <a:latin typeface="Times New Roman"/>
                <a:cs typeface="Times New Roman"/>
              </a:rPr>
              <a:t>Carbon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naturally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stored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ocean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via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two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pumps,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solubility and biological </a:t>
            </a:r>
            <a:r>
              <a:rPr sz="2200" spc="-10" dirty="0">
                <a:latin typeface="Times New Roman"/>
                <a:cs typeface="Times New Roman"/>
              </a:rPr>
              <a:t>and </a:t>
            </a:r>
            <a:r>
              <a:rPr sz="2200" spc="-5" dirty="0">
                <a:latin typeface="Times New Roman"/>
                <a:cs typeface="Times New Roman"/>
              </a:rPr>
              <a:t>there are </a:t>
            </a:r>
            <a:r>
              <a:rPr sz="2200" dirty="0">
                <a:latin typeface="Times New Roman"/>
                <a:cs typeface="Times New Roman"/>
              </a:rPr>
              <a:t>analogous </a:t>
            </a:r>
            <a:r>
              <a:rPr sz="2200" spc="-10" dirty="0">
                <a:latin typeface="Times New Roman"/>
                <a:cs typeface="Times New Roman"/>
              </a:rPr>
              <a:t>man made </a:t>
            </a:r>
            <a:r>
              <a:rPr sz="2200" spc="-5" dirty="0">
                <a:latin typeface="Times New Roman"/>
                <a:cs typeface="Times New Roman"/>
              </a:rPr>
              <a:t>methods,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direct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injection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ocean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fertilization,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respectively.</a:t>
            </a:r>
            <a:endParaRPr sz="22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40000"/>
              </a:lnSpc>
              <a:spcBef>
                <a:spcPts val="530"/>
              </a:spcBef>
              <a:buFont typeface="Wingdings"/>
              <a:buChar char=""/>
              <a:tabLst>
                <a:tab pos="927735" algn="l"/>
              </a:tabLst>
            </a:pPr>
            <a:r>
              <a:rPr sz="2200" spc="-5" dirty="0">
                <a:latin typeface="Times New Roman"/>
                <a:cs typeface="Times New Roman"/>
              </a:rPr>
              <a:t>At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present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time,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approximately</a:t>
            </a:r>
            <a:r>
              <a:rPr sz="2200" dirty="0">
                <a:latin typeface="Times New Roman"/>
                <a:cs typeface="Times New Roman"/>
              </a:rPr>
              <a:t> one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third</a:t>
            </a:r>
            <a:r>
              <a:rPr sz="2200" dirty="0">
                <a:latin typeface="Times New Roman"/>
                <a:cs typeface="Times New Roman"/>
              </a:rPr>
              <a:t> of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human </a:t>
            </a:r>
            <a:r>
              <a:rPr sz="2200" spc="-5" dirty="0">
                <a:latin typeface="Times New Roman"/>
                <a:cs typeface="Times New Roman"/>
              </a:rPr>
              <a:t> generated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emission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are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estimated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to </a:t>
            </a:r>
            <a:r>
              <a:rPr sz="2200" dirty="0">
                <a:latin typeface="Times New Roman"/>
                <a:cs typeface="Times New Roman"/>
              </a:rPr>
              <a:t>be</a:t>
            </a:r>
            <a:r>
              <a:rPr sz="2200" spc="-5" dirty="0">
                <a:latin typeface="Times New Roman"/>
                <a:cs typeface="Times New Roman"/>
              </a:rPr>
              <a:t> entering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ocean.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219200"/>
            <a:ext cx="79248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75081"/>
            <a:ext cx="8229600" cy="94488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1822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35"/>
              </a:spcBef>
            </a:pPr>
            <a:r>
              <a:rPr sz="3600" spc="-35" dirty="0"/>
              <a:t>3.Terrestrial</a:t>
            </a:r>
            <a:r>
              <a:rPr sz="3600" spc="10" dirty="0"/>
              <a:t> </a:t>
            </a:r>
            <a:r>
              <a:rPr sz="3600" spc="-5" dirty="0"/>
              <a:t>Sequestration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57962" y="1448561"/>
            <a:ext cx="8229600" cy="4876800"/>
          </a:xfrm>
          <a:custGeom>
            <a:avLst/>
            <a:gdLst/>
            <a:ahLst/>
            <a:cxnLst/>
            <a:rect l="l" t="t" r="r" b="b"/>
            <a:pathLst>
              <a:path w="8229600" h="4876800">
                <a:moveTo>
                  <a:pt x="0" y="4876800"/>
                </a:moveTo>
                <a:lnTo>
                  <a:pt x="8229600" y="4876800"/>
                </a:lnTo>
                <a:lnTo>
                  <a:pt x="8229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415638"/>
            <a:ext cx="2823845" cy="1328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>
              <a:lnSpc>
                <a:spcPct val="152600"/>
              </a:lnSpc>
              <a:spcBef>
                <a:spcPts val="100"/>
              </a:spcBef>
              <a:tabLst>
                <a:tab pos="1743710" algn="l"/>
                <a:tab pos="227901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	p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ocess  atmosphere		is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23615" y="1415638"/>
            <a:ext cx="5121275" cy="1328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0" marR="41910" indent="-70485">
              <a:lnSpc>
                <a:spcPct val="152600"/>
              </a:lnSpc>
              <a:spcBef>
                <a:spcPts val="100"/>
              </a:spcBef>
              <a:tabLst>
                <a:tab pos="1459865" algn="l"/>
                <a:tab pos="2073275" algn="l"/>
                <a:tab pos="2592705" algn="l"/>
                <a:tab pos="3676650" algn="l"/>
                <a:tab pos="3966210" algn="l"/>
                <a:tab pos="4633595" algn="l"/>
              </a:tabLst>
            </a:pPr>
            <a:r>
              <a:rPr sz="2800" spc="-5" dirty="0">
                <a:latin typeface="Times New Roman"/>
                <a:cs typeface="Times New Roman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2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gh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which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Times New Roman"/>
                <a:cs typeface="Times New Roman"/>
              </a:rPr>
              <a:t>C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775" spc="15" baseline="-21021" dirty="0">
                <a:latin typeface="Times New Roman"/>
                <a:cs typeface="Times New Roman"/>
              </a:rPr>
              <a:t>2</a:t>
            </a:r>
            <a:r>
              <a:rPr sz="2775" baseline="-21021" dirty="0">
                <a:latin typeface="Times New Roman"/>
                <a:cs typeface="Times New Roman"/>
              </a:rPr>
              <a:t>	</a:t>
            </a:r>
            <a:r>
              <a:rPr sz="2800" spc="5" dirty="0">
                <a:latin typeface="Times New Roman"/>
                <a:cs typeface="Times New Roman"/>
              </a:rPr>
              <a:t>f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1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  abs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b</a:t>
            </a:r>
            <a:r>
              <a:rPr sz="2800" spc="-5" dirty="0">
                <a:latin typeface="Times New Roman"/>
                <a:cs typeface="Times New Roman"/>
              </a:rPr>
              <a:t>ed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5" dirty="0">
                <a:latin typeface="Times New Roman"/>
                <a:cs typeface="Times New Roman"/>
              </a:rPr>
              <a:t>nat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rally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spc="-20" dirty="0">
                <a:latin typeface="Times New Roman"/>
                <a:cs typeface="Times New Roman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h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932302"/>
            <a:ext cx="7714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photosynthesis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&amp;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stored</a:t>
            </a:r>
            <a:r>
              <a:rPr sz="2800" spc="-10" dirty="0">
                <a:latin typeface="Times New Roman"/>
                <a:cs typeface="Times New Roman"/>
              </a:rPr>
              <a:t> as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carbon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biomass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&amp; </a:t>
            </a:r>
            <a:r>
              <a:rPr sz="2800" dirty="0">
                <a:latin typeface="Times New Roman"/>
                <a:cs typeface="Times New Roman"/>
              </a:rPr>
              <a:t>soils.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3657600"/>
            <a:ext cx="80772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457962"/>
            <a:ext cx="8229600" cy="83820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60"/>
              </a:spcBef>
              <a:tabLst>
                <a:tab pos="1059180" algn="l"/>
              </a:tabLst>
            </a:pPr>
            <a:r>
              <a:rPr spc="-5" dirty="0"/>
              <a:t>CO</a:t>
            </a:r>
            <a:r>
              <a:rPr sz="3975" spc="-7" baseline="-20964" dirty="0"/>
              <a:t>2	</a:t>
            </a:r>
            <a:r>
              <a:rPr sz="4000" spc="-15" dirty="0"/>
              <a:t>Capture</a:t>
            </a:r>
            <a:r>
              <a:rPr sz="4000" spc="-90" dirty="0"/>
              <a:t> </a:t>
            </a:r>
            <a:r>
              <a:rPr sz="4000" spc="-35" dirty="0"/>
              <a:t>Technologies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57962" y="1600961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280"/>
                </a:moveTo>
                <a:lnTo>
                  <a:pt x="8229600" y="4526280"/>
                </a:lnTo>
                <a:lnTo>
                  <a:pt x="8229600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415290" indent="-372110">
              <a:lnSpc>
                <a:spcPct val="100000"/>
              </a:lnSpc>
              <a:spcBef>
                <a:spcPts val="775"/>
              </a:spcBef>
              <a:buFont typeface="Wingdings"/>
              <a:buChar char=""/>
              <a:tabLst>
                <a:tab pos="415925" algn="l"/>
              </a:tabLst>
            </a:pPr>
            <a:r>
              <a:rPr spc="-10" dirty="0"/>
              <a:t>Pre-combustion</a:t>
            </a:r>
          </a:p>
          <a:p>
            <a:pPr marL="43815" marR="30480" indent="996950">
              <a:lnSpc>
                <a:spcPct val="100000"/>
              </a:lnSpc>
              <a:spcBef>
                <a:spcPts val="675"/>
              </a:spcBef>
              <a:tabLst>
                <a:tab pos="1527810" algn="l"/>
                <a:tab pos="2233930" algn="l"/>
                <a:tab pos="3578225" algn="l"/>
                <a:tab pos="4201795" algn="l"/>
                <a:tab pos="4945380" algn="l"/>
                <a:tab pos="5374005" algn="l"/>
                <a:tab pos="6018530" algn="l"/>
                <a:tab pos="7175500" algn="l"/>
              </a:tabLst>
            </a:pPr>
            <a:r>
              <a:rPr b="0" spc="-5" dirty="0">
                <a:latin typeface="Times New Roman"/>
                <a:cs typeface="Times New Roman"/>
              </a:rPr>
              <a:t>In	t</a:t>
            </a:r>
            <a:r>
              <a:rPr b="0" dirty="0">
                <a:latin typeface="Times New Roman"/>
                <a:cs typeface="Times New Roman"/>
              </a:rPr>
              <a:t>h</a:t>
            </a:r>
            <a:r>
              <a:rPr b="0" spc="-5" dirty="0">
                <a:latin typeface="Times New Roman"/>
                <a:cs typeface="Times New Roman"/>
              </a:rPr>
              <a:t>is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b="0" spc="-5" dirty="0">
                <a:latin typeface="Times New Roman"/>
                <a:cs typeface="Times New Roman"/>
              </a:rPr>
              <a:t>process,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b="0" spc="-5" dirty="0">
                <a:latin typeface="Times New Roman"/>
                <a:cs typeface="Times New Roman"/>
              </a:rPr>
              <a:t>the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b="0" spc="-5" dirty="0">
                <a:latin typeface="Times New Roman"/>
                <a:cs typeface="Times New Roman"/>
              </a:rPr>
              <a:t>f</a:t>
            </a:r>
            <a:r>
              <a:rPr b="0" dirty="0">
                <a:latin typeface="Times New Roman"/>
                <a:cs typeface="Times New Roman"/>
              </a:rPr>
              <a:t>u</a:t>
            </a:r>
            <a:r>
              <a:rPr b="0" spc="-5" dirty="0">
                <a:latin typeface="Times New Roman"/>
                <a:cs typeface="Times New Roman"/>
              </a:rPr>
              <a:t>el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b="0" spc="-5" dirty="0">
                <a:latin typeface="Times New Roman"/>
                <a:cs typeface="Times New Roman"/>
              </a:rPr>
              <a:t>is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b="0" spc="-5" dirty="0">
                <a:latin typeface="Times New Roman"/>
                <a:cs typeface="Times New Roman"/>
              </a:rPr>
              <a:t>p</a:t>
            </a:r>
            <a:r>
              <a:rPr b="0" dirty="0">
                <a:latin typeface="Times New Roman"/>
                <a:cs typeface="Times New Roman"/>
              </a:rPr>
              <a:t>r</a:t>
            </a:r>
            <a:r>
              <a:rPr b="0" spc="-5" dirty="0">
                <a:latin typeface="Times New Roman"/>
                <a:cs typeface="Times New Roman"/>
              </a:rPr>
              <a:t>e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b="0" spc="-5" dirty="0">
                <a:latin typeface="Times New Roman"/>
                <a:cs typeface="Times New Roman"/>
              </a:rPr>
              <a:t>treated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b="0" spc="-5" dirty="0">
                <a:latin typeface="Times New Roman"/>
                <a:cs typeface="Times New Roman"/>
              </a:rPr>
              <a:t>bef</a:t>
            </a:r>
            <a:r>
              <a:rPr b="0" dirty="0">
                <a:latin typeface="Times New Roman"/>
                <a:cs typeface="Times New Roman"/>
              </a:rPr>
              <a:t>o</a:t>
            </a:r>
            <a:r>
              <a:rPr b="0" spc="-5" dirty="0">
                <a:latin typeface="Times New Roman"/>
                <a:cs typeface="Times New Roman"/>
              </a:rPr>
              <a:t>re  combustion.</a:t>
            </a:r>
          </a:p>
          <a:p>
            <a:pPr marL="415290" indent="-372110">
              <a:lnSpc>
                <a:spcPct val="100000"/>
              </a:lnSpc>
              <a:spcBef>
                <a:spcPts val="670"/>
              </a:spcBef>
              <a:buFont typeface="Wingdings"/>
              <a:buChar char=""/>
              <a:tabLst>
                <a:tab pos="415925" algn="l"/>
              </a:tabLst>
            </a:pPr>
            <a:r>
              <a:rPr spc="-5" dirty="0"/>
              <a:t>Post-combustion</a:t>
            </a:r>
          </a:p>
          <a:p>
            <a:pPr marL="43815" marR="30480" indent="990600">
              <a:lnSpc>
                <a:spcPct val="100000"/>
              </a:lnSpc>
              <a:spcBef>
                <a:spcPts val="675"/>
              </a:spcBef>
            </a:pPr>
            <a:r>
              <a:rPr b="0" spc="-5" dirty="0">
                <a:latin typeface="Times New Roman"/>
                <a:cs typeface="Times New Roman"/>
              </a:rPr>
              <a:t>This process removes CO</a:t>
            </a:r>
            <a:r>
              <a:rPr sz="2775" b="0" spc="-7" baseline="-21021" dirty="0">
                <a:latin typeface="Times New Roman"/>
                <a:cs typeface="Times New Roman"/>
              </a:rPr>
              <a:t>2</a:t>
            </a:r>
            <a:r>
              <a:rPr sz="2775" b="0" baseline="-21021" dirty="0">
                <a:latin typeface="Times New Roman"/>
                <a:cs typeface="Times New Roman"/>
              </a:rPr>
              <a:t> </a:t>
            </a:r>
            <a:r>
              <a:rPr sz="2800" b="0" dirty="0">
                <a:latin typeface="Times New Roman"/>
                <a:cs typeface="Times New Roman"/>
              </a:rPr>
              <a:t>from the flue </a:t>
            </a:r>
            <a:r>
              <a:rPr sz="2800" b="0" spc="-5" dirty="0">
                <a:latin typeface="Times New Roman"/>
                <a:cs typeface="Times New Roman"/>
              </a:rPr>
              <a:t>gas after </a:t>
            </a:r>
            <a:r>
              <a:rPr sz="2800" b="0" spc="-685" dirty="0">
                <a:latin typeface="Times New Roman"/>
                <a:cs typeface="Times New Roman"/>
              </a:rPr>
              <a:t> </a:t>
            </a:r>
            <a:r>
              <a:rPr sz="2800" b="0" spc="-5" dirty="0">
                <a:latin typeface="Times New Roman"/>
                <a:cs typeface="Times New Roman"/>
              </a:rPr>
              <a:t>combustion</a:t>
            </a:r>
            <a:r>
              <a:rPr sz="2800" b="0" dirty="0">
                <a:latin typeface="Times New Roman"/>
                <a:cs typeface="Times New Roman"/>
              </a:rPr>
              <a:t> </a:t>
            </a:r>
            <a:r>
              <a:rPr sz="2800" b="0" spc="-5" dirty="0">
                <a:latin typeface="Times New Roman"/>
                <a:cs typeface="Times New Roman"/>
              </a:rPr>
              <a:t>has</a:t>
            </a:r>
            <a:r>
              <a:rPr sz="2800" b="0" dirty="0">
                <a:latin typeface="Times New Roman"/>
                <a:cs typeface="Times New Roman"/>
              </a:rPr>
              <a:t> </a:t>
            </a:r>
            <a:r>
              <a:rPr sz="2800" b="0" spc="-5" dirty="0">
                <a:latin typeface="Times New Roman"/>
                <a:cs typeface="Times New Roman"/>
              </a:rPr>
              <a:t>taken</a:t>
            </a:r>
            <a:r>
              <a:rPr sz="2800" b="0" spc="-10" dirty="0">
                <a:latin typeface="Times New Roman"/>
                <a:cs typeface="Times New Roman"/>
              </a:rPr>
              <a:t> </a:t>
            </a:r>
            <a:r>
              <a:rPr sz="2800" b="0" spc="-5" dirty="0">
                <a:latin typeface="Times New Roman"/>
                <a:cs typeface="Times New Roman"/>
              </a:rPr>
              <a:t>place.</a:t>
            </a:r>
            <a:endParaRPr sz="2800">
              <a:latin typeface="Times New Roman"/>
              <a:cs typeface="Times New Roman"/>
            </a:endParaRPr>
          </a:p>
          <a:p>
            <a:pPr marL="415290" indent="-372110">
              <a:lnSpc>
                <a:spcPct val="100000"/>
              </a:lnSpc>
              <a:spcBef>
                <a:spcPts val="670"/>
              </a:spcBef>
              <a:buFont typeface="Wingdings"/>
              <a:buChar char=""/>
              <a:tabLst>
                <a:tab pos="415925" algn="l"/>
              </a:tabLst>
            </a:pPr>
            <a:r>
              <a:rPr dirty="0"/>
              <a:t>Oxyfuel</a:t>
            </a:r>
            <a:r>
              <a:rPr spc="-40" dirty="0"/>
              <a:t> </a:t>
            </a:r>
            <a:r>
              <a:rPr spc="-5" dirty="0"/>
              <a:t>combustion</a:t>
            </a:r>
          </a:p>
          <a:p>
            <a:pPr marL="43815" marR="30480" indent="996950">
              <a:lnSpc>
                <a:spcPct val="100000"/>
              </a:lnSpc>
              <a:spcBef>
                <a:spcPts val="675"/>
              </a:spcBef>
            </a:pPr>
            <a:r>
              <a:rPr b="0" spc="-5" dirty="0">
                <a:latin typeface="Times New Roman"/>
                <a:cs typeface="Times New Roman"/>
              </a:rPr>
              <a:t>In</a:t>
            </a:r>
            <a:r>
              <a:rPr b="0" spc="10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Oxyfuel</a:t>
            </a:r>
            <a:r>
              <a:rPr b="0" spc="114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combustion,</a:t>
            </a:r>
            <a:r>
              <a:rPr b="0" spc="10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oxygen,</a:t>
            </a:r>
            <a:r>
              <a:rPr b="0" spc="9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instead</a:t>
            </a:r>
            <a:r>
              <a:rPr b="0" spc="10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of</a:t>
            </a:r>
            <a:r>
              <a:rPr b="0" spc="105" dirty="0">
                <a:latin typeface="Times New Roman"/>
                <a:cs typeface="Times New Roman"/>
              </a:rPr>
              <a:t> </a:t>
            </a:r>
            <a:r>
              <a:rPr b="0" spc="-30" dirty="0">
                <a:latin typeface="Times New Roman"/>
                <a:cs typeface="Times New Roman"/>
              </a:rPr>
              <a:t>air,</a:t>
            </a:r>
            <a:r>
              <a:rPr b="0" spc="9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is </a:t>
            </a:r>
            <a:r>
              <a:rPr b="0" spc="-68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used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for</a:t>
            </a:r>
            <a:r>
              <a:rPr b="0" spc="1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combustion.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381761"/>
            <a:ext cx="8229600" cy="83820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60"/>
              </a:spcBef>
              <a:tabLst>
                <a:tab pos="1058545" algn="l"/>
              </a:tabLst>
            </a:pPr>
            <a:r>
              <a:rPr spc="-5" dirty="0"/>
              <a:t>CO</a:t>
            </a:r>
            <a:r>
              <a:rPr sz="3975" spc="-7" baseline="-20964" dirty="0"/>
              <a:t>2	</a:t>
            </a:r>
            <a:r>
              <a:rPr sz="4000" spc="-5" dirty="0"/>
              <a:t>Separation</a:t>
            </a:r>
            <a:r>
              <a:rPr sz="4000" spc="-90" dirty="0"/>
              <a:t> </a:t>
            </a:r>
            <a:r>
              <a:rPr sz="4000" spc="-35" dirty="0"/>
              <a:t>Technologies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534162" y="1448561"/>
            <a:ext cx="8153400" cy="4953000"/>
          </a:xfrm>
          <a:custGeom>
            <a:avLst/>
            <a:gdLst/>
            <a:ahLst/>
            <a:cxnLst/>
            <a:rect l="l" t="t" r="r" b="b"/>
            <a:pathLst>
              <a:path w="8153400" h="4953000">
                <a:moveTo>
                  <a:pt x="0" y="4953000"/>
                </a:moveTo>
                <a:lnTo>
                  <a:pt x="8153400" y="4953000"/>
                </a:lnTo>
                <a:lnTo>
                  <a:pt x="8153400" y="0"/>
                </a:lnTo>
                <a:lnTo>
                  <a:pt x="0" y="0"/>
                </a:lnTo>
                <a:lnTo>
                  <a:pt x="0" y="495300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1340" y="1399006"/>
            <a:ext cx="8110220" cy="4345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67310" indent="914400" algn="just">
              <a:lnSpc>
                <a:spcPct val="150000"/>
              </a:lnSpc>
              <a:spcBef>
                <a:spcPts val="100"/>
              </a:spcBef>
            </a:pP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main </a:t>
            </a:r>
            <a:r>
              <a:rPr sz="2600" spc="5" dirty="0">
                <a:latin typeface="Times New Roman"/>
                <a:cs typeface="Times New Roman"/>
              </a:rPr>
              <a:t>CO</a:t>
            </a:r>
            <a:r>
              <a:rPr sz="2550" spc="7" baseline="-21241" dirty="0">
                <a:latin typeface="Times New Roman"/>
                <a:cs typeface="Times New Roman"/>
              </a:rPr>
              <a:t>2</a:t>
            </a:r>
            <a:r>
              <a:rPr sz="2550" spc="15" baseline="-21241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separation technologies </a:t>
            </a:r>
            <a:r>
              <a:rPr sz="2600" dirty="0">
                <a:latin typeface="Times New Roman"/>
                <a:cs typeface="Times New Roman"/>
              </a:rPr>
              <a:t>that </a:t>
            </a:r>
            <a:r>
              <a:rPr sz="2600" spc="-5" dirty="0">
                <a:latin typeface="Times New Roman"/>
                <a:cs typeface="Times New Roman"/>
              </a:rPr>
              <a:t>can </a:t>
            </a:r>
            <a:r>
              <a:rPr sz="2600" spc="-10" dirty="0">
                <a:latin typeface="Times New Roman"/>
                <a:cs typeface="Times New Roman"/>
              </a:rPr>
              <a:t>be </a:t>
            </a:r>
            <a:r>
              <a:rPr sz="2600" spc="-5" dirty="0">
                <a:latin typeface="Times New Roman"/>
                <a:cs typeface="Times New Roman"/>
              </a:rPr>
              <a:t> applied to </a:t>
            </a:r>
            <a:r>
              <a:rPr sz="2600" dirty="0">
                <a:latin typeface="Times New Roman"/>
                <a:cs typeface="Times New Roman"/>
              </a:rPr>
              <a:t>isolate the </a:t>
            </a:r>
            <a:r>
              <a:rPr sz="2600" spc="5" dirty="0">
                <a:latin typeface="Times New Roman"/>
                <a:cs typeface="Times New Roman"/>
              </a:rPr>
              <a:t>CO</a:t>
            </a:r>
            <a:r>
              <a:rPr sz="2550" spc="7" baseline="-21241" dirty="0">
                <a:latin typeface="Times New Roman"/>
                <a:cs typeface="Times New Roman"/>
              </a:rPr>
              <a:t>2 </a:t>
            </a:r>
            <a:r>
              <a:rPr sz="2600" spc="-5" dirty="0">
                <a:latin typeface="Times New Roman"/>
                <a:cs typeface="Times New Roman"/>
              </a:rPr>
              <a:t>from </a:t>
            </a:r>
            <a:r>
              <a:rPr sz="2600" dirty="0">
                <a:latin typeface="Times New Roman"/>
                <a:cs typeface="Times New Roman"/>
              </a:rPr>
              <a:t>the fuel gas stream prior </a:t>
            </a:r>
            <a:r>
              <a:rPr sz="2600" spc="-5" dirty="0">
                <a:latin typeface="Times New Roman"/>
                <a:cs typeface="Times New Roman"/>
              </a:rPr>
              <a:t>to </a:t>
            </a:r>
            <a:r>
              <a:rPr sz="2600" dirty="0">
                <a:latin typeface="Times New Roman"/>
                <a:cs typeface="Times New Roman"/>
              </a:rPr>
              <a:t> transportation.</a:t>
            </a:r>
            <a:endParaRPr sz="2600">
              <a:latin typeface="Times New Roman"/>
              <a:cs typeface="Times New Roman"/>
            </a:endParaRPr>
          </a:p>
          <a:p>
            <a:pPr marL="63500" algn="just">
              <a:lnSpc>
                <a:spcPct val="100000"/>
              </a:lnSpc>
              <a:spcBef>
                <a:spcPts val="2185"/>
              </a:spcBef>
            </a:pPr>
            <a:r>
              <a:rPr sz="2600" b="1" dirty="0">
                <a:latin typeface="Times New Roman"/>
                <a:cs typeface="Times New Roman"/>
              </a:rPr>
              <a:t>1.</a:t>
            </a:r>
            <a:r>
              <a:rPr sz="2600" b="1" spc="75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Absorption</a:t>
            </a:r>
            <a:endParaRPr sz="2600">
              <a:latin typeface="Times New Roman"/>
              <a:cs typeface="Times New Roman"/>
            </a:endParaRPr>
          </a:p>
          <a:p>
            <a:pPr marL="63500" marR="68580" indent="914400" algn="just">
              <a:lnSpc>
                <a:spcPct val="150000"/>
              </a:lnSpc>
              <a:spcBef>
                <a:spcPts val="625"/>
              </a:spcBef>
            </a:pPr>
            <a:r>
              <a:rPr sz="2600" dirty="0">
                <a:latin typeface="Times New Roman"/>
                <a:cs typeface="Times New Roman"/>
              </a:rPr>
              <a:t>A </a:t>
            </a:r>
            <a:r>
              <a:rPr sz="2600" spc="-5" dirty="0">
                <a:latin typeface="Times New Roman"/>
                <a:cs typeface="Times New Roman"/>
              </a:rPr>
              <a:t>liquid sorbent is </a:t>
            </a:r>
            <a:r>
              <a:rPr sz="2600" dirty="0">
                <a:latin typeface="Times New Roman"/>
                <a:cs typeface="Times New Roman"/>
              </a:rPr>
              <a:t>used </a:t>
            </a:r>
            <a:r>
              <a:rPr sz="2600" spc="-5" dirty="0">
                <a:latin typeface="Times New Roman"/>
                <a:cs typeface="Times New Roman"/>
              </a:rPr>
              <a:t>to </a:t>
            </a:r>
            <a:r>
              <a:rPr sz="2600" spc="-10" dirty="0">
                <a:latin typeface="Times New Roman"/>
                <a:cs typeface="Times New Roman"/>
              </a:rPr>
              <a:t>separate </a:t>
            </a:r>
            <a:r>
              <a:rPr sz="2600" dirty="0">
                <a:latin typeface="Times New Roman"/>
                <a:cs typeface="Times New Roman"/>
              </a:rPr>
              <a:t>the CO</a:t>
            </a:r>
            <a:r>
              <a:rPr sz="2550" baseline="-21241" dirty="0">
                <a:latin typeface="Times New Roman"/>
                <a:cs typeface="Times New Roman"/>
              </a:rPr>
              <a:t>2 </a:t>
            </a:r>
            <a:r>
              <a:rPr sz="2600" spc="-5" dirty="0">
                <a:latin typeface="Times New Roman"/>
                <a:cs typeface="Times New Roman"/>
              </a:rPr>
              <a:t>from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flue gas. The </a:t>
            </a:r>
            <a:r>
              <a:rPr sz="2600" spc="-5" dirty="0">
                <a:latin typeface="Times New Roman"/>
                <a:cs typeface="Times New Roman"/>
              </a:rPr>
              <a:t>sorbent can </a:t>
            </a:r>
            <a:r>
              <a:rPr sz="2600" dirty="0">
                <a:latin typeface="Times New Roman"/>
                <a:cs typeface="Times New Roman"/>
              </a:rPr>
              <a:t>be </a:t>
            </a:r>
            <a:r>
              <a:rPr sz="2600" spc="-5" dirty="0">
                <a:latin typeface="Times New Roman"/>
                <a:cs typeface="Times New Roman"/>
              </a:rPr>
              <a:t>regenerated through </a:t>
            </a:r>
            <a:r>
              <a:rPr sz="2600" dirty="0">
                <a:latin typeface="Times New Roman"/>
                <a:cs typeface="Times New Roman"/>
              </a:rPr>
              <a:t>a </a:t>
            </a:r>
            <a:r>
              <a:rPr sz="2600" spc="-5" dirty="0">
                <a:latin typeface="Times New Roman"/>
                <a:cs typeface="Times New Roman"/>
              </a:rPr>
              <a:t>stripping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or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regenerative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process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by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heating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and/or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depressurization.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686562"/>
            <a:ext cx="8229600" cy="5440680"/>
          </a:xfrm>
          <a:custGeom>
            <a:avLst/>
            <a:gdLst/>
            <a:ahLst/>
            <a:cxnLst/>
            <a:rect l="l" t="t" r="r" b="b"/>
            <a:pathLst>
              <a:path w="8229600" h="5440680">
                <a:moveTo>
                  <a:pt x="0" y="5440680"/>
                </a:moveTo>
                <a:lnTo>
                  <a:pt x="8229600" y="5440680"/>
                </a:lnTo>
                <a:lnTo>
                  <a:pt x="8229600" y="0"/>
                </a:lnTo>
                <a:lnTo>
                  <a:pt x="0" y="0"/>
                </a:lnTo>
                <a:lnTo>
                  <a:pt x="0" y="544068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5140" y="620928"/>
            <a:ext cx="8174990" cy="548894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98780" indent="-335280" algn="just">
              <a:lnSpc>
                <a:spcPct val="100000"/>
              </a:lnSpc>
              <a:spcBef>
                <a:spcPts val="770"/>
              </a:spcBef>
              <a:buAutoNum type="arabicPeriod" startAt="2"/>
              <a:tabLst>
                <a:tab pos="398780" algn="l"/>
              </a:tabLst>
            </a:pPr>
            <a:r>
              <a:rPr sz="2800" b="1" dirty="0">
                <a:latin typeface="Times New Roman"/>
                <a:cs typeface="Times New Roman"/>
              </a:rPr>
              <a:t>Adsorption</a:t>
            </a:r>
            <a:endParaRPr sz="2800">
              <a:latin typeface="Times New Roman"/>
              <a:cs typeface="Times New Roman"/>
            </a:endParaRPr>
          </a:p>
          <a:p>
            <a:pPr marL="63500" marR="55880" indent="914400" algn="just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Times New Roman"/>
                <a:cs typeface="Times New Roman"/>
              </a:rPr>
              <a:t>In contrast to absorption processes which use a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liquid absorbent, a solid sorbent is used to bind the CO</a:t>
            </a:r>
            <a:r>
              <a:rPr sz="2775" spc="-7" baseline="-21021" dirty="0">
                <a:latin typeface="Times New Roman"/>
                <a:cs typeface="Times New Roman"/>
              </a:rPr>
              <a:t>2 </a:t>
            </a:r>
            <a:r>
              <a:rPr sz="2775" baseline="-21021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</a:t>
            </a:r>
            <a:r>
              <a:rPr sz="2800" spc="6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its</a:t>
            </a:r>
            <a:r>
              <a:rPr sz="2800" spc="6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surfaces.</a:t>
            </a:r>
            <a:r>
              <a:rPr sz="2800" spc="6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Large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specific</a:t>
            </a:r>
            <a:r>
              <a:rPr sz="2800" spc="6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surface</a:t>
            </a:r>
            <a:r>
              <a:rPr sz="2800" spc="6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area,</a:t>
            </a:r>
            <a:r>
              <a:rPr sz="2800" spc="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high </a:t>
            </a:r>
            <a:r>
              <a:rPr sz="2800" spc="-6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selectivity and higher generation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ability are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main </a:t>
            </a:r>
            <a:r>
              <a:rPr sz="2800" spc="-5" dirty="0">
                <a:latin typeface="Times New Roman"/>
                <a:cs typeface="Times New Roman"/>
              </a:rPr>
              <a:t> criteria</a:t>
            </a:r>
            <a:r>
              <a:rPr sz="2800" dirty="0">
                <a:latin typeface="Times New Roman"/>
                <a:cs typeface="Times New Roman"/>
              </a:rPr>
              <a:t> for </a:t>
            </a:r>
            <a:r>
              <a:rPr sz="2800" spc="-5" dirty="0">
                <a:latin typeface="Times New Roman"/>
                <a:cs typeface="Times New Roman"/>
              </a:rPr>
              <a:t>sorbent selection.</a:t>
            </a:r>
            <a:endParaRPr sz="2800">
              <a:latin typeface="Times New Roman"/>
              <a:cs typeface="Times New Roman"/>
            </a:endParaRPr>
          </a:p>
          <a:p>
            <a:pPr marL="418465" indent="-355600" algn="just">
              <a:lnSpc>
                <a:spcPct val="100000"/>
              </a:lnSpc>
              <a:spcBef>
                <a:spcPts val="675"/>
              </a:spcBef>
              <a:buAutoNum type="arabicPeriod" startAt="3"/>
              <a:tabLst>
                <a:tab pos="4191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Chemical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looping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combustion</a:t>
            </a:r>
            <a:endParaRPr sz="2800">
              <a:latin typeface="Times New Roman"/>
              <a:cs typeface="Times New Roman"/>
            </a:endParaRPr>
          </a:p>
          <a:p>
            <a:pPr marL="63500" marR="54610" indent="982980" algn="just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metal</a:t>
            </a:r>
            <a:r>
              <a:rPr sz="2800" dirty="0">
                <a:latin typeface="Times New Roman"/>
                <a:cs typeface="Times New Roman"/>
              </a:rPr>
              <a:t> oxide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used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oxygen</a:t>
            </a:r>
            <a:r>
              <a:rPr sz="2800" spc="6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carrier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instead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of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using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pure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oxygen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directly</a:t>
            </a:r>
            <a:r>
              <a:rPr sz="2800" spc="6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for</a:t>
            </a:r>
            <a:r>
              <a:rPr sz="2800" spc="6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combustion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as</a:t>
            </a:r>
            <a:r>
              <a:rPr sz="2800" spc="-5" dirty="0">
                <a:latin typeface="Times New Roman"/>
                <a:cs typeface="Times New Roman"/>
              </a:rPr>
              <a:t> 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case</a:t>
            </a:r>
            <a:r>
              <a:rPr sz="2800" dirty="0">
                <a:latin typeface="Times New Roman"/>
                <a:cs typeface="Times New Roman"/>
              </a:rPr>
              <a:t> 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oxyfuel</a:t>
            </a:r>
            <a:r>
              <a:rPr sz="2800" spc="6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combustion.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During the process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metal </a:t>
            </a:r>
            <a:r>
              <a:rPr sz="2800" dirty="0">
                <a:latin typeface="Times New Roman"/>
                <a:cs typeface="Times New Roman"/>
              </a:rPr>
              <a:t>oxide </a:t>
            </a:r>
            <a:r>
              <a:rPr sz="2800" spc="-1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reduced to metal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while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fuel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being oxidized 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</a:t>
            </a:r>
            <a:r>
              <a:rPr sz="2775" spc="-7" baseline="-21021" dirty="0">
                <a:latin typeface="Times New Roman"/>
                <a:cs typeface="Times New Roman"/>
              </a:rPr>
              <a:t>2</a:t>
            </a:r>
            <a:r>
              <a:rPr sz="2775" spc="390" baseline="-21021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water.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610362"/>
            <a:ext cx="8229600" cy="5715000"/>
          </a:xfrm>
          <a:custGeom>
            <a:avLst/>
            <a:gdLst/>
            <a:ahLst/>
            <a:cxnLst/>
            <a:rect l="l" t="t" r="r" b="b"/>
            <a:pathLst>
              <a:path w="8229600" h="5715000">
                <a:moveTo>
                  <a:pt x="0" y="5715000"/>
                </a:moveTo>
                <a:lnTo>
                  <a:pt x="8229600" y="5715000"/>
                </a:lnTo>
                <a:lnTo>
                  <a:pt x="82296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2440" y="758697"/>
            <a:ext cx="8198484" cy="5415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6400" indent="-330835" algn="just">
              <a:lnSpc>
                <a:spcPct val="100000"/>
              </a:lnSpc>
              <a:spcBef>
                <a:spcPts val="105"/>
              </a:spcBef>
              <a:buAutoNum type="arabicPeriod" startAt="4"/>
              <a:tabLst>
                <a:tab pos="407034" algn="l"/>
              </a:tabLst>
            </a:pPr>
            <a:r>
              <a:rPr sz="2600" b="1" dirty="0">
                <a:latin typeface="Times New Roman"/>
                <a:cs typeface="Times New Roman"/>
              </a:rPr>
              <a:t>Membrane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separation</a:t>
            </a:r>
            <a:endParaRPr sz="2600">
              <a:latin typeface="Times New Roman"/>
              <a:cs typeface="Times New Roman"/>
            </a:endParaRPr>
          </a:p>
          <a:p>
            <a:pPr marL="76200" marR="68580" indent="996950" algn="just">
              <a:lnSpc>
                <a:spcPct val="150100"/>
              </a:lnSpc>
              <a:spcBef>
                <a:spcPts val="620"/>
              </a:spcBef>
            </a:pPr>
            <a:r>
              <a:rPr sz="2600" spc="-5" dirty="0">
                <a:latin typeface="Times New Roman"/>
                <a:cs typeface="Times New Roman"/>
              </a:rPr>
              <a:t>Membranes can </a:t>
            </a:r>
            <a:r>
              <a:rPr sz="2600" dirty="0">
                <a:latin typeface="Times New Roman"/>
                <a:cs typeface="Times New Roman"/>
              </a:rPr>
              <a:t>be </a:t>
            </a:r>
            <a:r>
              <a:rPr sz="2600" spc="-5" dirty="0">
                <a:latin typeface="Times New Roman"/>
                <a:cs typeface="Times New Roman"/>
              </a:rPr>
              <a:t>used to allow </a:t>
            </a:r>
            <a:r>
              <a:rPr sz="2600" dirty="0">
                <a:latin typeface="Times New Roman"/>
                <a:cs typeface="Times New Roman"/>
              </a:rPr>
              <a:t>only CO</a:t>
            </a:r>
            <a:r>
              <a:rPr sz="2550" baseline="-21241" dirty="0">
                <a:latin typeface="Times New Roman"/>
                <a:cs typeface="Times New Roman"/>
              </a:rPr>
              <a:t>2</a:t>
            </a:r>
            <a:r>
              <a:rPr sz="2550" spc="7" baseline="-21241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to </a:t>
            </a:r>
            <a:r>
              <a:rPr sz="2600" dirty="0">
                <a:latin typeface="Times New Roman"/>
                <a:cs typeface="Times New Roman"/>
              </a:rPr>
              <a:t>pass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through,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while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excluding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other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components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flue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gas.</a:t>
            </a:r>
            <a:endParaRPr sz="2600">
              <a:latin typeface="Times New Roman"/>
              <a:cs typeface="Times New Roman"/>
            </a:endParaRPr>
          </a:p>
          <a:p>
            <a:pPr marL="406400" indent="-330835" algn="just">
              <a:lnSpc>
                <a:spcPct val="100000"/>
              </a:lnSpc>
              <a:spcBef>
                <a:spcPts val="2180"/>
              </a:spcBef>
              <a:buAutoNum type="arabicPeriod" startAt="5"/>
              <a:tabLst>
                <a:tab pos="407034" algn="l"/>
              </a:tabLst>
            </a:pPr>
            <a:r>
              <a:rPr sz="2600" b="1" dirty="0">
                <a:latin typeface="Times New Roman"/>
                <a:cs typeface="Times New Roman"/>
              </a:rPr>
              <a:t>Hydrate-based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separation</a:t>
            </a:r>
            <a:endParaRPr sz="2600">
              <a:latin typeface="Times New Roman"/>
              <a:cs typeface="Times New Roman"/>
            </a:endParaRPr>
          </a:p>
          <a:p>
            <a:pPr marL="76200" marR="64769" indent="996950" algn="just">
              <a:lnSpc>
                <a:spcPct val="150000"/>
              </a:lnSpc>
              <a:spcBef>
                <a:spcPts val="625"/>
              </a:spcBef>
            </a:pPr>
            <a:r>
              <a:rPr sz="2600" spc="-5" dirty="0">
                <a:latin typeface="Times New Roman"/>
                <a:cs typeface="Times New Roman"/>
              </a:rPr>
              <a:t>Hydrate-based </a:t>
            </a:r>
            <a:r>
              <a:rPr sz="2600" spc="5" dirty="0">
                <a:latin typeface="Times New Roman"/>
                <a:cs typeface="Times New Roman"/>
              </a:rPr>
              <a:t>CO</a:t>
            </a:r>
            <a:r>
              <a:rPr sz="2550" spc="7" baseline="-21241" dirty="0">
                <a:latin typeface="Times New Roman"/>
                <a:cs typeface="Times New Roman"/>
              </a:rPr>
              <a:t>2  </a:t>
            </a:r>
            <a:r>
              <a:rPr sz="2600" spc="-5" dirty="0">
                <a:latin typeface="Times New Roman"/>
                <a:cs typeface="Times New Roman"/>
              </a:rPr>
              <a:t>separation is </a:t>
            </a:r>
            <a:r>
              <a:rPr sz="2600" dirty="0">
                <a:latin typeface="Times New Roman"/>
                <a:cs typeface="Times New Roman"/>
              </a:rPr>
              <a:t>a new technology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by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which</a:t>
            </a:r>
            <a:r>
              <a:rPr sz="2600" dirty="0">
                <a:latin typeface="Times New Roman"/>
                <a:cs typeface="Times New Roman"/>
              </a:rPr>
              <a:t> the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exhaust</a:t>
            </a:r>
            <a:r>
              <a:rPr sz="2600" dirty="0">
                <a:latin typeface="Times New Roman"/>
                <a:cs typeface="Times New Roman"/>
              </a:rPr>
              <a:t> gas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containing</a:t>
            </a:r>
            <a:r>
              <a:rPr sz="2600" dirty="0">
                <a:latin typeface="Times New Roman"/>
                <a:cs typeface="Times New Roman"/>
              </a:rPr>
              <a:t> CO</a:t>
            </a:r>
            <a:r>
              <a:rPr sz="2550" baseline="-21241" dirty="0">
                <a:latin typeface="Times New Roman"/>
                <a:cs typeface="Times New Roman"/>
              </a:rPr>
              <a:t>2</a:t>
            </a:r>
            <a:r>
              <a:rPr sz="2550" spc="7" baseline="-21241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is</a:t>
            </a:r>
            <a:r>
              <a:rPr sz="2600" spc="6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exposed</a:t>
            </a:r>
            <a:r>
              <a:rPr sz="2600" spc="65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to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water under </a:t>
            </a:r>
            <a:r>
              <a:rPr sz="2600" dirty="0">
                <a:latin typeface="Times New Roman"/>
                <a:cs typeface="Times New Roman"/>
              </a:rPr>
              <a:t>high </a:t>
            </a:r>
            <a:r>
              <a:rPr sz="2600" spc="-5" dirty="0">
                <a:latin typeface="Times New Roman"/>
                <a:cs typeface="Times New Roman"/>
              </a:rPr>
              <a:t>pressure forming hydrates.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5" dirty="0">
                <a:latin typeface="Times New Roman"/>
                <a:cs typeface="Times New Roman"/>
              </a:rPr>
              <a:t>CO</a:t>
            </a:r>
            <a:r>
              <a:rPr sz="2550" spc="7" baseline="-21241" dirty="0">
                <a:latin typeface="Times New Roman"/>
                <a:cs typeface="Times New Roman"/>
              </a:rPr>
              <a:t>2 </a:t>
            </a:r>
            <a:r>
              <a:rPr sz="2600" spc="-5" dirty="0">
                <a:latin typeface="Times New Roman"/>
                <a:cs typeface="Times New Roman"/>
              </a:rPr>
              <a:t>in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exhaust</a:t>
            </a:r>
            <a:r>
              <a:rPr sz="2600" spc="3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gas</a:t>
            </a:r>
            <a:r>
              <a:rPr sz="2600" spc="4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is</a:t>
            </a:r>
            <a:r>
              <a:rPr sz="2600" spc="409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selectively</a:t>
            </a:r>
            <a:r>
              <a:rPr sz="2600" spc="409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engaged</a:t>
            </a:r>
            <a:r>
              <a:rPr sz="2600" spc="4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in</a:t>
            </a:r>
            <a:r>
              <a:rPr sz="2600" spc="409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3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cages</a:t>
            </a:r>
            <a:r>
              <a:rPr sz="2600" spc="4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4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hydrate </a:t>
            </a:r>
            <a:r>
              <a:rPr sz="2600" spc="-6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separated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from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other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gases.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761" y="686562"/>
            <a:ext cx="8305800" cy="5440680"/>
          </a:xfrm>
          <a:custGeom>
            <a:avLst/>
            <a:gdLst/>
            <a:ahLst/>
            <a:cxnLst/>
            <a:rect l="l" t="t" r="r" b="b"/>
            <a:pathLst>
              <a:path w="8305800" h="5440680">
                <a:moveTo>
                  <a:pt x="0" y="5440680"/>
                </a:moveTo>
                <a:lnTo>
                  <a:pt x="8305800" y="5440680"/>
                </a:lnTo>
                <a:lnTo>
                  <a:pt x="8305800" y="0"/>
                </a:lnTo>
                <a:lnTo>
                  <a:pt x="0" y="0"/>
                </a:lnTo>
                <a:lnTo>
                  <a:pt x="0" y="544068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9740" y="853185"/>
            <a:ext cx="8148955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Times New Roman"/>
                <a:cs typeface="Times New Roman"/>
              </a:rPr>
              <a:t>6.</a:t>
            </a:r>
            <a:r>
              <a:rPr sz="3000" b="1" spc="-2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Cryogenic</a:t>
            </a:r>
            <a:r>
              <a:rPr sz="3000" b="1" spc="-35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distillation</a:t>
            </a:r>
            <a:endParaRPr sz="30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50000"/>
              </a:lnSpc>
              <a:spcBef>
                <a:spcPts val="720"/>
              </a:spcBef>
            </a:pPr>
            <a:r>
              <a:rPr sz="3000" dirty="0">
                <a:latin typeface="Times New Roman"/>
                <a:cs typeface="Times New Roman"/>
              </a:rPr>
              <a:t>Cryogenic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distillation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is</a:t>
            </a:r>
            <a:r>
              <a:rPr sz="3000" dirty="0">
                <a:latin typeface="Times New Roman"/>
                <a:cs typeface="Times New Roman"/>
              </a:rPr>
              <a:t> a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gas</a:t>
            </a:r>
            <a:r>
              <a:rPr sz="3000" dirty="0">
                <a:latin typeface="Times New Roman"/>
                <a:cs typeface="Times New Roman"/>
              </a:rPr>
              <a:t> separation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process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using</a:t>
            </a:r>
            <a:r>
              <a:rPr sz="3000" dirty="0">
                <a:latin typeface="Times New Roman"/>
                <a:cs typeface="Times New Roman"/>
              </a:rPr>
              <a:t> distillation</a:t>
            </a:r>
            <a:r>
              <a:rPr sz="3000" spc="5" dirty="0">
                <a:latin typeface="Times New Roman"/>
                <a:cs typeface="Times New Roman"/>
              </a:rPr>
              <a:t> at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very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low</a:t>
            </a:r>
            <a:r>
              <a:rPr sz="3000" spc="74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temperature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and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high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pressure,</a:t>
            </a:r>
            <a:r>
              <a:rPr sz="3000" dirty="0">
                <a:latin typeface="Times New Roman"/>
                <a:cs typeface="Times New Roman"/>
              </a:rPr>
              <a:t> which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is</a:t>
            </a:r>
            <a:r>
              <a:rPr sz="3000" spc="-5" dirty="0">
                <a:latin typeface="Times New Roman"/>
                <a:cs typeface="Times New Roman"/>
              </a:rPr>
              <a:t> similar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to</a:t>
            </a:r>
            <a:r>
              <a:rPr sz="3000" dirty="0">
                <a:latin typeface="Times New Roman"/>
                <a:cs typeface="Times New Roman"/>
              </a:rPr>
              <a:t> other 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conventional </a:t>
            </a:r>
            <a:r>
              <a:rPr sz="3000" dirty="0">
                <a:latin typeface="Times New Roman"/>
                <a:cs typeface="Times New Roman"/>
              </a:rPr>
              <a:t>distillation processes except that it </a:t>
            </a:r>
            <a:r>
              <a:rPr sz="3000" spc="-15" dirty="0">
                <a:latin typeface="Times New Roman"/>
                <a:cs typeface="Times New Roman"/>
              </a:rPr>
              <a:t>is 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used </a:t>
            </a:r>
            <a:r>
              <a:rPr sz="3000" spc="-10" dirty="0">
                <a:latin typeface="Times New Roman"/>
                <a:cs typeface="Times New Roman"/>
              </a:rPr>
              <a:t>to </a:t>
            </a:r>
            <a:r>
              <a:rPr sz="3000" dirty="0">
                <a:latin typeface="Times New Roman"/>
                <a:cs typeface="Times New Roman"/>
              </a:rPr>
              <a:t>separate components of </a:t>
            </a:r>
            <a:r>
              <a:rPr sz="3000" spc="-5" dirty="0">
                <a:latin typeface="Times New Roman"/>
                <a:cs typeface="Times New Roman"/>
              </a:rPr>
              <a:t>gaseous instead </a:t>
            </a:r>
            <a:r>
              <a:rPr sz="3000" dirty="0">
                <a:latin typeface="Times New Roman"/>
                <a:cs typeface="Times New Roman"/>
              </a:rPr>
              <a:t>of 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liquid.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75081"/>
            <a:ext cx="8229600" cy="94488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116839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919"/>
              </a:spcBef>
            </a:pPr>
            <a:r>
              <a:rPr sz="4400" dirty="0"/>
              <a:t>Carbon</a:t>
            </a:r>
            <a:r>
              <a:rPr sz="4400" spc="-10" dirty="0"/>
              <a:t> </a:t>
            </a:r>
            <a:r>
              <a:rPr sz="4400" spc="-15" dirty="0"/>
              <a:t>sources</a:t>
            </a:r>
            <a:r>
              <a:rPr sz="4400" spc="-35" dirty="0"/>
              <a:t> </a:t>
            </a:r>
            <a:r>
              <a:rPr sz="4400" dirty="0"/>
              <a:t>and</a:t>
            </a:r>
            <a:r>
              <a:rPr sz="4400" spc="-5" dirty="0"/>
              <a:t> </a:t>
            </a:r>
            <a:r>
              <a:rPr sz="4400" dirty="0"/>
              <a:t>carbon</a:t>
            </a:r>
            <a:r>
              <a:rPr sz="4400" spc="-35" dirty="0"/>
              <a:t> </a:t>
            </a:r>
            <a:r>
              <a:rPr sz="4400" dirty="0"/>
              <a:t>sinks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962" y="1600961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280"/>
                </a:moveTo>
                <a:lnTo>
                  <a:pt x="8229600" y="4526280"/>
                </a:lnTo>
                <a:lnTo>
                  <a:pt x="8229600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365402"/>
            <a:ext cx="8074025" cy="4634230"/>
          </a:xfrm>
          <a:prstGeom prst="rect">
            <a:avLst/>
          </a:prstGeom>
        </p:spPr>
        <p:txBody>
          <a:bodyPr vert="horz" wrap="square" lIns="0" tIns="17907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410"/>
              </a:spcBef>
              <a:buFont typeface="Wingdings"/>
              <a:buChar char=""/>
              <a:tabLst>
                <a:tab pos="355600" algn="l"/>
              </a:tabLst>
            </a:pPr>
            <a:r>
              <a:rPr sz="2900" b="1" dirty="0">
                <a:latin typeface="Times New Roman"/>
                <a:cs typeface="Times New Roman"/>
              </a:rPr>
              <a:t>Carbon</a:t>
            </a:r>
            <a:r>
              <a:rPr sz="2900" b="1" spc="-40" dirty="0">
                <a:latin typeface="Times New Roman"/>
                <a:cs typeface="Times New Roman"/>
              </a:rPr>
              <a:t> </a:t>
            </a:r>
            <a:r>
              <a:rPr sz="2900" b="1" spc="-10" dirty="0">
                <a:latin typeface="Times New Roman"/>
                <a:cs typeface="Times New Roman"/>
              </a:rPr>
              <a:t>source</a:t>
            </a:r>
            <a:endParaRPr sz="29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30000"/>
              </a:lnSpc>
              <a:spcBef>
                <a:spcPts val="245"/>
              </a:spcBef>
              <a:buSzPct val="78571"/>
              <a:buFont typeface="Wingdings"/>
              <a:buChar char=""/>
              <a:tabLst>
                <a:tab pos="927735" algn="l"/>
              </a:tabLst>
            </a:pPr>
            <a:r>
              <a:rPr sz="2800" spc="-5" dirty="0">
                <a:latin typeface="Times New Roman"/>
                <a:cs typeface="Times New Roman"/>
              </a:rPr>
              <a:t>A forest is considered to </a:t>
            </a:r>
            <a:r>
              <a:rPr sz="2800" dirty="0">
                <a:latin typeface="Times New Roman"/>
                <a:cs typeface="Times New Roman"/>
              </a:rPr>
              <a:t>be </a:t>
            </a:r>
            <a:r>
              <a:rPr sz="2800" spc="-5" dirty="0">
                <a:latin typeface="Times New Roman"/>
                <a:cs typeface="Times New Roman"/>
              </a:rPr>
              <a:t>a carbon source if </a:t>
            </a:r>
            <a:r>
              <a:rPr sz="2800" spc="-15" dirty="0">
                <a:latin typeface="Times New Roman"/>
                <a:cs typeface="Times New Roman"/>
              </a:rPr>
              <a:t>it 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releases more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carbon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than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absorbs.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30000"/>
              </a:lnSpc>
              <a:spcBef>
                <a:spcPts val="675"/>
              </a:spcBef>
              <a:buFont typeface="Wingdings"/>
              <a:buChar char=""/>
              <a:tabLst>
                <a:tab pos="927735" algn="l"/>
              </a:tabLst>
            </a:pPr>
            <a:r>
              <a:rPr sz="2800" spc="-5" dirty="0">
                <a:latin typeface="Times New Roman"/>
                <a:cs typeface="Times New Roman"/>
              </a:rPr>
              <a:t>Anthropogenic activities such </a:t>
            </a:r>
            <a:r>
              <a:rPr sz="2800" spc="-10" dirty="0">
                <a:latin typeface="Times New Roman"/>
                <a:cs typeface="Times New Roman"/>
              </a:rPr>
              <a:t>as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burning </a:t>
            </a:r>
            <a:r>
              <a:rPr sz="2800" spc="-5" dirty="0">
                <a:latin typeface="Times New Roman"/>
                <a:cs typeface="Times New Roman"/>
              </a:rPr>
              <a:t>of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fossil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fuels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have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released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carbon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from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its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long-term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geologic storage </a:t>
            </a:r>
            <a:r>
              <a:rPr sz="2800" spc="-10" dirty="0">
                <a:latin typeface="Times New Roman"/>
                <a:cs typeface="Times New Roman"/>
              </a:rPr>
              <a:t>as </a:t>
            </a:r>
            <a:r>
              <a:rPr sz="2800" spc="-5" dirty="0">
                <a:latin typeface="Times New Roman"/>
                <a:cs typeface="Times New Roman"/>
              </a:rPr>
              <a:t>coal, petroleum and natural </a:t>
            </a:r>
            <a:r>
              <a:rPr sz="2800" spc="-10" dirty="0">
                <a:latin typeface="Times New Roman"/>
                <a:cs typeface="Times New Roman"/>
              </a:rPr>
              <a:t>gas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have delivered it to the atmosphere </a:t>
            </a:r>
            <a:r>
              <a:rPr sz="2800" spc="-10" dirty="0">
                <a:latin typeface="Times New Roman"/>
                <a:cs typeface="Times New Roman"/>
              </a:rPr>
              <a:t>as </a:t>
            </a:r>
            <a:r>
              <a:rPr sz="2800" spc="-5" dirty="0">
                <a:latin typeface="Times New Roman"/>
                <a:cs typeface="Times New Roman"/>
              </a:rPr>
              <a:t>carbon dioxide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gas.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457962"/>
            <a:ext cx="8229600" cy="83820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4400" dirty="0"/>
              <a:t>Carbon</a:t>
            </a:r>
            <a:r>
              <a:rPr sz="4400" spc="-40" dirty="0"/>
              <a:t> </a:t>
            </a:r>
            <a:r>
              <a:rPr sz="4400" dirty="0"/>
              <a:t>sink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962" y="1448561"/>
            <a:ext cx="8229600" cy="4876800"/>
          </a:xfrm>
          <a:custGeom>
            <a:avLst/>
            <a:gdLst/>
            <a:ahLst/>
            <a:cxnLst/>
            <a:rect l="l" t="t" r="r" b="b"/>
            <a:pathLst>
              <a:path w="8229600" h="4876800">
                <a:moveTo>
                  <a:pt x="0" y="4876800"/>
                </a:moveTo>
                <a:lnTo>
                  <a:pt x="8229600" y="4876800"/>
                </a:lnTo>
                <a:lnTo>
                  <a:pt x="8229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402359"/>
            <a:ext cx="8074025" cy="4806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28800" algn="just">
              <a:lnSpc>
                <a:spcPct val="14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main </a:t>
            </a:r>
            <a:r>
              <a:rPr sz="2800" spc="-5" dirty="0">
                <a:latin typeface="Times New Roman"/>
                <a:cs typeface="Times New Roman"/>
              </a:rPr>
              <a:t>natural carbon sinks are plants, </a:t>
            </a:r>
            <a:r>
              <a:rPr sz="2800" dirty="0">
                <a:latin typeface="Times New Roman"/>
                <a:cs typeface="Times New Roman"/>
              </a:rPr>
              <a:t> the </a:t>
            </a:r>
            <a:r>
              <a:rPr sz="2800" spc="-5" dirty="0">
                <a:latin typeface="Times New Roman"/>
                <a:cs typeface="Times New Roman"/>
              </a:rPr>
              <a:t>ocean and </a:t>
            </a:r>
            <a:r>
              <a:rPr sz="2800" dirty="0">
                <a:latin typeface="Times New Roman"/>
                <a:cs typeface="Times New Roman"/>
              </a:rPr>
              <a:t>soil. </a:t>
            </a:r>
            <a:r>
              <a:rPr sz="2800" spc="-5" dirty="0">
                <a:latin typeface="Times New Roman"/>
                <a:cs typeface="Times New Roman"/>
              </a:rPr>
              <a:t>Plants grab carbon dioxide from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atmosphere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use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photosynthesis;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some</a:t>
            </a:r>
            <a:r>
              <a:rPr sz="2800" dirty="0">
                <a:latin typeface="Times New Roman"/>
                <a:cs typeface="Times New Roman"/>
              </a:rPr>
              <a:t> of</a:t>
            </a:r>
            <a:r>
              <a:rPr sz="2800" spc="7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this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carbon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transferred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soil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as</a:t>
            </a:r>
            <a:r>
              <a:rPr sz="2800" spc="-5" dirty="0">
                <a:latin typeface="Times New Roman"/>
                <a:cs typeface="Times New Roman"/>
              </a:rPr>
              <a:t> plants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die</a:t>
            </a:r>
            <a:r>
              <a:rPr sz="2800" spc="6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decompose.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oceans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major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carbon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storage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system 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-5" dirty="0">
                <a:latin typeface="Times New Roman"/>
                <a:cs typeface="Times New Roman"/>
              </a:rPr>
              <a:t>carbon dioxide. Marine animals </a:t>
            </a:r>
            <a:r>
              <a:rPr sz="2800" spc="-10" dirty="0">
                <a:latin typeface="Times New Roman"/>
                <a:cs typeface="Times New Roman"/>
              </a:rPr>
              <a:t>also take </a:t>
            </a:r>
            <a:r>
              <a:rPr sz="2800" dirty="0">
                <a:latin typeface="Times New Roman"/>
                <a:cs typeface="Times New Roman"/>
              </a:rPr>
              <a:t>up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gas for photosynthesis, while some carbon dioxide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simply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dissolves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seawater.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75081"/>
            <a:ext cx="8229600" cy="102108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1549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20"/>
              </a:spcBef>
            </a:pPr>
            <a:r>
              <a:rPr sz="4400" dirty="0"/>
              <a:t>What</a:t>
            </a:r>
            <a:r>
              <a:rPr sz="4400" spc="-15" dirty="0"/>
              <a:t> </a:t>
            </a:r>
            <a:r>
              <a:rPr sz="4400" spc="-10" dirty="0"/>
              <a:t>is</a:t>
            </a:r>
            <a:r>
              <a:rPr sz="4400" spc="-15" dirty="0"/>
              <a:t> </a:t>
            </a:r>
            <a:r>
              <a:rPr sz="4400" dirty="0"/>
              <a:t>Carbon</a:t>
            </a:r>
            <a:r>
              <a:rPr sz="4400" spc="-35" dirty="0"/>
              <a:t> </a:t>
            </a:r>
            <a:r>
              <a:rPr sz="4400" spc="-10" dirty="0"/>
              <a:t>Credits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962" y="1600961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280"/>
                </a:moveTo>
                <a:lnTo>
                  <a:pt x="8229600" y="4526280"/>
                </a:lnTo>
                <a:lnTo>
                  <a:pt x="8229600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31168"/>
            <a:ext cx="8074025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14400" algn="just">
              <a:lnSpc>
                <a:spcPct val="15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carbon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credit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is</a:t>
            </a:r>
            <a:r>
              <a:rPr sz="3200" dirty="0">
                <a:latin typeface="Times New Roman"/>
                <a:cs typeface="Times New Roman"/>
              </a:rPr>
              <a:t> a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market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term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or 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generic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term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for</a:t>
            </a:r>
            <a:r>
              <a:rPr sz="3200" dirty="0">
                <a:latin typeface="Times New Roman"/>
                <a:cs typeface="Times New Roman"/>
              </a:rPr>
              <a:t> any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tradable</a:t>
            </a:r>
            <a:r>
              <a:rPr sz="3200" spc="7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certificate</a:t>
            </a:r>
            <a:r>
              <a:rPr sz="3200" spc="8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or 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permit </a:t>
            </a:r>
            <a:r>
              <a:rPr sz="3200" spc="-5" dirty="0">
                <a:latin typeface="Times New Roman"/>
                <a:cs typeface="Times New Roman"/>
              </a:rPr>
              <a:t>representing the </a:t>
            </a:r>
            <a:r>
              <a:rPr sz="3200" dirty="0">
                <a:latin typeface="Times New Roman"/>
                <a:cs typeface="Times New Roman"/>
              </a:rPr>
              <a:t>right to </a:t>
            </a:r>
            <a:r>
              <a:rPr sz="3200" spc="-5" dirty="0">
                <a:latin typeface="Times New Roman"/>
                <a:cs typeface="Times New Roman"/>
              </a:rPr>
              <a:t>emit </a:t>
            </a:r>
            <a:r>
              <a:rPr sz="3200" dirty="0">
                <a:latin typeface="Times New Roman"/>
                <a:cs typeface="Times New Roman"/>
              </a:rPr>
              <a:t>one </a:t>
            </a:r>
            <a:r>
              <a:rPr sz="3200" spc="-5" dirty="0">
                <a:latin typeface="Times New Roman"/>
                <a:cs typeface="Times New Roman"/>
              </a:rPr>
              <a:t>tonne </a:t>
            </a:r>
            <a:r>
              <a:rPr sz="3200" spc="-10" dirty="0">
                <a:latin typeface="Times New Roman"/>
                <a:cs typeface="Times New Roman"/>
              </a:rPr>
              <a:t>of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carbon   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dioxide</a:t>
            </a:r>
            <a:r>
              <a:rPr sz="3200" spc="1185" dirty="0">
                <a:latin typeface="Times New Roman"/>
                <a:cs typeface="Times New Roman"/>
              </a:rPr>
              <a:t> </a:t>
            </a:r>
            <a:r>
              <a:rPr sz="3200" spc="11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or</a:t>
            </a:r>
            <a:r>
              <a:rPr sz="3200" spc="1185" dirty="0">
                <a:latin typeface="Times New Roman"/>
                <a:cs typeface="Times New Roman"/>
              </a:rPr>
              <a:t> </a:t>
            </a:r>
            <a:r>
              <a:rPr sz="3200" spc="11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   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mass    </a:t>
            </a:r>
            <a:r>
              <a:rPr sz="3200" spc="5" dirty="0">
                <a:latin typeface="Times New Roman"/>
                <a:cs typeface="Times New Roman"/>
              </a:rPr>
              <a:t> of 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another</a:t>
            </a:r>
            <a:r>
              <a:rPr sz="3200" spc="7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greenhouse</a:t>
            </a:r>
            <a:r>
              <a:rPr sz="3200" spc="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gas</a:t>
            </a:r>
            <a:r>
              <a:rPr sz="3200" spc="7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with</a:t>
            </a:r>
            <a:r>
              <a:rPr sz="3200" spc="7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7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carbon</a:t>
            </a:r>
            <a:r>
              <a:rPr sz="3200" spc="7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dioxide </a:t>
            </a:r>
            <a:r>
              <a:rPr sz="3200" spc="-7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equivalent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to </a:t>
            </a:r>
            <a:r>
              <a:rPr sz="3200" spc="5" dirty="0">
                <a:latin typeface="Times New Roman"/>
                <a:cs typeface="Times New Roman"/>
              </a:rPr>
              <a:t>one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tonne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carbon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dioxide.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0362" y="229361"/>
            <a:ext cx="8077200" cy="83820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sz="4400" dirty="0"/>
              <a:t>INTRODUCTION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10362" y="1219961"/>
            <a:ext cx="8077200" cy="5029200"/>
          </a:xfrm>
          <a:custGeom>
            <a:avLst/>
            <a:gdLst/>
            <a:ahLst/>
            <a:cxnLst/>
            <a:rect l="l" t="t" r="r" b="b"/>
            <a:pathLst>
              <a:path w="8077200" h="5029200">
                <a:moveTo>
                  <a:pt x="0" y="5029200"/>
                </a:moveTo>
                <a:lnTo>
                  <a:pt x="8077200" y="5029200"/>
                </a:lnTo>
                <a:lnTo>
                  <a:pt x="8077200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8340" y="1170406"/>
            <a:ext cx="7919720" cy="4345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50100"/>
              </a:lnSpc>
              <a:spcBef>
                <a:spcPts val="100"/>
              </a:spcBef>
              <a:buFont typeface="Wingdings"/>
              <a:buChar char=""/>
              <a:tabLst>
                <a:tab pos="927735" algn="l"/>
              </a:tabLst>
            </a:pPr>
            <a:r>
              <a:rPr sz="2600" dirty="0">
                <a:latin typeface="Times New Roman"/>
                <a:cs typeface="Times New Roman"/>
              </a:rPr>
              <a:t>CO</a:t>
            </a: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is one </a:t>
            </a:r>
            <a:r>
              <a:rPr sz="2600" dirty="0">
                <a:latin typeface="Times New Roman"/>
                <a:cs typeface="Times New Roman"/>
              </a:rPr>
              <a:t>of the </a:t>
            </a:r>
            <a:r>
              <a:rPr sz="2600" spc="-10" dirty="0">
                <a:latin typeface="Times New Roman"/>
                <a:cs typeface="Times New Roman"/>
              </a:rPr>
              <a:t>main </a:t>
            </a:r>
            <a:r>
              <a:rPr sz="2600" spc="-5" dirty="0">
                <a:latin typeface="Times New Roman"/>
                <a:cs typeface="Times New Roman"/>
              </a:rPr>
              <a:t>greenhouse </a:t>
            </a:r>
            <a:r>
              <a:rPr sz="2600" dirty="0">
                <a:latin typeface="Times New Roman"/>
                <a:cs typeface="Times New Roman"/>
              </a:rPr>
              <a:t>gases that </a:t>
            </a:r>
            <a:r>
              <a:rPr sz="2600" spc="-5" dirty="0">
                <a:latin typeface="Times New Roman"/>
                <a:cs typeface="Times New Roman"/>
              </a:rPr>
              <a:t>is </a:t>
            </a:r>
            <a:r>
              <a:rPr sz="2600" dirty="0">
                <a:latin typeface="Times New Roman"/>
                <a:cs typeface="Times New Roman"/>
              </a:rPr>
              <a:t> causing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global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warming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forcing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climate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change.</a:t>
            </a:r>
            <a:endParaRPr sz="2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  <a:spcBef>
                <a:spcPts val="620"/>
              </a:spcBef>
              <a:buFont typeface="Wingdings"/>
              <a:buChar char=""/>
              <a:tabLst>
                <a:tab pos="927735" algn="l"/>
              </a:tabLst>
            </a:pP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continued increased in </a:t>
            </a:r>
            <a:r>
              <a:rPr sz="2600" dirty="0">
                <a:latin typeface="Times New Roman"/>
                <a:cs typeface="Times New Roman"/>
              </a:rPr>
              <a:t>CO</a:t>
            </a:r>
            <a:r>
              <a:rPr sz="1800" dirty="0">
                <a:latin typeface="Times New Roman"/>
                <a:cs typeface="Times New Roman"/>
              </a:rPr>
              <a:t>2 </a:t>
            </a:r>
            <a:r>
              <a:rPr sz="2600" spc="-5" dirty="0">
                <a:latin typeface="Times New Roman"/>
                <a:cs typeface="Times New Roman"/>
              </a:rPr>
              <a:t>concentration in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atmosphere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is</a:t>
            </a:r>
            <a:r>
              <a:rPr sz="2600" dirty="0">
                <a:latin typeface="Times New Roman"/>
                <a:cs typeface="Times New Roman"/>
              </a:rPr>
              <a:t> believed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accelerated</a:t>
            </a:r>
            <a:r>
              <a:rPr sz="2600" dirty="0">
                <a:latin typeface="Times New Roman"/>
                <a:cs typeface="Times New Roman"/>
              </a:rPr>
              <a:t> by</a:t>
            </a:r>
            <a:r>
              <a:rPr sz="2600" spc="6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human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activities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such </a:t>
            </a:r>
            <a:r>
              <a:rPr sz="2600" spc="-5" dirty="0">
                <a:latin typeface="Times New Roman"/>
                <a:cs typeface="Times New Roman"/>
              </a:rPr>
              <a:t>as </a:t>
            </a:r>
            <a:r>
              <a:rPr sz="2600" dirty="0">
                <a:latin typeface="Times New Roman"/>
                <a:cs typeface="Times New Roman"/>
              </a:rPr>
              <a:t>burning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fossil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fuels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deforestation.</a:t>
            </a:r>
            <a:endParaRPr sz="2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100"/>
              </a:lnSpc>
              <a:spcBef>
                <a:spcPts val="620"/>
              </a:spcBef>
              <a:buFont typeface="Wingdings"/>
              <a:buChar char=""/>
              <a:tabLst>
                <a:tab pos="927735" algn="l"/>
              </a:tabLst>
            </a:pPr>
            <a:r>
              <a:rPr sz="2600" dirty="0">
                <a:latin typeface="Times New Roman"/>
                <a:cs typeface="Times New Roman"/>
              </a:rPr>
              <a:t>One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of</a:t>
            </a:r>
            <a:r>
              <a:rPr sz="2600" dirty="0">
                <a:latin typeface="Times New Roman"/>
                <a:cs typeface="Times New Roman"/>
              </a:rPr>
              <a:t> the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approaches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to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reducing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CO</a:t>
            </a:r>
            <a:r>
              <a:rPr sz="1800" spc="-5" dirty="0">
                <a:latin typeface="Times New Roman"/>
                <a:cs typeface="Times New Roman"/>
              </a:rPr>
              <a:t>2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Concentration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in</a:t>
            </a:r>
            <a:r>
              <a:rPr sz="2600" dirty="0">
                <a:latin typeface="Times New Roman"/>
                <a:cs typeface="Times New Roman"/>
              </a:rPr>
              <a:t> the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atmosphere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carbon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sequestration.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962" y="381761"/>
            <a:ext cx="8229600" cy="106680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29"/>
              </a:lnSpc>
            </a:pPr>
            <a:r>
              <a:rPr sz="3200" b="1" dirty="0">
                <a:latin typeface="Times New Roman"/>
                <a:cs typeface="Times New Roman"/>
              </a:rPr>
              <a:t>The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Role of</a:t>
            </a:r>
            <a:r>
              <a:rPr sz="3200" b="1" spc="-70" dirty="0">
                <a:latin typeface="Times New Roman"/>
                <a:cs typeface="Times New Roman"/>
              </a:rPr>
              <a:t> </a:t>
            </a:r>
            <a:r>
              <a:rPr sz="3200" b="1" spc="-60" dirty="0">
                <a:latin typeface="Times New Roman"/>
                <a:cs typeface="Times New Roman"/>
              </a:rPr>
              <a:t>Trees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&amp;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forest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in</a:t>
            </a:r>
            <a:r>
              <a:rPr sz="3200" b="1" spc="-5" dirty="0">
                <a:latin typeface="Times New Roman"/>
                <a:cs typeface="Times New Roman"/>
              </a:rPr>
              <a:t> Reducing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ts val="3800"/>
              </a:lnSpc>
            </a:pPr>
            <a:r>
              <a:rPr sz="3200" b="1" dirty="0">
                <a:latin typeface="Times New Roman"/>
                <a:cs typeface="Times New Roman"/>
              </a:rPr>
              <a:t>Atmospheric</a:t>
            </a:r>
            <a:r>
              <a:rPr sz="3200" b="1" spc="-5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Carbon.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962" y="1600961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280"/>
                </a:moveTo>
                <a:lnTo>
                  <a:pt x="8229600" y="4526280"/>
                </a:lnTo>
                <a:lnTo>
                  <a:pt x="8229600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2440" y="1560161"/>
            <a:ext cx="8213725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 marR="81280" algn="just">
              <a:lnSpc>
                <a:spcPct val="140000"/>
              </a:lnSpc>
              <a:spcBef>
                <a:spcPts val="105"/>
              </a:spcBef>
              <a:buSzPct val="69230"/>
              <a:buFont typeface="Wingdings"/>
              <a:buChar char=""/>
              <a:tabLst>
                <a:tab pos="990600" algn="l"/>
                <a:tab pos="991235" algn="l"/>
              </a:tabLst>
            </a:pPr>
            <a:r>
              <a:rPr sz="2600" spc="-20" dirty="0">
                <a:latin typeface="Times New Roman"/>
                <a:cs typeface="Times New Roman"/>
              </a:rPr>
              <a:t>Trees </a:t>
            </a:r>
            <a:r>
              <a:rPr sz="2600" spc="-40" dirty="0">
                <a:latin typeface="Times New Roman"/>
                <a:cs typeface="Times New Roman"/>
              </a:rPr>
              <a:t>it’s </a:t>
            </a:r>
            <a:r>
              <a:rPr sz="2600" spc="5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Carbon </a:t>
            </a:r>
            <a:r>
              <a:rPr sz="2600" dirty="0">
                <a:latin typeface="Times New Roman"/>
                <a:cs typeface="Times New Roman"/>
              </a:rPr>
              <a:t>Storage </a:t>
            </a:r>
            <a:r>
              <a:rPr sz="2600" spc="-5" dirty="0">
                <a:latin typeface="Times New Roman"/>
                <a:cs typeface="Times New Roman"/>
              </a:rPr>
              <a:t>Experts. </a:t>
            </a:r>
            <a:r>
              <a:rPr sz="2600" dirty="0">
                <a:latin typeface="Times New Roman"/>
                <a:cs typeface="Times New Roman"/>
              </a:rPr>
              <a:t>One half the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dry </a:t>
            </a:r>
            <a:r>
              <a:rPr sz="2600" spc="-5" dirty="0">
                <a:latin typeface="Times New Roman"/>
                <a:cs typeface="Times New Roman"/>
              </a:rPr>
              <a:t>weight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wood is carbon. </a:t>
            </a:r>
            <a:r>
              <a:rPr sz="2600" spc="-30" dirty="0">
                <a:latin typeface="Times New Roman"/>
                <a:cs typeface="Times New Roman"/>
              </a:rPr>
              <a:t>Trees </a:t>
            </a:r>
            <a:r>
              <a:rPr sz="2600" spc="-5" dirty="0">
                <a:latin typeface="Times New Roman"/>
                <a:cs typeface="Times New Roman"/>
              </a:rPr>
              <a:t>take in </a:t>
            </a:r>
            <a:r>
              <a:rPr sz="2600" spc="5" dirty="0">
                <a:latin typeface="Times New Roman"/>
                <a:cs typeface="Times New Roman"/>
              </a:rPr>
              <a:t>CO</a:t>
            </a:r>
            <a:r>
              <a:rPr sz="2550" spc="7" baseline="-21241" dirty="0">
                <a:latin typeface="Times New Roman"/>
                <a:cs typeface="Times New Roman"/>
              </a:rPr>
              <a:t>2 </a:t>
            </a:r>
            <a:r>
              <a:rPr sz="2600" dirty="0">
                <a:latin typeface="Times New Roman"/>
                <a:cs typeface="Times New Roman"/>
              </a:rPr>
              <a:t>from </a:t>
            </a:r>
            <a:r>
              <a:rPr sz="2600" spc="-5" dirty="0">
                <a:latin typeface="Times New Roman"/>
                <a:cs typeface="Times New Roman"/>
              </a:rPr>
              <a:t>the air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in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process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called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photosynthesis.</a:t>
            </a:r>
            <a:endParaRPr sz="2600">
              <a:latin typeface="Times New Roman"/>
              <a:cs typeface="Times New Roman"/>
            </a:endParaRPr>
          </a:p>
          <a:p>
            <a:pPr marL="76200" marR="81280" algn="just">
              <a:lnSpc>
                <a:spcPct val="140100"/>
              </a:lnSpc>
              <a:spcBef>
                <a:spcPts val="620"/>
              </a:spcBef>
              <a:buFont typeface="Wingdings"/>
              <a:buChar char=""/>
              <a:tabLst>
                <a:tab pos="991235" algn="l"/>
              </a:tabLst>
            </a:pP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tree </a:t>
            </a:r>
            <a:r>
              <a:rPr sz="2600" spc="-10" dirty="0">
                <a:latin typeface="Times New Roman"/>
                <a:cs typeface="Times New Roman"/>
              </a:rPr>
              <a:t>effectively </a:t>
            </a:r>
            <a:r>
              <a:rPr sz="2600" spc="-5" dirty="0">
                <a:latin typeface="Times New Roman"/>
                <a:cs typeface="Times New Roman"/>
              </a:rPr>
              <a:t>breaks down </a:t>
            </a:r>
            <a:r>
              <a:rPr sz="2600" dirty="0">
                <a:latin typeface="Times New Roman"/>
                <a:cs typeface="Times New Roman"/>
              </a:rPr>
              <a:t>the CO</a:t>
            </a:r>
            <a:r>
              <a:rPr sz="2550" baseline="-21241" dirty="0">
                <a:latin typeface="Times New Roman"/>
                <a:cs typeface="Times New Roman"/>
              </a:rPr>
              <a:t>2</a:t>
            </a:r>
            <a:r>
              <a:rPr sz="2600" dirty="0">
                <a:latin typeface="Times New Roman"/>
                <a:cs typeface="Times New Roman"/>
              </a:rPr>
              <a:t>, </a:t>
            </a:r>
            <a:r>
              <a:rPr sz="2600" spc="-5" dirty="0">
                <a:latin typeface="Times New Roman"/>
                <a:cs typeface="Times New Roman"/>
              </a:rPr>
              <a:t>stores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carbon in </a:t>
            </a:r>
            <a:r>
              <a:rPr sz="2600" spc="-10" dirty="0">
                <a:latin typeface="Times New Roman"/>
                <a:cs typeface="Times New Roman"/>
              </a:rPr>
              <a:t>all </a:t>
            </a:r>
            <a:r>
              <a:rPr sz="2600" dirty="0">
                <a:latin typeface="Times New Roman"/>
                <a:cs typeface="Times New Roman"/>
              </a:rPr>
              <a:t>parts of the </a:t>
            </a:r>
            <a:r>
              <a:rPr sz="2600" spc="-5" dirty="0">
                <a:latin typeface="Times New Roman"/>
                <a:cs typeface="Times New Roman"/>
              </a:rPr>
              <a:t>tree, </a:t>
            </a:r>
            <a:r>
              <a:rPr sz="2600" dirty="0">
                <a:latin typeface="Times New Roman"/>
                <a:cs typeface="Times New Roman"/>
              </a:rPr>
              <a:t>and </a:t>
            </a:r>
            <a:r>
              <a:rPr sz="2600" spc="-5" dirty="0">
                <a:latin typeface="Times New Roman"/>
                <a:cs typeface="Times New Roman"/>
              </a:rPr>
              <a:t>releases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oxygen back </a:t>
            </a:r>
            <a:r>
              <a:rPr sz="2600" dirty="0">
                <a:latin typeface="Times New Roman"/>
                <a:cs typeface="Times New Roman"/>
              </a:rPr>
              <a:t> into the atmosphere. Fast growing </a:t>
            </a:r>
            <a:r>
              <a:rPr sz="2600" spc="-5" dirty="0">
                <a:latin typeface="Times New Roman"/>
                <a:cs typeface="Times New Roman"/>
              </a:rPr>
              <a:t>trees are, in fact, </a:t>
            </a:r>
            <a:r>
              <a:rPr sz="2600" spc="5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most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efficient</a:t>
            </a:r>
            <a:r>
              <a:rPr sz="2600" dirty="0">
                <a:latin typeface="Times New Roman"/>
                <a:cs typeface="Times New Roman"/>
              </a:rPr>
              <a:t> way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to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sequester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atmospheric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carbon.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381761"/>
            <a:ext cx="8229600" cy="6019800"/>
          </a:xfrm>
          <a:custGeom>
            <a:avLst/>
            <a:gdLst/>
            <a:ahLst/>
            <a:cxnLst/>
            <a:rect l="l" t="t" r="r" b="b"/>
            <a:pathLst>
              <a:path w="8229600" h="6019800">
                <a:moveTo>
                  <a:pt x="0" y="6019800"/>
                </a:moveTo>
                <a:lnTo>
                  <a:pt x="8229600" y="6019800"/>
                </a:lnTo>
                <a:lnTo>
                  <a:pt x="822960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352399"/>
            <a:ext cx="8072755" cy="5824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0000"/>
              </a:lnSpc>
              <a:spcBef>
                <a:spcPts val="100"/>
              </a:spcBef>
              <a:buFont typeface="Wingdings"/>
              <a:buChar char=""/>
              <a:tabLst>
                <a:tab pos="927735" algn="l"/>
              </a:tabLst>
            </a:pPr>
            <a:r>
              <a:rPr sz="2600" dirty="0">
                <a:latin typeface="Times New Roman"/>
                <a:cs typeface="Times New Roman"/>
              </a:rPr>
              <a:t>As </a:t>
            </a:r>
            <a:r>
              <a:rPr sz="2600" spc="-5" dirty="0">
                <a:latin typeface="Times New Roman"/>
                <a:cs typeface="Times New Roman"/>
              </a:rPr>
              <a:t>forests </a:t>
            </a:r>
            <a:r>
              <a:rPr sz="2600" spc="-35" dirty="0">
                <a:latin typeface="Times New Roman"/>
                <a:cs typeface="Times New Roman"/>
              </a:rPr>
              <a:t>grow, </a:t>
            </a:r>
            <a:r>
              <a:rPr sz="2600" spc="-5" dirty="0">
                <a:latin typeface="Times New Roman"/>
                <a:cs typeface="Times New Roman"/>
              </a:rPr>
              <a:t>they store carbon in </a:t>
            </a:r>
            <a:r>
              <a:rPr sz="2600" dirty="0">
                <a:latin typeface="Times New Roman"/>
                <a:cs typeface="Times New Roman"/>
              </a:rPr>
              <a:t>woody </a:t>
            </a:r>
            <a:r>
              <a:rPr sz="2600" spc="-5" dirty="0">
                <a:latin typeface="Times New Roman"/>
                <a:cs typeface="Times New Roman"/>
              </a:rPr>
              <a:t>tissues 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and </a:t>
            </a:r>
            <a:r>
              <a:rPr sz="2600" dirty="0">
                <a:latin typeface="Times New Roman"/>
                <a:cs typeface="Times New Roman"/>
              </a:rPr>
              <a:t>soil </a:t>
            </a:r>
            <a:r>
              <a:rPr sz="2600" spc="-10" dirty="0">
                <a:latin typeface="Times New Roman"/>
                <a:cs typeface="Times New Roman"/>
              </a:rPr>
              <a:t>organic </a:t>
            </a:r>
            <a:r>
              <a:rPr sz="2600" spc="-25" dirty="0">
                <a:latin typeface="Times New Roman"/>
                <a:cs typeface="Times New Roman"/>
              </a:rPr>
              <a:t>matter. </a:t>
            </a:r>
            <a:r>
              <a:rPr sz="2600" dirty="0">
                <a:latin typeface="Times New Roman"/>
                <a:cs typeface="Times New Roman"/>
              </a:rPr>
              <a:t>The net </a:t>
            </a:r>
            <a:r>
              <a:rPr sz="2600" spc="-5" dirty="0">
                <a:latin typeface="Times New Roman"/>
                <a:cs typeface="Times New Roman"/>
              </a:rPr>
              <a:t>rate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carbon </a:t>
            </a:r>
            <a:r>
              <a:rPr sz="2600" dirty="0">
                <a:latin typeface="Times New Roman"/>
                <a:cs typeface="Times New Roman"/>
              </a:rPr>
              <a:t>uptake </a:t>
            </a:r>
            <a:r>
              <a:rPr sz="2600" spc="-5" dirty="0">
                <a:latin typeface="Times New Roman"/>
                <a:cs typeface="Times New Roman"/>
              </a:rPr>
              <a:t>is 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greatest when forests </a:t>
            </a:r>
            <a:r>
              <a:rPr sz="2600" dirty="0">
                <a:latin typeface="Times New Roman"/>
                <a:cs typeface="Times New Roman"/>
              </a:rPr>
              <a:t>are </a:t>
            </a:r>
            <a:r>
              <a:rPr sz="2600" spc="-5" dirty="0">
                <a:latin typeface="Times New Roman"/>
                <a:cs typeface="Times New Roman"/>
              </a:rPr>
              <a:t>young, and slows </a:t>
            </a:r>
            <a:r>
              <a:rPr sz="2600" dirty="0">
                <a:latin typeface="Times New Roman"/>
                <a:cs typeface="Times New Roman"/>
              </a:rPr>
              <a:t>with </a:t>
            </a:r>
            <a:r>
              <a:rPr sz="2600" spc="-5" dirty="0">
                <a:latin typeface="Times New Roman"/>
                <a:cs typeface="Times New Roman"/>
              </a:rPr>
              <a:t>time. </a:t>
            </a:r>
            <a:r>
              <a:rPr sz="2600" dirty="0">
                <a:latin typeface="Times New Roman"/>
                <a:cs typeface="Times New Roman"/>
              </a:rPr>
              <a:t>Old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forests</a:t>
            </a:r>
            <a:r>
              <a:rPr sz="2600" spc="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can</a:t>
            </a:r>
            <a:r>
              <a:rPr sz="2600" spc="6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sequester</a:t>
            </a:r>
            <a:r>
              <a:rPr sz="2600" spc="6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carbon</a:t>
            </a:r>
            <a:r>
              <a:rPr sz="2600" spc="6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for</a:t>
            </a:r>
            <a:r>
              <a:rPr sz="2600" spc="6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6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long</a:t>
            </a:r>
            <a:r>
              <a:rPr sz="2600" spc="6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time</a:t>
            </a:r>
            <a:r>
              <a:rPr sz="2600" spc="61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but</a:t>
            </a:r>
            <a:r>
              <a:rPr sz="2600" spc="6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provide </a:t>
            </a:r>
            <a:r>
              <a:rPr sz="2600" spc="-6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essentially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no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net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uptake.</a:t>
            </a:r>
            <a:endParaRPr sz="2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30100"/>
              </a:lnSpc>
              <a:spcBef>
                <a:spcPts val="605"/>
              </a:spcBef>
              <a:buSzPct val="91666"/>
              <a:buFont typeface="Wingdings"/>
              <a:buChar char=""/>
              <a:tabLst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strategies</a:t>
            </a:r>
            <a:r>
              <a:rPr sz="2400" dirty="0">
                <a:latin typeface="Times New Roman"/>
                <a:cs typeface="Times New Roman"/>
              </a:rPr>
              <a:t> for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using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forests</a:t>
            </a:r>
            <a:r>
              <a:rPr sz="2400" dirty="0">
                <a:latin typeface="Times New Roman"/>
                <a:cs typeface="Times New Roman"/>
              </a:rPr>
              <a:t> for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carbon </a:t>
            </a:r>
            <a:r>
              <a:rPr sz="2400" dirty="0">
                <a:latin typeface="Times New Roman"/>
                <a:cs typeface="Times New Roman"/>
              </a:rPr>
              <a:t> sequestration</a:t>
            </a:r>
            <a:endParaRPr sz="2400">
              <a:latin typeface="Times New Roman"/>
              <a:cs typeface="Times New Roman"/>
            </a:endParaRPr>
          </a:p>
          <a:p>
            <a:pPr marL="908685" lvl="1" indent="-363220" algn="just">
              <a:lnSpc>
                <a:spcPct val="100000"/>
              </a:lnSpc>
              <a:spcBef>
                <a:spcPts val="1440"/>
              </a:spcBef>
              <a:buFont typeface="Courier New"/>
              <a:buChar char="o"/>
              <a:tabLst>
                <a:tab pos="909319" algn="l"/>
              </a:tabLst>
            </a:pPr>
            <a:r>
              <a:rPr sz="2400" b="1" dirty="0">
                <a:latin typeface="Times New Roman"/>
                <a:cs typeface="Times New Roman"/>
              </a:rPr>
              <a:t>Active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forest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management</a:t>
            </a:r>
            <a:endParaRPr sz="2400">
              <a:latin typeface="Times New Roman"/>
              <a:cs typeface="Times New Roman"/>
            </a:endParaRPr>
          </a:p>
          <a:p>
            <a:pPr marL="908685" lvl="1" indent="-363220" algn="just">
              <a:lnSpc>
                <a:spcPct val="100000"/>
              </a:lnSpc>
              <a:spcBef>
                <a:spcPts val="1440"/>
              </a:spcBef>
              <a:buFont typeface="Courier New"/>
              <a:buChar char="o"/>
              <a:tabLst>
                <a:tab pos="909319" algn="l"/>
              </a:tabLst>
            </a:pPr>
            <a:r>
              <a:rPr sz="2400" b="1" spc="-30" dirty="0">
                <a:latin typeface="Times New Roman"/>
                <a:cs typeface="Times New Roman"/>
              </a:rPr>
              <a:t>Avoided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deforestation</a:t>
            </a:r>
            <a:endParaRPr sz="2400">
              <a:latin typeface="Times New Roman"/>
              <a:cs typeface="Times New Roman"/>
            </a:endParaRPr>
          </a:p>
          <a:p>
            <a:pPr marL="908685" lvl="1" indent="-363220" algn="just">
              <a:lnSpc>
                <a:spcPct val="100000"/>
              </a:lnSpc>
              <a:spcBef>
                <a:spcPts val="1440"/>
              </a:spcBef>
              <a:buFont typeface="Courier New"/>
              <a:buChar char="o"/>
              <a:tabLst>
                <a:tab pos="909319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Forest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preservation</a:t>
            </a:r>
            <a:endParaRPr sz="2400">
              <a:latin typeface="Times New Roman"/>
              <a:cs typeface="Times New Roman"/>
            </a:endParaRPr>
          </a:p>
          <a:p>
            <a:pPr marL="908685" lvl="1" indent="-363220">
              <a:lnSpc>
                <a:spcPct val="100000"/>
              </a:lnSpc>
              <a:spcBef>
                <a:spcPts val="1440"/>
              </a:spcBef>
              <a:buFont typeface="Courier New"/>
              <a:buChar char="o"/>
              <a:tabLst>
                <a:tab pos="909319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Afforestation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29361"/>
            <a:ext cx="8229600" cy="76200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90805" rIns="0" bIns="0" rtlCol="0">
            <a:spAutoFit/>
          </a:bodyPr>
          <a:lstStyle/>
          <a:p>
            <a:pPr marL="194310">
              <a:lnSpc>
                <a:spcPct val="100000"/>
              </a:lnSpc>
              <a:spcBef>
                <a:spcPts val="715"/>
              </a:spcBef>
            </a:pPr>
            <a:r>
              <a:rPr sz="3600" spc="-5" dirty="0"/>
              <a:t>Benefits </a:t>
            </a:r>
            <a:r>
              <a:rPr sz="3600" dirty="0"/>
              <a:t>of</a:t>
            </a:r>
            <a:r>
              <a:rPr sz="3600" spc="-5" dirty="0"/>
              <a:t> </a:t>
            </a:r>
            <a:r>
              <a:rPr sz="3600" dirty="0"/>
              <a:t>Soil Sequestration</a:t>
            </a:r>
            <a:r>
              <a:rPr sz="3600" spc="-20" dirty="0"/>
              <a:t> </a:t>
            </a:r>
            <a:r>
              <a:rPr sz="3600" spc="-5" dirty="0"/>
              <a:t>of Carbon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57962" y="1143761"/>
            <a:ext cx="8229600" cy="5257800"/>
          </a:xfrm>
          <a:custGeom>
            <a:avLst/>
            <a:gdLst/>
            <a:ahLst/>
            <a:cxnLst/>
            <a:rect l="l" t="t" r="r" b="b"/>
            <a:pathLst>
              <a:path w="8229600" h="5257800">
                <a:moveTo>
                  <a:pt x="0" y="5257800"/>
                </a:moveTo>
                <a:lnTo>
                  <a:pt x="8229600" y="5257800"/>
                </a:lnTo>
                <a:lnTo>
                  <a:pt x="8229600" y="0"/>
                </a:lnTo>
                <a:lnTo>
                  <a:pt x="0" y="0"/>
                </a:lnTo>
                <a:lnTo>
                  <a:pt x="0" y="525780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301242"/>
            <a:ext cx="5449570" cy="4805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3865" indent="-4318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43865" algn="l"/>
                <a:tab pos="444500" algn="l"/>
              </a:tabLst>
            </a:pPr>
            <a:r>
              <a:rPr sz="2800" spc="-5" dirty="0">
                <a:latin typeface="Times New Roman"/>
                <a:cs typeface="Times New Roman"/>
              </a:rPr>
              <a:t>Improved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soil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structure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35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Better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water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use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 storage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35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Less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erosion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35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Increased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soil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fertility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35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Improved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biodiversity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35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Healthier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ecology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35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Improved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agricultural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performance.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962" y="275081"/>
            <a:ext cx="8229600" cy="94488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182245" rIns="0" bIns="0" rtlCol="0">
            <a:spAutoFit/>
          </a:bodyPr>
          <a:lstStyle/>
          <a:p>
            <a:pPr marL="302895">
              <a:lnSpc>
                <a:spcPct val="100000"/>
              </a:lnSpc>
              <a:spcBef>
                <a:spcPts val="1435"/>
              </a:spcBef>
            </a:pPr>
            <a:r>
              <a:rPr sz="3600" b="1" dirty="0">
                <a:latin typeface="Times New Roman"/>
                <a:cs typeface="Times New Roman"/>
              </a:rPr>
              <a:t>Challenges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in </a:t>
            </a:r>
            <a:r>
              <a:rPr sz="3600" b="1" dirty="0">
                <a:latin typeface="Times New Roman"/>
                <a:cs typeface="Times New Roman"/>
              </a:rPr>
              <a:t>soil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carbon </a:t>
            </a:r>
            <a:r>
              <a:rPr sz="3600" b="1" dirty="0">
                <a:latin typeface="Times New Roman"/>
                <a:cs typeface="Times New Roman"/>
              </a:rPr>
              <a:t>sequestration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962" y="1448561"/>
            <a:ext cx="8229600" cy="4678680"/>
          </a:xfrm>
          <a:custGeom>
            <a:avLst/>
            <a:gdLst/>
            <a:ahLst/>
            <a:cxnLst/>
            <a:rect l="l" t="t" r="r" b="b"/>
            <a:pathLst>
              <a:path w="8229600" h="4678680">
                <a:moveTo>
                  <a:pt x="0" y="4678680"/>
                </a:moveTo>
                <a:lnTo>
                  <a:pt x="8229600" y="4678680"/>
                </a:lnTo>
                <a:lnTo>
                  <a:pt x="8229600" y="0"/>
                </a:lnTo>
                <a:lnTo>
                  <a:pt x="0" y="0"/>
                </a:lnTo>
                <a:lnTo>
                  <a:pt x="0" y="4678680"/>
                </a:lnTo>
                <a:close/>
              </a:path>
            </a:pathLst>
          </a:custGeom>
          <a:ln w="25907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40789"/>
            <a:ext cx="6477000" cy="4306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1490" indent="-47942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492125" algn="l"/>
              </a:tabLst>
            </a:pPr>
            <a:r>
              <a:rPr sz="3600" spc="-5" dirty="0">
                <a:latin typeface="Times New Roman"/>
                <a:cs typeface="Times New Roman"/>
              </a:rPr>
              <a:t>Deforestation</a:t>
            </a:r>
            <a:endParaRPr sz="3600">
              <a:latin typeface="Times New Roman"/>
              <a:cs typeface="Times New Roman"/>
            </a:endParaRPr>
          </a:p>
          <a:p>
            <a:pPr marL="491490" indent="-479425">
              <a:lnSpc>
                <a:spcPct val="100000"/>
              </a:lnSpc>
              <a:spcBef>
                <a:spcPts val="3030"/>
              </a:spcBef>
              <a:buFont typeface="Wingdings"/>
              <a:buChar char=""/>
              <a:tabLst>
                <a:tab pos="492125" algn="l"/>
              </a:tabLst>
            </a:pPr>
            <a:r>
              <a:rPr sz="3600" dirty="0">
                <a:latin typeface="Times New Roman"/>
                <a:cs typeface="Times New Roman"/>
              </a:rPr>
              <a:t>Residue</a:t>
            </a:r>
            <a:r>
              <a:rPr sz="3600" spc="-4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burning</a:t>
            </a:r>
            <a:endParaRPr sz="3600">
              <a:latin typeface="Times New Roman"/>
              <a:cs typeface="Times New Roman"/>
            </a:endParaRPr>
          </a:p>
          <a:p>
            <a:pPr marL="376555" indent="-364490">
              <a:lnSpc>
                <a:spcPct val="100000"/>
              </a:lnSpc>
              <a:spcBef>
                <a:spcPts val="3025"/>
              </a:spcBef>
              <a:buFont typeface="Wingdings"/>
              <a:buChar char=""/>
              <a:tabLst>
                <a:tab pos="377190" algn="l"/>
              </a:tabLst>
            </a:pPr>
            <a:r>
              <a:rPr sz="3600" dirty="0">
                <a:latin typeface="Times New Roman"/>
                <a:cs typeface="Times New Roman"/>
              </a:rPr>
              <a:t>Conventional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tillage</a:t>
            </a:r>
            <a:endParaRPr sz="3600">
              <a:latin typeface="Times New Roman"/>
              <a:cs typeface="Times New Roman"/>
            </a:endParaRPr>
          </a:p>
          <a:p>
            <a:pPr marL="376555" indent="-364490">
              <a:lnSpc>
                <a:spcPct val="100000"/>
              </a:lnSpc>
              <a:spcBef>
                <a:spcPts val="3025"/>
              </a:spcBef>
              <a:buFont typeface="Wingdings"/>
              <a:buChar char=""/>
              <a:tabLst>
                <a:tab pos="377190" algn="l"/>
              </a:tabLst>
            </a:pPr>
            <a:r>
              <a:rPr sz="3600" dirty="0">
                <a:latin typeface="Times New Roman"/>
                <a:cs typeface="Times New Roman"/>
              </a:rPr>
              <a:t>Imbalanced</a:t>
            </a:r>
            <a:r>
              <a:rPr sz="3600" spc="-5" dirty="0">
                <a:latin typeface="Times New Roman"/>
                <a:cs typeface="Times New Roman"/>
              </a:rPr>
              <a:t> use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of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fertilizers</a:t>
            </a:r>
            <a:endParaRPr sz="3600">
              <a:latin typeface="Times New Roman"/>
              <a:cs typeface="Times New Roman"/>
            </a:endParaRPr>
          </a:p>
          <a:p>
            <a:pPr marL="376555" indent="-364490">
              <a:lnSpc>
                <a:spcPct val="100000"/>
              </a:lnSpc>
              <a:spcBef>
                <a:spcPts val="3025"/>
              </a:spcBef>
              <a:buFont typeface="Wingdings"/>
              <a:buChar char=""/>
              <a:tabLst>
                <a:tab pos="377190" algn="l"/>
              </a:tabLst>
            </a:pPr>
            <a:r>
              <a:rPr sz="3600" dirty="0">
                <a:latin typeface="Times New Roman"/>
                <a:cs typeface="Times New Roman"/>
              </a:rPr>
              <a:t>Reduced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inputs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of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organic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matter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75081"/>
            <a:ext cx="8229600" cy="86868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0"/>
              </a:spcBef>
            </a:pPr>
            <a:r>
              <a:rPr spc="-5" dirty="0"/>
              <a:t>Conclusions</a:t>
            </a:r>
          </a:p>
        </p:txBody>
      </p:sp>
      <p:sp>
        <p:nvSpPr>
          <p:cNvPr id="3" name="object 3"/>
          <p:cNvSpPr/>
          <p:nvPr/>
        </p:nvSpPr>
        <p:spPr>
          <a:xfrm>
            <a:off x="457962" y="1296161"/>
            <a:ext cx="8229600" cy="4831080"/>
          </a:xfrm>
          <a:custGeom>
            <a:avLst/>
            <a:gdLst/>
            <a:ahLst/>
            <a:cxnLst/>
            <a:rect l="l" t="t" r="r" b="b"/>
            <a:pathLst>
              <a:path w="8229600" h="4831080">
                <a:moveTo>
                  <a:pt x="0" y="4831080"/>
                </a:moveTo>
                <a:lnTo>
                  <a:pt x="8229600" y="4831080"/>
                </a:lnTo>
                <a:lnTo>
                  <a:pt x="8229600" y="0"/>
                </a:lnTo>
                <a:lnTo>
                  <a:pt x="0" y="0"/>
                </a:lnTo>
                <a:lnTo>
                  <a:pt x="0" y="483108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2036" y="1298422"/>
            <a:ext cx="8067675" cy="46659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715" algn="just">
              <a:lnSpc>
                <a:spcPct val="142700"/>
              </a:lnSpc>
              <a:spcBef>
                <a:spcPts val="185"/>
              </a:spcBef>
              <a:buSzPct val="115384"/>
              <a:buFont typeface="Wingdings"/>
              <a:buChar char=""/>
              <a:tabLst>
                <a:tab pos="921385" algn="l"/>
              </a:tabLst>
            </a:pPr>
            <a:r>
              <a:rPr sz="2600" spc="-5" dirty="0">
                <a:latin typeface="Times New Roman"/>
                <a:cs typeface="Times New Roman"/>
              </a:rPr>
              <a:t>Greenhouse </a:t>
            </a:r>
            <a:r>
              <a:rPr sz="2600" dirty="0">
                <a:latin typeface="Times New Roman"/>
                <a:cs typeface="Times New Roman"/>
              </a:rPr>
              <a:t>gas </a:t>
            </a:r>
            <a:r>
              <a:rPr sz="2600" spc="-5" dirty="0">
                <a:latin typeface="Times New Roman"/>
                <a:cs typeface="Times New Roman"/>
              </a:rPr>
              <a:t>concentration in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atmosphere are 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increasing and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10" dirty="0">
                <a:latin typeface="Times New Roman"/>
                <a:cs typeface="Times New Roman"/>
              </a:rPr>
              <a:t>threat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global climate change requires 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our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attention.</a:t>
            </a:r>
            <a:endParaRPr sz="2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0000"/>
              </a:lnSpc>
              <a:spcBef>
                <a:spcPts val="625"/>
              </a:spcBef>
              <a:buFont typeface="Wingdings"/>
              <a:buChar char=""/>
              <a:tabLst>
                <a:tab pos="921385" algn="l"/>
              </a:tabLst>
            </a:pPr>
            <a:r>
              <a:rPr sz="2600" dirty="0">
                <a:latin typeface="Times New Roman"/>
                <a:cs typeface="Times New Roman"/>
              </a:rPr>
              <a:t>Soil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carbon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sequestration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an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effective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tool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to 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sequester </a:t>
            </a:r>
            <a:r>
              <a:rPr sz="2600" dirty="0">
                <a:latin typeface="Times New Roman"/>
                <a:cs typeface="Times New Roman"/>
              </a:rPr>
              <a:t>atmosphere CO</a:t>
            </a: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with </a:t>
            </a:r>
            <a:r>
              <a:rPr sz="2600" spc="-5" dirty="0">
                <a:latin typeface="Times New Roman"/>
                <a:cs typeface="Times New Roman"/>
              </a:rPr>
              <a:t>better practical application </a:t>
            </a:r>
            <a:r>
              <a:rPr sz="2600" dirty="0">
                <a:latin typeface="Times New Roman"/>
                <a:cs typeface="Times New Roman"/>
              </a:rPr>
              <a:t> than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other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approaches.</a:t>
            </a:r>
            <a:endParaRPr sz="2600">
              <a:latin typeface="Times New Roman"/>
              <a:cs typeface="Times New Roman"/>
            </a:endParaRPr>
          </a:p>
          <a:p>
            <a:pPr marL="12700" marR="8890" algn="just">
              <a:lnSpc>
                <a:spcPct val="140100"/>
              </a:lnSpc>
              <a:spcBef>
                <a:spcPts val="620"/>
              </a:spcBef>
              <a:buFont typeface="Wingdings"/>
              <a:buChar char=""/>
              <a:tabLst>
                <a:tab pos="921385" algn="l"/>
              </a:tabLst>
            </a:pPr>
            <a:r>
              <a:rPr sz="2600" dirty="0">
                <a:latin typeface="Times New Roman"/>
                <a:cs typeface="Times New Roman"/>
              </a:rPr>
              <a:t>Soil </a:t>
            </a:r>
            <a:r>
              <a:rPr sz="2600" spc="-5" dirty="0">
                <a:latin typeface="Times New Roman"/>
                <a:cs typeface="Times New Roman"/>
              </a:rPr>
              <a:t>carbon sequestration </a:t>
            </a:r>
            <a:r>
              <a:rPr sz="2600" dirty="0">
                <a:latin typeface="Times New Roman"/>
                <a:cs typeface="Times New Roman"/>
              </a:rPr>
              <a:t>provide vast </a:t>
            </a:r>
            <a:r>
              <a:rPr sz="2600" spc="-5" dirty="0">
                <a:latin typeface="Times New Roman"/>
                <a:cs typeface="Times New Roman"/>
              </a:rPr>
              <a:t>opportunity </a:t>
            </a:r>
            <a:r>
              <a:rPr sz="2600" spc="-20" dirty="0">
                <a:latin typeface="Times New Roman"/>
                <a:cs typeface="Times New Roman"/>
              </a:rPr>
              <a:t>to 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sequester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carbon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in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5" dirty="0">
                <a:latin typeface="Times New Roman"/>
                <a:cs typeface="Times New Roman"/>
              </a:rPr>
              <a:t> soil.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761" y="534162"/>
            <a:ext cx="8382000" cy="5867400"/>
          </a:xfrm>
          <a:custGeom>
            <a:avLst/>
            <a:gdLst/>
            <a:ahLst/>
            <a:cxnLst/>
            <a:rect l="l" t="t" r="r" b="b"/>
            <a:pathLst>
              <a:path w="8382000" h="5867400">
                <a:moveTo>
                  <a:pt x="0" y="5867400"/>
                </a:moveTo>
                <a:lnTo>
                  <a:pt x="8382000" y="5867400"/>
                </a:lnTo>
                <a:lnTo>
                  <a:pt x="83820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7359" y="499617"/>
            <a:ext cx="8220075" cy="5622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>
              <a:lnSpc>
                <a:spcPct val="140000"/>
              </a:lnSpc>
              <a:spcBef>
                <a:spcPts val="100"/>
              </a:spcBef>
              <a:buFont typeface="Wingdings"/>
              <a:buChar char=""/>
              <a:tabLst>
                <a:tab pos="919480" algn="l"/>
                <a:tab pos="920115" algn="l"/>
                <a:tab pos="1266825" algn="l"/>
                <a:tab pos="2478405" algn="l"/>
                <a:tab pos="2876550" algn="l"/>
                <a:tab pos="4424680" algn="l"/>
                <a:tab pos="6122670" algn="l"/>
                <a:tab pos="7350125" algn="l"/>
                <a:tab pos="7917180" algn="l"/>
              </a:tabLst>
            </a:pPr>
            <a:r>
              <a:rPr sz="2400" spc="-5" dirty="0">
                <a:latin typeface="Times New Roman"/>
                <a:cs typeface="Times New Roman"/>
              </a:rPr>
              <a:t>A	dive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1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y	of	ag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icu</a:t>
            </a:r>
            <a:r>
              <a:rPr sz="2400" spc="-1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ral	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anage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ent	pra</a:t>
            </a:r>
            <a:r>
              <a:rPr sz="2400" spc="-10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15" dirty="0">
                <a:latin typeface="Times New Roman"/>
                <a:cs typeface="Times New Roman"/>
              </a:rPr>
              <a:t>i</a:t>
            </a:r>
            <a:r>
              <a:rPr sz="2400" spc="-5" dirty="0">
                <a:latin typeface="Times New Roman"/>
                <a:cs typeface="Times New Roman"/>
              </a:rPr>
              <a:t>ces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an	be  </a:t>
            </a:r>
            <a:r>
              <a:rPr sz="2400" spc="-5" dirty="0">
                <a:latin typeface="Times New Roman"/>
                <a:cs typeface="Times New Roman"/>
              </a:rPr>
              <a:t>employed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sequester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more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carbon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plants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soil:</a:t>
            </a:r>
            <a:endParaRPr sz="2400">
              <a:latin typeface="Times New Roman"/>
              <a:cs typeface="Times New Roman"/>
            </a:endParaRPr>
          </a:p>
          <a:p>
            <a:pPr marL="1263650" lvl="1" indent="-451484">
              <a:lnSpc>
                <a:spcPct val="100000"/>
              </a:lnSpc>
              <a:spcBef>
                <a:spcPts val="1725"/>
              </a:spcBef>
              <a:buFont typeface="Wingdings"/>
              <a:buChar char=""/>
              <a:tabLst>
                <a:tab pos="1263650" algn="l"/>
                <a:tab pos="1264285" algn="l"/>
              </a:tabLst>
            </a:pPr>
            <a:r>
              <a:rPr sz="2400" dirty="0">
                <a:latin typeface="Times New Roman"/>
                <a:cs typeface="Times New Roman"/>
              </a:rPr>
              <a:t>Crop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management.</a:t>
            </a:r>
            <a:endParaRPr sz="2400">
              <a:latin typeface="Times New Roman"/>
              <a:cs typeface="Times New Roman"/>
            </a:endParaRPr>
          </a:p>
          <a:p>
            <a:pPr marL="1263650" lvl="1" indent="-451484">
              <a:lnSpc>
                <a:spcPct val="100000"/>
              </a:lnSpc>
              <a:spcBef>
                <a:spcPts val="1735"/>
              </a:spcBef>
              <a:buFont typeface="Wingdings"/>
              <a:buChar char=""/>
              <a:tabLst>
                <a:tab pos="1263650" algn="l"/>
                <a:tab pos="1264285" algn="l"/>
              </a:tabLst>
            </a:pPr>
            <a:r>
              <a:rPr sz="2400" dirty="0">
                <a:latin typeface="Times New Roman"/>
                <a:cs typeface="Times New Roman"/>
              </a:rPr>
              <a:t>Nutrient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management.</a:t>
            </a:r>
            <a:endParaRPr sz="2400">
              <a:latin typeface="Times New Roman"/>
              <a:cs typeface="Times New Roman"/>
            </a:endParaRPr>
          </a:p>
          <a:p>
            <a:pPr marL="1263650" lvl="1" indent="-451484">
              <a:lnSpc>
                <a:spcPct val="100000"/>
              </a:lnSpc>
              <a:spcBef>
                <a:spcPts val="1725"/>
              </a:spcBef>
              <a:buFont typeface="Wingdings"/>
              <a:buChar char=""/>
              <a:tabLst>
                <a:tab pos="1263650" algn="l"/>
                <a:tab pos="1264285" algn="l"/>
              </a:tabLst>
            </a:pPr>
            <a:r>
              <a:rPr sz="2400" dirty="0">
                <a:latin typeface="Times New Roman"/>
                <a:cs typeface="Times New Roman"/>
              </a:rPr>
              <a:t>Residue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management</a:t>
            </a:r>
            <a:r>
              <a:rPr sz="2400" dirty="0">
                <a:latin typeface="Times New Roman"/>
                <a:cs typeface="Times New Roman"/>
              </a:rPr>
              <a:t> and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conservation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tillage.</a:t>
            </a:r>
            <a:endParaRPr sz="2400">
              <a:latin typeface="Times New Roman"/>
              <a:cs typeface="Times New Roman"/>
            </a:endParaRPr>
          </a:p>
          <a:p>
            <a:pPr marL="1263650" lvl="1" indent="-451484">
              <a:lnSpc>
                <a:spcPct val="100000"/>
              </a:lnSpc>
              <a:spcBef>
                <a:spcPts val="1945"/>
              </a:spcBef>
              <a:buFont typeface="Wingdings"/>
              <a:buChar char=""/>
              <a:tabLst>
                <a:tab pos="1263650" algn="l"/>
                <a:tab pos="1264285" algn="l"/>
              </a:tabLst>
            </a:pPr>
            <a:r>
              <a:rPr sz="2400" spc="-15" dirty="0">
                <a:latin typeface="Times New Roman"/>
                <a:cs typeface="Times New Roman"/>
              </a:rPr>
              <a:t>Agro-forestry.</a:t>
            </a:r>
            <a:endParaRPr sz="2400">
              <a:latin typeface="Times New Roman"/>
              <a:cs typeface="Times New Roman"/>
            </a:endParaRPr>
          </a:p>
          <a:p>
            <a:pPr marL="12700" marR="6985">
              <a:lnSpc>
                <a:spcPct val="140000"/>
              </a:lnSpc>
              <a:spcBef>
                <a:spcPts val="650"/>
              </a:spcBef>
              <a:buFont typeface="Wingdings"/>
              <a:buChar char=""/>
              <a:tabLst>
                <a:tab pos="919480" algn="l"/>
                <a:tab pos="920115" algn="l"/>
                <a:tab pos="1586865" algn="l"/>
                <a:tab pos="2590165" algn="l"/>
                <a:tab pos="4371340" algn="l"/>
                <a:tab pos="5208270" algn="l"/>
                <a:tab pos="6432550" algn="l"/>
                <a:tab pos="7046595" algn="l"/>
                <a:tab pos="7662545" algn="l"/>
              </a:tabLst>
            </a:pPr>
            <a:r>
              <a:rPr sz="2400" dirty="0">
                <a:latin typeface="Times New Roman"/>
                <a:cs typeface="Times New Roman"/>
              </a:rPr>
              <a:t>Soil	</a:t>
            </a:r>
            <a:r>
              <a:rPr sz="2400" spc="-10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ar</a:t>
            </a:r>
            <a:r>
              <a:rPr sz="2400" spc="5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on	seque</a:t>
            </a:r>
            <a:r>
              <a:rPr sz="2400" spc="-5" dirty="0">
                <a:latin typeface="Times New Roman"/>
                <a:cs typeface="Times New Roman"/>
              </a:rPr>
              <a:t>str</a:t>
            </a:r>
            <a:r>
              <a:rPr sz="2400" spc="-1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1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on	using	i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novate	</a:t>
            </a:r>
            <a:r>
              <a:rPr sz="2400" spc="-5" dirty="0">
                <a:latin typeface="Times New Roman"/>
                <a:cs typeface="Times New Roman"/>
              </a:rPr>
              <a:t>soil</a:t>
            </a:r>
            <a:r>
              <a:rPr sz="2400" dirty="0">
                <a:latin typeface="Times New Roman"/>
                <a:cs typeface="Times New Roman"/>
              </a:rPr>
              <a:t>	and	cr</a:t>
            </a:r>
            <a:r>
              <a:rPr sz="2400" spc="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p  </a:t>
            </a:r>
            <a:r>
              <a:rPr sz="2400" spc="-5" dirty="0">
                <a:latin typeface="Times New Roman"/>
                <a:cs typeface="Times New Roman"/>
              </a:rPr>
              <a:t>management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practices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 needed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augment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soil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carbon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storage.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40000"/>
              </a:lnSpc>
              <a:spcBef>
                <a:spcPts val="580"/>
              </a:spcBef>
              <a:buFont typeface="Wingdings"/>
              <a:buChar char=""/>
              <a:tabLst>
                <a:tab pos="919480" algn="l"/>
                <a:tab pos="920115" algn="l"/>
                <a:tab pos="2870200" algn="l"/>
                <a:tab pos="3484879" algn="l"/>
                <a:tab pos="4888230" algn="l"/>
                <a:tab pos="6651625" algn="l"/>
              </a:tabLst>
            </a:pPr>
            <a:r>
              <a:rPr sz="2400" dirty="0">
                <a:latin typeface="Times New Roman"/>
                <a:cs typeface="Times New Roman"/>
              </a:rPr>
              <a:t>Co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bination	of	di</a:t>
            </a:r>
            <a:r>
              <a:rPr sz="2400" spc="-55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ferent	a</a:t>
            </a:r>
            <a:r>
              <a:rPr sz="2400" spc="-10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ricu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tur</a:t>
            </a:r>
            <a:r>
              <a:rPr sz="2400" spc="-1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	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ge</a:t>
            </a:r>
            <a:r>
              <a:rPr sz="2400" spc="-1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ent  </a:t>
            </a:r>
            <a:r>
              <a:rPr sz="2400" spc="-5" dirty="0">
                <a:latin typeface="Times New Roman"/>
                <a:cs typeface="Times New Roman"/>
              </a:rPr>
              <a:t>practices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enhance </a:t>
            </a:r>
            <a:r>
              <a:rPr sz="2400" spc="-5" dirty="0">
                <a:latin typeface="Times New Roman"/>
                <a:cs typeface="Times New Roman"/>
              </a:rPr>
              <a:t>soil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carbon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sequestration.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5008" y="673608"/>
            <a:ext cx="8331834" cy="5466715"/>
            <a:chOff x="445008" y="673608"/>
            <a:chExt cx="8331834" cy="5466715"/>
          </a:xfrm>
        </p:grpSpPr>
        <p:sp>
          <p:nvSpPr>
            <p:cNvPr id="3" name="object 3"/>
            <p:cNvSpPr/>
            <p:nvPr/>
          </p:nvSpPr>
          <p:spPr>
            <a:xfrm>
              <a:off x="457962" y="686562"/>
              <a:ext cx="8305800" cy="5440680"/>
            </a:xfrm>
            <a:custGeom>
              <a:avLst/>
              <a:gdLst/>
              <a:ahLst/>
              <a:cxnLst/>
              <a:rect l="l" t="t" r="r" b="b"/>
              <a:pathLst>
                <a:path w="8305800" h="5440680">
                  <a:moveTo>
                    <a:pt x="0" y="5440680"/>
                  </a:moveTo>
                  <a:lnTo>
                    <a:pt x="8305800" y="5440680"/>
                  </a:lnTo>
                  <a:lnTo>
                    <a:pt x="8305800" y="0"/>
                  </a:lnTo>
                  <a:lnTo>
                    <a:pt x="0" y="0"/>
                  </a:lnTo>
                  <a:lnTo>
                    <a:pt x="0" y="5440680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8858" y="2679191"/>
              <a:ext cx="7383819" cy="14360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75081"/>
            <a:ext cx="8229600" cy="102108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154940" rIns="0" bIns="0" rtlCol="0">
            <a:spAutoFit/>
          </a:bodyPr>
          <a:lstStyle/>
          <a:p>
            <a:pPr marL="445134">
              <a:lnSpc>
                <a:spcPct val="100000"/>
              </a:lnSpc>
              <a:spcBef>
                <a:spcPts val="1220"/>
              </a:spcBef>
            </a:pPr>
            <a:r>
              <a:rPr sz="4400" dirty="0"/>
              <a:t>CARBON</a:t>
            </a:r>
            <a:r>
              <a:rPr sz="4400" spc="-55" dirty="0"/>
              <a:t> </a:t>
            </a:r>
            <a:r>
              <a:rPr sz="4400" spc="-25" dirty="0"/>
              <a:t>SEQUESTRATION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962" y="1600961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280"/>
                </a:moveTo>
                <a:lnTo>
                  <a:pt x="8229600" y="4526280"/>
                </a:lnTo>
                <a:lnTo>
                  <a:pt x="8229600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47322"/>
            <a:ext cx="8073390" cy="4430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algn="just">
              <a:lnSpc>
                <a:spcPct val="150000"/>
              </a:lnSpc>
              <a:spcBef>
                <a:spcPts val="105"/>
              </a:spcBef>
              <a:buSzPct val="85185"/>
              <a:buFont typeface="Wingdings"/>
              <a:buChar char=""/>
              <a:tabLst>
                <a:tab pos="927735" algn="l"/>
              </a:tabLst>
            </a:pPr>
            <a:r>
              <a:rPr sz="2700" dirty="0">
                <a:latin typeface="Times New Roman"/>
                <a:cs typeface="Times New Roman"/>
              </a:rPr>
              <a:t>Carbon</a:t>
            </a:r>
            <a:r>
              <a:rPr sz="2700" spc="21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Sequestration</a:t>
            </a:r>
            <a:r>
              <a:rPr sz="2700" spc="2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is</a:t>
            </a:r>
            <a:r>
              <a:rPr sz="2700" spc="204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20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placement</a:t>
            </a:r>
            <a:r>
              <a:rPr sz="2700" spc="2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</a:t>
            </a:r>
            <a:r>
              <a:rPr sz="2700" spc="20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CO</a:t>
            </a:r>
            <a:r>
              <a:rPr sz="1800" spc="-5" dirty="0">
                <a:latin typeface="Times New Roman"/>
                <a:cs typeface="Times New Roman"/>
              </a:rPr>
              <a:t>2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into </a:t>
            </a:r>
            <a:r>
              <a:rPr sz="2700" spc="-66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 depository in </a:t>
            </a:r>
            <a:r>
              <a:rPr sz="2700" spc="-5" dirty="0">
                <a:latin typeface="Times New Roman"/>
                <a:cs typeface="Times New Roman"/>
              </a:rPr>
              <a:t>such way </a:t>
            </a:r>
            <a:r>
              <a:rPr sz="2700" dirty="0">
                <a:latin typeface="Times New Roman"/>
                <a:cs typeface="Times New Roman"/>
              </a:rPr>
              <a:t>that it </a:t>
            </a:r>
            <a:r>
              <a:rPr sz="2700" spc="-5" dirty="0">
                <a:latin typeface="Times New Roman"/>
                <a:cs typeface="Times New Roman"/>
              </a:rPr>
              <a:t>remains </a:t>
            </a:r>
            <a:r>
              <a:rPr sz="2700" dirty="0">
                <a:latin typeface="Times New Roman"/>
                <a:cs typeface="Times New Roman"/>
              </a:rPr>
              <a:t>safely and not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released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back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to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 atmosphere.</a:t>
            </a:r>
            <a:endParaRPr sz="27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  <a:spcBef>
                <a:spcPts val="650"/>
              </a:spcBef>
              <a:buFont typeface="Wingdings"/>
              <a:buChar char=""/>
              <a:tabLst>
                <a:tab pos="927735" algn="l"/>
              </a:tabLst>
            </a:pPr>
            <a:r>
              <a:rPr sz="2700" spc="-5" dirty="0">
                <a:latin typeface="Times New Roman"/>
                <a:cs typeface="Times New Roman"/>
              </a:rPr>
              <a:t>Sequestration means something </a:t>
            </a:r>
            <a:r>
              <a:rPr sz="2700" dirty="0">
                <a:latin typeface="Times New Roman"/>
                <a:cs typeface="Times New Roman"/>
              </a:rPr>
              <a:t>that </a:t>
            </a:r>
            <a:r>
              <a:rPr sz="2700" spc="-10" dirty="0">
                <a:latin typeface="Times New Roman"/>
                <a:cs typeface="Times New Roman"/>
              </a:rPr>
              <a:t>is </a:t>
            </a:r>
            <a:r>
              <a:rPr sz="2700" dirty="0">
                <a:latin typeface="Times New Roman"/>
                <a:cs typeface="Times New Roman"/>
              </a:rPr>
              <a:t>locked away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for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safe</a:t>
            </a:r>
            <a:r>
              <a:rPr sz="2700" dirty="0">
                <a:latin typeface="Times New Roman"/>
                <a:cs typeface="Times New Roman"/>
              </a:rPr>
              <a:t> keeping.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trapping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chemical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atmosphere </a:t>
            </a:r>
            <a:r>
              <a:rPr sz="2700" dirty="0">
                <a:latin typeface="Times New Roman"/>
                <a:cs typeface="Times New Roman"/>
              </a:rPr>
              <a:t>or </a:t>
            </a:r>
            <a:r>
              <a:rPr sz="2700" spc="-5" dirty="0">
                <a:latin typeface="Times New Roman"/>
                <a:cs typeface="Times New Roman"/>
              </a:rPr>
              <a:t>environment </a:t>
            </a:r>
            <a:r>
              <a:rPr sz="2700" dirty="0">
                <a:latin typeface="Times New Roman"/>
                <a:cs typeface="Times New Roman"/>
              </a:rPr>
              <a:t>and its </a:t>
            </a:r>
            <a:r>
              <a:rPr sz="2700" spc="-5" dirty="0">
                <a:latin typeface="Times New Roman"/>
                <a:cs typeface="Times New Roman"/>
              </a:rPr>
              <a:t>isolation </a:t>
            </a:r>
            <a:r>
              <a:rPr sz="2700" dirty="0">
                <a:latin typeface="Times New Roman"/>
                <a:cs typeface="Times New Roman"/>
              </a:rPr>
              <a:t>in a </a:t>
            </a:r>
            <a:r>
              <a:rPr sz="2700" spc="-5" dirty="0">
                <a:latin typeface="Times New Roman"/>
                <a:cs typeface="Times New Roman"/>
              </a:rPr>
              <a:t>natural </a:t>
            </a:r>
            <a:r>
              <a:rPr sz="2700" dirty="0">
                <a:latin typeface="Times New Roman"/>
                <a:cs typeface="Times New Roman"/>
              </a:rPr>
              <a:t>or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artificial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storage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area</a:t>
            </a:r>
            <a:r>
              <a:rPr sz="2300" dirty="0">
                <a:latin typeface="Times New Roman"/>
                <a:cs typeface="Times New Roman"/>
              </a:rPr>
              <a:t>.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75081"/>
            <a:ext cx="8229600" cy="94488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11683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19"/>
              </a:spcBef>
            </a:pPr>
            <a:r>
              <a:rPr sz="4400" dirty="0"/>
              <a:t>OBJECTIVES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962" y="1600961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280"/>
                </a:moveTo>
                <a:lnTo>
                  <a:pt x="8229600" y="4526280"/>
                </a:lnTo>
                <a:lnTo>
                  <a:pt x="8229600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46748"/>
            <a:ext cx="8073390" cy="4184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40100"/>
              </a:lnSpc>
              <a:spcBef>
                <a:spcPts val="100"/>
              </a:spcBef>
              <a:buFont typeface="Wingdings"/>
              <a:buChar char=""/>
              <a:tabLst>
                <a:tab pos="927100" algn="l"/>
                <a:tab pos="927735" algn="l"/>
                <a:tab pos="3018155" algn="l"/>
                <a:tab pos="5020945" algn="l"/>
                <a:tab pos="5581650" algn="l"/>
                <a:tab pos="6885305" algn="l"/>
                <a:tab pos="7731125" algn="l"/>
              </a:tabLst>
            </a:pPr>
            <a:r>
              <a:rPr sz="3100" spc="-5" dirty="0">
                <a:latin typeface="Times New Roman"/>
                <a:cs typeface="Times New Roman"/>
              </a:rPr>
              <a:t>Developing	te</a:t>
            </a:r>
            <a:r>
              <a:rPr sz="3100" dirty="0">
                <a:latin typeface="Times New Roman"/>
                <a:cs typeface="Times New Roman"/>
              </a:rPr>
              <a:t>c</a:t>
            </a:r>
            <a:r>
              <a:rPr sz="3100" spc="-5" dirty="0">
                <a:latin typeface="Times New Roman"/>
                <a:cs typeface="Times New Roman"/>
              </a:rPr>
              <a:t>h</a:t>
            </a:r>
            <a:r>
              <a:rPr sz="3100" spc="-25" dirty="0">
                <a:latin typeface="Times New Roman"/>
                <a:cs typeface="Times New Roman"/>
              </a:rPr>
              <a:t>n</a:t>
            </a:r>
            <a:r>
              <a:rPr sz="3100" spc="-5" dirty="0">
                <a:latin typeface="Times New Roman"/>
                <a:cs typeface="Times New Roman"/>
              </a:rPr>
              <a:t>ology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to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reduce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rate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0" dirty="0">
                <a:latin typeface="Times New Roman"/>
                <a:cs typeface="Times New Roman"/>
              </a:rPr>
              <a:t>of  </a:t>
            </a:r>
            <a:r>
              <a:rPr sz="3100" spc="-5" dirty="0">
                <a:latin typeface="Times New Roman"/>
                <a:cs typeface="Times New Roman"/>
              </a:rPr>
              <a:t>concentration</a:t>
            </a:r>
            <a:r>
              <a:rPr sz="3100" spc="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of</a:t>
            </a:r>
            <a:r>
              <a:rPr sz="3100" spc="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greenhouse</a:t>
            </a:r>
            <a:r>
              <a:rPr sz="3100" spc="2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gases</a:t>
            </a:r>
            <a:r>
              <a:rPr sz="3100" spc="2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in</a:t>
            </a:r>
            <a:r>
              <a:rPr sz="3100" spc="-10" dirty="0">
                <a:latin typeface="Times New Roman"/>
                <a:cs typeface="Times New Roman"/>
              </a:rPr>
              <a:t> </a:t>
            </a:r>
            <a:r>
              <a:rPr sz="3100" spc="-45" dirty="0">
                <a:latin typeface="Times New Roman"/>
                <a:cs typeface="Times New Roman"/>
              </a:rPr>
              <a:t>air.</a:t>
            </a:r>
            <a:endParaRPr sz="3100">
              <a:latin typeface="Times New Roman"/>
              <a:cs typeface="Times New Roman"/>
            </a:endParaRPr>
          </a:p>
          <a:p>
            <a:pPr marL="12700" marR="5080">
              <a:lnSpc>
                <a:spcPct val="140100"/>
              </a:lnSpc>
              <a:spcBef>
                <a:spcPts val="740"/>
              </a:spcBef>
              <a:buFont typeface="Wingdings"/>
              <a:buChar char=""/>
              <a:tabLst>
                <a:tab pos="927100" algn="l"/>
                <a:tab pos="927735" algn="l"/>
                <a:tab pos="2794000" algn="l"/>
                <a:tab pos="4573270" algn="l"/>
                <a:tab pos="5236210" algn="l"/>
                <a:tab pos="6010275" algn="l"/>
                <a:tab pos="6694805" algn="l"/>
                <a:tab pos="7731125" algn="l"/>
              </a:tabLst>
            </a:pPr>
            <a:r>
              <a:rPr sz="3100" spc="-5" dirty="0">
                <a:latin typeface="Times New Roman"/>
                <a:cs typeface="Times New Roman"/>
              </a:rPr>
              <a:t>Reducing	pollution	in	air	as	well	as  improving</a:t>
            </a:r>
            <a:r>
              <a:rPr sz="3100" spc="2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natural</a:t>
            </a:r>
            <a:r>
              <a:rPr sz="3100" spc="1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carbon</a:t>
            </a:r>
            <a:r>
              <a:rPr sz="3100" spc="1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content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in soil.</a:t>
            </a:r>
            <a:endParaRPr sz="3100">
              <a:latin typeface="Times New Roman"/>
              <a:cs typeface="Times New Roman"/>
            </a:endParaRPr>
          </a:p>
          <a:p>
            <a:pPr marL="12700" marR="6985">
              <a:lnSpc>
                <a:spcPct val="140100"/>
              </a:lnSpc>
              <a:spcBef>
                <a:spcPts val="740"/>
              </a:spcBef>
              <a:buFont typeface="Wingdings"/>
              <a:buChar char=""/>
              <a:tabLst>
                <a:tab pos="927100" algn="l"/>
                <a:tab pos="927735" algn="l"/>
                <a:tab pos="3202940" algn="l"/>
                <a:tab pos="3683000" algn="l"/>
                <a:tab pos="4404995" algn="l"/>
                <a:tab pos="5937250" algn="l"/>
                <a:tab pos="6657975" algn="l"/>
              </a:tabLst>
            </a:pPr>
            <a:r>
              <a:rPr sz="3100" spc="-5" dirty="0">
                <a:latin typeface="Times New Roman"/>
                <a:cs typeface="Times New Roman"/>
              </a:rPr>
              <a:t>Improv</a:t>
            </a:r>
            <a:r>
              <a:rPr sz="3100" spc="10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ment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of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soil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stru</a:t>
            </a:r>
            <a:r>
              <a:rPr sz="3100" spc="10" dirty="0">
                <a:latin typeface="Times New Roman"/>
                <a:cs typeface="Times New Roman"/>
              </a:rPr>
              <a:t>c</a:t>
            </a:r>
            <a:r>
              <a:rPr sz="3100" spc="-5" dirty="0">
                <a:latin typeface="Times New Roman"/>
                <a:cs typeface="Times New Roman"/>
              </a:rPr>
              <a:t>ture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and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rest</a:t>
            </a:r>
            <a:r>
              <a:rPr sz="3100" spc="10" dirty="0">
                <a:latin typeface="Times New Roman"/>
                <a:cs typeface="Times New Roman"/>
              </a:rPr>
              <a:t>o</a:t>
            </a:r>
            <a:r>
              <a:rPr sz="3100" spc="-5" dirty="0">
                <a:latin typeface="Times New Roman"/>
                <a:cs typeface="Times New Roman"/>
              </a:rPr>
              <a:t>ring  degraded</a:t>
            </a:r>
            <a:r>
              <a:rPr sz="3100" spc="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soil</a:t>
            </a:r>
            <a:r>
              <a:rPr sz="3100" spc="2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leading</a:t>
            </a:r>
            <a:r>
              <a:rPr sz="3100" spc="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to</a:t>
            </a:r>
            <a:r>
              <a:rPr sz="3100" spc="1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increase</a:t>
            </a:r>
            <a:r>
              <a:rPr sz="3100" spc="1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yield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in</a:t>
            </a:r>
            <a:r>
              <a:rPr sz="3100" spc="1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crops.</a:t>
            </a:r>
            <a:endParaRPr sz="3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0362" y="275081"/>
            <a:ext cx="8001000" cy="86868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199390" rIns="0" bIns="0" rtlCol="0">
            <a:spAutoFit/>
          </a:bodyPr>
          <a:lstStyle/>
          <a:p>
            <a:pPr marL="450850">
              <a:lnSpc>
                <a:spcPct val="100000"/>
              </a:lnSpc>
              <a:spcBef>
                <a:spcPts val="1570"/>
              </a:spcBef>
            </a:pPr>
            <a:r>
              <a:rPr sz="2900" dirty="0"/>
              <a:t>Carbon</a:t>
            </a:r>
            <a:r>
              <a:rPr sz="2900" spc="-15" dirty="0"/>
              <a:t> </a:t>
            </a:r>
            <a:r>
              <a:rPr sz="2900" dirty="0"/>
              <a:t>dioxide</a:t>
            </a:r>
            <a:r>
              <a:rPr sz="2900" spc="-25" dirty="0"/>
              <a:t> </a:t>
            </a:r>
            <a:r>
              <a:rPr sz="2900" spc="-5" dirty="0"/>
              <a:t>emission</a:t>
            </a:r>
            <a:r>
              <a:rPr sz="2900" spc="-40" dirty="0"/>
              <a:t> </a:t>
            </a:r>
            <a:r>
              <a:rPr sz="2900" dirty="0"/>
              <a:t>in</a:t>
            </a:r>
            <a:r>
              <a:rPr sz="2900" spc="-5" dirty="0"/>
              <a:t> </a:t>
            </a:r>
            <a:r>
              <a:rPr sz="2900" dirty="0"/>
              <a:t>top</a:t>
            </a:r>
            <a:r>
              <a:rPr sz="2900" spc="-15" dirty="0"/>
              <a:t> </a:t>
            </a:r>
            <a:r>
              <a:rPr sz="2900" dirty="0"/>
              <a:t>five</a:t>
            </a:r>
            <a:r>
              <a:rPr sz="2900" spc="-25" dirty="0"/>
              <a:t> </a:t>
            </a:r>
            <a:r>
              <a:rPr sz="2900" dirty="0"/>
              <a:t>countries</a:t>
            </a:r>
            <a:endParaRPr sz="2900"/>
          </a:p>
        </p:txBody>
      </p:sp>
      <p:grpSp>
        <p:nvGrpSpPr>
          <p:cNvPr id="3" name="object 3"/>
          <p:cNvGrpSpPr/>
          <p:nvPr/>
        </p:nvGrpSpPr>
        <p:grpSpPr>
          <a:xfrm>
            <a:off x="2718203" y="2293429"/>
            <a:ext cx="3168650" cy="3197860"/>
            <a:chOff x="2718203" y="2293429"/>
            <a:chExt cx="3168650" cy="31978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18203" y="2345286"/>
              <a:ext cx="3168468" cy="31457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90444" y="2298192"/>
              <a:ext cx="3051175" cy="2971800"/>
            </a:xfrm>
            <a:custGeom>
              <a:avLst/>
              <a:gdLst/>
              <a:ahLst/>
              <a:cxnLst/>
              <a:rect l="l" t="t" r="r" b="b"/>
              <a:pathLst>
                <a:path w="3051175" h="2971800">
                  <a:moveTo>
                    <a:pt x="3051047" y="1203960"/>
                  </a:moveTo>
                  <a:lnTo>
                    <a:pt x="3051047" y="530352"/>
                  </a:lnTo>
                  <a:lnTo>
                    <a:pt x="3051047" y="472440"/>
                  </a:lnTo>
                </a:path>
                <a:path w="3051175" h="2971800">
                  <a:moveTo>
                    <a:pt x="655319" y="2971800"/>
                  </a:moveTo>
                  <a:lnTo>
                    <a:pt x="57912" y="2912364"/>
                  </a:lnTo>
                  <a:lnTo>
                    <a:pt x="0" y="2912364"/>
                  </a:lnTo>
                </a:path>
                <a:path w="3051175" h="2971800">
                  <a:moveTo>
                    <a:pt x="1185671" y="79248"/>
                  </a:moveTo>
                  <a:lnTo>
                    <a:pt x="1185671" y="57912"/>
                  </a:lnTo>
                  <a:lnTo>
                    <a:pt x="1185671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498719" y="2512263"/>
            <a:ext cx="911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China,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8.1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0445" y="5020817"/>
            <a:ext cx="9944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The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U.S.,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5.7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64283" y="3323971"/>
            <a:ext cx="9461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India,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1.83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95829" y="2423541"/>
            <a:ext cx="10585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Russia,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1.78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80409" y="2040381"/>
            <a:ext cx="10128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Japan,</a:t>
            </a:r>
            <a:r>
              <a:rPr sz="1600" b="1" spc="-6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1.26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92826" y="5744362"/>
            <a:ext cx="2990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Bi</a:t>
            </a:r>
            <a:r>
              <a:rPr sz="1800" b="1" spc="5" dirty="0">
                <a:latin typeface="Times New Roman"/>
                <a:cs typeface="Times New Roman"/>
              </a:rPr>
              <a:t>l</a:t>
            </a:r>
            <a:r>
              <a:rPr sz="1800" b="1" dirty="0">
                <a:latin typeface="Times New Roman"/>
                <a:cs typeface="Times New Roman"/>
              </a:rPr>
              <a:t>l</a:t>
            </a:r>
            <a:r>
              <a:rPr sz="1800" b="1" spc="5" dirty="0">
                <a:latin typeface="Times New Roman"/>
                <a:cs typeface="Times New Roman"/>
              </a:rPr>
              <a:t>i</a:t>
            </a:r>
            <a:r>
              <a:rPr sz="1800" b="1" spc="-5" dirty="0">
                <a:latin typeface="Times New Roman"/>
                <a:cs typeface="Times New Roman"/>
              </a:rPr>
              <a:t>on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metr</a:t>
            </a:r>
            <a:r>
              <a:rPr sz="1800" b="1" spc="5" dirty="0">
                <a:latin typeface="Times New Roman"/>
                <a:cs typeface="Times New Roman"/>
              </a:rPr>
              <a:t>i</a:t>
            </a:r>
            <a:r>
              <a:rPr sz="1800" b="1" dirty="0">
                <a:latin typeface="Times New Roman"/>
                <a:cs typeface="Times New Roman"/>
              </a:rPr>
              <a:t>c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tons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per</a:t>
            </a:r>
            <a:r>
              <a:rPr sz="1800" b="1" spc="-13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</a:t>
            </a:r>
            <a:r>
              <a:rPr sz="1800" b="1" spc="-15" dirty="0">
                <a:latin typeface="Times New Roman"/>
                <a:cs typeface="Times New Roman"/>
              </a:rPr>
              <a:t>n</a:t>
            </a:r>
            <a:r>
              <a:rPr sz="1800" b="1" spc="-5" dirty="0">
                <a:latin typeface="Times New Roman"/>
                <a:cs typeface="Times New Roman"/>
              </a:rPr>
              <a:t>n</a:t>
            </a:r>
            <a:r>
              <a:rPr sz="1800" b="1" spc="-15" dirty="0">
                <a:latin typeface="Times New Roman"/>
                <a:cs typeface="Times New Roman"/>
              </a:rPr>
              <a:t>u</a:t>
            </a:r>
            <a:r>
              <a:rPr sz="1800" b="1" dirty="0">
                <a:latin typeface="Times New Roman"/>
                <a:cs typeface="Times New Roman"/>
              </a:rPr>
              <a:t>m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435405" y="2765869"/>
            <a:ext cx="80010" cy="80010"/>
            <a:chOff x="7435405" y="2765869"/>
            <a:chExt cx="80010" cy="80010"/>
          </a:xfrm>
        </p:grpSpPr>
        <p:sp>
          <p:nvSpPr>
            <p:cNvPr id="13" name="object 13"/>
            <p:cNvSpPr/>
            <p:nvPr/>
          </p:nvSpPr>
          <p:spPr>
            <a:xfrm>
              <a:off x="7440168" y="2770632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70103" y="0"/>
                  </a:moveTo>
                  <a:lnTo>
                    <a:pt x="0" y="0"/>
                  </a:lnTo>
                  <a:lnTo>
                    <a:pt x="0" y="70103"/>
                  </a:lnTo>
                  <a:lnTo>
                    <a:pt x="70103" y="70103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40168" y="2770632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70103"/>
                  </a:moveTo>
                  <a:lnTo>
                    <a:pt x="70103" y="70103"/>
                  </a:lnTo>
                  <a:lnTo>
                    <a:pt x="70103" y="0"/>
                  </a:lnTo>
                  <a:lnTo>
                    <a:pt x="0" y="0"/>
                  </a:lnTo>
                  <a:lnTo>
                    <a:pt x="0" y="70103"/>
                  </a:lnTo>
                  <a:close/>
                </a:path>
              </a:pathLst>
            </a:custGeom>
            <a:ln w="9144">
              <a:solidFill>
                <a:srgbClr val="345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528686" y="2702813"/>
            <a:ext cx="3162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Chi</a:t>
            </a:r>
            <a:r>
              <a:rPr sz="1000" spc="-5" dirty="0">
                <a:latin typeface="Calibri"/>
                <a:cs typeface="Calibri"/>
              </a:rPr>
              <a:t>na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435405" y="3343465"/>
            <a:ext cx="80010" cy="80010"/>
            <a:chOff x="7435405" y="3343465"/>
            <a:chExt cx="80010" cy="80010"/>
          </a:xfrm>
        </p:grpSpPr>
        <p:sp>
          <p:nvSpPr>
            <p:cNvPr id="17" name="object 17"/>
            <p:cNvSpPr/>
            <p:nvPr/>
          </p:nvSpPr>
          <p:spPr>
            <a:xfrm>
              <a:off x="7440168" y="3348228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70103" y="0"/>
                  </a:moveTo>
                  <a:lnTo>
                    <a:pt x="0" y="0"/>
                  </a:lnTo>
                  <a:lnTo>
                    <a:pt x="0" y="70103"/>
                  </a:lnTo>
                  <a:lnTo>
                    <a:pt x="70103" y="70103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40168" y="3348228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70103"/>
                  </a:moveTo>
                  <a:lnTo>
                    <a:pt x="70103" y="70103"/>
                  </a:lnTo>
                  <a:lnTo>
                    <a:pt x="70103" y="0"/>
                  </a:lnTo>
                  <a:lnTo>
                    <a:pt x="0" y="0"/>
                  </a:lnTo>
                  <a:lnTo>
                    <a:pt x="0" y="70103"/>
                  </a:lnTo>
                  <a:close/>
                </a:path>
              </a:pathLst>
            </a:custGeom>
            <a:ln w="9144">
              <a:solidFill>
                <a:srgbClr val="8A35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528686" y="3280917"/>
            <a:ext cx="4508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Calibri"/>
                <a:cs typeface="Calibri"/>
              </a:rPr>
              <a:t>T</a:t>
            </a:r>
            <a:r>
              <a:rPr sz="1000" spc="-15" dirty="0">
                <a:latin typeface="Calibri"/>
                <a:cs typeface="Calibri"/>
              </a:rPr>
              <a:t>h</a:t>
            </a: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U.</a:t>
            </a:r>
            <a:r>
              <a:rPr sz="1000" spc="5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435405" y="3922585"/>
            <a:ext cx="80010" cy="78105"/>
            <a:chOff x="7435405" y="3922585"/>
            <a:chExt cx="80010" cy="78105"/>
          </a:xfrm>
        </p:grpSpPr>
        <p:sp>
          <p:nvSpPr>
            <p:cNvPr id="21" name="object 21"/>
            <p:cNvSpPr/>
            <p:nvPr/>
          </p:nvSpPr>
          <p:spPr>
            <a:xfrm>
              <a:off x="7440168" y="3927347"/>
              <a:ext cx="70485" cy="68580"/>
            </a:xfrm>
            <a:custGeom>
              <a:avLst/>
              <a:gdLst/>
              <a:ahLst/>
              <a:cxnLst/>
              <a:rect l="l" t="t" r="r" b="b"/>
              <a:pathLst>
                <a:path w="70484" h="68579">
                  <a:moveTo>
                    <a:pt x="70103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70103" y="68579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40168" y="3927347"/>
              <a:ext cx="70485" cy="68580"/>
            </a:xfrm>
            <a:custGeom>
              <a:avLst/>
              <a:gdLst/>
              <a:ahLst/>
              <a:cxnLst/>
              <a:rect l="l" t="t" r="r" b="b"/>
              <a:pathLst>
                <a:path w="70484" h="68579">
                  <a:moveTo>
                    <a:pt x="0" y="68579"/>
                  </a:moveTo>
                  <a:lnTo>
                    <a:pt x="70103" y="68579"/>
                  </a:lnTo>
                  <a:lnTo>
                    <a:pt x="70103" y="0"/>
                  </a:lnTo>
                  <a:lnTo>
                    <a:pt x="0" y="0"/>
                  </a:lnTo>
                  <a:lnTo>
                    <a:pt x="0" y="68579"/>
                  </a:lnTo>
                  <a:close/>
                </a:path>
              </a:pathLst>
            </a:custGeom>
            <a:ln w="9144">
              <a:solidFill>
                <a:srgbClr val="6E86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528686" y="3859148"/>
            <a:ext cx="2813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I</a:t>
            </a:r>
            <a:r>
              <a:rPr sz="1000" dirty="0">
                <a:latin typeface="Calibri"/>
                <a:cs typeface="Calibri"/>
              </a:rPr>
              <a:t>n</a:t>
            </a:r>
            <a:r>
              <a:rPr sz="1000" spc="-5" dirty="0">
                <a:latin typeface="Calibri"/>
                <a:cs typeface="Calibri"/>
              </a:rPr>
              <a:t>dia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435405" y="4500181"/>
            <a:ext cx="80010" cy="80010"/>
            <a:chOff x="7435405" y="4500181"/>
            <a:chExt cx="80010" cy="80010"/>
          </a:xfrm>
        </p:grpSpPr>
        <p:sp>
          <p:nvSpPr>
            <p:cNvPr id="25" name="object 25"/>
            <p:cNvSpPr/>
            <p:nvPr/>
          </p:nvSpPr>
          <p:spPr>
            <a:xfrm>
              <a:off x="7440168" y="4504944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70103" y="0"/>
                  </a:moveTo>
                  <a:lnTo>
                    <a:pt x="0" y="0"/>
                  </a:lnTo>
                  <a:lnTo>
                    <a:pt x="0" y="70103"/>
                  </a:lnTo>
                  <a:lnTo>
                    <a:pt x="70103" y="70103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440168" y="4504944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70103"/>
                  </a:moveTo>
                  <a:lnTo>
                    <a:pt x="70103" y="70103"/>
                  </a:lnTo>
                  <a:lnTo>
                    <a:pt x="70103" y="0"/>
                  </a:lnTo>
                  <a:lnTo>
                    <a:pt x="0" y="0"/>
                  </a:lnTo>
                  <a:lnTo>
                    <a:pt x="0" y="70103"/>
                  </a:lnTo>
                  <a:close/>
                </a:path>
              </a:pathLst>
            </a:custGeom>
            <a:ln w="9144">
              <a:solidFill>
                <a:srgbClr val="5A44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528686" y="4437126"/>
            <a:ext cx="349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Ru</a:t>
            </a:r>
            <a:r>
              <a:rPr sz="1000" dirty="0">
                <a:latin typeface="Calibri"/>
                <a:cs typeface="Calibri"/>
              </a:rPr>
              <a:t>s</a:t>
            </a:r>
            <a:r>
              <a:rPr sz="1000" spc="-15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ia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435405" y="5077777"/>
            <a:ext cx="80010" cy="80010"/>
            <a:chOff x="7435405" y="5077777"/>
            <a:chExt cx="80010" cy="80010"/>
          </a:xfrm>
        </p:grpSpPr>
        <p:sp>
          <p:nvSpPr>
            <p:cNvPr id="29" name="object 29"/>
            <p:cNvSpPr/>
            <p:nvPr/>
          </p:nvSpPr>
          <p:spPr>
            <a:xfrm>
              <a:off x="7440168" y="5082540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70103" y="0"/>
                  </a:moveTo>
                  <a:lnTo>
                    <a:pt x="0" y="0"/>
                  </a:lnTo>
                  <a:lnTo>
                    <a:pt x="0" y="70104"/>
                  </a:lnTo>
                  <a:lnTo>
                    <a:pt x="70103" y="70104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440168" y="5082540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70104"/>
                  </a:moveTo>
                  <a:lnTo>
                    <a:pt x="70103" y="70104"/>
                  </a:lnTo>
                  <a:lnTo>
                    <a:pt x="70103" y="0"/>
                  </a:lnTo>
                  <a:lnTo>
                    <a:pt x="0" y="0"/>
                  </a:lnTo>
                  <a:lnTo>
                    <a:pt x="0" y="70104"/>
                  </a:lnTo>
                  <a:close/>
                </a:path>
              </a:pathLst>
            </a:custGeom>
            <a:ln w="9144">
              <a:solidFill>
                <a:srgbClr val="307B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528686" y="5015229"/>
            <a:ext cx="3200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Calibri"/>
                <a:cs typeface="Calibri"/>
              </a:rPr>
              <a:t>J</a:t>
            </a:r>
            <a:r>
              <a:rPr sz="1000" spc="-5" dirty="0">
                <a:latin typeface="Calibri"/>
                <a:cs typeface="Calibri"/>
              </a:rPr>
              <a:t>a</a:t>
            </a:r>
            <a:r>
              <a:rPr sz="1000" spc="-10" dirty="0">
                <a:latin typeface="Calibri"/>
                <a:cs typeface="Calibri"/>
              </a:rPr>
              <a:t>p</a:t>
            </a:r>
            <a:r>
              <a:rPr sz="1000" spc="-5" dirty="0">
                <a:latin typeface="Calibri"/>
                <a:cs typeface="Calibri"/>
              </a:rPr>
              <a:t>an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10362" y="1448561"/>
            <a:ext cx="7999730" cy="4646930"/>
          </a:xfrm>
          <a:custGeom>
            <a:avLst/>
            <a:gdLst/>
            <a:ahLst/>
            <a:cxnLst/>
            <a:rect l="l" t="t" r="r" b="b"/>
            <a:pathLst>
              <a:path w="7999730" h="4646930">
                <a:moveTo>
                  <a:pt x="0" y="4646676"/>
                </a:moveTo>
                <a:lnTo>
                  <a:pt x="7999476" y="4646676"/>
                </a:lnTo>
                <a:lnTo>
                  <a:pt x="7999476" y="0"/>
                </a:lnTo>
                <a:lnTo>
                  <a:pt x="0" y="0"/>
                </a:lnTo>
                <a:lnTo>
                  <a:pt x="0" y="4646676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117975" y="3619245"/>
            <a:ext cx="412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CO</a:t>
            </a:r>
            <a:r>
              <a:rPr sz="1100" dirty="0">
                <a:latin typeface="Times New Roman"/>
                <a:cs typeface="Times New Roman"/>
              </a:rPr>
              <a:t>2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162" y="457962"/>
            <a:ext cx="8153400" cy="76200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382270">
              <a:lnSpc>
                <a:spcPct val="100000"/>
              </a:lnSpc>
              <a:spcBef>
                <a:spcPts val="459"/>
              </a:spcBef>
            </a:pPr>
            <a:r>
              <a:rPr spc="-15" dirty="0"/>
              <a:t>Source</a:t>
            </a:r>
            <a:r>
              <a:rPr spc="5" dirty="0"/>
              <a:t> </a:t>
            </a:r>
            <a:r>
              <a:rPr spc="-5" dirty="0"/>
              <a:t>of carbon dioxide emission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14350" y="1421891"/>
          <a:ext cx="8172450" cy="50551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6500"/>
                <a:gridCol w="1682750"/>
                <a:gridCol w="1066800"/>
                <a:gridCol w="2946400"/>
              </a:tblGrid>
              <a:tr h="2641854">
                <a:tc>
                  <a:txBody>
                    <a:bodyPr/>
                    <a:lstStyle/>
                    <a:p>
                      <a:pPr marL="97155">
                        <a:lnSpc>
                          <a:spcPts val="2225"/>
                        </a:lnSpc>
                      </a:pP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9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Man</a:t>
                      </a:r>
                      <a:r>
                        <a:rPr sz="19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made</a:t>
                      </a:r>
                      <a:r>
                        <a:rPr sz="1900" b="1" spc="-10" dirty="0">
                          <a:latin typeface="Times New Roman"/>
                          <a:cs typeface="Times New Roman"/>
                        </a:rPr>
                        <a:t> sources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90855" indent="-394335">
                        <a:lnSpc>
                          <a:spcPct val="100000"/>
                        </a:lnSpc>
                        <a:spcBef>
                          <a:spcPts val="840"/>
                        </a:spcBef>
                        <a:buSzPct val="84210"/>
                        <a:buFont typeface="Wingdings"/>
                        <a:buChar char=""/>
                        <a:tabLst>
                          <a:tab pos="490855" algn="l"/>
                          <a:tab pos="491490" algn="l"/>
                        </a:tabLst>
                      </a:pPr>
                      <a:r>
                        <a:rPr sz="1900" spc="-5" dirty="0">
                          <a:latin typeface="Times New Roman"/>
                          <a:cs typeface="Times New Roman"/>
                        </a:rPr>
                        <a:t>Industries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96570" indent="-400050">
                        <a:lnSpc>
                          <a:spcPct val="100000"/>
                        </a:lnSpc>
                        <a:spcBef>
                          <a:spcPts val="1140"/>
                        </a:spcBef>
                        <a:buFont typeface="Wingdings"/>
                        <a:buChar char=""/>
                        <a:tabLst>
                          <a:tab pos="496570" algn="l"/>
                          <a:tab pos="497205" algn="l"/>
                        </a:tabLst>
                      </a:pPr>
                      <a:r>
                        <a:rPr sz="1900" spc="-10" dirty="0">
                          <a:latin typeface="Times New Roman"/>
                          <a:cs typeface="Times New Roman"/>
                        </a:rPr>
                        <a:t>Transportation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501650" indent="-405130">
                        <a:lnSpc>
                          <a:spcPct val="100000"/>
                        </a:lnSpc>
                        <a:spcBef>
                          <a:spcPts val="1140"/>
                        </a:spcBef>
                        <a:buFont typeface="Wingdings"/>
                        <a:buChar char=""/>
                        <a:tabLst>
                          <a:tab pos="501015" algn="l"/>
                          <a:tab pos="502284" algn="l"/>
                        </a:tabLst>
                      </a:pPr>
                      <a:r>
                        <a:rPr sz="1900" spc="-5" dirty="0">
                          <a:latin typeface="Times New Roman"/>
                          <a:cs typeface="Times New Roman"/>
                        </a:rPr>
                        <a:t>Land</a:t>
                      </a:r>
                      <a:r>
                        <a:rPr sz="1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latin typeface="Times New Roman"/>
                          <a:cs typeface="Times New Roman"/>
                        </a:rPr>
                        <a:t>use</a:t>
                      </a:r>
                      <a:r>
                        <a:rPr sz="1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latin typeface="Times New Roman"/>
                          <a:cs typeface="Times New Roman"/>
                        </a:rPr>
                        <a:t>change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501650" indent="-405130">
                        <a:lnSpc>
                          <a:spcPct val="100000"/>
                        </a:lnSpc>
                        <a:spcBef>
                          <a:spcPts val="1140"/>
                        </a:spcBef>
                        <a:buFont typeface="Wingdings"/>
                        <a:buChar char=""/>
                        <a:tabLst>
                          <a:tab pos="501015" algn="l"/>
                          <a:tab pos="502284" algn="l"/>
                        </a:tabLst>
                      </a:pPr>
                      <a:r>
                        <a:rPr sz="1900" spc="-5" dirty="0">
                          <a:latin typeface="Times New Roman"/>
                          <a:cs typeface="Times New Roman"/>
                        </a:rPr>
                        <a:t>soil</a:t>
                      </a:r>
                      <a:r>
                        <a:rPr sz="19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latin typeface="Times New Roman"/>
                          <a:cs typeface="Times New Roman"/>
                        </a:rPr>
                        <a:t>cultivation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501650" indent="-405130">
                        <a:lnSpc>
                          <a:spcPct val="100000"/>
                        </a:lnSpc>
                        <a:spcBef>
                          <a:spcPts val="1140"/>
                        </a:spcBef>
                        <a:buFont typeface="Wingdings"/>
                        <a:buChar char=""/>
                        <a:tabLst>
                          <a:tab pos="501015" algn="l"/>
                          <a:tab pos="502284" algn="l"/>
                        </a:tabLst>
                      </a:pPr>
                      <a:r>
                        <a:rPr sz="1900" spc="-10" dirty="0">
                          <a:latin typeface="Times New Roman"/>
                          <a:cs typeface="Times New Roman"/>
                        </a:rPr>
                        <a:t>Biomass</a:t>
                      </a:r>
                      <a:r>
                        <a:rPr sz="1900" spc="-5" dirty="0">
                          <a:latin typeface="Times New Roman"/>
                          <a:cs typeface="Times New Roman"/>
                        </a:rPr>
                        <a:t> burning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79546"/>
                      </a:solidFill>
                      <a:prstDash val="solid"/>
                    </a:lnL>
                    <a:lnR w="28575">
                      <a:solidFill>
                        <a:srgbClr val="F79546"/>
                      </a:solidFill>
                      <a:prstDash val="solid"/>
                    </a:lnR>
                    <a:lnT w="28575">
                      <a:solidFill>
                        <a:srgbClr val="F79546"/>
                      </a:solidFill>
                      <a:prstDash val="solid"/>
                    </a:lnT>
                    <a:lnB w="28575">
                      <a:solidFill>
                        <a:srgbClr val="F7954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79546"/>
                      </a:solidFill>
                      <a:prstDash val="solid"/>
                    </a:lnL>
                    <a:lnR w="28575">
                      <a:solidFill>
                        <a:srgbClr val="F79546"/>
                      </a:solidFill>
                      <a:prstDash val="solid"/>
                    </a:lnR>
                    <a:lnT w="28575">
                      <a:solidFill>
                        <a:srgbClr val="F79546"/>
                      </a:solidFill>
                      <a:prstDash val="solid"/>
                    </a:lnT>
                    <a:lnB w="28575">
                      <a:solidFill>
                        <a:srgbClr val="F795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79546"/>
                      </a:solidFill>
                      <a:prstDash val="solid"/>
                    </a:lnL>
                    <a:lnR w="28575">
                      <a:solidFill>
                        <a:srgbClr val="F79546"/>
                      </a:solidFill>
                      <a:prstDash val="solid"/>
                    </a:lnR>
                    <a:lnT w="28575">
                      <a:solidFill>
                        <a:srgbClr val="F79546"/>
                      </a:solidFill>
                      <a:prstDash val="solid"/>
                    </a:lnT>
                    <a:lnB w="28575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241325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79546"/>
                      </a:solidFill>
                      <a:prstDash val="solid"/>
                    </a:lnL>
                    <a:lnR w="28575">
                      <a:solidFill>
                        <a:srgbClr val="F79546"/>
                      </a:solidFill>
                      <a:prstDash val="solid"/>
                    </a:lnR>
                    <a:lnT w="28575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795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79546"/>
                      </a:solidFill>
                      <a:prstDash val="solid"/>
                    </a:lnL>
                    <a:lnR w="28575">
                      <a:solidFill>
                        <a:srgbClr val="F79546"/>
                      </a:solidFill>
                      <a:prstDash val="solid"/>
                    </a:lnR>
                    <a:lnT w="28575">
                      <a:solidFill>
                        <a:srgbClr val="F79546"/>
                      </a:solidFill>
                      <a:prstDash val="solid"/>
                    </a:lnT>
                    <a:lnB w="28575">
                      <a:solidFill>
                        <a:srgbClr val="F795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0" y="1447800"/>
            <a:ext cx="2667000" cy="25908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1200" y="1447800"/>
            <a:ext cx="2895600" cy="25908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4114800"/>
            <a:ext cx="4114800" cy="23622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24400" y="4114800"/>
            <a:ext cx="39624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762" y="686562"/>
            <a:ext cx="3581400" cy="289560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14795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165"/>
              </a:spcBef>
            </a:pPr>
            <a:r>
              <a:rPr sz="2300" b="1" dirty="0">
                <a:latin typeface="Times New Roman"/>
                <a:cs typeface="Times New Roman"/>
              </a:rPr>
              <a:t>2.</a:t>
            </a:r>
            <a:r>
              <a:rPr sz="2300" b="1" spc="-25" dirty="0">
                <a:latin typeface="Times New Roman"/>
                <a:cs typeface="Times New Roman"/>
              </a:rPr>
              <a:t> </a:t>
            </a:r>
            <a:r>
              <a:rPr sz="2300" b="1" dirty="0">
                <a:latin typeface="Times New Roman"/>
                <a:cs typeface="Times New Roman"/>
              </a:rPr>
              <a:t>Natural</a:t>
            </a:r>
            <a:r>
              <a:rPr sz="2300" b="1" spc="-50" dirty="0">
                <a:latin typeface="Times New Roman"/>
                <a:cs typeface="Times New Roman"/>
              </a:rPr>
              <a:t> </a:t>
            </a:r>
            <a:r>
              <a:rPr sz="2300" b="1" spc="-5" dirty="0">
                <a:latin typeface="Times New Roman"/>
                <a:cs typeface="Times New Roman"/>
              </a:rPr>
              <a:t>sources</a:t>
            </a:r>
            <a:endParaRPr sz="2300">
              <a:latin typeface="Times New Roman"/>
              <a:cs typeface="Times New Roman"/>
            </a:endParaRPr>
          </a:p>
          <a:p>
            <a:pPr marL="500380" indent="-410845">
              <a:lnSpc>
                <a:spcPct val="100000"/>
              </a:lnSpc>
              <a:spcBef>
                <a:spcPts val="1930"/>
              </a:spcBef>
              <a:buFont typeface="Wingdings"/>
              <a:buChar char=""/>
              <a:tabLst>
                <a:tab pos="500380" algn="l"/>
                <a:tab pos="501015" algn="l"/>
              </a:tabLst>
            </a:pPr>
            <a:r>
              <a:rPr sz="2300" spc="-35" dirty="0">
                <a:latin typeface="Times New Roman"/>
                <a:cs typeface="Times New Roman"/>
              </a:rPr>
              <a:t>Volcanoes</a:t>
            </a:r>
            <a:endParaRPr sz="2300">
              <a:latin typeface="Times New Roman"/>
              <a:cs typeface="Times New Roman"/>
            </a:endParaRPr>
          </a:p>
          <a:p>
            <a:pPr marL="500380" indent="-410845">
              <a:lnSpc>
                <a:spcPct val="100000"/>
              </a:lnSpc>
              <a:spcBef>
                <a:spcPts val="1935"/>
              </a:spcBef>
              <a:buFont typeface="Wingdings"/>
              <a:buChar char=""/>
              <a:tabLst>
                <a:tab pos="500380" algn="l"/>
                <a:tab pos="501015" algn="l"/>
              </a:tabLst>
            </a:pPr>
            <a:r>
              <a:rPr sz="2300" spc="-30" dirty="0">
                <a:latin typeface="Times New Roman"/>
                <a:cs typeface="Times New Roman"/>
              </a:rPr>
              <a:t>Wild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fires</a:t>
            </a:r>
            <a:endParaRPr sz="2300">
              <a:latin typeface="Times New Roman"/>
              <a:cs typeface="Times New Roman"/>
            </a:endParaRPr>
          </a:p>
          <a:p>
            <a:pPr marL="506730" indent="-417195">
              <a:lnSpc>
                <a:spcPct val="100000"/>
              </a:lnSpc>
              <a:spcBef>
                <a:spcPts val="1930"/>
              </a:spcBef>
              <a:buFont typeface="Wingdings"/>
              <a:buChar char=""/>
              <a:tabLst>
                <a:tab pos="506730" algn="l"/>
                <a:tab pos="507365" algn="l"/>
              </a:tabLst>
            </a:pPr>
            <a:r>
              <a:rPr sz="2300" spc="-5" dirty="0">
                <a:latin typeface="Times New Roman"/>
                <a:cs typeface="Times New Roman"/>
              </a:rPr>
              <a:t>Decomposition</a:t>
            </a:r>
            <a:endParaRPr sz="2300">
              <a:latin typeface="Times New Roman"/>
              <a:cs typeface="Times New Roman"/>
            </a:endParaRPr>
          </a:p>
          <a:p>
            <a:pPr marL="506730" indent="-417195">
              <a:lnSpc>
                <a:spcPct val="100000"/>
              </a:lnSpc>
              <a:spcBef>
                <a:spcPts val="1935"/>
              </a:spcBef>
              <a:buFont typeface="Wingdings"/>
              <a:buChar char=""/>
              <a:tabLst>
                <a:tab pos="506730" algn="l"/>
                <a:tab pos="507365" algn="l"/>
              </a:tabLst>
            </a:pPr>
            <a:r>
              <a:rPr sz="2300" dirty="0">
                <a:latin typeface="Times New Roman"/>
                <a:cs typeface="Times New Roman"/>
              </a:rPr>
              <a:t>Respiration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46091" y="659891"/>
            <a:ext cx="3862070" cy="2927985"/>
            <a:chOff x="4546091" y="659891"/>
            <a:chExt cx="3862070" cy="29279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99" y="685799"/>
              <a:ext cx="3810000" cy="28757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59045" y="672845"/>
              <a:ext cx="3836035" cy="2901950"/>
            </a:xfrm>
            <a:custGeom>
              <a:avLst/>
              <a:gdLst/>
              <a:ahLst/>
              <a:cxnLst/>
              <a:rect l="l" t="t" r="r" b="b"/>
              <a:pathLst>
                <a:path w="3836034" h="2901950">
                  <a:moveTo>
                    <a:pt x="0" y="2901695"/>
                  </a:moveTo>
                  <a:lnTo>
                    <a:pt x="3835907" y="2901695"/>
                  </a:lnTo>
                  <a:lnTo>
                    <a:pt x="3835907" y="0"/>
                  </a:lnTo>
                  <a:lnTo>
                    <a:pt x="0" y="0"/>
                  </a:lnTo>
                  <a:lnTo>
                    <a:pt x="0" y="2901695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36091" y="3631691"/>
            <a:ext cx="3633470" cy="2719070"/>
            <a:chOff x="736091" y="3631691"/>
            <a:chExt cx="3633470" cy="271907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999" y="3657599"/>
              <a:ext cx="3581400" cy="2667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49045" y="3644645"/>
              <a:ext cx="3607435" cy="2693035"/>
            </a:xfrm>
            <a:custGeom>
              <a:avLst/>
              <a:gdLst/>
              <a:ahLst/>
              <a:cxnLst/>
              <a:rect l="l" t="t" r="r" b="b"/>
              <a:pathLst>
                <a:path w="3607435" h="2693035">
                  <a:moveTo>
                    <a:pt x="0" y="2692908"/>
                  </a:moveTo>
                  <a:lnTo>
                    <a:pt x="3607308" y="2692908"/>
                  </a:lnTo>
                  <a:lnTo>
                    <a:pt x="3607308" y="0"/>
                  </a:lnTo>
                  <a:lnTo>
                    <a:pt x="0" y="0"/>
                  </a:lnTo>
                  <a:lnTo>
                    <a:pt x="0" y="2692908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546091" y="3675888"/>
            <a:ext cx="3862070" cy="2674620"/>
            <a:chOff x="4546091" y="3675888"/>
            <a:chExt cx="3862070" cy="267462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99" y="3701796"/>
              <a:ext cx="3810000" cy="262280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559045" y="3688842"/>
              <a:ext cx="3836035" cy="2649220"/>
            </a:xfrm>
            <a:custGeom>
              <a:avLst/>
              <a:gdLst/>
              <a:ahLst/>
              <a:cxnLst/>
              <a:rect l="l" t="t" r="r" b="b"/>
              <a:pathLst>
                <a:path w="3836034" h="2649220">
                  <a:moveTo>
                    <a:pt x="0" y="2648711"/>
                  </a:moveTo>
                  <a:lnTo>
                    <a:pt x="3835907" y="2648711"/>
                  </a:lnTo>
                  <a:lnTo>
                    <a:pt x="3835907" y="0"/>
                  </a:lnTo>
                  <a:lnTo>
                    <a:pt x="0" y="0"/>
                  </a:lnTo>
                  <a:lnTo>
                    <a:pt x="0" y="2648711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427481"/>
            <a:ext cx="8229600" cy="86868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880"/>
              </a:spcBef>
            </a:pPr>
            <a:r>
              <a:rPr spc="-60" dirty="0"/>
              <a:t>Ways</a:t>
            </a:r>
            <a:r>
              <a:rPr spc="10" dirty="0"/>
              <a:t> </a:t>
            </a:r>
            <a:r>
              <a:rPr spc="-5" dirty="0"/>
              <a:t>that</a:t>
            </a:r>
            <a:r>
              <a:rPr spc="-10" dirty="0"/>
              <a:t> </a:t>
            </a:r>
            <a:r>
              <a:rPr dirty="0"/>
              <a:t>carbon</a:t>
            </a:r>
            <a:r>
              <a:rPr spc="5" dirty="0"/>
              <a:t> </a:t>
            </a:r>
            <a:r>
              <a:rPr spc="-5" dirty="0"/>
              <a:t>can</a:t>
            </a:r>
            <a:r>
              <a:rPr dirty="0"/>
              <a:t> </a:t>
            </a:r>
            <a:r>
              <a:rPr spc="-5" dirty="0"/>
              <a:t>be </a:t>
            </a:r>
            <a:r>
              <a:rPr spc="-10" dirty="0"/>
              <a:t>sequestered</a:t>
            </a:r>
          </a:p>
        </p:txBody>
      </p:sp>
      <p:sp>
        <p:nvSpPr>
          <p:cNvPr id="3" name="object 3"/>
          <p:cNvSpPr/>
          <p:nvPr/>
        </p:nvSpPr>
        <p:spPr>
          <a:xfrm>
            <a:off x="457962" y="1600961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280"/>
                </a:moveTo>
                <a:lnTo>
                  <a:pt x="8229600" y="4526280"/>
                </a:lnTo>
                <a:lnTo>
                  <a:pt x="8229600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958467"/>
            <a:ext cx="7626984" cy="2660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latin typeface="Times New Roman"/>
                <a:cs typeface="Times New Roman"/>
              </a:rPr>
              <a:t>Geological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sequestration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: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Underground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AutoNum type="arabicPeriod"/>
            </a:pPr>
            <a:endParaRPr sz="40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latin typeface="Times New Roman"/>
                <a:cs typeface="Times New Roman"/>
              </a:rPr>
              <a:t>Ocean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Sequestration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: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Deep </a:t>
            </a:r>
            <a:r>
              <a:rPr sz="3200" spc="-5" dirty="0">
                <a:latin typeface="Times New Roman"/>
                <a:cs typeface="Times New Roman"/>
              </a:rPr>
              <a:t>in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ocean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40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3200" spc="-20" dirty="0">
                <a:latin typeface="Times New Roman"/>
                <a:cs typeface="Times New Roman"/>
              </a:rPr>
              <a:t>Terrestrial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Sequestration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: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plants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and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soil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75081"/>
            <a:ext cx="8229600" cy="114300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2165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05"/>
              </a:spcBef>
            </a:pPr>
            <a:r>
              <a:rPr sz="4400" dirty="0"/>
              <a:t>1.Geological</a:t>
            </a:r>
            <a:r>
              <a:rPr sz="4400" spc="-55" dirty="0"/>
              <a:t> </a:t>
            </a:r>
            <a:r>
              <a:rPr sz="4400" dirty="0"/>
              <a:t>sequestration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962" y="1600961"/>
            <a:ext cx="8229600" cy="4724400"/>
          </a:xfrm>
          <a:custGeom>
            <a:avLst/>
            <a:gdLst/>
            <a:ahLst/>
            <a:cxnLst/>
            <a:rect l="l" t="t" r="r" b="b"/>
            <a:pathLst>
              <a:path w="8229600" h="4724400">
                <a:moveTo>
                  <a:pt x="0" y="4724400"/>
                </a:moveTo>
                <a:lnTo>
                  <a:pt x="8229600" y="4724400"/>
                </a:lnTo>
                <a:lnTo>
                  <a:pt x="8229600" y="0"/>
                </a:lnTo>
                <a:lnTo>
                  <a:pt x="0" y="0"/>
                </a:lnTo>
                <a:lnTo>
                  <a:pt x="0" y="472440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7840" y="1543663"/>
            <a:ext cx="8150225" cy="4507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 marR="43180" algn="just">
              <a:lnSpc>
                <a:spcPct val="150000"/>
              </a:lnSpc>
              <a:spcBef>
                <a:spcPts val="105"/>
              </a:spcBef>
              <a:buSzPct val="71428"/>
              <a:buFont typeface="Wingdings"/>
              <a:buChar char=""/>
              <a:tabLst>
                <a:tab pos="1132840" algn="l"/>
                <a:tab pos="1133475" algn="l"/>
              </a:tabLst>
            </a:pPr>
            <a:r>
              <a:rPr sz="2800" spc="-5" dirty="0">
                <a:latin typeface="Times New Roman"/>
                <a:cs typeface="Times New Roman"/>
              </a:rPr>
              <a:t>Geologic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Storage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involves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capturing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anthropogenic </a:t>
            </a:r>
            <a:r>
              <a:rPr sz="2800" dirty="0">
                <a:latin typeface="Times New Roman"/>
                <a:cs typeface="Times New Roman"/>
              </a:rPr>
              <a:t>CO</a:t>
            </a:r>
            <a:r>
              <a:rPr sz="2775" baseline="-21021" dirty="0">
                <a:latin typeface="Times New Roman"/>
                <a:cs typeface="Times New Roman"/>
              </a:rPr>
              <a:t>2</a:t>
            </a:r>
            <a:r>
              <a:rPr sz="2775" spc="7" baseline="-21021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before it enters the atmosphere and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injecting </a:t>
            </a:r>
            <a:r>
              <a:rPr sz="2800" spc="-10" dirty="0">
                <a:latin typeface="Times New Roman"/>
                <a:cs typeface="Times New Roman"/>
              </a:rPr>
              <a:t>it </a:t>
            </a:r>
            <a:r>
              <a:rPr sz="2800" spc="-5" dirty="0">
                <a:latin typeface="Times New Roman"/>
                <a:cs typeface="Times New Roman"/>
              </a:rPr>
              <a:t>into underground formations. Once </a:t>
            </a:r>
            <a:r>
              <a:rPr sz="2800" spc="5" dirty="0">
                <a:latin typeface="Times New Roman"/>
                <a:cs typeface="Times New Roman"/>
              </a:rPr>
              <a:t>CO</a:t>
            </a:r>
            <a:r>
              <a:rPr sz="2775" spc="7" baseline="-21021" dirty="0">
                <a:latin typeface="Times New Roman"/>
                <a:cs typeface="Times New Roman"/>
              </a:rPr>
              <a:t>2</a:t>
            </a:r>
            <a:r>
              <a:rPr sz="2775" spc="15" baseline="-21021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injected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deep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underground</a:t>
            </a:r>
            <a:r>
              <a:rPr sz="2800" spc="-5" dirty="0">
                <a:latin typeface="Times New Roman"/>
                <a:cs typeface="Times New Roman"/>
              </a:rPr>
              <a:t> (typically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more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than</a:t>
            </a:r>
            <a:r>
              <a:rPr sz="2800" dirty="0">
                <a:latin typeface="Times New Roman"/>
                <a:cs typeface="Times New Roman"/>
              </a:rPr>
              <a:t> 800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meters)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it is trapped in minute pores</a:t>
            </a:r>
            <a:r>
              <a:rPr sz="2800" spc="6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 </a:t>
            </a:r>
            <a:r>
              <a:rPr sz="2800" spc="-5" dirty="0">
                <a:latin typeface="Times New Roman"/>
                <a:cs typeface="Times New Roman"/>
              </a:rPr>
              <a:t>spaces in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rock </a:t>
            </a:r>
            <a:r>
              <a:rPr sz="2800" spc="-5" dirty="0">
                <a:latin typeface="Times New Roman"/>
                <a:cs typeface="Times New Roman"/>
              </a:rPr>
              <a:t>structure. Impermeable cap </a:t>
            </a:r>
            <a:r>
              <a:rPr sz="2800" dirty="0">
                <a:latin typeface="Times New Roman"/>
                <a:cs typeface="Times New Roman"/>
              </a:rPr>
              <a:t>rocks </a:t>
            </a:r>
            <a:r>
              <a:rPr sz="2800" spc="-5" dirty="0">
                <a:latin typeface="Times New Roman"/>
                <a:cs typeface="Times New Roman"/>
              </a:rPr>
              <a:t>above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storage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zones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act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seals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ensure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safe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storage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CO</a:t>
            </a:r>
            <a:r>
              <a:rPr sz="2775" spc="-7" baseline="-21021" dirty="0">
                <a:latin typeface="Times New Roman"/>
                <a:cs typeface="Times New Roman"/>
              </a:rPr>
              <a:t>2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1040</Words>
  <Application>Microsoft Office PowerPoint</Application>
  <PresentationFormat>On-screen Show (4:3)</PresentationFormat>
  <Paragraphs>116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CARBON  SEQUESTRATION by Dr. Naila Farooq </vt:lpstr>
      <vt:lpstr>INTRODUCTION</vt:lpstr>
      <vt:lpstr>CARBON SEQUESTRATION</vt:lpstr>
      <vt:lpstr>OBJECTIVES</vt:lpstr>
      <vt:lpstr>Carbon dioxide emission in top five countries</vt:lpstr>
      <vt:lpstr>Source of carbon dioxide emission</vt:lpstr>
      <vt:lpstr>Slide 7</vt:lpstr>
      <vt:lpstr>Ways that carbon can be sequestered</vt:lpstr>
      <vt:lpstr>1.Geological sequestration</vt:lpstr>
      <vt:lpstr>2.Ocean sequestration</vt:lpstr>
      <vt:lpstr>3.Terrestrial Sequestration</vt:lpstr>
      <vt:lpstr>CO2 Capture Technologies</vt:lpstr>
      <vt:lpstr>CO2 Separation Technologies</vt:lpstr>
      <vt:lpstr>Slide 14</vt:lpstr>
      <vt:lpstr>Slide 15</vt:lpstr>
      <vt:lpstr>Slide 16</vt:lpstr>
      <vt:lpstr>Carbon sources and carbon sinks</vt:lpstr>
      <vt:lpstr>Carbon sink</vt:lpstr>
      <vt:lpstr>What is Carbon Credits</vt:lpstr>
      <vt:lpstr>Slide 20</vt:lpstr>
      <vt:lpstr>Slide 21</vt:lpstr>
      <vt:lpstr>Benefits of Soil Sequestration of Carbon</vt:lpstr>
      <vt:lpstr>Slide 23</vt:lpstr>
      <vt:lpstr>Conclusions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 SEQUESTRATION by Dr. Naila Farooq </dc:title>
  <cp:lastModifiedBy>Windows User</cp:lastModifiedBy>
  <cp:revision>2</cp:revision>
  <dcterms:created xsi:type="dcterms:W3CDTF">2021-03-10T14:52:40Z</dcterms:created>
  <dcterms:modified xsi:type="dcterms:W3CDTF">2021-03-10T18:40:30Z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2021-03-10T00:00:00Z</vt:filetime>
  </property>
</Properties>
</file>