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12A401-4C6E-4AB9-A5A2-489E1EB56F82}"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292407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2A401-4C6E-4AB9-A5A2-489E1EB56F82}"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101731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2A401-4C6E-4AB9-A5A2-489E1EB56F82}"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402109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2A401-4C6E-4AB9-A5A2-489E1EB56F82}"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71220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2A401-4C6E-4AB9-A5A2-489E1EB56F82}"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14962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12A401-4C6E-4AB9-A5A2-489E1EB56F82}"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281553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12A401-4C6E-4AB9-A5A2-489E1EB56F82}"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170510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12A401-4C6E-4AB9-A5A2-489E1EB56F82}" type="datetimeFigureOut">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120863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2A401-4C6E-4AB9-A5A2-489E1EB56F82}" type="datetimeFigureOut">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224841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2A401-4C6E-4AB9-A5A2-489E1EB56F82}"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177627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12A401-4C6E-4AB9-A5A2-489E1EB56F82}"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34D84-29BB-4FBA-8F37-57F064BB9B0F}" type="slidenum">
              <a:rPr lang="en-US" smtClean="0"/>
              <a:t>‹#›</a:t>
            </a:fld>
            <a:endParaRPr lang="en-US"/>
          </a:p>
        </p:txBody>
      </p:sp>
    </p:spTree>
    <p:extLst>
      <p:ext uri="{BB962C8B-B14F-4D97-AF65-F5344CB8AC3E}">
        <p14:creationId xmlns:p14="http://schemas.microsoft.com/office/powerpoint/2010/main" val="5809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2A401-4C6E-4AB9-A5A2-489E1EB56F82}" type="datetimeFigureOut">
              <a:rPr lang="en-US" smtClean="0"/>
              <a:t>11/21/2020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34D84-29BB-4FBA-8F37-57F064BB9B0F}" type="slidenum">
              <a:rPr lang="en-US" smtClean="0"/>
              <a:t>‹#›</a:t>
            </a:fld>
            <a:endParaRPr lang="en-US"/>
          </a:p>
        </p:txBody>
      </p:sp>
    </p:spTree>
    <p:extLst>
      <p:ext uri="{BB962C8B-B14F-4D97-AF65-F5344CB8AC3E}">
        <p14:creationId xmlns:p14="http://schemas.microsoft.com/office/powerpoint/2010/main" val="233301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pocynaceae" TargetMode="External" /><Relationship Id="rId2" Type="http://schemas.openxmlformats.org/officeDocument/2006/relationships/hyperlink" Target="https://www.britannica.com/plant/rubber-tree" TargetMode="External" /><Relationship Id="rId1" Type="http://schemas.openxmlformats.org/officeDocument/2006/relationships/slideLayout" Target="../slideLayouts/slideLayout2.xml" /><Relationship Id="rId6" Type="http://schemas.openxmlformats.org/officeDocument/2006/relationships/hyperlink" Target="https://en.wikipedia.org/wiki/Strychnos_nux-vomica" TargetMode="External" /><Relationship Id="rId5" Type="http://schemas.openxmlformats.org/officeDocument/2006/relationships/hyperlink" Target="https://www.britannica.com/plant/Rubiaceae" TargetMode="External" /><Relationship Id="rId4" Type="http://schemas.openxmlformats.org/officeDocument/2006/relationships/hyperlink" Target="https://www.britannica.com/plant/opium-poppy" TargetMode="Externa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hyperlink" Target="https://www.britannica.com/plant/Cannabaceae" TargetMode="External" /><Relationship Id="rId2" Type="http://schemas.openxmlformats.org/officeDocument/2006/relationships/hyperlink" Target="https://en.wikipedia.org/wiki/Urticaceae" TargetMode="External" /><Relationship Id="rId1" Type="http://schemas.openxmlformats.org/officeDocument/2006/relationships/slideLayout" Target="../slideLayouts/slideLayout2.xml" /><Relationship Id="rId5" Type="http://schemas.openxmlformats.org/officeDocument/2006/relationships/image" Target="../media/image5.png" /><Relationship Id="rId4" Type="http://schemas.openxmlformats.org/officeDocument/2006/relationships/hyperlink" Target="https://www.houseplantsexpert.com/rubber-plant.html" TargetMode="External" /></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olocasia" TargetMode="External" /><Relationship Id="rId2" Type="http://schemas.openxmlformats.org/officeDocument/2006/relationships/hyperlink" Target="https://en.wikipedia.org/wiki/Pontederia_crassipes" TargetMode="External"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hyperlink" Target="https://en.wikipedia.org/wiki/Bougainvillea" TargetMode="External" /></Relationships>
</file>

<file path=ppt/slides/_rels/slide8.xml.rels><?xml version="1.0" encoding="UTF-8" standalone="yes"?>
<Relationships xmlns="http://schemas.openxmlformats.org/package/2006/relationships"><Relationship Id="rId2" Type="http://schemas.openxmlformats.org/officeDocument/2006/relationships/hyperlink" Target="https://www.cabi.org/isc/datasheet/110287"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innamomum_camphora" TargetMode="External" /><Relationship Id="rId2" Type="http://schemas.openxmlformats.org/officeDocument/2006/relationships/hyperlink" Target="https://en.wikipedia.org/wiki/Shorea_robusta" TargetMode="External" /><Relationship Id="rId1" Type="http://schemas.openxmlformats.org/officeDocument/2006/relationships/slideLayout" Target="../slideLayouts/slideLayout2.xml" /><Relationship Id="rId5" Type="http://schemas.openxmlformats.org/officeDocument/2006/relationships/hyperlink" Target="https://en.wikipedia.org/wiki/Acacia" TargetMode="External" /><Relationship Id="rId4" Type="http://schemas.openxmlformats.org/officeDocument/2006/relationships/hyperlink" Target="https://en.wikipedia.org/wiki/Commiphora_wightii"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679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LATEX AND ALKALOIDS</a:t>
            </a:r>
          </a:p>
        </p:txBody>
      </p:sp>
      <p:sp>
        <p:nvSpPr>
          <p:cNvPr id="3" name="Content Placeholder 2"/>
          <p:cNvSpPr>
            <a:spLocks noGrp="1"/>
          </p:cNvSpPr>
          <p:nvPr>
            <p:ph idx="1"/>
          </p:nvPr>
        </p:nvSpPr>
        <p:spPr/>
        <p:txBody>
          <a:bodyPr/>
          <a:lstStyle/>
          <a:p>
            <a:pPr marL="0" indent="0" fontAlgn="base">
              <a:buNone/>
            </a:pPr>
            <a:endParaRPr lang="en-US" b="1" dirty="0"/>
          </a:p>
          <a:p>
            <a:pPr fontAlgn="base"/>
            <a:r>
              <a:rPr lang="en-US" sz="2000" dirty="0"/>
              <a:t>It is generally milky, viscous colloidal substances, found in latex cells and latex vessels. It is often found in Indian rubber plant (</a:t>
            </a:r>
            <a:r>
              <a:rPr lang="en-US" sz="2000" i="1" dirty="0" err="1"/>
              <a:t>Ficus</a:t>
            </a:r>
            <a:r>
              <a:rPr lang="en-US" sz="2000" i="1" dirty="0"/>
              <a:t> </a:t>
            </a:r>
            <a:r>
              <a:rPr lang="en-US" sz="2000" i="1" dirty="0" err="1"/>
              <a:t>elastica</a:t>
            </a:r>
            <a:r>
              <a:rPr lang="en-US" sz="2000" dirty="0"/>
              <a:t>), para rubber tree (</a:t>
            </a:r>
            <a:r>
              <a:rPr lang="en-US" sz="2000" i="1" u="sng" dirty="0" err="1">
                <a:hlinkClick r:id="rId2"/>
              </a:rPr>
              <a:t>Hevea</a:t>
            </a:r>
            <a:r>
              <a:rPr lang="en-US" sz="2000" i="1" u="sng" dirty="0">
                <a:hlinkClick r:id="rId2"/>
              </a:rPr>
              <a:t> </a:t>
            </a:r>
            <a:r>
              <a:rPr lang="en-US" sz="2000" i="1" u="sng" dirty="0" err="1">
                <a:hlinkClick r:id="rId2"/>
              </a:rPr>
              <a:t>brasiliensis</a:t>
            </a:r>
            <a:r>
              <a:rPr lang="en-US" sz="2000" dirty="0"/>
              <a:t>) and </a:t>
            </a:r>
            <a:r>
              <a:rPr lang="en-US" sz="2000" dirty="0" err="1"/>
              <a:t>calotropis</a:t>
            </a:r>
            <a:r>
              <a:rPr lang="en-US" sz="2000" dirty="0"/>
              <a:t> (milkweeds: </a:t>
            </a:r>
            <a:r>
              <a:rPr lang="en-US" sz="2000" u="sng" dirty="0" err="1">
                <a:hlinkClick r:id="rId3"/>
              </a:rPr>
              <a:t>Apocynaceae</a:t>
            </a:r>
            <a:r>
              <a:rPr lang="en-US" sz="2000" u="sng" dirty="0">
                <a:hlinkClick r:id="rId3"/>
              </a:rPr>
              <a:t>)</a:t>
            </a:r>
            <a:r>
              <a:rPr lang="en-US" sz="2000" dirty="0"/>
              <a:t>. It is also found in opium poppy (</a:t>
            </a:r>
            <a:r>
              <a:rPr lang="en-US" sz="2000" i="1" u="sng" dirty="0" err="1">
                <a:hlinkClick r:id="rId4"/>
              </a:rPr>
              <a:t>Papaver</a:t>
            </a:r>
            <a:r>
              <a:rPr lang="en-US" sz="2000" i="1" u="sng" dirty="0">
                <a:hlinkClick r:id="rId4"/>
              </a:rPr>
              <a:t> </a:t>
            </a:r>
            <a:r>
              <a:rPr lang="en-US" sz="2000" i="1" u="sng" dirty="0" err="1">
                <a:hlinkClick r:id="rId4"/>
              </a:rPr>
              <a:t>somniferum</a:t>
            </a:r>
            <a:r>
              <a:rPr lang="en-US" sz="2000" dirty="0"/>
              <a:t>).</a:t>
            </a:r>
            <a:endParaRPr lang="en-US" sz="2000" b="1" dirty="0"/>
          </a:p>
          <a:p>
            <a:pPr fontAlgn="base"/>
            <a:r>
              <a:rPr lang="en-US" sz="2000" dirty="0"/>
              <a:t>These are complex nitrogenous substances and are present in the seeds and roots of some plants. These are intensely bitter, and some of them are poisonous. The caffeine of coffee and tea, nicotine of tobacco, quinine of cinchona(</a:t>
            </a:r>
            <a:r>
              <a:rPr lang="en-US" sz="2000" u="sng" dirty="0" err="1">
                <a:hlinkClick r:id="rId5"/>
              </a:rPr>
              <a:t>Rubiaceae</a:t>
            </a:r>
            <a:r>
              <a:rPr lang="en-US" sz="2000" dirty="0"/>
              <a:t>), morphine of opium poppy, and strychnine of Strychnine tree (</a:t>
            </a:r>
            <a:r>
              <a:rPr lang="en-US" sz="2000" i="1" u="sng" dirty="0" err="1">
                <a:hlinkClick r:id="rId6"/>
              </a:rPr>
              <a:t>Strychnos</a:t>
            </a:r>
            <a:r>
              <a:rPr lang="en-US" sz="2000" i="1" u="sng" dirty="0">
                <a:hlinkClick r:id="rId6"/>
              </a:rPr>
              <a:t> </a:t>
            </a:r>
            <a:r>
              <a:rPr lang="en-US" sz="2000" i="1" u="sng" dirty="0" err="1">
                <a:hlinkClick r:id="rId6"/>
              </a:rPr>
              <a:t>nux</a:t>
            </a:r>
            <a:r>
              <a:rPr lang="en-US" sz="2000" i="1" u="sng" dirty="0">
                <a:hlinkClick r:id="rId6"/>
              </a:rPr>
              <a:t>-vomica</a:t>
            </a:r>
            <a:r>
              <a:rPr lang="en-US" sz="2000" dirty="0"/>
              <a:t>) are the best examples of alkaloids.</a:t>
            </a:r>
          </a:p>
          <a:p>
            <a:pPr fontAlgn="base"/>
            <a:endParaRPr lang="en-US" sz="2000" dirty="0"/>
          </a:p>
          <a:p>
            <a:endParaRPr lang="en-US" dirty="0"/>
          </a:p>
        </p:txBody>
      </p:sp>
    </p:spTree>
    <p:extLst>
      <p:ext uri="{BB962C8B-B14F-4D97-AF65-F5344CB8AC3E}">
        <p14:creationId xmlns:p14="http://schemas.microsoft.com/office/powerpoint/2010/main" val="342762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FUNCTIONS OF CYTOPLASMIC INCLUSIONS</a:t>
            </a:r>
          </a:p>
        </p:txBody>
      </p:sp>
      <p:sp>
        <p:nvSpPr>
          <p:cNvPr id="3" name="Content Placeholder 2"/>
          <p:cNvSpPr>
            <a:spLocks noGrp="1"/>
          </p:cNvSpPr>
          <p:nvPr>
            <p:ph idx="1"/>
          </p:nvPr>
        </p:nvSpPr>
        <p:spPr/>
        <p:txBody>
          <a:bodyPr>
            <a:normAutofit/>
          </a:bodyPr>
          <a:lstStyle/>
          <a:p>
            <a:pPr marL="0" indent="0" fontAlgn="base">
              <a:buNone/>
            </a:pPr>
            <a:endParaRPr lang="en-US" sz="2000" b="1" dirty="0"/>
          </a:p>
          <a:p>
            <a:pPr fontAlgn="base"/>
            <a:r>
              <a:rPr lang="en-US" sz="2000" dirty="0"/>
              <a:t>These substances aid the organism in defense.</a:t>
            </a:r>
          </a:p>
          <a:p>
            <a:pPr fontAlgn="base"/>
            <a:r>
              <a:rPr lang="en-US" sz="2000" dirty="0"/>
              <a:t>It does maintenance of the cellular structure.</a:t>
            </a:r>
          </a:p>
          <a:p>
            <a:pPr fontAlgn="base"/>
            <a:r>
              <a:rPr lang="en-US" sz="2000" dirty="0"/>
              <a:t>It helps to store various materials. </a:t>
            </a:r>
          </a:p>
          <a:p>
            <a:pPr fontAlgn="base"/>
            <a:r>
              <a:rPr lang="en-US" sz="2000" dirty="0"/>
              <a:t>Some inclusions such as hormones, enzymes, etc. influence the metabolism, growth, and development of animal and plant bodies.</a:t>
            </a:r>
          </a:p>
          <a:p>
            <a:pPr fontAlgn="base"/>
            <a:r>
              <a:rPr lang="en-US" sz="2000" dirty="0"/>
              <a:t>Inclusions like nectar attract the insects for pollination.</a:t>
            </a:r>
          </a:p>
          <a:p>
            <a:pPr fontAlgn="base"/>
            <a:r>
              <a:rPr lang="en-US" sz="2000" dirty="0"/>
              <a:t>Tannins of plants play a role in protection from predation and might help in regulating plant growth.</a:t>
            </a:r>
          </a:p>
          <a:p>
            <a:pPr fontAlgn="base"/>
            <a:r>
              <a:rPr lang="en-US" sz="2000" dirty="0"/>
              <a:t>The resin of plants protects the plant from pathogens and insects.</a:t>
            </a:r>
          </a:p>
          <a:p>
            <a:endParaRPr lang="en-US" sz="2000" dirty="0"/>
          </a:p>
        </p:txBody>
      </p:sp>
    </p:spTree>
    <p:extLst>
      <p:ext uri="{BB962C8B-B14F-4D97-AF65-F5344CB8AC3E}">
        <p14:creationId xmlns:p14="http://schemas.microsoft.com/office/powerpoint/2010/main" val="234683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REMARKS</a:t>
            </a:r>
          </a:p>
        </p:txBody>
      </p:sp>
      <p:sp>
        <p:nvSpPr>
          <p:cNvPr id="3" name="Content Placeholder 2"/>
          <p:cNvSpPr>
            <a:spLocks noGrp="1"/>
          </p:cNvSpPr>
          <p:nvPr>
            <p:ph idx="1"/>
          </p:nvPr>
        </p:nvSpPr>
        <p:spPr/>
        <p:txBody>
          <a:bodyPr>
            <a:normAutofit/>
          </a:bodyPr>
          <a:lstStyle/>
          <a:p>
            <a:pPr marL="0" indent="0" fontAlgn="base">
              <a:buNone/>
            </a:pPr>
            <a:endParaRPr lang="en-US" b="1" dirty="0"/>
          </a:p>
          <a:p>
            <a:pPr fontAlgn="base"/>
            <a:r>
              <a:rPr lang="en-US" sz="2000" dirty="0"/>
              <a:t>The cytoplasm is a gel-like, highly viscous substance that is composed of three types of structure, including the cytoplasmic matrix, the cytoplasmic organelles, and the cytoplasmic inclusions. They are enclosed within the cell membrane, and they contain about 85% water, 10-15% proteins, 2-4% </a:t>
            </a:r>
            <a:r>
              <a:rPr lang="en-US" sz="2000" u="sng" dirty="0"/>
              <a:t>lipids</a:t>
            </a:r>
            <a:r>
              <a:rPr lang="en-US" sz="2000" dirty="0"/>
              <a:t>, inorganic salts, nucleic acids, and carbohydrates in a small amount. Most of the metabolic activities occur within the cytoplasm. During metabolic activities, some non-living substances such as nutrients, pigments, hormones, enzymes, etc. are produced. These products form the cytoplasmic inclusions and perform various functions.</a:t>
            </a:r>
          </a:p>
          <a:p>
            <a:endParaRPr lang="en-US" dirty="0"/>
          </a:p>
        </p:txBody>
      </p:sp>
    </p:spTree>
    <p:extLst>
      <p:ext uri="{BB962C8B-B14F-4D97-AF65-F5344CB8AC3E}">
        <p14:creationId xmlns:p14="http://schemas.microsoft.com/office/powerpoint/2010/main" val="33523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Cytoplasmic Inclusions</a:t>
            </a:r>
            <a:br>
              <a:rPr lang="en-US" b="1" dirty="0"/>
            </a:br>
            <a:endParaRPr lang="en-US" dirty="0"/>
          </a:p>
        </p:txBody>
      </p:sp>
      <p:sp>
        <p:nvSpPr>
          <p:cNvPr id="3" name="Content Placeholder 2"/>
          <p:cNvSpPr>
            <a:spLocks noGrp="1"/>
          </p:cNvSpPr>
          <p:nvPr>
            <p:ph idx="1"/>
          </p:nvPr>
        </p:nvSpPr>
        <p:spPr/>
        <p:txBody>
          <a:bodyPr>
            <a:normAutofit/>
          </a:bodyPr>
          <a:lstStyle/>
          <a:p>
            <a:r>
              <a:rPr lang="en-US" sz="2000" dirty="0"/>
              <a:t>The contents of the cell between the plasma membrane and nuclear envelope are known as cytoplasm. It is a gel-like clear substance that contains living and non-living materials such as water, </a:t>
            </a:r>
            <a:r>
              <a:rPr lang="en-US" sz="2000" u="sng" dirty="0"/>
              <a:t>enzymes</a:t>
            </a:r>
            <a:r>
              <a:rPr lang="en-US" sz="2000" dirty="0"/>
              <a:t>, salts, organelles, and various organic molecules. Among them, organelles form the living inclusions, and non-living substances form cytoplasmic inclusions.</a:t>
            </a:r>
          </a:p>
          <a:p>
            <a:pPr fontAlgn="base"/>
            <a:r>
              <a:rPr lang="en-US" sz="2000" dirty="0"/>
              <a:t>The cytoplasmic inclusions or non-living cell contents may be classified into the following three main groups:</a:t>
            </a:r>
          </a:p>
          <a:p>
            <a:pPr fontAlgn="base"/>
            <a:r>
              <a:rPr lang="en-US" sz="2000" dirty="0"/>
              <a:t>1. Reserved Products</a:t>
            </a:r>
          </a:p>
          <a:p>
            <a:pPr fontAlgn="base"/>
            <a:r>
              <a:rPr lang="en-US" sz="2000" dirty="0"/>
              <a:t>2. Secretory Products</a:t>
            </a:r>
          </a:p>
          <a:p>
            <a:pPr fontAlgn="base"/>
            <a:r>
              <a:rPr lang="en-US" sz="2000" dirty="0"/>
              <a:t>3. Excretory Products</a:t>
            </a:r>
          </a:p>
          <a:p>
            <a:endParaRPr lang="en-US" sz="2000" dirty="0"/>
          </a:p>
        </p:txBody>
      </p:sp>
    </p:spTree>
    <p:extLst>
      <p:ext uri="{BB962C8B-B14F-4D97-AF65-F5344CB8AC3E}">
        <p14:creationId xmlns:p14="http://schemas.microsoft.com/office/powerpoint/2010/main" val="399926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CARBOHYDRATES</a:t>
            </a:r>
            <a:br>
              <a:rPr lang="en-US" b="1" dirty="0"/>
            </a:br>
            <a:endParaRPr lang="en-US" dirty="0"/>
          </a:p>
        </p:txBody>
      </p:sp>
      <p:sp>
        <p:nvSpPr>
          <p:cNvPr id="3" name="Content Placeholder 2"/>
          <p:cNvSpPr>
            <a:spLocks noGrp="1"/>
          </p:cNvSpPr>
          <p:nvPr>
            <p:ph idx="1"/>
          </p:nvPr>
        </p:nvSpPr>
        <p:spPr/>
        <p:txBody>
          <a:bodyPr>
            <a:normAutofit/>
          </a:bodyPr>
          <a:lstStyle/>
          <a:p>
            <a:r>
              <a:rPr lang="en-US" sz="2000" dirty="0"/>
              <a:t>Carbohydrates are neutral organic compounds that are made up of carbon(C), hydrogen (H), and oxygen (O) ions.</a:t>
            </a:r>
          </a:p>
          <a:p>
            <a:r>
              <a:rPr lang="en-US" sz="2000" dirty="0"/>
              <a:t> Carbohydrates are classified into three types, namely monosaccharide, which contains one molecule of sugar, oligosaccharide, which contains 2-10 molecules of sugars and polysaccharide, which contains more than ten molecules of sugars.</a:t>
            </a:r>
          </a:p>
        </p:txBody>
      </p:sp>
      <p:pic>
        <p:nvPicPr>
          <p:cNvPr id="4" name="Picture 3"/>
          <p:cNvPicPr>
            <a:picLocks noChangeAspect="1"/>
          </p:cNvPicPr>
          <p:nvPr/>
        </p:nvPicPr>
        <p:blipFill>
          <a:blip r:embed="rId2"/>
          <a:stretch>
            <a:fillRect/>
          </a:stretch>
        </p:blipFill>
        <p:spPr>
          <a:xfrm>
            <a:off x="2856523" y="3580326"/>
            <a:ext cx="5483621" cy="2865192"/>
          </a:xfrm>
          <a:prstGeom prst="rect">
            <a:avLst/>
          </a:prstGeom>
        </p:spPr>
      </p:pic>
    </p:spTree>
    <p:extLst>
      <p:ext uri="{BB962C8B-B14F-4D97-AF65-F5344CB8AC3E}">
        <p14:creationId xmlns:p14="http://schemas.microsoft.com/office/powerpoint/2010/main" val="227755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ALLOGENEIC PRIMARY CELLS</a:t>
            </a:r>
          </a:p>
        </p:txBody>
      </p:sp>
      <p:sp>
        <p:nvSpPr>
          <p:cNvPr id="3" name="Content Placeholder 2"/>
          <p:cNvSpPr>
            <a:spLocks noGrp="1"/>
          </p:cNvSpPr>
          <p:nvPr>
            <p:ph idx="1"/>
          </p:nvPr>
        </p:nvSpPr>
        <p:spPr>
          <a:xfrm>
            <a:off x="838200" y="1838504"/>
            <a:ext cx="10515600" cy="4351338"/>
          </a:xfrm>
        </p:spPr>
        <p:txBody>
          <a:bodyPr/>
          <a:lstStyle/>
          <a:p>
            <a:r>
              <a:rPr lang="en-US" sz="2000" b="1" dirty="0"/>
              <a:t>Starch (C</a:t>
            </a:r>
            <a:r>
              <a:rPr lang="en-US" sz="2000" b="1" baseline="-25000" dirty="0"/>
              <a:t>6</a:t>
            </a:r>
            <a:r>
              <a:rPr lang="en-US" sz="2000" b="1" dirty="0"/>
              <a:t>H</a:t>
            </a:r>
            <a:r>
              <a:rPr lang="en-US" sz="2000" b="1" baseline="-25000" dirty="0"/>
              <a:t>10</a:t>
            </a:r>
            <a:r>
              <a:rPr lang="en-US" sz="2000" b="1" dirty="0"/>
              <a:t>O</a:t>
            </a:r>
            <a:r>
              <a:rPr lang="en-US" sz="2000" b="1" baseline="-25000" dirty="0"/>
              <a:t>5</a:t>
            </a:r>
            <a:r>
              <a:rPr lang="en-US" sz="2000" b="1" dirty="0"/>
              <a:t>)</a:t>
            </a:r>
            <a:r>
              <a:rPr lang="en-US" sz="2000" b="1" baseline="-25000" dirty="0"/>
              <a:t>n</a:t>
            </a:r>
            <a:r>
              <a:rPr lang="en-US" sz="2000" b="1" dirty="0"/>
              <a:t>:</a:t>
            </a:r>
            <a:r>
              <a:rPr lang="en-US" sz="2000" dirty="0"/>
              <a:t> In the cytoplasm, starch remains scattered in the form of particles. These particles are called starch grains. They may be round, oval (potato), polygonal(maize) or spherical(pea) in shape. </a:t>
            </a:r>
          </a:p>
          <a:p>
            <a:r>
              <a:rPr lang="en-US" sz="2000" b="1" dirty="0"/>
              <a:t>Glycogen (C</a:t>
            </a:r>
            <a:r>
              <a:rPr lang="en-US" sz="2000" b="1" baseline="-25000" dirty="0"/>
              <a:t>6</a:t>
            </a:r>
            <a:r>
              <a:rPr lang="en-US" sz="2000" b="1" dirty="0"/>
              <a:t>H</a:t>
            </a:r>
            <a:r>
              <a:rPr lang="en-US" sz="2000" b="1" baseline="-25000" dirty="0"/>
              <a:t>10</a:t>
            </a:r>
            <a:r>
              <a:rPr lang="en-US" sz="2000" b="1" dirty="0"/>
              <a:t>O</a:t>
            </a:r>
            <a:r>
              <a:rPr lang="en-US" sz="2000" b="1" baseline="-25000" dirty="0"/>
              <a:t>5</a:t>
            </a:r>
            <a:r>
              <a:rPr lang="en-US" sz="2000" b="1" dirty="0"/>
              <a:t>)</a:t>
            </a:r>
            <a:r>
              <a:rPr lang="en-US" sz="2000" b="1" baseline="-25000" dirty="0"/>
              <a:t>n</a:t>
            </a:r>
            <a:r>
              <a:rPr lang="en-US" sz="2000" dirty="0"/>
              <a:t>: It is a multi-branched polysaccharide that is mainly found in the liver and muscle cells of the animal body. Hence, it is also known as animal starch. Generally, it is present in the cytoplasm in between </a:t>
            </a:r>
            <a:r>
              <a:rPr lang="en-US" sz="2000" u="sng" dirty="0"/>
              <a:t>mitochondria</a:t>
            </a:r>
            <a:r>
              <a:rPr lang="en-US" sz="2000" dirty="0"/>
              <a:t> and endoplasmic reticulum in the form of particles.</a:t>
            </a:r>
          </a:p>
        </p:txBody>
      </p:sp>
      <p:pic>
        <p:nvPicPr>
          <p:cNvPr id="4" name="Picture 3"/>
          <p:cNvPicPr>
            <a:picLocks noChangeAspect="1"/>
          </p:cNvPicPr>
          <p:nvPr/>
        </p:nvPicPr>
        <p:blipFill>
          <a:blip r:embed="rId2"/>
          <a:stretch>
            <a:fillRect/>
          </a:stretch>
        </p:blipFill>
        <p:spPr>
          <a:xfrm>
            <a:off x="1158830" y="4220916"/>
            <a:ext cx="3924300" cy="1352550"/>
          </a:xfrm>
          <a:prstGeom prst="rect">
            <a:avLst/>
          </a:prstGeom>
        </p:spPr>
      </p:pic>
      <p:pic>
        <p:nvPicPr>
          <p:cNvPr id="5" name="Picture 4"/>
          <p:cNvPicPr>
            <a:picLocks noChangeAspect="1"/>
          </p:cNvPicPr>
          <p:nvPr/>
        </p:nvPicPr>
        <p:blipFill>
          <a:blip r:embed="rId3"/>
          <a:stretch>
            <a:fillRect/>
          </a:stretch>
        </p:blipFill>
        <p:spPr>
          <a:xfrm>
            <a:off x="6380676" y="3925641"/>
            <a:ext cx="2933700" cy="1943100"/>
          </a:xfrm>
          <a:prstGeom prst="rect">
            <a:avLst/>
          </a:prstGeom>
        </p:spPr>
      </p:pic>
    </p:spTree>
    <p:extLst>
      <p:ext uri="{BB962C8B-B14F-4D97-AF65-F5344CB8AC3E}">
        <p14:creationId xmlns:p14="http://schemas.microsoft.com/office/powerpoint/2010/main" val="240713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SECRETORY PRODUCTS</a:t>
            </a:r>
            <a:br>
              <a:rPr lang="en-US" b="1" dirty="0"/>
            </a:br>
            <a:endParaRPr lang="en-US" dirty="0"/>
          </a:p>
        </p:txBody>
      </p:sp>
      <p:sp>
        <p:nvSpPr>
          <p:cNvPr id="3" name="Content Placeholder 2"/>
          <p:cNvSpPr>
            <a:spLocks noGrp="1"/>
          </p:cNvSpPr>
          <p:nvPr>
            <p:ph idx="1"/>
          </p:nvPr>
        </p:nvSpPr>
        <p:spPr/>
        <p:txBody>
          <a:bodyPr>
            <a:normAutofit/>
          </a:bodyPr>
          <a:lstStyle/>
          <a:p>
            <a:r>
              <a:rPr lang="en-US" sz="2000" b="1" dirty="0"/>
              <a:t>Nectar:</a:t>
            </a:r>
            <a:r>
              <a:rPr lang="en-US" sz="2000" dirty="0"/>
              <a:t> It is secreted by a special type of glands, called </a:t>
            </a:r>
            <a:r>
              <a:rPr lang="en-US" sz="2000" dirty="0" err="1"/>
              <a:t>nectaries</a:t>
            </a:r>
            <a:r>
              <a:rPr lang="en-US" sz="2000" dirty="0"/>
              <a:t>, present in many flowers. It attracts the insects for pollination. </a:t>
            </a:r>
          </a:p>
          <a:p>
            <a:r>
              <a:rPr lang="en-US" sz="2000" b="1" dirty="0"/>
              <a:t>Coloring materials:</a:t>
            </a:r>
            <a:r>
              <a:rPr lang="en-US" sz="2000" dirty="0"/>
              <a:t> These are produced by the plant cell. The coloring materials include chloroplasts, </a:t>
            </a:r>
            <a:r>
              <a:rPr lang="en-US" sz="2000" dirty="0" err="1"/>
              <a:t>chromoplasts</a:t>
            </a:r>
            <a:r>
              <a:rPr lang="en-US" sz="2000" dirty="0"/>
              <a:t>, and </a:t>
            </a:r>
            <a:r>
              <a:rPr lang="en-US" sz="2000" dirty="0" err="1"/>
              <a:t>anthocyanins</a:t>
            </a:r>
            <a:r>
              <a:rPr lang="en-US" sz="2000" dirty="0"/>
              <a:t>, etc. These are essentials in the process of </a:t>
            </a:r>
            <a:r>
              <a:rPr lang="en-US" sz="2000" u="sng" dirty="0"/>
              <a:t>photosynthesis</a:t>
            </a:r>
            <a:r>
              <a:rPr lang="en-US" sz="2000" dirty="0"/>
              <a:t>. They also provide coloration to various organs of the plant.</a:t>
            </a:r>
          </a:p>
        </p:txBody>
      </p:sp>
      <p:pic>
        <p:nvPicPr>
          <p:cNvPr id="4" name="Picture 3"/>
          <p:cNvPicPr>
            <a:picLocks noChangeAspect="1"/>
          </p:cNvPicPr>
          <p:nvPr/>
        </p:nvPicPr>
        <p:blipFill>
          <a:blip r:embed="rId2"/>
          <a:stretch>
            <a:fillRect/>
          </a:stretch>
        </p:blipFill>
        <p:spPr>
          <a:xfrm>
            <a:off x="7524951" y="3440202"/>
            <a:ext cx="3926657" cy="2736761"/>
          </a:xfrm>
          <a:prstGeom prst="rect">
            <a:avLst/>
          </a:prstGeom>
        </p:spPr>
      </p:pic>
    </p:spTree>
    <p:extLst>
      <p:ext uri="{BB962C8B-B14F-4D97-AF65-F5344CB8AC3E}">
        <p14:creationId xmlns:p14="http://schemas.microsoft.com/office/powerpoint/2010/main" val="156035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EXCRETORY PRODUCTS</a:t>
            </a:r>
            <a:br>
              <a:rPr lang="en-US" b="1" dirty="0"/>
            </a:br>
            <a:endParaRPr lang="en-US" dirty="0"/>
          </a:p>
        </p:txBody>
      </p:sp>
      <p:sp>
        <p:nvSpPr>
          <p:cNvPr id="3" name="Content Placeholder 2"/>
          <p:cNvSpPr>
            <a:spLocks noGrp="1"/>
          </p:cNvSpPr>
          <p:nvPr>
            <p:ph idx="1"/>
          </p:nvPr>
        </p:nvSpPr>
        <p:spPr/>
        <p:txBody>
          <a:bodyPr>
            <a:normAutofit/>
          </a:bodyPr>
          <a:lstStyle/>
          <a:p>
            <a:pPr fontAlgn="base"/>
            <a:r>
              <a:rPr lang="en-US" sz="2000" b="1" dirty="0"/>
              <a:t>Mineral crystals</a:t>
            </a:r>
          </a:p>
          <a:p>
            <a:pPr fontAlgn="base"/>
            <a:r>
              <a:rPr lang="en-US" sz="2000" b="1" dirty="0"/>
              <a:t>​</a:t>
            </a:r>
            <a:r>
              <a:rPr lang="en-US" sz="2000" dirty="0"/>
              <a:t>The common forms of crystal secreted by plant cells are made up of silica, calcium carbonate, and calcium oxalate. Calcium oxalate is the most common and is widely distributed among the various plants.</a:t>
            </a:r>
          </a:p>
          <a:p>
            <a:pPr fontAlgn="base"/>
            <a:r>
              <a:rPr lang="en-US" sz="2000" b="1" dirty="0"/>
              <a:t>(</a:t>
            </a:r>
            <a:r>
              <a:rPr lang="en-US" sz="2000" b="1" dirty="0" err="1"/>
              <a:t>i</a:t>
            </a:r>
            <a:r>
              <a:rPr lang="en-US" sz="2000" b="1" dirty="0"/>
              <a:t>) </a:t>
            </a:r>
            <a:r>
              <a:rPr lang="en-US" sz="2000" b="1" dirty="0" err="1"/>
              <a:t>Cystolith</a:t>
            </a:r>
            <a:r>
              <a:rPr lang="en-US" sz="2000" b="1" dirty="0"/>
              <a:t>:</a:t>
            </a:r>
            <a:r>
              <a:rPr lang="en-US" sz="2000" dirty="0"/>
              <a:t> It is an outgrowth of the epidermal cell wall; Calcium carbonate occurs as a large mass of small crystals in many plants leaves. The whole crystalline mass looks like a bunch of grapes suspended from a stalk from the upper epidermis. It is known as </a:t>
            </a:r>
            <a:r>
              <a:rPr lang="en-US" sz="2000" dirty="0" err="1"/>
              <a:t>cystolith</a:t>
            </a:r>
            <a:r>
              <a:rPr lang="en-US" sz="2000" dirty="0"/>
              <a:t>. </a:t>
            </a:r>
            <a:r>
              <a:rPr lang="en-US" sz="2000" dirty="0" err="1"/>
              <a:t>Cystoliths</a:t>
            </a:r>
            <a:r>
              <a:rPr lang="en-US" sz="2000" dirty="0"/>
              <a:t> are found in certain plant families, such as </a:t>
            </a:r>
            <a:r>
              <a:rPr lang="en-US" sz="2000" u="sng" dirty="0" err="1"/>
              <a:t>Acanthaceae</a:t>
            </a:r>
            <a:r>
              <a:rPr lang="en-US" sz="2000" dirty="0"/>
              <a:t>, </a:t>
            </a:r>
            <a:r>
              <a:rPr lang="en-US" sz="2000" u="sng" dirty="0" err="1">
                <a:hlinkClick r:id="rId2"/>
              </a:rPr>
              <a:t>Urticaceae</a:t>
            </a:r>
            <a:r>
              <a:rPr lang="en-US" sz="2000" dirty="0"/>
              <a:t>, </a:t>
            </a:r>
            <a:r>
              <a:rPr lang="en-US" sz="2000" u="sng" dirty="0" err="1">
                <a:hlinkClick r:id="rId3"/>
              </a:rPr>
              <a:t>Cannabaceae</a:t>
            </a:r>
            <a:r>
              <a:rPr lang="en-US" sz="2000" dirty="0"/>
              <a:t>, </a:t>
            </a:r>
            <a:r>
              <a:rPr lang="en-US" sz="2000" dirty="0" err="1"/>
              <a:t>Moraceae</a:t>
            </a:r>
            <a:r>
              <a:rPr lang="en-US" sz="2000" dirty="0"/>
              <a:t> (</a:t>
            </a:r>
            <a:r>
              <a:rPr lang="en-US" sz="2000" i="1" u="sng" dirty="0" err="1">
                <a:hlinkClick r:id="rId4"/>
              </a:rPr>
              <a:t>Ficus</a:t>
            </a:r>
            <a:r>
              <a:rPr lang="en-US" sz="2000" i="1" u="sng" dirty="0">
                <a:hlinkClick r:id="rId4"/>
              </a:rPr>
              <a:t> </a:t>
            </a:r>
            <a:r>
              <a:rPr lang="en-US" sz="2000" i="1" u="sng" dirty="0" err="1">
                <a:hlinkClick r:id="rId4"/>
              </a:rPr>
              <a:t>elastica</a:t>
            </a:r>
            <a:r>
              <a:rPr lang="en-US" sz="2000" dirty="0"/>
              <a:t>), etc. </a:t>
            </a:r>
          </a:p>
          <a:p>
            <a:pPr marL="0" indent="0">
              <a:buNone/>
            </a:pPr>
            <a:endParaRPr lang="en-US" b="1" dirty="0"/>
          </a:p>
        </p:txBody>
      </p:sp>
      <p:pic>
        <p:nvPicPr>
          <p:cNvPr id="4" name="Picture 3"/>
          <p:cNvPicPr>
            <a:picLocks noChangeAspect="1"/>
          </p:cNvPicPr>
          <p:nvPr/>
        </p:nvPicPr>
        <p:blipFill>
          <a:blip r:embed="rId5"/>
          <a:stretch>
            <a:fillRect/>
          </a:stretch>
        </p:blipFill>
        <p:spPr>
          <a:xfrm>
            <a:off x="6634833" y="4325758"/>
            <a:ext cx="4048125" cy="2313301"/>
          </a:xfrm>
          <a:prstGeom prst="rect">
            <a:avLst/>
          </a:prstGeom>
        </p:spPr>
      </p:pic>
    </p:spTree>
    <p:extLst>
      <p:ext uri="{BB962C8B-B14F-4D97-AF65-F5344CB8AC3E}">
        <p14:creationId xmlns:p14="http://schemas.microsoft.com/office/powerpoint/2010/main" val="130090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RAPHIDES</a:t>
            </a:r>
          </a:p>
        </p:txBody>
      </p:sp>
      <p:sp>
        <p:nvSpPr>
          <p:cNvPr id="3" name="Content Placeholder 2"/>
          <p:cNvSpPr>
            <a:spLocks noGrp="1"/>
          </p:cNvSpPr>
          <p:nvPr>
            <p:ph idx="1"/>
          </p:nvPr>
        </p:nvSpPr>
        <p:spPr/>
        <p:txBody>
          <a:bodyPr>
            <a:normAutofit/>
          </a:bodyPr>
          <a:lstStyle/>
          <a:p>
            <a:r>
              <a:rPr lang="en-US" sz="2000" dirty="0"/>
              <a:t>Mainly calcium oxalate occurs as aggregates of crystals in the form of </a:t>
            </a:r>
            <a:r>
              <a:rPr lang="en-US" sz="2000" dirty="0" err="1"/>
              <a:t>raphides</a:t>
            </a:r>
            <a:r>
              <a:rPr lang="en-US" sz="2000" dirty="0"/>
              <a:t>. The bag-like specialized cells where these are formed are known as </a:t>
            </a:r>
            <a:r>
              <a:rPr lang="en-US" sz="2000" dirty="0" err="1"/>
              <a:t>idioblasts</a:t>
            </a:r>
            <a:r>
              <a:rPr lang="en-US" sz="2000" dirty="0"/>
              <a:t>. These may be seen singly or in a bundle. The crystals are needle-like structures. They are commonly seen in </a:t>
            </a:r>
            <a:r>
              <a:rPr lang="en-US" sz="2000" u="sng" dirty="0">
                <a:hlinkClick r:id="rId2"/>
              </a:rPr>
              <a:t>water hyacinth (</a:t>
            </a:r>
            <a:r>
              <a:rPr lang="en-US" sz="2000" i="1" u="sng" dirty="0" err="1">
                <a:hlinkClick r:id="rId2"/>
              </a:rPr>
              <a:t>Eichhornia</a:t>
            </a:r>
            <a:r>
              <a:rPr lang="en-US" sz="2000" i="1" u="sng" dirty="0">
                <a:hlinkClick r:id="rId2"/>
              </a:rPr>
              <a:t> </a:t>
            </a:r>
            <a:r>
              <a:rPr lang="en-US" sz="2000" i="1" u="sng" dirty="0" err="1">
                <a:hlinkClick r:id="rId2"/>
              </a:rPr>
              <a:t>crassipes</a:t>
            </a:r>
            <a:r>
              <a:rPr lang="en-US" sz="2000" u="sng" dirty="0">
                <a:hlinkClick r:id="rId2"/>
              </a:rPr>
              <a:t>)</a:t>
            </a:r>
            <a:r>
              <a:rPr lang="en-US" sz="2000" dirty="0"/>
              <a:t>, </a:t>
            </a:r>
            <a:r>
              <a:rPr lang="en-US" sz="2000" i="1" u="sng" dirty="0" err="1">
                <a:hlinkClick r:id="rId3"/>
              </a:rPr>
              <a:t>Colocasia</a:t>
            </a:r>
            <a:r>
              <a:rPr lang="en-US" sz="2000" dirty="0"/>
              <a:t> (</a:t>
            </a:r>
            <a:r>
              <a:rPr lang="en-US" sz="2000" dirty="0" err="1"/>
              <a:t>Araceae</a:t>
            </a:r>
            <a:r>
              <a:rPr lang="en-US" sz="2000" dirty="0"/>
              <a:t>), leaves of </a:t>
            </a:r>
            <a:r>
              <a:rPr lang="en-US" sz="2000" u="sng" dirty="0">
                <a:hlinkClick r:id="rId4"/>
              </a:rPr>
              <a:t>Bougainvillea</a:t>
            </a:r>
            <a:r>
              <a:rPr lang="en-US" sz="2000" dirty="0"/>
              <a:t> (</a:t>
            </a:r>
            <a:r>
              <a:rPr lang="en-US" sz="2000" dirty="0" err="1"/>
              <a:t>Nyctaginaceae</a:t>
            </a:r>
            <a:r>
              <a:rPr lang="en-US" sz="2000" dirty="0"/>
              <a:t>), and in many other plants.</a:t>
            </a:r>
          </a:p>
        </p:txBody>
      </p:sp>
      <p:pic>
        <p:nvPicPr>
          <p:cNvPr id="4" name="Picture 3"/>
          <p:cNvPicPr>
            <a:picLocks noChangeAspect="1"/>
          </p:cNvPicPr>
          <p:nvPr/>
        </p:nvPicPr>
        <p:blipFill>
          <a:blip r:embed="rId5"/>
          <a:stretch>
            <a:fillRect/>
          </a:stretch>
        </p:blipFill>
        <p:spPr>
          <a:xfrm>
            <a:off x="4043429" y="3206750"/>
            <a:ext cx="2971800" cy="3105150"/>
          </a:xfrm>
          <a:prstGeom prst="rect">
            <a:avLst/>
          </a:prstGeom>
        </p:spPr>
      </p:pic>
    </p:spTree>
    <p:extLst>
      <p:ext uri="{BB962C8B-B14F-4D97-AF65-F5344CB8AC3E}">
        <p14:creationId xmlns:p14="http://schemas.microsoft.com/office/powerpoint/2010/main" val="256747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TANNINS AND ESSENTIALS</a:t>
            </a:r>
          </a:p>
        </p:txBody>
      </p:sp>
      <p:sp>
        <p:nvSpPr>
          <p:cNvPr id="3" name="Content Placeholder 2"/>
          <p:cNvSpPr>
            <a:spLocks noGrp="1"/>
          </p:cNvSpPr>
          <p:nvPr>
            <p:ph idx="1"/>
          </p:nvPr>
        </p:nvSpPr>
        <p:spPr/>
        <p:txBody>
          <a:bodyPr/>
          <a:lstStyle/>
          <a:p>
            <a:pPr fontAlgn="base"/>
            <a:r>
              <a:rPr lang="en-US" sz="2000" b="1" dirty="0"/>
              <a:t>Tannins</a:t>
            </a:r>
          </a:p>
          <a:p>
            <a:pPr fontAlgn="base"/>
            <a:r>
              <a:rPr lang="en-US" sz="2000" b="1" dirty="0"/>
              <a:t>​</a:t>
            </a:r>
            <a:r>
              <a:rPr lang="en-US" sz="2000" dirty="0"/>
              <a:t>These are a group of complex compounds; it commonly occurs in single isolated cells. These are abundant in the bark caves and many unripe fruits. Tea leaves contain about 15% tannins.</a:t>
            </a:r>
          </a:p>
          <a:p>
            <a:pPr fontAlgn="base"/>
            <a:r>
              <a:rPr lang="en-US" sz="2000" b="1" dirty="0"/>
              <a:t>Essentials oils</a:t>
            </a:r>
          </a:p>
          <a:p>
            <a:pPr fontAlgn="base"/>
            <a:r>
              <a:rPr lang="en-US" sz="2000" b="1" dirty="0"/>
              <a:t>​</a:t>
            </a:r>
            <a:r>
              <a:rPr lang="en-US" sz="2000" dirty="0"/>
              <a:t>These are present in oil glands, which are found in the leaves of sacred basil or </a:t>
            </a:r>
            <a:r>
              <a:rPr lang="en-US" sz="2000" dirty="0" err="1"/>
              <a:t>tulsi</a:t>
            </a:r>
            <a:r>
              <a:rPr lang="en-US" sz="2000" dirty="0"/>
              <a:t> (</a:t>
            </a:r>
            <a:r>
              <a:rPr lang="en-US" sz="2000" i="1" u="sng" dirty="0" err="1">
                <a:hlinkClick r:id="rId2"/>
              </a:rPr>
              <a:t>Ocimum</a:t>
            </a:r>
            <a:r>
              <a:rPr lang="en-US" sz="2000" i="1" u="sng" dirty="0">
                <a:hlinkClick r:id="rId2"/>
              </a:rPr>
              <a:t> </a:t>
            </a:r>
            <a:r>
              <a:rPr lang="en-US" sz="2000" i="1" u="sng" dirty="0" err="1">
                <a:hlinkClick r:id="rId2"/>
              </a:rPr>
              <a:t>tenuiflorum</a:t>
            </a:r>
            <a:r>
              <a:rPr lang="en-US" sz="2000" dirty="0"/>
              <a:t>), lemon, petals of the rose, etc. The common essential oils are sandalwood oil, rose oil, and clove oil.</a:t>
            </a:r>
          </a:p>
          <a:p>
            <a:endParaRPr lang="en-US" dirty="0"/>
          </a:p>
        </p:txBody>
      </p:sp>
    </p:spTree>
    <p:extLst>
      <p:ext uri="{BB962C8B-B14F-4D97-AF65-F5344CB8AC3E}">
        <p14:creationId xmlns:p14="http://schemas.microsoft.com/office/powerpoint/2010/main" val="10120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RESINS AND GUMS</a:t>
            </a:r>
          </a:p>
        </p:txBody>
      </p:sp>
      <p:sp>
        <p:nvSpPr>
          <p:cNvPr id="3" name="Content Placeholder 2"/>
          <p:cNvSpPr>
            <a:spLocks noGrp="1"/>
          </p:cNvSpPr>
          <p:nvPr>
            <p:ph idx="1"/>
          </p:nvPr>
        </p:nvSpPr>
        <p:spPr/>
        <p:txBody>
          <a:bodyPr>
            <a:normAutofit/>
          </a:bodyPr>
          <a:lstStyle/>
          <a:p>
            <a:pPr fontAlgn="base"/>
            <a:r>
              <a:rPr lang="en-US" sz="2000" b="1" dirty="0"/>
              <a:t>Resins</a:t>
            </a:r>
          </a:p>
          <a:p>
            <a:pPr fontAlgn="base"/>
            <a:r>
              <a:rPr lang="en-US" sz="2000" dirty="0"/>
              <a:t>Resins are yellowish solids, insoluble in water, but soluble in alcohol. They are found in the stems of conifers and </a:t>
            </a:r>
            <a:r>
              <a:rPr lang="en-US" sz="2000" dirty="0" err="1"/>
              <a:t>sal</a:t>
            </a:r>
            <a:r>
              <a:rPr lang="en-US" sz="2000" dirty="0"/>
              <a:t> trees (</a:t>
            </a:r>
            <a:r>
              <a:rPr lang="en-US" sz="2000" u="sng" dirty="0">
                <a:hlinkClick r:id="rId2"/>
              </a:rPr>
              <a:t> </a:t>
            </a:r>
            <a:r>
              <a:rPr lang="en-US" sz="2000" i="1" u="sng" dirty="0" err="1">
                <a:hlinkClick r:id="rId2"/>
              </a:rPr>
              <a:t>Shorea</a:t>
            </a:r>
            <a:r>
              <a:rPr lang="en-US" sz="2000" i="1" u="sng" dirty="0">
                <a:hlinkClick r:id="rId2"/>
              </a:rPr>
              <a:t> </a:t>
            </a:r>
            <a:r>
              <a:rPr lang="en-US" sz="2000" i="1" u="sng" dirty="0" err="1">
                <a:hlinkClick r:id="rId2"/>
              </a:rPr>
              <a:t>robusta</a:t>
            </a:r>
            <a:r>
              <a:rPr lang="en-US" sz="2000" dirty="0"/>
              <a:t>).</a:t>
            </a:r>
          </a:p>
          <a:p>
            <a:pPr fontAlgn="base"/>
            <a:r>
              <a:rPr lang="en-US" sz="2000" b="1" dirty="0"/>
              <a:t>Gums</a:t>
            </a:r>
          </a:p>
          <a:p>
            <a:pPr fontAlgn="base"/>
            <a:r>
              <a:rPr lang="en-US" sz="2000" dirty="0"/>
              <a:t>It is an amorphous colloid and consists largely of decomposition products of cellulose or other carbohydrates of the cell wall. They occur in mixtures with resins and complex carbohydrates. Common examples are camphor(</a:t>
            </a:r>
            <a:r>
              <a:rPr lang="en-US" sz="2000" i="1" u="sng" dirty="0" err="1">
                <a:hlinkClick r:id="rId3"/>
              </a:rPr>
              <a:t>Cinnamomum</a:t>
            </a:r>
            <a:r>
              <a:rPr lang="en-US" sz="2000" i="1" u="sng" dirty="0">
                <a:hlinkClick r:id="rId3"/>
              </a:rPr>
              <a:t> </a:t>
            </a:r>
            <a:r>
              <a:rPr lang="en-US" sz="2000" i="1" u="sng" dirty="0" err="1">
                <a:hlinkClick r:id="rId3"/>
              </a:rPr>
              <a:t>camphora</a:t>
            </a:r>
            <a:r>
              <a:rPr lang="en-US" sz="2000" dirty="0"/>
              <a:t>),  </a:t>
            </a:r>
            <a:r>
              <a:rPr lang="en-US" sz="2000" dirty="0" err="1"/>
              <a:t>goggul</a:t>
            </a:r>
            <a:r>
              <a:rPr lang="en-US" sz="2000" dirty="0"/>
              <a:t>(</a:t>
            </a:r>
            <a:r>
              <a:rPr lang="en-US" sz="2000" i="1" u="sng" dirty="0" err="1">
                <a:hlinkClick r:id="rId4"/>
              </a:rPr>
              <a:t>Commiphora</a:t>
            </a:r>
            <a:r>
              <a:rPr lang="en-US" sz="2000" i="1" u="sng" dirty="0">
                <a:hlinkClick r:id="rId4"/>
              </a:rPr>
              <a:t> </a:t>
            </a:r>
            <a:r>
              <a:rPr lang="en-US" sz="2000" i="1" u="sng" dirty="0" err="1">
                <a:hlinkClick r:id="rId4"/>
              </a:rPr>
              <a:t>wightii</a:t>
            </a:r>
            <a:r>
              <a:rPr lang="en-US" sz="2000" dirty="0"/>
              <a:t>), gum Arabic(</a:t>
            </a:r>
            <a:r>
              <a:rPr lang="en-US" sz="2000" i="1" u="sng" dirty="0">
                <a:hlinkClick r:id="rId5"/>
              </a:rPr>
              <a:t>Acacia </a:t>
            </a:r>
            <a:r>
              <a:rPr lang="en-US" sz="2000" u="sng" dirty="0">
                <a:hlinkClick r:id="rId5"/>
              </a:rPr>
              <a:t>species</a:t>
            </a:r>
            <a:r>
              <a:rPr lang="en-US" sz="2000" dirty="0"/>
              <a:t>), gum </a:t>
            </a:r>
            <a:r>
              <a:rPr lang="en-US" sz="2000" dirty="0" err="1"/>
              <a:t>tragocanth</a:t>
            </a:r>
            <a:r>
              <a:rPr lang="en-US" sz="2000" dirty="0"/>
              <a:t> ( </a:t>
            </a:r>
            <a:r>
              <a:rPr lang="en-US" sz="2000" i="1" dirty="0" err="1"/>
              <a:t>Astragalu</a:t>
            </a:r>
            <a:r>
              <a:rPr lang="en-US" sz="2000" dirty="0" err="1"/>
              <a:t>s</a:t>
            </a:r>
            <a:r>
              <a:rPr lang="en-US" sz="2000" dirty="0"/>
              <a:t>), etc.</a:t>
            </a:r>
          </a:p>
          <a:p>
            <a:endParaRPr lang="en-US" dirty="0"/>
          </a:p>
        </p:txBody>
      </p:sp>
    </p:spTree>
    <p:extLst>
      <p:ext uri="{BB962C8B-B14F-4D97-AF65-F5344CB8AC3E}">
        <p14:creationId xmlns:p14="http://schemas.microsoft.com/office/powerpoint/2010/main" val="3580083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417</Words>
  <Application>Microsoft Office PowerPoint</Application>
  <PresentationFormat>Widescreen</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Cytoplasmic Inclusions </vt:lpstr>
      <vt:lpstr> CARBOHYDRATES </vt:lpstr>
      <vt:lpstr> ALLOGENEIC PRIMARY CELLS</vt:lpstr>
      <vt:lpstr> SECRETORY PRODUCTS </vt:lpstr>
      <vt:lpstr>EXCRETORY PRODUCTS </vt:lpstr>
      <vt:lpstr>RAPHIDES</vt:lpstr>
      <vt:lpstr>TANNINS AND ESSENTIALS</vt:lpstr>
      <vt:lpstr>RESINS AND GUMS</vt:lpstr>
      <vt:lpstr>LATEX AND ALKALOIDS</vt:lpstr>
      <vt:lpstr>SOME FUNCTIONS OF CYTOPLASMIC INCLUSIONS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ranahammad7242@gmail.com</cp:lastModifiedBy>
  <cp:revision>9</cp:revision>
  <dcterms:created xsi:type="dcterms:W3CDTF">2020-11-15T10:07:26Z</dcterms:created>
  <dcterms:modified xsi:type="dcterms:W3CDTF">2020-11-21T10:11:25Z</dcterms:modified>
</cp:coreProperties>
</file>