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1"/>
  </p:sldMasterIdLst>
  <p:notesMasterIdLst>
    <p:notesMasterId r:id="rId30"/>
  </p:notesMasterIdLst>
  <p:handoutMasterIdLst>
    <p:handoutMasterId r:id="rId31"/>
  </p:handoutMasterIdLst>
  <p:sldIdLst>
    <p:sldId id="306" r:id="rId2"/>
    <p:sldId id="338" r:id="rId3"/>
    <p:sldId id="257" r:id="rId4"/>
    <p:sldId id="325" r:id="rId5"/>
    <p:sldId id="326" r:id="rId6"/>
    <p:sldId id="328" r:id="rId7"/>
    <p:sldId id="329" r:id="rId8"/>
    <p:sldId id="309" r:id="rId9"/>
    <p:sldId id="310" r:id="rId10"/>
    <p:sldId id="330" r:id="rId11"/>
    <p:sldId id="312" r:id="rId12"/>
    <p:sldId id="337" r:id="rId13"/>
    <p:sldId id="336" r:id="rId14"/>
    <p:sldId id="313" r:id="rId15"/>
    <p:sldId id="314" r:id="rId16"/>
    <p:sldId id="315" r:id="rId17"/>
    <p:sldId id="316" r:id="rId18"/>
    <p:sldId id="318" r:id="rId19"/>
    <p:sldId id="334" r:id="rId20"/>
    <p:sldId id="319" r:id="rId21"/>
    <p:sldId id="335" r:id="rId22"/>
    <p:sldId id="320" r:id="rId23"/>
    <p:sldId id="321" r:id="rId24"/>
    <p:sldId id="322" r:id="rId25"/>
    <p:sldId id="323" r:id="rId26"/>
    <p:sldId id="331" r:id="rId27"/>
    <p:sldId id="332" r:id="rId28"/>
    <p:sldId id="333" r:id="rId29"/>
  </p:sldIdLst>
  <p:sldSz cx="9906000" cy="6858000" type="A4"/>
  <p:notesSz cx="6669088" cy="9802813"/>
  <p:defaultTextStyle>
    <a:defPPr>
      <a:defRPr lang="fr-FR"/>
    </a:defPPr>
    <a:lvl1pPr algn="l" rtl="0" fontAlgn="base">
      <a:spcBef>
        <a:spcPct val="0"/>
      </a:spcBef>
      <a:spcAft>
        <a:spcPct val="0"/>
      </a:spcAft>
      <a:defRPr sz="2400"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0"/>
        <a:ea typeface="ＭＳ Ｐゴシック" pitchFamily="-60" charset="-128"/>
        <a:cs typeface="ＭＳ Ｐゴシック" pitchFamily="-60"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hieu RENAUD (SC W)" initials="MR 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79B9A1"/>
    <a:srgbClr val="A9D482"/>
    <a:srgbClr val="EEB35C"/>
    <a:srgbClr val="83E7F1"/>
    <a:srgbClr val="F6DC7E"/>
    <a:srgbClr val="FDEA5D"/>
    <a:srgbClr val="C7A8E0"/>
    <a:srgbClr val="A97BC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1792" autoAdjust="0"/>
  </p:normalViewPr>
  <p:slideViewPr>
    <p:cSldViewPr>
      <p:cViewPr>
        <p:scale>
          <a:sx n="70" d="100"/>
          <a:sy n="70" d="100"/>
        </p:scale>
        <p:origin x="-1140" y="-96"/>
      </p:cViewPr>
      <p:guideLst>
        <p:guide orient="horz" pos="2160"/>
        <p:guide orient="horz" pos="572"/>
        <p:guide pos="3120"/>
        <p:guide pos="122"/>
        <p:guide pos="61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889938" cy="49014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23555" name="Rectangle 3"/>
          <p:cNvSpPr>
            <a:spLocks noGrp="1" noChangeArrowheads="1"/>
          </p:cNvSpPr>
          <p:nvPr>
            <p:ph type="dt" sz="quarter" idx="1"/>
          </p:nvPr>
        </p:nvSpPr>
        <p:spPr bwMode="auto">
          <a:xfrm>
            <a:off x="3777607" y="0"/>
            <a:ext cx="2889938" cy="49014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fr-FR"/>
          </a:p>
        </p:txBody>
      </p:sp>
      <p:sp>
        <p:nvSpPr>
          <p:cNvPr id="23556" name="Rectangle 4"/>
          <p:cNvSpPr>
            <a:spLocks noGrp="1" noChangeArrowheads="1"/>
          </p:cNvSpPr>
          <p:nvPr>
            <p:ph type="ftr" sz="quarter" idx="2"/>
          </p:nvPr>
        </p:nvSpPr>
        <p:spPr bwMode="auto">
          <a:xfrm>
            <a:off x="0" y="9310971"/>
            <a:ext cx="2889938" cy="49014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23557" name="Rectangle 5"/>
          <p:cNvSpPr>
            <a:spLocks noGrp="1" noChangeArrowheads="1"/>
          </p:cNvSpPr>
          <p:nvPr>
            <p:ph type="sldNum" sz="quarter" idx="3"/>
          </p:nvPr>
        </p:nvSpPr>
        <p:spPr bwMode="auto">
          <a:xfrm>
            <a:off x="3777607" y="9310971"/>
            <a:ext cx="2889938" cy="49014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ea typeface="Arial" pitchFamily="-60" charset="0"/>
                <a:cs typeface="Arial" pitchFamily="-60" charset="0"/>
              </a:defRPr>
            </a:lvl1pPr>
          </a:lstStyle>
          <a:p>
            <a:fld id="{67F11B7E-2DC8-4CE4-A0D6-86D1BF8DF5D4}" type="slidenum">
              <a:rPr lang="fr-FR"/>
              <a:pPr/>
              <a:t>‹#›</a:t>
            </a:fld>
            <a:endParaRPr lang="fr-FR"/>
          </a:p>
        </p:txBody>
      </p:sp>
    </p:spTree>
    <p:extLst>
      <p:ext uri="{BB962C8B-B14F-4D97-AF65-F5344CB8AC3E}">
        <p14:creationId xmlns:p14="http://schemas.microsoft.com/office/powerpoint/2010/main" val="3064404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9938" cy="49014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5123" name="Rectangle 3"/>
          <p:cNvSpPr>
            <a:spLocks noGrp="1" noChangeArrowheads="1"/>
          </p:cNvSpPr>
          <p:nvPr>
            <p:ph type="dt" idx="1"/>
          </p:nvPr>
        </p:nvSpPr>
        <p:spPr bwMode="auto">
          <a:xfrm>
            <a:off x="3777607" y="0"/>
            <a:ext cx="2889938" cy="49014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fr-FR"/>
          </a:p>
        </p:txBody>
      </p:sp>
      <p:sp>
        <p:nvSpPr>
          <p:cNvPr id="5124" name="Rectangle 4"/>
          <p:cNvSpPr>
            <a:spLocks noGrp="1" noRot="1" noChangeAspect="1" noChangeArrowheads="1" noTextEdit="1"/>
          </p:cNvSpPr>
          <p:nvPr>
            <p:ph type="sldImg" idx="2"/>
          </p:nvPr>
        </p:nvSpPr>
        <p:spPr bwMode="auto">
          <a:xfrm>
            <a:off x="679450" y="735013"/>
            <a:ext cx="5310188" cy="36766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66909" y="4656336"/>
            <a:ext cx="5335270" cy="4411266"/>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5126" name="Rectangle 6"/>
          <p:cNvSpPr>
            <a:spLocks noGrp="1" noChangeArrowheads="1"/>
          </p:cNvSpPr>
          <p:nvPr>
            <p:ph type="ftr" sz="quarter" idx="4"/>
          </p:nvPr>
        </p:nvSpPr>
        <p:spPr bwMode="auto">
          <a:xfrm>
            <a:off x="0" y="9310971"/>
            <a:ext cx="2889938" cy="49014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5127" name="Rectangle 7"/>
          <p:cNvSpPr>
            <a:spLocks noGrp="1" noChangeArrowheads="1"/>
          </p:cNvSpPr>
          <p:nvPr>
            <p:ph type="sldNum" sz="quarter" idx="5"/>
          </p:nvPr>
        </p:nvSpPr>
        <p:spPr bwMode="auto">
          <a:xfrm>
            <a:off x="3777607" y="9310971"/>
            <a:ext cx="2889938" cy="49014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ea typeface="Arial" pitchFamily="-60" charset="0"/>
                <a:cs typeface="Arial" pitchFamily="-60" charset="0"/>
              </a:defRPr>
            </a:lvl1pPr>
          </a:lstStyle>
          <a:p>
            <a:fld id="{F02BA8B1-FE47-44E4-9662-E92F8C3ABFD9}" type="slidenum">
              <a:rPr lang="fr-FR"/>
              <a:pPr/>
              <a:t>‹#›</a:t>
            </a:fld>
            <a:endParaRPr lang="fr-FR"/>
          </a:p>
        </p:txBody>
      </p:sp>
    </p:spTree>
    <p:extLst>
      <p:ext uri="{BB962C8B-B14F-4D97-AF65-F5344CB8AC3E}">
        <p14:creationId xmlns:p14="http://schemas.microsoft.com/office/powerpoint/2010/main" val="4017528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miter lim="800000"/>
            <a:headEnd/>
            <a:tailEnd/>
          </a:ln>
        </p:spPr>
        <p:txBody>
          <a:bodyPr/>
          <a:lstStyle/>
          <a:p>
            <a:fld id="{88FCAE09-6BA4-465D-B7EB-857018ED85AD}" type="slidenum">
              <a:rPr lang="fr-FR">
                <a:latin typeface="Arial" pitchFamily="-60" charset="0"/>
                <a:ea typeface="ＭＳ Ｐゴシック" pitchFamily="-60" charset="-128"/>
                <a:cs typeface="ＭＳ Ｐゴシック" pitchFamily="-60" charset="-128"/>
              </a:rPr>
              <a:pPr/>
              <a:t>0</a:t>
            </a:fld>
            <a:endParaRPr lang="fr-FR" dirty="0">
              <a:latin typeface="Arial" pitchFamily="-60" charset="0"/>
              <a:ea typeface="ＭＳ Ｐゴシック" pitchFamily="-60" charset="-128"/>
              <a:cs typeface="ＭＳ Ｐゴシック" pitchFamily="-60" charset="-128"/>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spcBef>
                <a:spcPct val="0"/>
              </a:spcBef>
            </a:pPr>
            <a:endParaRPr lang="en-US" sz="2400" dirty="0">
              <a:latin typeface="Arial" pitchFamily="-6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Text Box 25"/>
          <p:cNvSpPr txBox="1">
            <a:spLocks noChangeArrowheads="1"/>
          </p:cNvSpPr>
          <p:nvPr userDrawn="1"/>
        </p:nvSpPr>
        <p:spPr bwMode="auto">
          <a:xfrm>
            <a:off x="193675" y="6604000"/>
            <a:ext cx="6786563" cy="184150"/>
          </a:xfrm>
          <a:prstGeom prst="rect">
            <a:avLst/>
          </a:prstGeom>
          <a:noFill/>
          <a:ln>
            <a:noFill/>
          </a:ln>
          <a:effectLst/>
          <a:extLst/>
        </p:spPr>
        <p:txBody>
          <a:bodyPr anchor="ctr">
            <a:spAutoFit/>
          </a:bodyPr>
          <a:lstStyle/>
          <a:p>
            <a:pPr>
              <a:spcBef>
                <a:spcPct val="50000"/>
              </a:spcBef>
              <a:defRPr/>
            </a:pPr>
            <a:r>
              <a:rPr lang="en-US" sz="600" i="1">
                <a:solidFill>
                  <a:srgbClr val="9B9B9B"/>
                </a:solidFill>
                <a:latin typeface="Arial" charset="0"/>
                <a:ea typeface="+mn-ea"/>
                <a:cs typeface="Arial" charset="0"/>
              </a:rPr>
              <a:t>This document and the information therein are the property of Safran, They must not be copied or communicated to a third party without the prior written authorization of Safran.</a:t>
            </a:r>
            <a:endParaRPr lang="en-US" sz="600" i="1" dirty="0">
              <a:solidFill>
                <a:srgbClr val="9B9B9B"/>
              </a:solidFill>
              <a:latin typeface="Arial" charset="0"/>
              <a:ea typeface="+mn-ea"/>
              <a:cs typeface="Arial" charset="0"/>
            </a:endParaRPr>
          </a:p>
        </p:txBody>
      </p:sp>
      <p:sp>
        <p:nvSpPr>
          <p:cNvPr id="5" name="Text Box 9"/>
          <p:cNvSpPr txBox="1">
            <a:spLocks noChangeArrowheads="1"/>
          </p:cNvSpPr>
          <p:nvPr userDrawn="1"/>
        </p:nvSpPr>
        <p:spPr bwMode="auto">
          <a:xfrm>
            <a:off x="193675" y="6396038"/>
            <a:ext cx="546100" cy="214312"/>
          </a:xfrm>
          <a:prstGeom prst="rect">
            <a:avLst/>
          </a:prstGeom>
          <a:noFill/>
          <a:ln>
            <a:noFill/>
          </a:ln>
          <a:effectLst/>
          <a:extLst/>
        </p:spPr>
        <p:txBody>
          <a:bodyPr anchor="ctr">
            <a:prstTxWarp prst="textNoShape">
              <a:avLst/>
            </a:prstTxWarp>
            <a:spAutoFit/>
          </a:bodyPr>
          <a:lstStyle/>
          <a:p>
            <a:pPr algn="r">
              <a:spcBef>
                <a:spcPct val="50000"/>
              </a:spcBef>
            </a:pPr>
            <a:fld id="{BBC6F094-83A2-45FF-9C3D-1FD48933D1D5}" type="slidenum">
              <a:rPr lang="en-US" sz="800">
                <a:ea typeface="Arial" pitchFamily="-60" charset="0"/>
                <a:cs typeface="Arial" pitchFamily="-60" charset="0"/>
              </a:rPr>
              <a:pPr algn="r">
                <a:spcBef>
                  <a:spcPct val="50000"/>
                </a:spcBef>
              </a:pPr>
              <a:t>‹#›</a:t>
            </a:fld>
            <a:r>
              <a:rPr lang="en-US" sz="800">
                <a:ea typeface="Arial" pitchFamily="-60" charset="0"/>
                <a:cs typeface="Arial" pitchFamily="-60" charset="0"/>
              </a:rPr>
              <a:t> /</a:t>
            </a:r>
          </a:p>
        </p:txBody>
      </p:sp>
      <p:sp>
        <p:nvSpPr>
          <p:cNvPr id="6" name="Freeform 5"/>
          <p:cNvSpPr>
            <a:spLocks/>
          </p:cNvSpPr>
          <p:nvPr userDrawn="1"/>
        </p:nvSpPr>
        <p:spPr bwMode="auto">
          <a:xfrm>
            <a:off x="1588" y="6237288"/>
            <a:ext cx="9904412" cy="61912"/>
          </a:xfrm>
          <a:custGeom>
            <a:avLst/>
            <a:gdLst>
              <a:gd name="T0" fmla="*/ 3479 w 3479"/>
              <a:gd name="T1" fmla="*/ 23 h 23"/>
              <a:gd name="T2" fmla="*/ 2694 w 3479"/>
              <a:gd name="T3" fmla="*/ 23 h 23"/>
              <a:gd name="T4" fmla="*/ 2540 w 3479"/>
              <a:gd name="T5" fmla="*/ 0 h 23"/>
              <a:gd name="T6" fmla="*/ 2387 w 3479"/>
              <a:gd name="T7" fmla="*/ 23 h 23"/>
              <a:gd name="T8" fmla="*/ 0 w 3479"/>
              <a:gd name="T9" fmla="*/ 23 h 23"/>
              <a:gd name="connsiteX0" fmla="*/ 10000 w 10000"/>
              <a:gd name="connsiteY0" fmla="*/ 10000 h 10000"/>
              <a:gd name="connsiteX1" fmla="*/ 7744 w 10000"/>
              <a:gd name="connsiteY1" fmla="*/ 10000 h 10000"/>
              <a:gd name="connsiteX2" fmla="*/ 7301 w 10000"/>
              <a:gd name="connsiteY2" fmla="*/ 0 h 10000"/>
              <a:gd name="connsiteX3" fmla="*/ 6861 w 10000"/>
              <a:gd name="connsiteY3" fmla="*/ 10000 h 10000"/>
              <a:gd name="connsiteX4" fmla="*/ 0 w 10000"/>
              <a:gd name="connsiteY4" fmla="*/ 10000 h 10000"/>
              <a:gd name="connsiteX0" fmla="*/ 9410 w 9410"/>
              <a:gd name="connsiteY0" fmla="*/ 10000 h 10000"/>
              <a:gd name="connsiteX1" fmla="*/ 7744 w 9410"/>
              <a:gd name="connsiteY1" fmla="*/ 10000 h 10000"/>
              <a:gd name="connsiteX2" fmla="*/ 7301 w 9410"/>
              <a:gd name="connsiteY2" fmla="*/ 0 h 10000"/>
              <a:gd name="connsiteX3" fmla="*/ 6861 w 9410"/>
              <a:gd name="connsiteY3" fmla="*/ 10000 h 10000"/>
              <a:gd name="connsiteX4" fmla="*/ 0 w 9410"/>
              <a:gd name="connsiteY4" fmla="*/ 10000 h 10000"/>
              <a:gd name="connsiteX0" fmla="*/ 10635 w 10635"/>
              <a:gd name="connsiteY0" fmla="*/ 10000 h 10000"/>
              <a:gd name="connsiteX1" fmla="*/ 8865 w 10635"/>
              <a:gd name="connsiteY1" fmla="*/ 10000 h 10000"/>
              <a:gd name="connsiteX2" fmla="*/ 8394 w 10635"/>
              <a:gd name="connsiteY2" fmla="*/ 0 h 10000"/>
              <a:gd name="connsiteX3" fmla="*/ 7926 w 10635"/>
              <a:gd name="connsiteY3" fmla="*/ 10000 h 10000"/>
              <a:gd name="connsiteX4" fmla="*/ 0 w 10635"/>
              <a:gd name="connsiteY4" fmla="*/ 10000 h 10000"/>
              <a:gd name="connsiteX0" fmla="*/ 10701 w 10701"/>
              <a:gd name="connsiteY0" fmla="*/ 10000 h 10000"/>
              <a:gd name="connsiteX1" fmla="*/ 8865 w 10701"/>
              <a:gd name="connsiteY1" fmla="*/ 10000 h 10000"/>
              <a:gd name="connsiteX2" fmla="*/ 8394 w 10701"/>
              <a:gd name="connsiteY2" fmla="*/ 0 h 10000"/>
              <a:gd name="connsiteX3" fmla="*/ 7926 w 10701"/>
              <a:gd name="connsiteY3" fmla="*/ 10000 h 10000"/>
              <a:gd name="connsiteX4" fmla="*/ 0 w 10701"/>
              <a:gd name="connsiteY4" fmla="*/ 10000 h 10000"/>
              <a:gd name="connsiteX0" fmla="*/ 10629 w 10629"/>
              <a:gd name="connsiteY0" fmla="*/ 10000 h 10000"/>
              <a:gd name="connsiteX1" fmla="*/ 8793 w 10629"/>
              <a:gd name="connsiteY1" fmla="*/ 10000 h 10000"/>
              <a:gd name="connsiteX2" fmla="*/ 8322 w 10629"/>
              <a:gd name="connsiteY2" fmla="*/ 0 h 10000"/>
              <a:gd name="connsiteX3" fmla="*/ 7854 w 10629"/>
              <a:gd name="connsiteY3" fmla="*/ 10000 h 10000"/>
              <a:gd name="connsiteX4" fmla="*/ 0 w 10629"/>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9" h="10000">
                <a:moveTo>
                  <a:pt x="10629" y="10000"/>
                </a:moveTo>
                <a:lnTo>
                  <a:pt x="8793" y="10000"/>
                </a:lnTo>
                <a:cubicBezTo>
                  <a:pt x="8615" y="10000"/>
                  <a:pt x="8551" y="0"/>
                  <a:pt x="8322" y="0"/>
                </a:cubicBezTo>
                <a:cubicBezTo>
                  <a:pt x="8092" y="0"/>
                  <a:pt x="8032" y="10000"/>
                  <a:pt x="7854" y="10000"/>
                </a:cubicBezTo>
                <a:lnTo>
                  <a:pt x="0" y="10000"/>
                </a:lnTo>
              </a:path>
            </a:pathLst>
          </a:custGeom>
          <a:noFill/>
          <a:ln w="6350" cap="flat" cmpd="sng">
            <a:solidFill>
              <a:schemeClr val="bg2"/>
            </a:solidFill>
            <a:prstDash val="solid"/>
            <a:miter lim="800000"/>
            <a:headEnd/>
            <a:tailEnd/>
          </a:ln>
          <a:extLst/>
        </p:spPr>
        <p:txBody>
          <a:bodyPr/>
          <a:lstStyle/>
          <a:p>
            <a:pPr>
              <a:defRPr/>
            </a:pPr>
            <a:endParaRPr lang="en-US" sz="1800">
              <a:latin typeface="Arial" charset="0"/>
              <a:ea typeface="+mn-ea"/>
              <a:cs typeface="Arial" charset="0"/>
            </a:endParaRPr>
          </a:p>
        </p:txBody>
      </p:sp>
      <p:pic>
        <p:nvPicPr>
          <p:cNvPr id="7" name="Picture 4" descr="Logo-Safran_Descripteurs"/>
          <p:cNvPicPr>
            <a:picLocks noChangeAspect="1" noChangeArrowheads="1"/>
          </p:cNvPicPr>
          <p:nvPr userDrawn="1"/>
        </p:nvPicPr>
        <p:blipFill>
          <a:blip r:embed="rId2" cstate="print"/>
          <a:srcRect/>
          <a:stretch>
            <a:fillRect/>
          </a:stretch>
        </p:blipFill>
        <p:spPr bwMode="auto">
          <a:xfrm>
            <a:off x="7551738" y="6321425"/>
            <a:ext cx="1577975" cy="454025"/>
          </a:xfrm>
          <a:prstGeom prst="rect">
            <a:avLst/>
          </a:prstGeom>
          <a:noFill/>
          <a:ln w="9525">
            <a:noFill/>
            <a:miter lim="800000"/>
            <a:headEnd/>
            <a:tailEnd/>
          </a:ln>
        </p:spPr>
      </p:pic>
      <p:sp>
        <p:nvSpPr>
          <p:cNvPr id="3074" name="Rectangle 2"/>
          <p:cNvSpPr>
            <a:spLocks noGrp="1" noChangeArrowheads="1"/>
          </p:cNvSpPr>
          <p:nvPr>
            <p:ph type="ctrTitle"/>
          </p:nvPr>
        </p:nvSpPr>
        <p:spPr>
          <a:xfrm>
            <a:off x="742950" y="2997200"/>
            <a:ext cx="8420100" cy="3168104"/>
          </a:xfrm>
          <a:noFill/>
        </p:spPr>
        <p:txBody>
          <a:bodyPr anchor="t"/>
          <a:lstStyle>
            <a:lvl1pPr>
              <a:defRPr sz="3600" b="0" cap="none" baseline="0">
                <a:solidFill>
                  <a:schemeClr val="accent1"/>
                </a:solidFill>
              </a:defRPr>
            </a:lvl1pPr>
          </a:lstStyle>
          <a:p>
            <a:pPr lvl="0"/>
            <a:r>
              <a:rPr lang="en-US" noProof="0" dirty="0" err="1" smtClean="0"/>
              <a:t>Cliquez</a:t>
            </a:r>
            <a:r>
              <a:rPr lang="en-US" noProof="0" dirty="0" smtClean="0"/>
              <a:t> pour modifier le style du </a:t>
            </a:r>
            <a:r>
              <a:rPr lang="en-US" noProof="0" dirty="0" err="1" smtClean="0"/>
              <a:t>titre</a:t>
            </a:r>
            <a:endParaRPr lang="en-US" noProof="0" dirty="0" smtClean="0"/>
          </a:p>
        </p:txBody>
      </p:sp>
      <p:sp>
        <p:nvSpPr>
          <p:cNvPr id="3075" name="Rectangle 3"/>
          <p:cNvSpPr>
            <a:spLocks noGrp="1" noChangeArrowheads="1"/>
          </p:cNvSpPr>
          <p:nvPr>
            <p:ph type="subTitle" idx="1"/>
          </p:nvPr>
        </p:nvSpPr>
        <p:spPr>
          <a:xfrm>
            <a:off x="741231" y="2133601"/>
            <a:ext cx="6934200" cy="815975"/>
          </a:xfrm>
        </p:spPr>
        <p:txBody>
          <a:bodyPr anchor="b"/>
          <a:lstStyle>
            <a:lvl1pPr marL="0" indent="0">
              <a:buFont typeface="Wingdings" pitchFamily="2" charset="2"/>
              <a:buNone/>
              <a:defRPr sz="4000">
                <a:solidFill>
                  <a:schemeClr val="accent1"/>
                </a:solidFill>
              </a:defRPr>
            </a:lvl1pPr>
          </a:lstStyle>
          <a:p>
            <a:pPr lvl="0"/>
            <a:r>
              <a:rPr lang="en-US" noProof="0" dirty="0" err="1" smtClean="0"/>
              <a:t>Cliquez</a:t>
            </a:r>
            <a:r>
              <a:rPr lang="en-US" noProof="0" dirty="0" smtClean="0"/>
              <a:t> pour modifier le style des sous-</a:t>
            </a:r>
            <a:r>
              <a:rPr lang="en-US" noProof="0" dirty="0" err="1" smtClean="0"/>
              <a:t>titres</a:t>
            </a:r>
            <a:r>
              <a:rPr lang="en-US" noProof="0" dirty="0" smtClean="0"/>
              <a:t> du masque</a:t>
            </a:r>
          </a:p>
        </p:txBody>
      </p:sp>
      <p:sp>
        <p:nvSpPr>
          <p:cNvPr id="8" name="Espace réservé du pied de page 1"/>
          <p:cNvSpPr>
            <a:spLocks noGrp="1"/>
          </p:cNvSpPr>
          <p:nvPr>
            <p:ph type="ftr" sz="quarter" idx="10"/>
          </p:nvPr>
        </p:nvSpPr>
        <p:spPr>
          <a:xfrm>
            <a:off x="723900" y="6396038"/>
            <a:ext cx="6267450" cy="215900"/>
          </a:xfrm>
          <a:prstGeom prst="rect">
            <a:avLst/>
          </a:prstGeom>
          <a:extLst/>
        </p:spPr>
        <p:txBody>
          <a:bodyPr wrap="square" lIns="0" anchor="ctr">
            <a:spAutoFit/>
          </a:bodyPr>
          <a:lstStyle>
            <a:lvl1pPr>
              <a:spcBef>
                <a:spcPct val="50000"/>
              </a:spcBef>
              <a:defRPr lang="fr-FR" sz="800">
                <a:latin typeface="Arial" charset="0"/>
                <a:ea typeface="+mn-ea"/>
                <a:cs typeface="Arial" charset="0"/>
              </a:defRPr>
            </a:lvl1pPr>
          </a:lstStyle>
          <a:p>
            <a:pPr>
              <a:defRPr/>
            </a:pPr>
            <a:r>
              <a:rPr lang="en-US"/>
              <a:t>CONFIDENTIAL / DATE / DEPARTMENT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0" y="0"/>
            <a:ext cx="9906000" cy="908050"/>
          </a:xfrm>
          <a:prstGeom prst="rect">
            <a:avLst/>
          </a:prstGeom>
          <a:solidFill>
            <a:schemeClr val="accent2"/>
          </a:solidFill>
          <a:ln>
            <a:noFill/>
          </a:ln>
          <a:effectLst/>
          <a:extLst/>
        </p:spPr>
        <p:txBody>
          <a:bodyPr wrap="none" anchor="ctr"/>
          <a:lstStyle/>
          <a:p>
            <a:pPr>
              <a:defRPr/>
            </a:pPr>
            <a:endParaRPr lang="en-US" sz="1800">
              <a:latin typeface="Arial" charset="0"/>
              <a:ea typeface="+mn-ea"/>
              <a:cs typeface="Arial" charset="0"/>
            </a:endParaRPr>
          </a:p>
        </p:txBody>
      </p:sp>
      <p:sp>
        <p:nvSpPr>
          <p:cNvPr id="5" name="Line 8"/>
          <p:cNvSpPr>
            <a:spLocks noChangeShapeType="1"/>
          </p:cNvSpPr>
          <p:nvPr userDrawn="1"/>
        </p:nvSpPr>
        <p:spPr bwMode="auto">
          <a:xfrm>
            <a:off x="0" y="6299200"/>
            <a:ext cx="9902825" cy="0"/>
          </a:xfrm>
          <a:prstGeom prst="line">
            <a:avLst/>
          </a:prstGeom>
          <a:noFill/>
          <a:ln w="6350">
            <a:solidFill>
              <a:schemeClr val="bg2"/>
            </a:solidFill>
            <a:round/>
            <a:headEnd/>
            <a:tailEnd/>
          </a:ln>
          <a:effectLst/>
          <a:extLst/>
        </p:spPr>
        <p:txBody>
          <a:bodyPr/>
          <a:lstStyle/>
          <a:p>
            <a:pPr>
              <a:defRPr/>
            </a:pPr>
            <a:endParaRPr lang="en-US" sz="1800">
              <a:latin typeface="Arial" charset="0"/>
              <a:ea typeface="+mn-ea"/>
              <a:cs typeface="Arial" charset="0"/>
            </a:endParaRPr>
          </a:p>
        </p:txBody>
      </p:sp>
      <p:sp>
        <p:nvSpPr>
          <p:cNvPr id="6" name="Text Box 9"/>
          <p:cNvSpPr txBox="1">
            <a:spLocks noChangeArrowheads="1"/>
          </p:cNvSpPr>
          <p:nvPr userDrawn="1"/>
        </p:nvSpPr>
        <p:spPr bwMode="auto">
          <a:xfrm>
            <a:off x="193675" y="6396038"/>
            <a:ext cx="546100" cy="214312"/>
          </a:xfrm>
          <a:prstGeom prst="rect">
            <a:avLst/>
          </a:prstGeom>
          <a:noFill/>
          <a:ln>
            <a:noFill/>
          </a:ln>
          <a:effectLst/>
          <a:extLst/>
        </p:spPr>
        <p:txBody>
          <a:bodyPr anchor="ctr">
            <a:prstTxWarp prst="textNoShape">
              <a:avLst/>
            </a:prstTxWarp>
            <a:spAutoFit/>
          </a:bodyPr>
          <a:lstStyle/>
          <a:p>
            <a:pPr algn="r">
              <a:spcBef>
                <a:spcPct val="50000"/>
              </a:spcBef>
            </a:pPr>
            <a:fld id="{23FB4203-5F05-4DE9-8004-B8220597A8FB}" type="slidenum">
              <a:rPr lang="en-US" sz="800">
                <a:ea typeface="Arial" pitchFamily="-60" charset="0"/>
                <a:cs typeface="Arial" pitchFamily="-60" charset="0"/>
              </a:rPr>
              <a:pPr algn="r">
                <a:spcBef>
                  <a:spcPct val="50000"/>
                </a:spcBef>
              </a:pPr>
              <a:t>‹#›</a:t>
            </a:fld>
            <a:r>
              <a:rPr lang="en-US" sz="800" dirty="0">
                <a:ea typeface="Arial" pitchFamily="-60" charset="0"/>
                <a:cs typeface="Arial" pitchFamily="-60" charset="0"/>
              </a:rPr>
              <a:t> </a:t>
            </a:r>
            <a:r>
              <a:rPr lang="en-US" sz="800" dirty="0" smtClean="0">
                <a:ea typeface="Arial" pitchFamily="-60" charset="0"/>
                <a:cs typeface="Arial" pitchFamily="-60" charset="0"/>
              </a:rPr>
              <a:t>/</a:t>
            </a:r>
            <a:endParaRPr lang="en-US" sz="800" dirty="0">
              <a:ea typeface="Arial" pitchFamily="-60" charset="0"/>
              <a:cs typeface="Arial" pitchFamily="-60" charset="0"/>
            </a:endParaRPr>
          </a:p>
        </p:txBody>
      </p:sp>
      <p:sp>
        <p:nvSpPr>
          <p:cNvPr id="2" name="Titre 1"/>
          <p:cNvSpPr>
            <a:spLocks noGrp="1"/>
          </p:cNvSpPr>
          <p:nvPr>
            <p:ph type="title"/>
          </p:nvPr>
        </p:nvSpPr>
        <p:spPr/>
        <p:txBody>
          <a:bodyPr/>
          <a:lstStyle/>
          <a:p>
            <a:r>
              <a:rPr lang="en-US" dirty="0" err="1" smtClean="0"/>
              <a:t>Modifiez</a:t>
            </a:r>
            <a:r>
              <a:rPr lang="en-US" dirty="0" smtClean="0"/>
              <a:t> le style du </a:t>
            </a:r>
            <a:r>
              <a:rPr lang="en-US" dirty="0" err="1" smtClean="0"/>
              <a:t>titre</a:t>
            </a:r>
            <a:endParaRPr lang="en-US" dirty="0"/>
          </a:p>
        </p:txBody>
      </p:sp>
      <p:sp>
        <p:nvSpPr>
          <p:cNvPr id="3" name="Espace réservé du contenu 2"/>
          <p:cNvSpPr>
            <a:spLocks noGrp="1"/>
          </p:cNvSpPr>
          <p:nvPr>
            <p:ph idx="1"/>
          </p:nvPr>
        </p:nvSpPr>
        <p:spPr/>
        <p:txBody>
          <a:bodyPr/>
          <a:lstStyle/>
          <a:p>
            <a:pPr lvl="0"/>
            <a:r>
              <a:rPr lang="en-US" dirty="0" err="1" smtClean="0"/>
              <a:t>Modifiez</a:t>
            </a:r>
            <a:r>
              <a:rPr lang="en-US" dirty="0" smtClean="0"/>
              <a:t>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5" name="Freeform 5"/>
          <p:cNvSpPr>
            <a:spLocks/>
          </p:cNvSpPr>
          <p:nvPr userDrawn="1"/>
        </p:nvSpPr>
        <p:spPr bwMode="auto">
          <a:xfrm>
            <a:off x="1588" y="6237288"/>
            <a:ext cx="9904412" cy="61912"/>
          </a:xfrm>
          <a:custGeom>
            <a:avLst/>
            <a:gdLst>
              <a:gd name="T0" fmla="*/ 3479 w 3479"/>
              <a:gd name="T1" fmla="*/ 23 h 23"/>
              <a:gd name="T2" fmla="*/ 2694 w 3479"/>
              <a:gd name="T3" fmla="*/ 23 h 23"/>
              <a:gd name="T4" fmla="*/ 2540 w 3479"/>
              <a:gd name="T5" fmla="*/ 0 h 23"/>
              <a:gd name="T6" fmla="*/ 2387 w 3479"/>
              <a:gd name="T7" fmla="*/ 23 h 23"/>
              <a:gd name="T8" fmla="*/ 0 w 3479"/>
              <a:gd name="T9" fmla="*/ 23 h 23"/>
              <a:gd name="connsiteX0" fmla="*/ 10000 w 10000"/>
              <a:gd name="connsiteY0" fmla="*/ 10000 h 10000"/>
              <a:gd name="connsiteX1" fmla="*/ 7744 w 10000"/>
              <a:gd name="connsiteY1" fmla="*/ 10000 h 10000"/>
              <a:gd name="connsiteX2" fmla="*/ 7301 w 10000"/>
              <a:gd name="connsiteY2" fmla="*/ 0 h 10000"/>
              <a:gd name="connsiteX3" fmla="*/ 6861 w 10000"/>
              <a:gd name="connsiteY3" fmla="*/ 10000 h 10000"/>
              <a:gd name="connsiteX4" fmla="*/ 0 w 10000"/>
              <a:gd name="connsiteY4" fmla="*/ 10000 h 10000"/>
              <a:gd name="connsiteX0" fmla="*/ 9410 w 9410"/>
              <a:gd name="connsiteY0" fmla="*/ 10000 h 10000"/>
              <a:gd name="connsiteX1" fmla="*/ 7744 w 9410"/>
              <a:gd name="connsiteY1" fmla="*/ 10000 h 10000"/>
              <a:gd name="connsiteX2" fmla="*/ 7301 w 9410"/>
              <a:gd name="connsiteY2" fmla="*/ 0 h 10000"/>
              <a:gd name="connsiteX3" fmla="*/ 6861 w 9410"/>
              <a:gd name="connsiteY3" fmla="*/ 10000 h 10000"/>
              <a:gd name="connsiteX4" fmla="*/ 0 w 9410"/>
              <a:gd name="connsiteY4" fmla="*/ 10000 h 10000"/>
              <a:gd name="connsiteX0" fmla="*/ 10635 w 10635"/>
              <a:gd name="connsiteY0" fmla="*/ 10000 h 10000"/>
              <a:gd name="connsiteX1" fmla="*/ 8865 w 10635"/>
              <a:gd name="connsiteY1" fmla="*/ 10000 h 10000"/>
              <a:gd name="connsiteX2" fmla="*/ 8394 w 10635"/>
              <a:gd name="connsiteY2" fmla="*/ 0 h 10000"/>
              <a:gd name="connsiteX3" fmla="*/ 7926 w 10635"/>
              <a:gd name="connsiteY3" fmla="*/ 10000 h 10000"/>
              <a:gd name="connsiteX4" fmla="*/ 0 w 10635"/>
              <a:gd name="connsiteY4" fmla="*/ 10000 h 10000"/>
              <a:gd name="connsiteX0" fmla="*/ 10701 w 10701"/>
              <a:gd name="connsiteY0" fmla="*/ 10000 h 10000"/>
              <a:gd name="connsiteX1" fmla="*/ 8865 w 10701"/>
              <a:gd name="connsiteY1" fmla="*/ 10000 h 10000"/>
              <a:gd name="connsiteX2" fmla="*/ 8394 w 10701"/>
              <a:gd name="connsiteY2" fmla="*/ 0 h 10000"/>
              <a:gd name="connsiteX3" fmla="*/ 7926 w 10701"/>
              <a:gd name="connsiteY3" fmla="*/ 10000 h 10000"/>
              <a:gd name="connsiteX4" fmla="*/ 0 w 10701"/>
              <a:gd name="connsiteY4" fmla="*/ 10000 h 10000"/>
              <a:gd name="connsiteX0" fmla="*/ 10629 w 10629"/>
              <a:gd name="connsiteY0" fmla="*/ 10000 h 10000"/>
              <a:gd name="connsiteX1" fmla="*/ 8793 w 10629"/>
              <a:gd name="connsiteY1" fmla="*/ 10000 h 10000"/>
              <a:gd name="connsiteX2" fmla="*/ 8322 w 10629"/>
              <a:gd name="connsiteY2" fmla="*/ 0 h 10000"/>
              <a:gd name="connsiteX3" fmla="*/ 7854 w 10629"/>
              <a:gd name="connsiteY3" fmla="*/ 10000 h 10000"/>
              <a:gd name="connsiteX4" fmla="*/ 0 w 10629"/>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9" h="10000">
                <a:moveTo>
                  <a:pt x="10629" y="10000"/>
                </a:moveTo>
                <a:lnTo>
                  <a:pt x="8793" y="10000"/>
                </a:lnTo>
                <a:cubicBezTo>
                  <a:pt x="8615" y="10000"/>
                  <a:pt x="8551" y="0"/>
                  <a:pt x="8322" y="0"/>
                </a:cubicBezTo>
                <a:cubicBezTo>
                  <a:pt x="8092" y="0"/>
                  <a:pt x="8032" y="10000"/>
                  <a:pt x="7854" y="10000"/>
                </a:cubicBezTo>
                <a:lnTo>
                  <a:pt x="0" y="10000"/>
                </a:lnTo>
              </a:path>
            </a:pathLst>
          </a:custGeom>
          <a:noFill/>
          <a:ln w="6350" cap="flat" cmpd="sng">
            <a:solidFill>
              <a:schemeClr val="bg2"/>
            </a:solidFill>
            <a:prstDash val="solid"/>
            <a:miter lim="800000"/>
            <a:headEnd/>
            <a:tailEnd/>
          </a:ln>
          <a:extLst/>
        </p:spPr>
        <p:txBody>
          <a:bodyPr/>
          <a:lstStyle/>
          <a:p>
            <a:pPr>
              <a:defRPr/>
            </a:pPr>
            <a:endParaRPr lang="en-US" sz="1800">
              <a:latin typeface="Arial" charset="0"/>
              <a:ea typeface="+mn-ea"/>
              <a:cs typeface="Arial" charset="0"/>
            </a:endParaRPr>
          </a:p>
        </p:txBody>
      </p:sp>
      <p:sp>
        <p:nvSpPr>
          <p:cNvPr id="18434" name="Rectangle 2"/>
          <p:cNvSpPr>
            <a:spLocks noGrp="1" noChangeArrowheads="1"/>
          </p:cNvSpPr>
          <p:nvPr>
            <p:ph type="ctrTitle"/>
          </p:nvPr>
        </p:nvSpPr>
        <p:spPr>
          <a:xfrm>
            <a:off x="742950" y="1193800"/>
            <a:ext cx="8420100" cy="2235200"/>
          </a:xfrm>
          <a:noFill/>
        </p:spPr>
        <p:txBody>
          <a:bodyPr anchor="b"/>
          <a:lstStyle>
            <a:lvl1pPr>
              <a:defRPr sz="4400" cap="none" baseline="0">
                <a:solidFill>
                  <a:schemeClr val="accent1"/>
                </a:solidFill>
              </a:defRPr>
            </a:lvl1pPr>
          </a:lstStyle>
          <a:p>
            <a:pPr lvl="0"/>
            <a:r>
              <a:rPr lang="en-US" noProof="0" dirty="0" err="1" smtClean="0"/>
              <a:t>Cliquez</a:t>
            </a:r>
            <a:r>
              <a:rPr lang="en-US" noProof="0" dirty="0" smtClean="0"/>
              <a:t> pour modifier le style du </a:t>
            </a:r>
            <a:r>
              <a:rPr lang="en-US" noProof="0" dirty="0" err="1" smtClean="0"/>
              <a:t>titre</a:t>
            </a:r>
            <a:endParaRPr lang="en-US" noProof="0" dirty="0" smtClean="0"/>
          </a:p>
        </p:txBody>
      </p:sp>
      <p:sp>
        <p:nvSpPr>
          <p:cNvPr id="18435" name="Rectangle 3"/>
          <p:cNvSpPr>
            <a:spLocks noGrp="1" noChangeArrowheads="1"/>
          </p:cNvSpPr>
          <p:nvPr>
            <p:ph type="subTitle" idx="1"/>
          </p:nvPr>
        </p:nvSpPr>
        <p:spPr>
          <a:xfrm>
            <a:off x="741231" y="3981450"/>
            <a:ext cx="6934200" cy="2183854"/>
          </a:xfrm>
        </p:spPr>
        <p:txBody>
          <a:bodyPr/>
          <a:lstStyle>
            <a:lvl1pPr marL="0" indent="0">
              <a:spcBef>
                <a:spcPct val="10000"/>
              </a:spcBef>
              <a:buFont typeface="Wingdings" pitchFamily="2" charset="2"/>
              <a:buNone/>
              <a:defRPr sz="3200" b="0"/>
            </a:lvl1pPr>
          </a:lstStyle>
          <a:p>
            <a:pPr lvl="0"/>
            <a:r>
              <a:rPr lang="en-US" noProof="0" dirty="0" err="1" smtClean="0"/>
              <a:t>Cliquez</a:t>
            </a:r>
            <a:r>
              <a:rPr lang="en-US" noProof="0" dirty="0" smtClean="0"/>
              <a:t> pour modifier le style des sous-</a:t>
            </a:r>
            <a:r>
              <a:rPr lang="en-US" noProof="0" dirty="0" err="1" smtClean="0"/>
              <a:t>titres</a:t>
            </a:r>
            <a:r>
              <a:rPr lang="en-US" noProof="0" dirty="0" smtClean="0"/>
              <a:t> du masque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3675" y="0"/>
            <a:ext cx="9518650" cy="908050"/>
          </a:xfrm>
          <a:prstGeom prst="rect">
            <a:avLst/>
          </a:prstGeom>
          <a:solidFill>
            <a:schemeClr val="accent2"/>
          </a:solidFill>
          <a:ln>
            <a:noFill/>
          </a:ln>
          <a:effectLst/>
          <a:extLst/>
        </p:spPr>
        <p:txBody>
          <a:bodyPr vert="horz" wrap="square" lIns="91440" tIns="45720" rIns="91440" bIns="45720" numCol="1" anchor="ctr" anchorCtr="0" compatLnSpc="1">
            <a:prstTxWarp prst="textNoShape">
              <a:avLst/>
            </a:prstTxWarp>
          </a:bodyPr>
          <a:lstStyle/>
          <a:p>
            <a:pPr lvl="0"/>
            <a:r>
              <a:rPr lang="en-US"/>
              <a:t>Cliquez et modifiez le titre</a:t>
            </a:r>
          </a:p>
        </p:txBody>
      </p:sp>
      <p:sp>
        <p:nvSpPr>
          <p:cNvPr id="1027" name="Rectangle 3"/>
          <p:cNvSpPr>
            <a:spLocks noGrp="1" noChangeArrowheads="1"/>
          </p:cNvSpPr>
          <p:nvPr>
            <p:ph type="body" idx="1"/>
          </p:nvPr>
        </p:nvSpPr>
        <p:spPr bwMode="auto">
          <a:xfrm>
            <a:off x="193675" y="1125538"/>
            <a:ext cx="951865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sldNum="0" hdr="0" dt="0"/>
  <p:txStyles>
    <p:titleStyle>
      <a:lvl1pPr algn="l" rtl="0" eaLnBrk="0" fontAlgn="base" hangingPunct="0">
        <a:spcBef>
          <a:spcPct val="0"/>
        </a:spcBef>
        <a:spcAft>
          <a:spcPct val="0"/>
        </a:spcAft>
        <a:defRPr sz="2800" b="1" cap="all">
          <a:solidFill>
            <a:schemeClr val="tx2"/>
          </a:solidFill>
          <a:latin typeface="Arial" pitchFamily="-60" charset="0"/>
          <a:ea typeface="+mj-ea"/>
          <a:cs typeface="+mj-cs"/>
        </a:defRPr>
      </a:lvl1pPr>
      <a:lvl2pPr algn="l" rtl="0" eaLnBrk="0" fontAlgn="base" hangingPunct="0">
        <a:spcBef>
          <a:spcPct val="0"/>
        </a:spcBef>
        <a:spcAft>
          <a:spcPct val="0"/>
        </a:spcAft>
        <a:defRPr sz="2800" b="1">
          <a:solidFill>
            <a:schemeClr val="tx2"/>
          </a:solidFill>
          <a:latin typeface="Arial" charset="0"/>
          <a:ea typeface="ＭＳ Ｐゴシック" pitchFamily="-60" charset="-128"/>
          <a:cs typeface="ＭＳ Ｐゴシック" pitchFamily="-60" charset="-128"/>
        </a:defRPr>
      </a:lvl2pPr>
      <a:lvl3pPr algn="l" rtl="0" eaLnBrk="0" fontAlgn="base" hangingPunct="0">
        <a:spcBef>
          <a:spcPct val="0"/>
        </a:spcBef>
        <a:spcAft>
          <a:spcPct val="0"/>
        </a:spcAft>
        <a:defRPr sz="2800" b="1">
          <a:solidFill>
            <a:schemeClr val="tx2"/>
          </a:solidFill>
          <a:latin typeface="Arial" charset="0"/>
          <a:ea typeface="ＭＳ Ｐゴシック" pitchFamily="-60" charset="-128"/>
          <a:cs typeface="ＭＳ Ｐゴシック" pitchFamily="-60" charset="-128"/>
        </a:defRPr>
      </a:lvl3pPr>
      <a:lvl4pPr algn="l" rtl="0" eaLnBrk="0" fontAlgn="base" hangingPunct="0">
        <a:spcBef>
          <a:spcPct val="0"/>
        </a:spcBef>
        <a:spcAft>
          <a:spcPct val="0"/>
        </a:spcAft>
        <a:defRPr sz="2800" b="1">
          <a:solidFill>
            <a:schemeClr val="tx2"/>
          </a:solidFill>
          <a:latin typeface="Arial" charset="0"/>
          <a:ea typeface="ＭＳ Ｐゴシック" pitchFamily="-60" charset="-128"/>
          <a:cs typeface="ＭＳ Ｐゴシック" pitchFamily="-60" charset="-128"/>
        </a:defRPr>
      </a:lvl4pPr>
      <a:lvl5pPr algn="l" rtl="0" eaLnBrk="0" fontAlgn="base" hangingPunct="0">
        <a:spcBef>
          <a:spcPct val="0"/>
        </a:spcBef>
        <a:spcAft>
          <a:spcPct val="0"/>
        </a:spcAft>
        <a:defRPr sz="2800" b="1">
          <a:solidFill>
            <a:schemeClr val="tx2"/>
          </a:solidFill>
          <a:latin typeface="Arial" charset="0"/>
          <a:ea typeface="ＭＳ Ｐゴシック" pitchFamily="-60" charset="-128"/>
          <a:cs typeface="ＭＳ Ｐゴシック" pitchFamily="-60" charset="-128"/>
        </a:defRPr>
      </a:lvl5pPr>
      <a:lvl6pPr marL="457200" algn="l" rtl="0" fontAlgn="base">
        <a:spcBef>
          <a:spcPct val="0"/>
        </a:spcBef>
        <a:spcAft>
          <a:spcPct val="0"/>
        </a:spcAft>
        <a:defRPr sz="2800" b="1">
          <a:solidFill>
            <a:schemeClr val="tx2"/>
          </a:solidFill>
          <a:latin typeface="Arial" charset="0"/>
          <a:cs typeface="Arial" charset="0"/>
        </a:defRPr>
      </a:lvl6pPr>
      <a:lvl7pPr marL="914400" algn="l" rtl="0" fontAlgn="base">
        <a:spcBef>
          <a:spcPct val="0"/>
        </a:spcBef>
        <a:spcAft>
          <a:spcPct val="0"/>
        </a:spcAft>
        <a:defRPr sz="2800" b="1">
          <a:solidFill>
            <a:schemeClr val="tx2"/>
          </a:solidFill>
          <a:latin typeface="Arial" charset="0"/>
          <a:cs typeface="Arial" charset="0"/>
        </a:defRPr>
      </a:lvl7pPr>
      <a:lvl8pPr marL="1371600" algn="l" rtl="0" fontAlgn="base">
        <a:spcBef>
          <a:spcPct val="0"/>
        </a:spcBef>
        <a:spcAft>
          <a:spcPct val="0"/>
        </a:spcAft>
        <a:defRPr sz="2800" b="1">
          <a:solidFill>
            <a:schemeClr val="tx2"/>
          </a:solidFill>
          <a:latin typeface="Arial" charset="0"/>
          <a:cs typeface="Arial" charset="0"/>
        </a:defRPr>
      </a:lvl8pPr>
      <a:lvl9pPr marL="1828800" algn="l" rtl="0" fontAlgn="base">
        <a:spcBef>
          <a:spcPct val="0"/>
        </a:spcBef>
        <a:spcAft>
          <a:spcPct val="0"/>
        </a:spcAft>
        <a:defRPr sz="2800" b="1">
          <a:solidFill>
            <a:schemeClr val="tx2"/>
          </a:solidFill>
          <a:latin typeface="Arial" charset="0"/>
          <a:cs typeface="Arial" charset="0"/>
        </a:defRPr>
      </a:lvl9pPr>
    </p:titleStyle>
    <p:bodyStyle>
      <a:lvl1pPr marL="271463" indent="-271463" algn="l" rtl="0" eaLnBrk="0" fontAlgn="base" hangingPunct="0">
        <a:spcBef>
          <a:spcPct val="80000"/>
        </a:spcBef>
        <a:spcAft>
          <a:spcPct val="0"/>
        </a:spcAft>
        <a:buClr>
          <a:schemeClr val="accent2"/>
        </a:buClr>
        <a:buSzPct val="80000"/>
        <a:buFont typeface="Wingdings" pitchFamily="-60" charset="2"/>
        <a:buChar char="è"/>
        <a:defRPr sz="2000" b="1">
          <a:solidFill>
            <a:schemeClr val="bg2"/>
          </a:solidFill>
          <a:latin typeface="Arial" pitchFamily="-60" charset="0"/>
          <a:ea typeface="+mn-ea"/>
          <a:cs typeface="+mn-cs"/>
        </a:defRPr>
      </a:lvl1pPr>
      <a:lvl2pPr marL="715963" indent="-265113" algn="l" rtl="0" eaLnBrk="0" fontAlgn="base" hangingPunct="0">
        <a:spcBef>
          <a:spcPct val="15000"/>
        </a:spcBef>
        <a:spcAft>
          <a:spcPct val="0"/>
        </a:spcAft>
        <a:buClr>
          <a:schemeClr val="accent2"/>
        </a:buClr>
        <a:buFont typeface="Wingdings" pitchFamily="-60" charset="2"/>
        <a:buChar char="§"/>
        <a:defRPr>
          <a:solidFill>
            <a:schemeClr val="tx1"/>
          </a:solidFill>
          <a:latin typeface="Arial" pitchFamily="-60" charset="0"/>
          <a:ea typeface="+mn-ea"/>
          <a:cs typeface="+mn-cs"/>
        </a:defRPr>
      </a:lvl2pPr>
      <a:lvl3pPr marL="1160463" indent="-260350" algn="l" rtl="0" eaLnBrk="0" fontAlgn="base" hangingPunct="0">
        <a:spcBef>
          <a:spcPct val="15000"/>
        </a:spcBef>
        <a:spcAft>
          <a:spcPct val="0"/>
        </a:spcAft>
        <a:buClr>
          <a:schemeClr val="accent2"/>
        </a:buClr>
        <a:buFont typeface="Wingdings" pitchFamily="-60" charset="2"/>
        <a:buChar char="ú"/>
        <a:defRPr sz="1600">
          <a:solidFill>
            <a:schemeClr val="tx1"/>
          </a:solidFill>
          <a:latin typeface="Arial" pitchFamily="-60" charset="0"/>
          <a:ea typeface="+mn-ea"/>
          <a:cs typeface="+mn-cs"/>
        </a:defRPr>
      </a:lvl3pPr>
      <a:lvl4pPr marL="1519238" indent="-179388" algn="l" rtl="0" eaLnBrk="0" fontAlgn="base" hangingPunct="0">
        <a:spcBef>
          <a:spcPct val="15000"/>
        </a:spcBef>
        <a:spcAft>
          <a:spcPct val="0"/>
        </a:spcAft>
        <a:buClr>
          <a:schemeClr val="accent2"/>
        </a:buClr>
        <a:buFont typeface="Arial" pitchFamily="-60" charset="0"/>
        <a:buChar char="‒"/>
        <a:defRPr sz="1400">
          <a:solidFill>
            <a:schemeClr val="tx1"/>
          </a:solidFill>
          <a:latin typeface="Arial" pitchFamily="-60" charset="0"/>
          <a:ea typeface="+mn-ea"/>
          <a:cs typeface="+mn-cs"/>
        </a:defRPr>
      </a:lvl4pPr>
      <a:lvl5pPr marL="1878013" indent="-173038" algn="l" rtl="0" eaLnBrk="0" fontAlgn="base" hangingPunct="0">
        <a:spcBef>
          <a:spcPct val="15000"/>
        </a:spcBef>
        <a:spcAft>
          <a:spcPct val="0"/>
        </a:spcAft>
        <a:buClr>
          <a:schemeClr val="accent2"/>
        </a:buClr>
        <a:buFont typeface="Arial" pitchFamily="-60" charset="0"/>
        <a:buChar char="‒"/>
        <a:defRPr sz="1400">
          <a:solidFill>
            <a:schemeClr val="tx1"/>
          </a:solidFill>
          <a:latin typeface="Arial" pitchFamily="-60" charset="0"/>
          <a:ea typeface="+mn-ea"/>
          <a:cs typeface="+mn-cs"/>
        </a:defRPr>
      </a:lvl5pPr>
      <a:lvl6pPr marL="2335213" indent="-173038" algn="l" rtl="0" fontAlgn="base">
        <a:spcBef>
          <a:spcPct val="15000"/>
        </a:spcBef>
        <a:spcAft>
          <a:spcPct val="0"/>
        </a:spcAft>
        <a:buClr>
          <a:schemeClr val="accent2"/>
        </a:buClr>
        <a:buFont typeface="Wingdings" pitchFamily="2" charset="2"/>
        <a:buChar char="§"/>
        <a:defRPr sz="1400">
          <a:solidFill>
            <a:schemeClr val="tx1"/>
          </a:solidFill>
          <a:latin typeface="+mn-lt"/>
          <a:cs typeface="+mn-cs"/>
        </a:defRPr>
      </a:lvl6pPr>
      <a:lvl7pPr marL="2792413" indent="-173038" algn="l" rtl="0" fontAlgn="base">
        <a:spcBef>
          <a:spcPct val="15000"/>
        </a:spcBef>
        <a:spcAft>
          <a:spcPct val="0"/>
        </a:spcAft>
        <a:buClr>
          <a:schemeClr val="accent2"/>
        </a:buClr>
        <a:buFont typeface="Wingdings" pitchFamily="2" charset="2"/>
        <a:buChar char="§"/>
        <a:defRPr sz="1400">
          <a:solidFill>
            <a:schemeClr val="tx1"/>
          </a:solidFill>
          <a:latin typeface="+mn-lt"/>
          <a:cs typeface="+mn-cs"/>
        </a:defRPr>
      </a:lvl7pPr>
      <a:lvl8pPr marL="3249613" indent="-173038" algn="l" rtl="0" fontAlgn="base">
        <a:spcBef>
          <a:spcPct val="15000"/>
        </a:spcBef>
        <a:spcAft>
          <a:spcPct val="0"/>
        </a:spcAft>
        <a:buClr>
          <a:schemeClr val="accent2"/>
        </a:buClr>
        <a:buFont typeface="Wingdings" pitchFamily="2" charset="2"/>
        <a:buChar char="§"/>
        <a:defRPr sz="1400">
          <a:solidFill>
            <a:schemeClr val="tx1"/>
          </a:solidFill>
          <a:latin typeface="+mn-lt"/>
          <a:cs typeface="+mn-cs"/>
        </a:defRPr>
      </a:lvl8pPr>
      <a:lvl9pPr marL="3706813" indent="-173038" algn="l" rtl="0" fontAlgn="base">
        <a:spcBef>
          <a:spcPct val="15000"/>
        </a:spcBef>
        <a:spcAft>
          <a:spcPct val="0"/>
        </a:spcAft>
        <a:buClr>
          <a:schemeClr val="accent2"/>
        </a:buClr>
        <a:buFont typeface="Wingdings" pitchFamily="2" charset="2"/>
        <a:buChar char="§"/>
        <a:defRPr sz="1400">
          <a:solidFill>
            <a:schemeClr val="tx1"/>
          </a:solidFill>
          <a:latin typeface="+mn-lt"/>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ctrTitle"/>
          </p:nvPr>
        </p:nvSpPr>
        <p:spPr>
          <a:xfrm>
            <a:off x="488504" y="2276872"/>
            <a:ext cx="8928992" cy="1944216"/>
          </a:xfrm>
          <a:noFill/>
        </p:spPr>
        <p:txBody>
          <a:bodyPr/>
          <a:lstStyle/>
          <a:p>
            <a:r>
              <a:rPr lang="en-US" sz="4000" dirty="0" smtClean="0"/>
              <a:t>		HEARING VOICES </a:t>
            </a:r>
            <a:br>
              <a:rPr lang="en-US" sz="4000" dirty="0" smtClean="0"/>
            </a:br>
            <a:r>
              <a:rPr lang="en-US" sz="4000" dirty="0" smtClean="0"/>
              <a:t>	The Varieties of Narration</a:t>
            </a:r>
            <a:endParaRPr lang="fr-FR"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Who is the narrator?</a:t>
            </a:r>
            <a:endParaRPr lang="en-US" dirty="0"/>
          </a:p>
        </p:txBody>
      </p:sp>
      <p:sp>
        <p:nvSpPr>
          <p:cNvPr id="3" name="Espace réservé du contenu 2"/>
          <p:cNvSpPr>
            <a:spLocks noGrp="1"/>
          </p:cNvSpPr>
          <p:nvPr>
            <p:ph idx="1"/>
          </p:nvPr>
        </p:nvSpPr>
        <p:spPr>
          <a:xfrm>
            <a:off x="200472" y="1052736"/>
            <a:ext cx="9518650" cy="4895750"/>
          </a:xfrm>
        </p:spPr>
        <p:txBody>
          <a:bodyPr/>
          <a:lstStyle/>
          <a:p>
            <a:pPr>
              <a:buFont typeface="Arial" pitchFamily="34" charset="0"/>
              <a:buChar char="•"/>
            </a:pPr>
            <a:r>
              <a:rPr lang="en-US" sz="2400" dirty="0" smtClean="0">
                <a:solidFill>
                  <a:schemeClr val="bg2">
                    <a:lumMod val="60000"/>
                    <a:lumOff val="40000"/>
                  </a:schemeClr>
                </a:solidFill>
              </a:rPr>
              <a:t>Covertness and overtness</a:t>
            </a:r>
          </a:p>
          <a:p>
            <a:pPr>
              <a:buFont typeface="Wingdings" pitchFamily="2" charset="2"/>
              <a:buChar char="Ø"/>
            </a:pPr>
            <a:r>
              <a:rPr lang="en-US" sz="2200" b="0" dirty="0" smtClean="0">
                <a:solidFill>
                  <a:schemeClr val="tx1"/>
                </a:solidFill>
              </a:rPr>
              <a:t>Covertness: a narrator can be </a:t>
            </a:r>
            <a:r>
              <a:rPr lang="en-US" sz="2200" dirty="0" smtClean="0">
                <a:solidFill>
                  <a:schemeClr val="tx1"/>
                </a:solidFill>
              </a:rPr>
              <a:t>self-effacing</a:t>
            </a:r>
            <a:r>
              <a:rPr lang="en-US" sz="2200" b="0" dirty="0" smtClean="0">
                <a:solidFill>
                  <a:schemeClr val="tx1"/>
                </a:solidFill>
              </a:rPr>
              <a:t> and almost transparent </a:t>
            </a:r>
            <a:r>
              <a:rPr lang="en-US" sz="2200" dirty="0" smtClean="0">
                <a:solidFill>
                  <a:schemeClr val="tx1"/>
                </a:solidFill>
              </a:rPr>
              <a:t>(showing)</a:t>
            </a:r>
            <a:r>
              <a:rPr lang="en-US" sz="2200" b="0" dirty="0" smtClean="0">
                <a:solidFill>
                  <a:schemeClr val="tx1"/>
                </a:solidFill>
              </a:rPr>
              <a:t>, he makes himself </a:t>
            </a:r>
            <a:r>
              <a:rPr lang="en-US" sz="2200" dirty="0" smtClean="0">
                <a:solidFill>
                  <a:schemeClr val="tx1"/>
                </a:solidFill>
              </a:rPr>
              <a:t>discreet</a:t>
            </a:r>
            <a:r>
              <a:rPr lang="en-US" sz="2200" b="0" dirty="0" smtClean="0">
                <a:solidFill>
                  <a:schemeClr val="tx1"/>
                </a:solidFill>
              </a:rPr>
              <a:t> so that it gives the reader the illusion that there is no narrator </a:t>
            </a:r>
          </a:p>
          <a:p>
            <a:pPr marL="0" indent="0">
              <a:buNone/>
            </a:pPr>
            <a:r>
              <a:rPr lang="en-US" sz="2200" b="0" dirty="0" smtClean="0">
                <a:solidFill>
                  <a:schemeClr val="tx1"/>
                </a:solidFill>
              </a:rPr>
              <a:t>Ex: dialogues</a:t>
            </a:r>
          </a:p>
          <a:p>
            <a:pPr marL="0" indent="0">
              <a:buNone/>
            </a:pPr>
            <a:endParaRPr lang="en-US" sz="2200" b="0" dirty="0" smtClean="0">
              <a:solidFill>
                <a:schemeClr val="tx1"/>
              </a:solidFill>
            </a:endParaRPr>
          </a:p>
          <a:p>
            <a:pPr>
              <a:buFont typeface="Wingdings" pitchFamily="2" charset="2"/>
              <a:buChar char="Ø"/>
            </a:pPr>
            <a:r>
              <a:rPr lang="en-US" sz="2200" b="0" dirty="0" smtClean="0">
                <a:solidFill>
                  <a:schemeClr val="tx1"/>
                </a:solidFill>
              </a:rPr>
              <a:t>Overtness: a very present and sometimes even </a:t>
            </a:r>
            <a:r>
              <a:rPr lang="en-US" sz="2200" dirty="0" smtClean="0">
                <a:solidFill>
                  <a:schemeClr val="tx1"/>
                </a:solidFill>
              </a:rPr>
              <a:t>intrusive</a:t>
            </a:r>
            <a:r>
              <a:rPr lang="en-US" sz="2200" b="0" dirty="0" smtClean="0">
                <a:solidFill>
                  <a:schemeClr val="tx1"/>
                </a:solidFill>
              </a:rPr>
              <a:t> narrator </a:t>
            </a:r>
            <a:r>
              <a:rPr lang="en-US" sz="2200" dirty="0" smtClean="0">
                <a:solidFill>
                  <a:schemeClr val="tx1"/>
                </a:solidFill>
              </a:rPr>
              <a:t>(telling)</a:t>
            </a:r>
            <a:r>
              <a:rPr lang="en-US" sz="2200" b="0" dirty="0" smtClean="0">
                <a:solidFill>
                  <a:schemeClr val="tx1"/>
                </a:solidFill>
              </a:rPr>
              <a:t>, he has </a:t>
            </a:r>
            <a:r>
              <a:rPr lang="en-US" sz="2200" dirty="0" smtClean="0">
                <a:solidFill>
                  <a:schemeClr val="tx1"/>
                </a:solidFill>
              </a:rPr>
              <a:t>a distinct personality </a:t>
            </a:r>
            <a:r>
              <a:rPr lang="en-US" sz="2200" b="0" dirty="0" smtClean="0">
                <a:solidFill>
                  <a:schemeClr val="tx1"/>
                </a:solidFill>
              </a:rPr>
              <a:t>and makes his/her opinions known</a:t>
            </a:r>
          </a:p>
          <a:p>
            <a:pPr marL="0" indent="0">
              <a:buNone/>
            </a:pPr>
            <a:r>
              <a:rPr lang="en-US" sz="2200" b="0" dirty="0" smtClean="0">
                <a:solidFill>
                  <a:schemeClr val="tx1"/>
                </a:solidFill>
              </a:rPr>
              <a:t>Ex: descriptions</a:t>
            </a:r>
            <a:endParaRPr lang="en-US" sz="2200" b="0" dirty="0">
              <a:solidFill>
                <a:schemeClr val="tx1"/>
              </a:solidFill>
            </a:endParaRPr>
          </a:p>
        </p:txBody>
      </p:sp>
    </p:spTree>
    <p:extLst>
      <p:ext uri="{BB962C8B-B14F-4D97-AF65-F5344CB8AC3E}">
        <p14:creationId xmlns:p14="http://schemas.microsoft.com/office/powerpoint/2010/main" val="34013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 HEARING OTHER VOICES:</a:t>
            </a:r>
            <a:endParaRPr lang="fr-FR" dirty="0"/>
          </a:p>
        </p:txBody>
      </p:sp>
      <p:sp>
        <p:nvSpPr>
          <p:cNvPr id="3" name="Espace réservé du contenu 2"/>
          <p:cNvSpPr>
            <a:spLocks noGrp="1"/>
          </p:cNvSpPr>
          <p:nvPr>
            <p:ph idx="1"/>
          </p:nvPr>
        </p:nvSpPr>
        <p:spPr>
          <a:xfrm>
            <a:off x="128464" y="908720"/>
            <a:ext cx="9518650" cy="5184576"/>
          </a:xfrm>
        </p:spPr>
        <p:txBody>
          <a:bodyPr/>
          <a:lstStyle/>
          <a:p>
            <a:r>
              <a:rPr lang="en-US" sz="2400" dirty="0" smtClean="0">
                <a:solidFill>
                  <a:schemeClr val="tx1"/>
                </a:solidFill>
              </a:rPr>
              <a:t> </a:t>
            </a:r>
            <a:r>
              <a:rPr lang="en-US" sz="2400" dirty="0" smtClean="0">
                <a:solidFill>
                  <a:schemeClr val="bg2">
                    <a:lumMod val="60000"/>
                    <a:lumOff val="40000"/>
                  </a:schemeClr>
                </a:solidFill>
              </a:rPr>
              <a:t>Narration:</a:t>
            </a:r>
            <a:r>
              <a:rPr lang="en-US" sz="2400" dirty="0" smtClean="0">
                <a:solidFill>
                  <a:schemeClr val="tx1"/>
                </a:solidFill>
              </a:rPr>
              <a:t> </a:t>
            </a:r>
            <a:r>
              <a:rPr lang="en-US" b="0" i="1" dirty="0" smtClean="0">
                <a:solidFill>
                  <a:schemeClr val="tx1"/>
                </a:solidFill>
              </a:rPr>
              <a:t>a juxtaposition of SEVERAL VOICES</a:t>
            </a:r>
            <a:endParaRPr lang="fr-FR" b="0" dirty="0" smtClean="0">
              <a:solidFill>
                <a:schemeClr val="tx1"/>
              </a:solidFill>
            </a:endParaRPr>
          </a:p>
          <a:p>
            <a:r>
              <a:rPr lang="en-US" sz="2400" dirty="0" smtClean="0">
                <a:solidFill>
                  <a:schemeClr val="tx1"/>
                </a:solidFill>
              </a:rPr>
              <a:t> </a:t>
            </a:r>
            <a:r>
              <a:rPr lang="en-US" sz="2400" dirty="0" smtClean="0">
                <a:solidFill>
                  <a:schemeClr val="bg2">
                    <a:lumMod val="60000"/>
                    <a:lumOff val="40000"/>
                  </a:schemeClr>
                </a:solidFill>
              </a:rPr>
              <a:t>The narrator: </a:t>
            </a:r>
            <a:r>
              <a:rPr lang="en-US" b="0" i="1" dirty="0" smtClean="0">
                <a:solidFill>
                  <a:schemeClr val="tx1"/>
                </a:solidFill>
              </a:rPr>
              <a:t>first speaks for Himself or Herself</a:t>
            </a:r>
            <a:endParaRPr lang="fr-FR" b="0" dirty="0">
              <a:solidFill>
                <a:schemeClr val="tx1"/>
              </a:solidFill>
            </a:endParaRPr>
          </a:p>
          <a:p>
            <a:r>
              <a:rPr lang="en-US" sz="2400" dirty="0" smtClean="0">
                <a:solidFill>
                  <a:schemeClr val="tx1"/>
                </a:solidFill>
              </a:rPr>
              <a:t> </a:t>
            </a:r>
            <a:r>
              <a:rPr lang="en-US" sz="2400" dirty="0" smtClean="0">
                <a:solidFill>
                  <a:schemeClr val="bg2">
                    <a:lumMod val="60000"/>
                    <a:lumOff val="40000"/>
                  </a:schemeClr>
                </a:solidFill>
              </a:rPr>
              <a:t>The narrator: </a:t>
            </a:r>
            <a:r>
              <a:rPr lang="en-US" b="0" i="1" dirty="0" smtClean="0">
                <a:solidFill>
                  <a:schemeClr val="tx1"/>
                </a:solidFill>
              </a:rPr>
              <a:t>a spokesman or spokeswoman for the characters</a:t>
            </a:r>
            <a:endParaRPr lang="en-US" i="1" dirty="0" smtClean="0">
              <a:solidFill>
                <a:schemeClr val="tx1"/>
              </a:solidFill>
            </a:endParaRPr>
          </a:p>
          <a:p>
            <a:r>
              <a:rPr lang="en-US" sz="2400" dirty="0" smtClean="0">
                <a:solidFill>
                  <a:schemeClr val="tx1"/>
                </a:solidFill>
              </a:rPr>
              <a:t> </a:t>
            </a:r>
            <a:r>
              <a:rPr lang="en-US" sz="2400" dirty="0" smtClean="0">
                <a:solidFill>
                  <a:schemeClr val="bg2">
                    <a:lumMod val="60000"/>
                    <a:lumOff val="40000"/>
                  </a:schemeClr>
                </a:solidFill>
              </a:rPr>
              <a:t>Once the NARRATOR’ has been heard:</a:t>
            </a:r>
          </a:p>
          <a:p>
            <a:pPr lvl="1"/>
            <a:r>
              <a:rPr lang="en-US" sz="2000" dirty="0" smtClean="0"/>
              <a:t>It will be used as a</a:t>
            </a:r>
            <a:r>
              <a:rPr lang="en-US" sz="2000" b="1" dirty="0" smtClean="0"/>
              <a:t> reference </a:t>
            </a:r>
            <a:r>
              <a:rPr lang="en-US" sz="2000" dirty="0" smtClean="0"/>
              <a:t>throughout the text</a:t>
            </a:r>
          </a:p>
          <a:p>
            <a:pPr lvl="1"/>
            <a:r>
              <a:rPr lang="en-US" sz="2000" dirty="0" smtClean="0"/>
              <a:t> The </a:t>
            </a:r>
            <a:r>
              <a:rPr lang="en-US" sz="2000" b="1" dirty="0" smtClean="0"/>
              <a:t>voices of the various characters </a:t>
            </a:r>
            <a:r>
              <a:rPr lang="en-US" sz="2000" dirty="0" smtClean="0"/>
              <a:t>introduced in the story </a:t>
            </a:r>
            <a:r>
              <a:rPr lang="en-US" sz="2000" b="1" dirty="0" smtClean="0"/>
              <a:t>will have to be transmitted/conveyed to the reader in an appropriate way</a:t>
            </a:r>
            <a:endParaRPr lang="en-US" sz="2000" dirty="0" smtClean="0"/>
          </a:p>
          <a:p>
            <a:pPr lvl="1"/>
            <a:r>
              <a:rPr lang="en-US" sz="2000" dirty="0" smtClean="0"/>
              <a:t> </a:t>
            </a:r>
            <a:r>
              <a:rPr lang="en-US" sz="2000" dirty="0"/>
              <a:t>A</a:t>
            </a:r>
            <a:r>
              <a:rPr lang="en-US" sz="2000" dirty="0" smtClean="0"/>
              <a:t> certain amount of </a:t>
            </a:r>
            <a:r>
              <a:rPr lang="en-US" sz="2000" b="1" dirty="0" smtClean="0"/>
              <a:t>fluidity</a:t>
            </a:r>
            <a:r>
              <a:rPr lang="en-US" sz="2000" dirty="0" smtClean="0"/>
              <a:t> has to be maintained in the narrative</a:t>
            </a:r>
          </a:p>
          <a:p>
            <a:pPr lvl="1"/>
            <a:r>
              <a:rPr lang="en-US" sz="2000" dirty="0"/>
              <a:t>This can be achieved  in  different ways</a:t>
            </a:r>
            <a:endParaRPr lang="fr-FR" sz="2000" dirty="0"/>
          </a:p>
          <a:p>
            <a:pPr lvl="2"/>
            <a:r>
              <a:rPr lang="en-US" dirty="0"/>
              <a:t>either through style</a:t>
            </a:r>
          </a:p>
          <a:p>
            <a:pPr lvl="2"/>
            <a:r>
              <a:rPr lang="en-US" dirty="0"/>
              <a:t>or through the importance the narrator  will give the various characters in his own discourse and in the way he presents the characters.</a:t>
            </a:r>
            <a:endParaRPr lang="fr-FR" dirty="0"/>
          </a:p>
          <a:p>
            <a:pPr lvl="1"/>
            <a:endParaRPr lang="fr-FR" sz="2400" dirty="0"/>
          </a:p>
          <a:p>
            <a:pPr lvl="1"/>
            <a:endParaRPr lang="fr-FR" sz="2400" dirty="0" smtClean="0"/>
          </a:p>
          <a:p>
            <a:endParaRPr lang="en-US"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Point of </a:t>
            </a:r>
            <a:r>
              <a:rPr lang="en-US" dirty="0" smtClean="0"/>
              <a:t>View</a:t>
            </a:r>
            <a:endParaRPr lang="en-US" dirty="0"/>
          </a:p>
        </p:txBody>
      </p:sp>
      <p:sp>
        <p:nvSpPr>
          <p:cNvPr id="3" name="Content Placeholder 2"/>
          <p:cNvSpPr>
            <a:spLocks noGrp="1"/>
          </p:cNvSpPr>
          <p:nvPr>
            <p:ph idx="1"/>
          </p:nvPr>
        </p:nvSpPr>
        <p:spPr/>
        <p:txBody>
          <a:bodyPr/>
          <a:lstStyle/>
          <a:p>
            <a:pPr>
              <a:lnSpc>
                <a:spcPct val="150000"/>
              </a:lnSpc>
            </a:pPr>
            <a:r>
              <a:rPr lang="en-US" dirty="0" smtClean="0">
                <a:solidFill>
                  <a:srgbClr val="FF0000"/>
                </a:solidFill>
              </a:rPr>
              <a:t>Objective </a:t>
            </a:r>
            <a:r>
              <a:rPr lang="en-US" dirty="0">
                <a:solidFill>
                  <a:srgbClr val="FF0000"/>
                </a:solidFill>
              </a:rPr>
              <a:t>Point of View</a:t>
            </a:r>
            <a:r>
              <a:rPr lang="en-US" dirty="0"/>
              <a:t/>
            </a:r>
            <a:br>
              <a:rPr lang="en-US" dirty="0"/>
            </a:br>
            <a:r>
              <a:rPr lang="en-US" dirty="0"/>
              <a:t>With the objective point of view, the writer tells what happens without stating more than can be inferred from the story's action and dialogue. The narrator never discloses anything about what the characters think or feel, remaining a detached observer.</a:t>
            </a:r>
          </a:p>
          <a:p>
            <a:pPr>
              <a:lnSpc>
                <a:spcPct val="150000"/>
              </a:lnSpc>
            </a:pPr>
            <a:r>
              <a:rPr lang="en-US" dirty="0">
                <a:solidFill>
                  <a:srgbClr val="FF0000"/>
                </a:solidFill>
              </a:rPr>
              <a:t>Third Person Point of View</a:t>
            </a:r>
            <a:r>
              <a:rPr lang="en-US" dirty="0"/>
              <a:t/>
            </a:r>
            <a:br>
              <a:rPr lang="en-US" dirty="0"/>
            </a:br>
            <a:r>
              <a:rPr lang="en-US" dirty="0"/>
              <a:t>Here the narrator does not participate in the action of the story as one of the characters, but lets us know exactly how the characters feel. We learn about the characters through this outside voice.</a:t>
            </a:r>
          </a:p>
          <a:p>
            <a:endParaRPr lang="en-US" dirty="0"/>
          </a:p>
        </p:txBody>
      </p:sp>
    </p:spTree>
    <p:extLst>
      <p:ext uri="{BB962C8B-B14F-4D97-AF65-F5344CB8AC3E}">
        <p14:creationId xmlns:p14="http://schemas.microsoft.com/office/powerpoint/2010/main" val="176089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Point of View</a:t>
            </a:r>
          </a:p>
        </p:txBody>
      </p:sp>
      <p:sp>
        <p:nvSpPr>
          <p:cNvPr id="3" name="Content Placeholder 2"/>
          <p:cNvSpPr>
            <a:spLocks noGrp="1"/>
          </p:cNvSpPr>
          <p:nvPr>
            <p:ph idx="1"/>
          </p:nvPr>
        </p:nvSpPr>
        <p:spPr/>
        <p:txBody>
          <a:bodyPr/>
          <a:lstStyle/>
          <a:p>
            <a:pPr>
              <a:lnSpc>
                <a:spcPct val="150000"/>
              </a:lnSpc>
              <a:spcBef>
                <a:spcPts val="0"/>
              </a:spcBef>
            </a:pPr>
            <a:r>
              <a:rPr lang="en-US" dirty="0">
                <a:solidFill>
                  <a:srgbClr val="FF0000"/>
                </a:solidFill>
              </a:rPr>
              <a:t>First Person Point of View</a:t>
            </a:r>
            <a:br>
              <a:rPr lang="en-US" dirty="0">
                <a:solidFill>
                  <a:srgbClr val="FF0000"/>
                </a:solidFill>
              </a:rPr>
            </a:br>
            <a:r>
              <a:rPr lang="en-US" dirty="0"/>
              <a:t>In the first person point of view, the narrator does participate in the action of the story. When reading stories in the first person, we need to realize that what the narrator is recounting might not be the objective truth. We should question the trustworthiness of the accounting.</a:t>
            </a:r>
          </a:p>
          <a:p>
            <a:pPr>
              <a:lnSpc>
                <a:spcPct val="150000"/>
              </a:lnSpc>
              <a:spcBef>
                <a:spcPts val="0"/>
              </a:spcBef>
            </a:pPr>
            <a:r>
              <a:rPr lang="en-US" dirty="0">
                <a:solidFill>
                  <a:srgbClr val="FF0000"/>
                </a:solidFill>
              </a:rPr>
              <a:t>Omniscient and Limited Omniscient Points of View</a:t>
            </a:r>
            <a:r>
              <a:rPr lang="en-US" dirty="0"/>
              <a:t/>
            </a:r>
            <a:br>
              <a:rPr lang="en-US" dirty="0"/>
            </a:br>
            <a:r>
              <a:rPr lang="en-US" dirty="0"/>
              <a:t>A narrator who knows everything about all the characters is all knowing, or omniscient.</a:t>
            </a:r>
          </a:p>
          <a:p>
            <a:pPr>
              <a:lnSpc>
                <a:spcPct val="150000"/>
              </a:lnSpc>
              <a:spcBef>
                <a:spcPts val="0"/>
              </a:spcBef>
            </a:pPr>
            <a:r>
              <a:rPr lang="en-US" dirty="0"/>
              <a:t>A narrator whose knowledge is limited to one character, either major or minor, has a limited omniscient point of view.</a:t>
            </a:r>
          </a:p>
          <a:p>
            <a:endParaRPr lang="en-US" dirty="0"/>
          </a:p>
        </p:txBody>
      </p:sp>
    </p:spTree>
    <p:extLst>
      <p:ext uri="{BB962C8B-B14F-4D97-AF65-F5344CB8AC3E}">
        <p14:creationId xmlns:p14="http://schemas.microsoft.com/office/powerpoint/2010/main" val="528286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Four main </a:t>
            </a:r>
            <a:r>
              <a:rPr lang="fr-FR" dirty="0" err="1" smtClean="0"/>
              <a:t>levels</a:t>
            </a:r>
            <a:r>
              <a:rPr lang="fr-FR" dirty="0" smtClean="0"/>
              <a:t> of </a:t>
            </a:r>
            <a:r>
              <a:rPr lang="fr-FR" dirty="0" err="1" smtClean="0"/>
              <a:t>discourse</a:t>
            </a:r>
            <a:endParaRPr lang="fr-FR" dirty="0"/>
          </a:p>
        </p:txBody>
      </p:sp>
      <p:sp>
        <p:nvSpPr>
          <p:cNvPr id="3" name="Espace réservé du contenu 2"/>
          <p:cNvSpPr>
            <a:spLocks noGrp="1"/>
          </p:cNvSpPr>
          <p:nvPr>
            <p:ph idx="1"/>
          </p:nvPr>
        </p:nvSpPr>
        <p:spPr>
          <a:xfrm>
            <a:off x="200472" y="1268760"/>
            <a:ext cx="9518650" cy="4967287"/>
          </a:xfrm>
        </p:spPr>
        <p:txBody>
          <a:bodyPr/>
          <a:lstStyle/>
          <a:p>
            <a:r>
              <a:rPr lang="en-US" dirty="0" err="1" smtClean="0">
                <a:solidFill>
                  <a:schemeClr val="bg2">
                    <a:lumMod val="60000"/>
                    <a:lumOff val="40000"/>
                  </a:schemeClr>
                </a:solidFill>
              </a:rPr>
              <a:t>Slomith</a:t>
            </a:r>
            <a:r>
              <a:rPr lang="en-US" dirty="0" smtClean="0">
                <a:solidFill>
                  <a:schemeClr val="bg2">
                    <a:lumMod val="60000"/>
                    <a:lumOff val="40000"/>
                  </a:schemeClr>
                </a:solidFill>
              </a:rPr>
              <a:t> </a:t>
            </a:r>
            <a:r>
              <a:rPr lang="en-US" dirty="0" err="1" smtClean="0">
                <a:solidFill>
                  <a:schemeClr val="bg2">
                    <a:lumMod val="60000"/>
                    <a:lumOff val="40000"/>
                  </a:schemeClr>
                </a:solidFill>
              </a:rPr>
              <a:t>Rimmon-Kinan</a:t>
            </a:r>
            <a:r>
              <a:rPr lang="en-US" dirty="0" smtClean="0">
                <a:solidFill>
                  <a:schemeClr val="bg2">
                    <a:lumMod val="60000"/>
                    <a:lumOff val="40000"/>
                  </a:schemeClr>
                </a:solidFill>
              </a:rPr>
              <a:t> </a:t>
            </a:r>
            <a:r>
              <a:rPr lang="en-US" b="0" i="1" dirty="0" smtClean="0">
                <a:solidFill>
                  <a:schemeClr val="tx1"/>
                </a:solidFill>
              </a:rPr>
              <a:t>(NARRATOLOGY and POETICS)</a:t>
            </a:r>
          </a:p>
          <a:p>
            <a:pPr lvl="1"/>
            <a:r>
              <a:rPr lang="en-US" sz="2000" b="0" dirty="0" smtClean="0"/>
              <a:t>speaks of</a:t>
            </a:r>
            <a:r>
              <a:rPr lang="en-US" sz="2000" b="1" dirty="0" smtClean="0"/>
              <a:t> seven </a:t>
            </a:r>
            <a:r>
              <a:rPr lang="en-US" sz="2000" dirty="0" smtClean="0"/>
              <a:t>different levels of discourse </a:t>
            </a:r>
            <a:r>
              <a:rPr lang="en-US" sz="2000" b="0" dirty="0" smtClean="0"/>
              <a:t>as being potentially  present in a narrative. </a:t>
            </a:r>
          </a:p>
          <a:p>
            <a:pPr lvl="1"/>
            <a:endParaRPr lang="fr-FR" sz="2000" dirty="0" smtClean="0"/>
          </a:p>
          <a:p>
            <a:r>
              <a:rPr lang="en-US" dirty="0" smtClean="0">
                <a:solidFill>
                  <a:schemeClr val="bg2">
                    <a:lumMod val="60000"/>
                    <a:lumOff val="40000"/>
                  </a:schemeClr>
                </a:solidFill>
              </a:rPr>
              <a:t>However,</a:t>
            </a:r>
            <a:r>
              <a:rPr lang="en-US" dirty="0" smtClean="0">
                <a:solidFill>
                  <a:schemeClr val="tx1"/>
                </a:solidFill>
              </a:rPr>
              <a:t> </a:t>
            </a:r>
            <a:r>
              <a:rPr lang="en-US" b="0" dirty="0" smtClean="0">
                <a:solidFill>
                  <a:schemeClr val="tx1"/>
                </a:solidFill>
              </a:rPr>
              <a:t>we will choose here to </a:t>
            </a:r>
            <a:r>
              <a:rPr lang="en-US" dirty="0" smtClean="0">
                <a:solidFill>
                  <a:schemeClr val="bg2">
                    <a:lumMod val="60000"/>
                    <a:lumOff val="40000"/>
                  </a:schemeClr>
                </a:solidFill>
              </a:rPr>
              <a:t>develop:</a:t>
            </a:r>
          </a:p>
          <a:p>
            <a:pPr lvl="1"/>
            <a:r>
              <a:rPr lang="en-US" sz="2000" dirty="0" smtClean="0"/>
              <a:t>only </a:t>
            </a:r>
            <a:r>
              <a:rPr lang="en-US" sz="2000" b="1" dirty="0" smtClean="0"/>
              <a:t>four</a:t>
            </a:r>
            <a:r>
              <a:rPr lang="en-US" sz="2000" dirty="0" smtClean="0"/>
              <a:t> of these aspects of discourse</a:t>
            </a:r>
          </a:p>
          <a:p>
            <a:pPr lvl="1"/>
            <a:r>
              <a:rPr lang="en-US" sz="2000" b="0" dirty="0" smtClean="0"/>
              <a:t>as presented in  </a:t>
            </a:r>
            <a:r>
              <a:rPr lang="en-US" sz="2000" dirty="0" smtClean="0"/>
              <a:t>Francis Berthelot’s  </a:t>
            </a:r>
            <a:r>
              <a:rPr lang="en-US" sz="2000" i="1" dirty="0" smtClean="0"/>
              <a:t>Parole et dialogue </a:t>
            </a:r>
            <a:r>
              <a:rPr lang="en-US" sz="2000" i="1" dirty="0" err="1" smtClean="0"/>
              <a:t>dans</a:t>
            </a:r>
            <a:r>
              <a:rPr lang="en-US" sz="2000" i="1" dirty="0" smtClean="0"/>
              <a:t> le roman</a:t>
            </a:r>
          </a:p>
          <a:p>
            <a:pPr lvl="1">
              <a:buNone/>
            </a:pPr>
            <a:endParaRPr lang="en-US" sz="2000" dirty="0" smtClean="0"/>
          </a:p>
          <a:p>
            <a:r>
              <a:rPr lang="en-US" dirty="0" smtClean="0">
                <a:solidFill>
                  <a:schemeClr val="tx1"/>
                </a:solidFill>
              </a:rPr>
              <a:t> </a:t>
            </a:r>
            <a:r>
              <a:rPr lang="en-US" dirty="0" smtClean="0">
                <a:solidFill>
                  <a:schemeClr val="bg2">
                    <a:lumMod val="60000"/>
                    <a:lumOff val="40000"/>
                  </a:schemeClr>
                </a:solidFill>
              </a:rPr>
              <a:t>Each of these aspects achieves: </a:t>
            </a:r>
          </a:p>
          <a:p>
            <a:pPr lvl="1"/>
            <a:r>
              <a:rPr lang="en-US" sz="2000" dirty="0" smtClean="0"/>
              <a:t>a certain </a:t>
            </a:r>
            <a:r>
              <a:rPr lang="en-US" sz="2000" b="1" dirty="0" smtClean="0"/>
              <a:t>DISTANCE</a:t>
            </a:r>
            <a:r>
              <a:rPr lang="en-US" sz="2000" dirty="0" smtClean="0"/>
              <a:t> between </a:t>
            </a:r>
            <a:r>
              <a:rPr lang="en-US" sz="2000" b="1" dirty="0" smtClean="0"/>
              <a:t>narrator and </a:t>
            </a:r>
            <a:r>
              <a:rPr lang="en-US" sz="2000" b="1" dirty="0" err="1" smtClean="0"/>
              <a:t>narratee</a:t>
            </a:r>
            <a:endParaRPr lang="en-US" sz="2000" dirty="0" smtClean="0"/>
          </a:p>
          <a:p>
            <a:pPr lvl="1"/>
            <a:r>
              <a:rPr lang="en-US" sz="2000" dirty="0" smtClean="0"/>
              <a:t>the </a:t>
            </a:r>
            <a:r>
              <a:rPr lang="en-US" sz="2000" b="1" dirty="0" smtClean="0"/>
              <a:t>more directly </a:t>
            </a:r>
            <a:r>
              <a:rPr lang="en-US" sz="2000" dirty="0" smtClean="0"/>
              <a:t>speech is delivered ,</a:t>
            </a:r>
            <a:r>
              <a:rPr lang="en-US" sz="2000" b="1" dirty="0" smtClean="0"/>
              <a:t>the closer the </a:t>
            </a:r>
            <a:r>
              <a:rPr lang="en-US" sz="2000" b="1" dirty="0" err="1" smtClean="0"/>
              <a:t>narratee</a:t>
            </a:r>
            <a:r>
              <a:rPr lang="en-US" sz="2000" b="1" dirty="0" smtClean="0"/>
              <a:t> will fee</a:t>
            </a:r>
            <a:r>
              <a:rPr lang="en-US" sz="2000" dirty="0" smtClean="0"/>
              <a:t>l to the narrator’s or characters’ voices.</a:t>
            </a:r>
            <a:endParaRPr lang="fr-FR" sz="2000"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DIRECT SPEECH</a:t>
            </a:r>
            <a:endParaRPr lang="fr-FR" dirty="0"/>
          </a:p>
        </p:txBody>
      </p:sp>
      <p:sp>
        <p:nvSpPr>
          <p:cNvPr id="3" name="Espace réservé du contenu 2"/>
          <p:cNvSpPr>
            <a:spLocks noGrp="1"/>
          </p:cNvSpPr>
          <p:nvPr>
            <p:ph idx="1"/>
          </p:nvPr>
        </p:nvSpPr>
        <p:spPr/>
        <p:txBody>
          <a:bodyPr/>
          <a:lstStyle/>
          <a:p>
            <a:r>
              <a:rPr lang="en-US" dirty="0" smtClean="0">
                <a:solidFill>
                  <a:schemeClr val="bg2">
                    <a:lumMod val="60000"/>
                    <a:lumOff val="40000"/>
                  </a:schemeClr>
                </a:solidFill>
              </a:rPr>
              <a:t>As Henry James once entreated: </a:t>
            </a:r>
          </a:p>
          <a:p>
            <a:pPr lvl="1"/>
            <a:r>
              <a:rPr lang="en-US" sz="2000" dirty="0" smtClean="0"/>
              <a:t>« Dramatize!, Dramatize! »</a:t>
            </a:r>
          </a:p>
          <a:p>
            <a:r>
              <a:rPr lang="en-US" dirty="0" smtClean="0">
                <a:solidFill>
                  <a:schemeClr val="bg2">
                    <a:lumMod val="60000"/>
                    <a:lumOff val="40000"/>
                  </a:schemeClr>
                </a:solidFill>
              </a:rPr>
              <a:t>Peter Lubbock also said:</a:t>
            </a:r>
          </a:p>
          <a:p>
            <a:pPr lvl="1"/>
            <a:r>
              <a:rPr lang="en-US" sz="2000" dirty="0" smtClean="0"/>
              <a:t>« Showing is the highest ideal to which narrative fiction could aspire »</a:t>
            </a:r>
          </a:p>
          <a:p>
            <a:pPr lvl="1"/>
            <a:r>
              <a:rPr lang="en-US" sz="2000" dirty="0" smtClean="0"/>
              <a:t>In this way, the narrative is so exhibited that it will tell itself</a:t>
            </a:r>
          </a:p>
          <a:p>
            <a:r>
              <a:rPr lang="fr-FR" dirty="0" err="1" smtClean="0">
                <a:solidFill>
                  <a:schemeClr val="bg2">
                    <a:lumMod val="60000"/>
                    <a:lumOff val="40000"/>
                  </a:schemeClr>
                </a:solidFill>
              </a:rPr>
              <a:t>Advantages</a:t>
            </a:r>
            <a:endParaRPr lang="fr-FR" dirty="0" smtClean="0">
              <a:solidFill>
                <a:schemeClr val="bg2">
                  <a:lumMod val="60000"/>
                  <a:lumOff val="40000"/>
                </a:schemeClr>
              </a:solidFill>
            </a:endParaRPr>
          </a:p>
          <a:p>
            <a:pPr lvl="1"/>
            <a:r>
              <a:rPr lang="en-US" sz="2000" dirty="0" smtClean="0"/>
              <a:t>it is the </a:t>
            </a:r>
            <a:r>
              <a:rPr lang="en-US" sz="2000" dirty="0" smtClean="0">
                <a:solidFill>
                  <a:srgbClr val="FF00FF"/>
                </a:solidFill>
              </a:rPr>
              <a:t>closest</a:t>
            </a:r>
            <a:r>
              <a:rPr lang="en-US" sz="2000" dirty="0" smtClean="0"/>
              <a:t> you can get to </a:t>
            </a:r>
            <a:r>
              <a:rPr lang="en-US" sz="2000" dirty="0" smtClean="0">
                <a:solidFill>
                  <a:srgbClr val="FF00FF"/>
                </a:solidFill>
              </a:rPr>
              <a:t>Mimesis</a:t>
            </a:r>
          </a:p>
          <a:p>
            <a:pPr lvl="1"/>
            <a:r>
              <a:rPr lang="en-US" sz="2000" dirty="0" smtClean="0">
                <a:solidFill>
                  <a:srgbClr val="FF00FF"/>
                </a:solidFill>
              </a:rPr>
              <a:t>erases</a:t>
            </a:r>
            <a:r>
              <a:rPr lang="en-US" sz="2000" dirty="0" smtClean="0"/>
              <a:t> narrative </a:t>
            </a:r>
            <a:r>
              <a:rPr lang="en-US" sz="2000" dirty="0" smtClean="0">
                <a:solidFill>
                  <a:srgbClr val="FF00FF"/>
                </a:solidFill>
              </a:rPr>
              <a:t>distance</a:t>
            </a:r>
          </a:p>
          <a:p>
            <a:pPr lvl="1"/>
            <a:r>
              <a:rPr lang="en-US" sz="2000" dirty="0">
                <a:solidFill>
                  <a:srgbClr val="FF00FF"/>
                </a:solidFill>
              </a:rPr>
              <a:t>n</a:t>
            </a:r>
            <a:r>
              <a:rPr lang="en-US" sz="2000" dirty="0" smtClean="0">
                <a:solidFill>
                  <a:srgbClr val="FF00FF"/>
                </a:solidFill>
              </a:rPr>
              <a:t>o mediation </a:t>
            </a:r>
            <a:r>
              <a:rPr lang="en-US" sz="2000" dirty="0" smtClean="0"/>
              <a:t>of the narrator</a:t>
            </a:r>
          </a:p>
          <a:p>
            <a:pPr lvl="1"/>
            <a:r>
              <a:rPr lang="en-US" sz="2000" dirty="0" err="1" smtClean="0">
                <a:solidFill>
                  <a:srgbClr val="FF00FF"/>
                </a:solidFill>
              </a:rPr>
              <a:t>mimicks</a:t>
            </a:r>
            <a:r>
              <a:rPr lang="en-US" sz="2000" dirty="0" smtClean="0">
                <a:solidFill>
                  <a:srgbClr val="FF00FF"/>
                </a:solidFill>
              </a:rPr>
              <a:t> </a:t>
            </a:r>
            <a:r>
              <a:rPr lang="en-US" sz="2000" dirty="0" smtClean="0"/>
              <a:t> the words of the character as he would actually speak them.</a:t>
            </a:r>
            <a:endParaRPr lang="fr-FR" sz="2000" dirty="0" smtClean="0"/>
          </a:p>
          <a:p>
            <a:pPr lvl="1"/>
            <a:r>
              <a:rPr lang="en-US" sz="2000" dirty="0"/>
              <a:t>t</a:t>
            </a:r>
            <a:r>
              <a:rPr lang="en-US" sz="2000" dirty="0" smtClean="0"/>
              <a:t>he </a:t>
            </a:r>
            <a:r>
              <a:rPr lang="en-US" sz="2000" dirty="0" smtClean="0">
                <a:solidFill>
                  <a:srgbClr val="FF00FF"/>
                </a:solidFill>
              </a:rPr>
              <a:t>time </a:t>
            </a:r>
            <a:r>
              <a:rPr lang="en-US" sz="2000" dirty="0" smtClean="0"/>
              <a:t>of the </a:t>
            </a:r>
            <a:r>
              <a:rPr lang="en-US" sz="2000" dirty="0" smtClean="0">
                <a:solidFill>
                  <a:srgbClr val="FF00FF"/>
                </a:solidFill>
              </a:rPr>
              <a:t>spoken exchange </a:t>
            </a:r>
            <a:r>
              <a:rPr lang="en-US" sz="2000" dirty="0" smtClean="0"/>
              <a:t>is the </a:t>
            </a:r>
            <a:r>
              <a:rPr lang="en-US" sz="2000" dirty="0" smtClean="0">
                <a:solidFill>
                  <a:srgbClr val="FF00FF"/>
                </a:solidFill>
              </a:rPr>
              <a:t>same</a:t>
            </a:r>
            <a:r>
              <a:rPr lang="en-US" sz="2000" dirty="0" smtClean="0"/>
              <a:t> as the time of the </a:t>
            </a:r>
            <a:r>
              <a:rPr lang="en-US" sz="2000" dirty="0" smtClean="0">
                <a:solidFill>
                  <a:srgbClr val="FF00FF"/>
                </a:solidFill>
              </a:rPr>
              <a:t>story</a:t>
            </a:r>
            <a:r>
              <a:rPr lang="en-US" sz="2000" dirty="0" smtClean="0"/>
              <a:t>.</a:t>
            </a:r>
            <a:endParaRPr lang="fr-FR" sz="2000" dirty="0" smtClean="0"/>
          </a:p>
          <a:p>
            <a:pPr lvl="1"/>
            <a:r>
              <a:rPr lang="en-US" sz="2000" dirty="0" smtClean="0"/>
              <a:t>It is </a:t>
            </a:r>
            <a:r>
              <a:rPr lang="en-US" sz="2000" dirty="0" smtClean="0">
                <a:solidFill>
                  <a:srgbClr val="FF00FF"/>
                </a:solidFill>
              </a:rPr>
              <a:t>very lively </a:t>
            </a:r>
            <a:r>
              <a:rPr lang="en-US" sz="2000" dirty="0" smtClean="0"/>
              <a:t>in effect</a:t>
            </a:r>
            <a:endParaRPr lang="fr-FR" sz="2000" dirty="0" smtClean="0"/>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INDIRECT SPEECH</a:t>
            </a:r>
            <a:endParaRPr lang="fr-FR" dirty="0"/>
          </a:p>
        </p:txBody>
      </p:sp>
      <p:sp>
        <p:nvSpPr>
          <p:cNvPr id="3" name="Espace réservé du contenu 2"/>
          <p:cNvSpPr>
            <a:spLocks noGrp="1"/>
          </p:cNvSpPr>
          <p:nvPr>
            <p:ph idx="1"/>
          </p:nvPr>
        </p:nvSpPr>
        <p:spPr>
          <a:xfrm>
            <a:off x="128464" y="836712"/>
            <a:ext cx="9518650" cy="5544616"/>
          </a:xfrm>
        </p:spPr>
        <p:txBody>
          <a:bodyPr/>
          <a:lstStyle/>
          <a:p>
            <a:r>
              <a:rPr lang="en-US" dirty="0" smtClean="0">
                <a:solidFill>
                  <a:schemeClr val="bg2">
                    <a:lumMod val="60000"/>
                    <a:lumOff val="40000"/>
                  </a:schemeClr>
                </a:solidFill>
              </a:rPr>
              <a:t>Easy to recognize  as it is </a:t>
            </a:r>
          </a:p>
          <a:p>
            <a:pPr lvl="1"/>
            <a:r>
              <a:rPr lang="en-US" sz="1600" dirty="0" smtClean="0"/>
              <a:t>introduced by typical </a:t>
            </a:r>
            <a:r>
              <a:rPr lang="en-US" sz="1600" b="1" dirty="0" err="1" smtClean="0"/>
              <a:t>inquit</a:t>
            </a:r>
            <a:r>
              <a:rPr lang="en-US" sz="1600" b="1" dirty="0" smtClean="0"/>
              <a:t> forms </a:t>
            </a:r>
            <a:r>
              <a:rPr lang="en-US" sz="1600" dirty="0" smtClean="0"/>
              <a:t>such as </a:t>
            </a:r>
            <a:r>
              <a:rPr lang="en-US" sz="1600" b="1" i="1" dirty="0" smtClean="0"/>
              <a:t>He said, she answered etc</a:t>
            </a:r>
            <a:r>
              <a:rPr lang="en-US" sz="1600" i="1" dirty="0" smtClean="0"/>
              <a:t>….</a:t>
            </a:r>
            <a:r>
              <a:rPr lang="en-US" sz="1600" dirty="0" smtClean="0"/>
              <a:t> </a:t>
            </a:r>
          </a:p>
          <a:p>
            <a:pPr lvl="1"/>
            <a:r>
              <a:rPr lang="en-US" sz="1600" dirty="0"/>
              <a:t>a</a:t>
            </a:r>
            <a:r>
              <a:rPr lang="en-US" sz="1600" dirty="0" smtClean="0"/>
              <a:t>part from that it </a:t>
            </a:r>
            <a:r>
              <a:rPr lang="en-US" sz="1600" b="1" dirty="0" smtClean="0"/>
              <a:t>transmitted through the narrator’s voice</a:t>
            </a:r>
            <a:r>
              <a:rPr lang="en-US" sz="1600" dirty="0" smtClean="0"/>
              <a:t> </a:t>
            </a:r>
            <a:r>
              <a:rPr lang="en-US" sz="1600" b="1" dirty="0" smtClean="0"/>
              <a:t>reproduce the words pronounced by the character(s)</a:t>
            </a:r>
          </a:p>
          <a:p>
            <a:pPr lvl="1"/>
            <a:r>
              <a:rPr lang="en-US" sz="1600" dirty="0"/>
              <a:t>i</a:t>
            </a:r>
            <a:r>
              <a:rPr lang="en-US" sz="1600" dirty="0" smtClean="0"/>
              <a:t>t usually includes more details than direct speech. </a:t>
            </a:r>
            <a:r>
              <a:rPr lang="en-US" dirty="0" smtClean="0"/>
              <a:t>		</a:t>
            </a:r>
          </a:p>
          <a:p>
            <a:pPr>
              <a:spcBef>
                <a:spcPts val="600"/>
              </a:spcBef>
            </a:pPr>
            <a:r>
              <a:rPr lang="en-US" dirty="0" smtClean="0">
                <a:solidFill>
                  <a:schemeClr val="bg2">
                    <a:lumMod val="60000"/>
                    <a:lumOff val="40000"/>
                  </a:schemeClr>
                </a:solidFill>
              </a:rPr>
              <a:t>The point of it is to: </a:t>
            </a:r>
          </a:p>
          <a:p>
            <a:pPr lvl="1"/>
            <a:r>
              <a:rPr lang="en-US" sz="1600" b="1" dirty="0" smtClean="0"/>
              <a:t>shorten</a:t>
            </a:r>
            <a:r>
              <a:rPr lang="en-US" sz="1600" dirty="0" smtClean="0"/>
              <a:t> the exchange </a:t>
            </a:r>
          </a:p>
          <a:p>
            <a:pPr lvl="1"/>
            <a:r>
              <a:rPr lang="en-US" sz="1600" dirty="0" smtClean="0"/>
              <a:t>introduce more </a:t>
            </a:r>
            <a:r>
              <a:rPr lang="en-US" sz="1600" b="1" dirty="0" smtClean="0"/>
              <a:t>distance </a:t>
            </a:r>
            <a:endParaRPr lang="en-US" sz="1600" dirty="0" smtClean="0"/>
          </a:p>
          <a:p>
            <a:pPr lvl="1"/>
            <a:r>
              <a:rPr lang="en-US" sz="1600" dirty="0" smtClean="0"/>
              <a:t>even </a:t>
            </a:r>
            <a:r>
              <a:rPr lang="en-US" sz="1600" b="1" dirty="0" smtClean="0"/>
              <a:t>some form of hierarchy</a:t>
            </a:r>
            <a:r>
              <a:rPr lang="en-US" sz="1600" dirty="0" smtClean="0"/>
              <a:t>: </a:t>
            </a:r>
          </a:p>
          <a:p>
            <a:pPr lvl="2"/>
            <a:r>
              <a:rPr lang="en-US" dirty="0" smtClean="0"/>
              <a:t>some characters ‘ words will be </a:t>
            </a:r>
            <a:r>
              <a:rPr lang="en-US" b="1" dirty="0" smtClean="0"/>
              <a:t>quoted directly </a:t>
            </a:r>
            <a:r>
              <a:rPr lang="en-US" dirty="0" smtClean="0"/>
              <a:t>to give them</a:t>
            </a:r>
            <a:r>
              <a:rPr lang="en-US" b="1" dirty="0" smtClean="0"/>
              <a:t> importance</a:t>
            </a:r>
            <a:r>
              <a:rPr lang="en-US" dirty="0" smtClean="0"/>
              <a:t>, </a:t>
            </a:r>
          </a:p>
          <a:p>
            <a:pPr lvl="2"/>
            <a:r>
              <a:rPr lang="en-US" dirty="0" smtClean="0"/>
              <a:t>whereas the response of </a:t>
            </a:r>
            <a:r>
              <a:rPr lang="en-US" b="1" dirty="0" smtClean="0"/>
              <a:t>underlings</a:t>
            </a:r>
            <a:r>
              <a:rPr lang="en-US" dirty="0" smtClean="0"/>
              <a:t> will sometimes </a:t>
            </a:r>
            <a:r>
              <a:rPr lang="en-US" b="1" dirty="0" smtClean="0"/>
              <a:t>be reported so </a:t>
            </a:r>
            <a:r>
              <a:rPr lang="en-US" dirty="0" smtClean="0"/>
              <a:t>as to underscore the idea of hierarchy.</a:t>
            </a:r>
            <a:endParaRPr lang="en-US" b="0" dirty="0" smtClean="0"/>
          </a:p>
          <a:p>
            <a:pPr lvl="1"/>
            <a:r>
              <a:rPr lang="en-US" sz="1600" b="1" i="1" dirty="0" smtClean="0"/>
              <a:t>He said that </a:t>
            </a:r>
            <a:r>
              <a:rPr lang="en-US" sz="1600" b="0" dirty="0" smtClean="0"/>
              <a:t>if the thing went well </a:t>
            </a:r>
            <a:r>
              <a:rPr lang="en-US" sz="1600" b="1" dirty="0" smtClean="0"/>
              <a:t>he </a:t>
            </a:r>
            <a:r>
              <a:rPr lang="en-US" sz="1600" b="1" i="1" dirty="0" smtClean="0"/>
              <a:t>would see that </a:t>
            </a:r>
            <a:r>
              <a:rPr lang="en-US" sz="1600" b="0" dirty="0" smtClean="0"/>
              <a:t>I was decorated</a:t>
            </a:r>
            <a:r>
              <a:rPr lang="en-US" sz="1600" b="1" dirty="0" smtClean="0"/>
              <a:t>. </a:t>
            </a:r>
            <a:r>
              <a:rPr lang="en-US" sz="1600" b="1" i="1" dirty="0" smtClean="0"/>
              <a:t>I said I hoped it </a:t>
            </a:r>
            <a:r>
              <a:rPr lang="en-US" sz="1600" b="0" dirty="0" smtClean="0"/>
              <a:t>would go well </a:t>
            </a:r>
            <a:r>
              <a:rPr lang="en-US" sz="1600" b="1" i="1" dirty="0" smtClean="0"/>
              <a:t>but that he </a:t>
            </a:r>
            <a:r>
              <a:rPr lang="en-US" sz="1600" b="0" dirty="0" smtClean="0"/>
              <a:t>was too kind. </a:t>
            </a:r>
            <a:r>
              <a:rPr lang="en-US" sz="1600" b="1" i="1" dirty="0" smtClean="0"/>
              <a:t>I asked him if </a:t>
            </a:r>
            <a:r>
              <a:rPr lang="en-US" sz="1600" b="0" dirty="0" smtClean="0"/>
              <a:t>there was a big dugout where the drivers could stay” ( Hemingway: </a:t>
            </a:r>
            <a:r>
              <a:rPr lang="en-US" sz="1600" b="0" i="1" dirty="0" smtClean="0"/>
              <a:t>A Farewell to arms)</a:t>
            </a:r>
          </a:p>
          <a:p>
            <a:pPr>
              <a:spcBef>
                <a:spcPts val="600"/>
              </a:spcBef>
              <a:buNone/>
            </a:pPr>
            <a:r>
              <a:rPr lang="en-US" dirty="0" smtClean="0">
                <a:solidFill>
                  <a:schemeClr val="bg2">
                    <a:lumMod val="60000"/>
                    <a:lumOff val="40000"/>
                  </a:schemeClr>
                </a:solidFill>
              </a:rPr>
              <a:t>Obviously this  entails numerous repetitions of </a:t>
            </a:r>
          </a:p>
          <a:p>
            <a:pPr lvl="1"/>
            <a:r>
              <a:rPr lang="en-US" sz="1600" b="0" dirty="0" smtClean="0"/>
              <a:t>introductory verbs reporting speech</a:t>
            </a:r>
          </a:p>
          <a:p>
            <a:pPr lvl="1"/>
            <a:r>
              <a:rPr lang="en-US" sz="1600" dirty="0" smtClean="0"/>
              <a:t>That, which, who etc….</a:t>
            </a:r>
          </a:p>
          <a:p>
            <a:pPr lvl="1"/>
            <a:r>
              <a:rPr lang="en-US" sz="1600" b="0" dirty="0" smtClean="0"/>
              <a:t>Pronouns</a:t>
            </a:r>
          </a:p>
          <a:p>
            <a:pPr lvl="1">
              <a:buNone/>
            </a:pPr>
            <a:endParaRPr lang="en-US" b="0" i="1" dirty="0" smtClean="0"/>
          </a:p>
          <a:p>
            <a:pPr lvl="8"/>
            <a:endParaRPr lang="en-US" b="0" dirty="0" smtClean="0"/>
          </a:p>
          <a:p>
            <a:endParaRPr lang="en-US" b="0"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Is Indirect speech  </a:t>
            </a:r>
            <a:r>
              <a:rPr lang="fr-FR" dirty="0" err="1" smtClean="0"/>
              <a:t>monotonous</a:t>
            </a:r>
            <a:r>
              <a:rPr lang="fr-FR" dirty="0" smtClean="0"/>
              <a:t>?</a:t>
            </a:r>
            <a:endParaRPr lang="fr-FR" dirty="0"/>
          </a:p>
        </p:txBody>
      </p:sp>
      <p:sp>
        <p:nvSpPr>
          <p:cNvPr id="3" name="Espace réservé du contenu 2"/>
          <p:cNvSpPr>
            <a:spLocks noGrp="1"/>
          </p:cNvSpPr>
          <p:nvPr>
            <p:ph idx="1"/>
          </p:nvPr>
        </p:nvSpPr>
        <p:spPr>
          <a:xfrm>
            <a:off x="56456" y="980728"/>
            <a:ext cx="9712325" cy="5184576"/>
          </a:xfrm>
        </p:spPr>
        <p:txBody>
          <a:bodyPr/>
          <a:lstStyle/>
          <a:p>
            <a:pPr lvl="0"/>
            <a:r>
              <a:rPr lang="en-US" dirty="0" smtClean="0">
                <a:solidFill>
                  <a:schemeClr val="bg2">
                    <a:lumMod val="60000"/>
                    <a:lumOff val="40000"/>
                  </a:schemeClr>
                </a:solidFill>
              </a:rPr>
              <a:t>Ex2: Here is how  Charles Dickens uses indirect speech - </a:t>
            </a:r>
            <a:r>
              <a:rPr lang="en-US" b="0" i="1" dirty="0" smtClean="0">
                <a:solidFill>
                  <a:schemeClr val="tx1"/>
                </a:solidFill>
              </a:rPr>
              <a:t>Jo the </a:t>
            </a:r>
            <a:r>
              <a:rPr lang="en-US" b="0" i="1" dirty="0" err="1" smtClean="0">
                <a:solidFill>
                  <a:schemeClr val="tx1"/>
                </a:solidFill>
              </a:rPr>
              <a:t>streetsweep</a:t>
            </a:r>
            <a:r>
              <a:rPr lang="en-US" b="0" i="1" dirty="0" smtClean="0">
                <a:solidFill>
                  <a:schemeClr val="tx1"/>
                </a:solidFill>
              </a:rPr>
              <a:t> is asked to give evidence at an inquest</a:t>
            </a:r>
            <a:r>
              <a:rPr lang="en-US" b="0" dirty="0" smtClean="0">
                <a:solidFill>
                  <a:schemeClr val="tx1"/>
                </a:solidFill>
              </a:rPr>
              <a:t>: </a:t>
            </a:r>
            <a:endParaRPr lang="fr-FR" b="0" dirty="0">
              <a:solidFill>
                <a:schemeClr val="tx1"/>
              </a:solidFill>
            </a:endParaRPr>
          </a:p>
          <a:p>
            <a:pPr marL="0" lvl="0" indent="0">
              <a:buNone/>
            </a:pPr>
            <a:r>
              <a:rPr lang="en-US" sz="1600" b="0" dirty="0" smtClean="0">
                <a:solidFill>
                  <a:schemeClr val="tx1"/>
                </a:solidFill>
              </a:rPr>
              <a:t>Name, Jo. Nothing else that he knows on. Don’t know that everybody has two names. </a:t>
            </a:r>
            <a:r>
              <a:rPr lang="en-US" sz="1600" dirty="0" smtClean="0">
                <a:solidFill>
                  <a:srgbClr val="FF00FF"/>
                </a:solidFill>
              </a:rPr>
              <a:t>Never </a:t>
            </a:r>
            <a:r>
              <a:rPr lang="en-US" sz="1600" dirty="0" err="1" smtClean="0">
                <a:solidFill>
                  <a:srgbClr val="FF00FF"/>
                </a:solidFill>
              </a:rPr>
              <a:t>heerd</a:t>
            </a:r>
            <a:r>
              <a:rPr lang="en-US" sz="1600" dirty="0" smtClean="0">
                <a:solidFill>
                  <a:srgbClr val="FF00FF"/>
                </a:solidFill>
              </a:rPr>
              <a:t> of </a:t>
            </a:r>
            <a:r>
              <a:rPr lang="en-US" sz="1600" dirty="0" err="1" smtClean="0">
                <a:solidFill>
                  <a:srgbClr val="FF00FF"/>
                </a:solidFill>
              </a:rPr>
              <a:t>sich</a:t>
            </a:r>
            <a:r>
              <a:rPr lang="en-US" sz="1600" dirty="0" smtClean="0">
                <a:solidFill>
                  <a:srgbClr val="FF00FF"/>
                </a:solidFill>
              </a:rPr>
              <a:t> a think</a:t>
            </a:r>
            <a:r>
              <a:rPr lang="en-US" sz="1600" b="0" dirty="0" smtClean="0"/>
              <a:t>. </a:t>
            </a:r>
            <a:r>
              <a:rPr lang="en-US" sz="1600" i="1" dirty="0" smtClean="0">
                <a:solidFill>
                  <a:srgbClr val="00B0F0"/>
                </a:solidFill>
              </a:rPr>
              <a:t>Don’t know that </a:t>
            </a:r>
            <a:r>
              <a:rPr lang="en-US" sz="1600" b="0" dirty="0" smtClean="0">
                <a:solidFill>
                  <a:schemeClr val="tx1"/>
                </a:solidFill>
              </a:rPr>
              <a:t>Jo is short for a longer name. </a:t>
            </a:r>
            <a:r>
              <a:rPr lang="en-US" sz="1600" i="1" dirty="0" smtClean="0">
                <a:solidFill>
                  <a:srgbClr val="00B0F0"/>
                </a:solidFill>
              </a:rPr>
              <a:t>Thinks it </a:t>
            </a:r>
            <a:r>
              <a:rPr lang="en-US" sz="1600" b="0" dirty="0" smtClean="0">
                <a:solidFill>
                  <a:schemeClr val="tx1"/>
                </a:solidFill>
              </a:rPr>
              <a:t>long enough for him. </a:t>
            </a:r>
            <a:r>
              <a:rPr lang="en-US" sz="1600" i="1" dirty="0" smtClean="0">
                <a:solidFill>
                  <a:srgbClr val="00B0F0"/>
                </a:solidFill>
              </a:rPr>
              <a:t>He don’t find </a:t>
            </a:r>
            <a:r>
              <a:rPr lang="en-US" sz="1600" b="0" dirty="0" smtClean="0">
                <a:solidFill>
                  <a:schemeClr val="tx1"/>
                </a:solidFill>
              </a:rPr>
              <a:t>fault with it. Spell it? No. He can’t spell it. No father, no mother, no friends. Never been to school. What’s home? Knows a broom’s a broom, and knows it’s wicked to tell a lie. </a:t>
            </a:r>
            <a:r>
              <a:rPr lang="en-US" sz="1600" i="1" dirty="0" smtClean="0">
                <a:solidFill>
                  <a:srgbClr val="00B0F0"/>
                </a:solidFill>
              </a:rPr>
              <a:t>Don’t recollect who told him </a:t>
            </a:r>
            <a:r>
              <a:rPr lang="en-US" sz="1600" b="0" dirty="0" smtClean="0">
                <a:solidFill>
                  <a:schemeClr val="tx1"/>
                </a:solidFill>
              </a:rPr>
              <a:t>about the broom, or about the lie, but knows both.</a:t>
            </a:r>
            <a:r>
              <a:rPr lang="en-US" sz="1600" b="0" dirty="0" smtClean="0"/>
              <a:t> </a:t>
            </a:r>
            <a:r>
              <a:rPr lang="en-US" sz="1600" dirty="0" smtClean="0">
                <a:solidFill>
                  <a:srgbClr val="00B0F0"/>
                </a:solidFill>
              </a:rPr>
              <a:t>Can’t exactly say what’ll </a:t>
            </a:r>
            <a:r>
              <a:rPr lang="en-US" sz="1600" b="0" dirty="0" smtClean="0">
                <a:solidFill>
                  <a:schemeClr val="tx1"/>
                </a:solidFill>
              </a:rPr>
              <a:t>be done to him </a:t>
            </a:r>
            <a:r>
              <a:rPr lang="en-US" sz="1600" dirty="0" err="1" smtClean="0">
                <a:solidFill>
                  <a:srgbClr val="FF00FF"/>
                </a:solidFill>
              </a:rPr>
              <a:t>arter</a:t>
            </a:r>
            <a:r>
              <a:rPr lang="en-US" sz="1600" b="0" dirty="0" smtClean="0"/>
              <a:t> </a:t>
            </a:r>
            <a:r>
              <a:rPr lang="en-US" sz="1600" b="0" dirty="0" smtClean="0">
                <a:solidFill>
                  <a:schemeClr val="tx1"/>
                </a:solidFill>
              </a:rPr>
              <a:t>he’s dead if he tells a lie to the gentlemen here, but </a:t>
            </a:r>
            <a:r>
              <a:rPr lang="en-US" sz="1600" i="1" dirty="0" smtClean="0">
                <a:solidFill>
                  <a:srgbClr val="00B0F0"/>
                </a:solidFill>
              </a:rPr>
              <a:t>believes it’ll </a:t>
            </a:r>
            <a:r>
              <a:rPr lang="en-US" sz="1600" b="0" dirty="0" smtClean="0">
                <a:solidFill>
                  <a:schemeClr val="tx1"/>
                </a:solidFill>
              </a:rPr>
              <a:t>be something </a:t>
            </a:r>
            <a:r>
              <a:rPr lang="en-US" sz="1600" dirty="0" err="1" smtClean="0">
                <a:solidFill>
                  <a:srgbClr val="FF00FF"/>
                </a:solidFill>
              </a:rPr>
              <a:t>wery</a:t>
            </a:r>
            <a:r>
              <a:rPr lang="en-US" sz="1600" dirty="0" smtClean="0">
                <a:solidFill>
                  <a:srgbClr val="FF0000"/>
                </a:solidFill>
              </a:rPr>
              <a:t> </a:t>
            </a:r>
            <a:r>
              <a:rPr lang="en-US" sz="1600" b="0" dirty="0" smtClean="0">
                <a:solidFill>
                  <a:schemeClr val="tx1"/>
                </a:solidFill>
              </a:rPr>
              <a:t>bad to punish him, and serve him right – and so he’ll tell the truth.	</a:t>
            </a:r>
            <a:r>
              <a:rPr lang="en-US" sz="1600" dirty="0" smtClean="0">
                <a:solidFill>
                  <a:schemeClr val="tx1"/>
                </a:solidFill>
              </a:rPr>
              <a:t>	 		</a:t>
            </a:r>
            <a:r>
              <a:rPr lang="en-US" sz="1400" dirty="0" smtClean="0">
                <a:solidFill>
                  <a:schemeClr val="tx1"/>
                </a:solidFill>
              </a:rPr>
              <a:t>	</a:t>
            </a:r>
            <a:endParaRPr lang="en-US" sz="1400" dirty="0">
              <a:solidFill>
                <a:schemeClr val="tx1"/>
              </a:solidFill>
            </a:endParaRPr>
          </a:p>
          <a:p>
            <a:pPr marL="0" lvl="0" indent="0">
              <a:buNone/>
            </a:pPr>
            <a:r>
              <a:rPr lang="en-US" sz="1400" i="1" dirty="0" smtClean="0">
                <a:solidFill>
                  <a:schemeClr val="tx1"/>
                </a:solidFill>
              </a:rPr>
              <a:t>(Dickens, Bleak House, ch.9) </a:t>
            </a:r>
            <a:endParaRPr lang="fr-FR" sz="1400" i="1" dirty="0" smtClean="0">
              <a:solidFill>
                <a:schemeClr val="tx1"/>
              </a:solidFill>
            </a:endParaRPr>
          </a:p>
          <a:p>
            <a:r>
              <a:rPr lang="en-US" sz="1400" i="1" dirty="0" smtClean="0"/>
              <a:t> </a:t>
            </a:r>
            <a:r>
              <a:rPr lang="en-US" dirty="0" smtClean="0">
                <a:solidFill>
                  <a:schemeClr val="bg2">
                    <a:lumMod val="60000"/>
                    <a:lumOff val="40000"/>
                  </a:schemeClr>
                </a:solidFill>
              </a:rPr>
              <a:t>This passage displays :</a:t>
            </a:r>
          </a:p>
          <a:p>
            <a:pPr lvl="1"/>
            <a:r>
              <a:rPr lang="en-US" b="0" dirty="0" smtClean="0"/>
              <a:t>many of the characteristics of direct speech</a:t>
            </a:r>
          </a:p>
          <a:p>
            <a:pPr lvl="1"/>
            <a:r>
              <a:rPr lang="en-US" dirty="0" smtClean="0"/>
              <a:t>except </a:t>
            </a:r>
            <a:r>
              <a:rPr lang="en-US" b="1" dirty="0" smtClean="0"/>
              <a:t>pronouns</a:t>
            </a:r>
            <a:r>
              <a:rPr lang="en-US" b="0" dirty="0" smtClean="0"/>
              <a:t> have been </a:t>
            </a:r>
            <a:r>
              <a:rPr lang="en-US" b="1" dirty="0" smtClean="0"/>
              <a:t>left out</a:t>
            </a:r>
            <a:r>
              <a:rPr lang="en-US" b="0" dirty="0" smtClean="0"/>
              <a:t>. </a:t>
            </a:r>
          </a:p>
          <a:p>
            <a:pPr lvl="1"/>
            <a:r>
              <a:rPr lang="en-US" b="0" dirty="0" smtClean="0"/>
              <a:t>technically remains the </a:t>
            </a:r>
            <a:r>
              <a:rPr lang="en-US" b="1" dirty="0" smtClean="0"/>
              <a:t>narrator’s voice </a:t>
            </a:r>
            <a:r>
              <a:rPr lang="en-US" b="0" dirty="0" smtClean="0"/>
              <a:t>who </a:t>
            </a:r>
            <a:r>
              <a:rPr lang="en-US" b="1" dirty="0" smtClean="0"/>
              <a:t>speaks about Jo </a:t>
            </a:r>
          </a:p>
          <a:p>
            <a:pPr lvl="1"/>
            <a:r>
              <a:rPr lang="en-US" dirty="0" smtClean="0"/>
              <a:t>But the narrator</a:t>
            </a:r>
            <a:r>
              <a:rPr lang="en-US" b="0" dirty="0" smtClean="0"/>
              <a:t> </a:t>
            </a:r>
            <a:r>
              <a:rPr lang="en-US" b="1" dirty="0" smtClean="0"/>
              <a:t>adopts Jo’s syntax, vocabulary and pronunciation.</a:t>
            </a:r>
            <a:endParaRPr lang="fr-FR" b="1" dirty="0" smtClean="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FREE INDIRECT SPEECH</a:t>
            </a:r>
            <a:endParaRPr lang="fr-FR" dirty="0"/>
          </a:p>
        </p:txBody>
      </p:sp>
      <p:sp>
        <p:nvSpPr>
          <p:cNvPr id="3" name="Espace réservé du contenu 2"/>
          <p:cNvSpPr>
            <a:spLocks noGrp="1"/>
          </p:cNvSpPr>
          <p:nvPr>
            <p:ph idx="1"/>
          </p:nvPr>
        </p:nvSpPr>
        <p:spPr/>
        <p:txBody>
          <a:bodyPr/>
          <a:lstStyle/>
          <a:p>
            <a:r>
              <a:rPr lang="en-US" dirty="0" smtClean="0">
                <a:solidFill>
                  <a:schemeClr val="bg2">
                    <a:lumMod val="60000"/>
                    <a:lumOff val="40000"/>
                  </a:schemeClr>
                </a:solidFill>
              </a:rPr>
              <a:t>To avoid the repetitions inherent often characteristic of I.S., a lot of writers resort to free indirect speech. </a:t>
            </a:r>
          </a:p>
          <a:p>
            <a:pPr lvl="1"/>
            <a:r>
              <a:rPr lang="en-US" sz="2000" dirty="0" smtClean="0"/>
              <a:t>The transition with indirect speech  will generally be announced by a simple sentence, which is frequently connected to</a:t>
            </a:r>
            <a:endParaRPr lang="fr-FR" sz="2000" dirty="0" smtClean="0"/>
          </a:p>
          <a:p>
            <a:pPr marL="900113" lvl="2" indent="0">
              <a:buNone/>
            </a:pPr>
            <a:endParaRPr lang="en-US" sz="2000" dirty="0"/>
          </a:p>
          <a:p>
            <a:pPr marL="900113" lvl="2" indent="0">
              <a:buNone/>
            </a:pPr>
            <a:endParaRPr lang="en-US" sz="2000" dirty="0" smtClean="0"/>
          </a:p>
          <a:p>
            <a:pPr marL="900113" lvl="2" indent="0">
              <a:buNone/>
            </a:pPr>
            <a:endParaRPr lang="fr-FR" sz="2000" dirty="0" smtClean="0"/>
          </a:p>
          <a:p>
            <a:pPr marL="900113" lvl="2" indent="0">
              <a:buNone/>
            </a:pPr>
            <a:endParaRPr lang="fr-FR" sz="2000" dirty="0" smtClean="0"/>
          </a:p>
          <a:p>
            <a:r>
              <a:rPr lang="en-US" dirty="0" smtClean="0">
                <a:solidFill>
                  <a:schemeClr val="bg2">
                    <a:lumMod val="60000"/>
                    <a:lumOff val="40000"/>
                  </a:schemeClr>
                </a:solidFill>
              </a:rPr>
              <a:t>In such a mixed paragraph, the famous question “Who speaks?” </a:t>
            </a:r>
          </a:p>
          <a:p>
            <a:pPr lvl="1"/>
            <a:r>
              <a:rPr lang="en-US" sz="2000" dirty="0" smtClean="0"/>
              <a:t>could receive very different answers depending on which sentence you consider.</a:t>
            </a:r>
            <a:endParaRPr lang="fr-FR" sz="2000" dirty="0" smtClean="0"/>
          </a:p>
          <a:p>
            <a:r>
              <a:rPr lang="en-US" dirty="0" smtClean="0">
                <a:solidFill>
                  <a:schemeClr val="tx1"/>
                </a:solidFill>
              </a:rPr>
              <a:t> </a:t>
            </a:r>
            <a:r>
              <a:rPr lang="en-US" dirty="0" smtClean="0">
                <a:solidFill>
                  <a:schemeClr val="bg2">
                    <a:lumMod val="60000"/>
                    <a:lumOff val="40000"/>
                  </a:schemeClr>
                </a:solidFill>
              </a:rPr>
              <a:t>Among French writers, Flaubert is particularly well-known as a user of this technique</a:t>
            </a:r>
            <a:endParaRPr lang="fr-FR" dirty="0" smtClean="0">
              <a:solidFill>
                <a:schemeClr val="bg2">
                  <a:lumMod val="60000"/>
                  <a:lumOff val="40000"/>
                </a:schemeClr>
              </a:solidFill>
            </a:endParaRPr>
          </a:p>
          <a:p>
            <a:pPr>
              <a:buNone/>
            </a:pPr>
            <a:r>
              <a:rPr lang="en-US" dirty="0" smtClean="0"/>
              <a:t> </a:t>
            </a:r>
            <a:endParaRPr lang="fr-FR" dirty="0" smtClean="0"/>
          </a:p>
          <a:p>
            <a:pPr>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44306052"/>
              </p:ext>
            </p:extLst>
          </p:nvPr>
        </p:nvGraphicFramePr>
        <p:xfrm>
          <a:off x="1496616" y="2492896"/>
          <a:ext cx="6604000" cy="1381760"/>
        </p:xfrm>
        <a:graphic>
          <a:graphicData uri="http://schemas.openxmlformats.org/drawingml/2006/table">
            <a:tbl>
              <a:tblPr firstRow="1" bandRow="1">
                <a:tableStyleId>{E8B1032C-EA38-4F05-BA0D-38AFFFC7BED3}</a:tableStyleId>
              </a:tblPr>
              <a:tblGrid>
                <a:gridCol w="3302000"/>
                <a:gridCol w="3302000"/>
              </a:tblGrid>
              <a:tr h="370840">
                <a:tc>
                  <a:txBody>
                    <a:bodyPr/>
                    <a:lstStyle/>
                    <a:p>
                      <a:r>
                        <a:rPr lang="fr-FR" dirty="0" smtClean="0"/>
                        <a:t>Speech</a:t>
                      </a:r>
                      <a:endParaRPr lang="fr-FR" dirty="0"/>
                    </a:p>
                  </a:txBody>
                  <a:tcPr/>
                </a:tc>
                <a:tc>
                  <a:txBody>
                    <a:bodyPr/>
                    <a:lstStyle/>
                    <a:p>
                      <a:pPr algn="ctr"/>
                      <a:r>
                        <a:rPr lang="fr-FR" dirty="0" smtClean="0"/>
                        <a:t> </a:t>
                      </a:r>
                      <a:r>
                        <a:rPr lang="fr-FR" b="0" dirty="0" smtClean="0"/>
                        <a:t>X </a:t>
                      </a:r>
                      <a:r>
                        <a:rPr lang="fr-FR" b="0" dirty="0" err="1" smtClean="0"/>
                        <a:t>raised</a:t>
                      </a:r>
                      <a:r>
                        <a:rPr lang="fr-FR" b="0" dirty="0" smtClean="0"/>
                        <a:t> </a:t>
                      </a:r>
                      <a:r>
                        <a:rPr lang="fr-FR" b="0" dirty="0" err="1" smtClean="0"/>
                        <a:t>his</a:t>
                      </a:r>
                      <a:r>
                        <a:rPr lang="fr-FR" b="0" dirty="0" smtClean="0"/>
                        <a:t> </a:t>
                      </a:r>
                      <a:r>
                        <a:rPr lang="fr-FR" b="0" dirty="0" err="1" smtClean="0"/>
                        <a:t>voice</a:t>
                      </a:r>
                      <a:endParaRPr lang="fr-FR" b="0" dirty="0"/>
                    </a:p>
                  </a:txBody>
                  <a:tcPr/>
                </a:tc>
              </a:tr>
              <a:tr h="370840">
                <a:tc>
                  <a:txBody>
                    <a:bodyPr/>
                    <a:lstStyle/>
                    <a:p>
                      <a:pPr algn="l"/>
                      <a:r>
                        <a:rPr lang="fr-FR" b="1" dirty="0" smtClean="0"/>
                        <a:t>Focus</a:t>
                      </a:r>
                      <a:r>
                        <a:rPr lang="fr-FR" b="1" baseline="0" dirty="0" smtClean="0"/>
                        <a:t> on </a:t>
                      </a:r>
                      <a:r>
                        <a:rPr lang="fr-FR" b="1" baseline="0" dirty="0" err="1" smtClean="0"/>
                        <a:t>someone’s</a:t>
                      </a:r>
                      <a:r>
                        <a:rPr lang="fr-FR" b="1" baseline="0" dirty="0" smtClean="0"/>
                        <a:t> </a:t>
                      </a:r>
                      <a:r>
                        <a:rPr lang="fr-FR" b="1" baseline="0" dirty="0" err="1" smtClean="0"/>
                        <a:t>reaction</a:t>
                      </a:r>
                      <a:endParaRPr lang="fr-FR" b="1" dirty="0"/>
                    </a:p>
                  </a:txBody>
                  <a:tcPr/>
                </a:tc>
                <a:tc>
                  <a:txBody>
                    <a:bodyPr/>
                    <a:lstStyle/>
                    <a:p>
                      <a:pPr algn="ctr"/>
                      <a:r>
                        <a:rPr lang="fr-FR" dirty="0" smtClean="0"/>
                        <a:t>Z </a:t>
                      </a:r>
                      <a:r>
                        <a:rPr lang="fr-FR" dirty="0" err="1" smtClean="0"/>
                        <a:t>suddenly</a:t>
                      </a:r>
                      <a:r>
                        <a:rPr lang="fr-FR" dirty="0" smtClean="0"/>
                        <a:t> </a:t>
                      </a:r>
                      <a:r>
                        <a:rPr lang="fr-FR" dirty="0" err="1" smtClean="0"/>
                        <a:t>blushed</a:t>
                      </a:r>
                      <a:endParaRPr lang="fr-FR" dirty="0"/>
                    </a:p>
                  </a:txBody>
                  <a:tcPr/>
                </a:tc>
              </a:tr>
              <a:tr h="370840">
                <a:tc>
                  <a:txBody>
                    <a:bodyPr/>
                    <a:lstStyle/>
                    <a:p>
                      <a:r>
                        <a:rPr lang="fr-FR" b="1" dirty="0" err="1" smtClean="0"/>
                        <a:t>Orality</a:t>
                      </a:r>
                      <a:endParaRPr lang="fr-FR" b="1" dirty="0"/>
                    </a:p>
                  </a:txBody>
                  <a:tcPr/>
                </a:tc>
                <a:tc>
                  <a:txBody>
                    <a:bodyPr/>
                    <a:lstStyle/>
                    <a:p>
                      <a:pPr algn="ctr"/>
                      <a:r>
                        <a:rPr lang="fr-FR" dirty="0" smtClean="0"/>
                        <a:t>He gave out a </a:t>
                      </a:r>
                      <a:r>
                        <a:rPr lang="fr-FR" dirty="0" err="1" smtClean="0"/>
                        <a:t>scornful</a:t>
                      </a:r>
                      <a:r>
                        <a:rPr lang="fr-FR" dirty="0" smtClean="0"/>
                        <a:t> </a:t>
                      </a:r>
                      <a:r>
                        <a:rPr lang="fr-FR" dirty="0" err="1" smtClean="0"/>
                        <a:t>laugh</a:t>
                      </a:r>
                      <a:endParaRPr lang="fr-FR"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a:t>FLAUBERT’s</a:t>
            </a:r>
            <a:r>
              <a:rPr lang="fr-FR" dirty="0"/>
              <a:t> use of FREE INDIRECT SPEECH</a:t>
            </a:r>
          </a:p>
        </p:txBody>
      </p:sp>
      <p:sp>
        <p:nvSpPr>
          <p:cNvPr id="3" name="Espace réservé du contenu 2"/>
          <p:cNvSpPr>
            <a:spLocks noGrp="1"/>
          </p:cNvSpPr>
          <p:nvPr>
            <p:ph idx="1"/>
          </p:nvPr>
        </p:nvSpPr>
        <p:spPr/>
        <p:txBody>
          <a:bodyPr/>
          <a:lstStyle/>
          <a:p>
            <a:r>
              <a:rPr lang="fr-FR" sz="2400" dirty="0" err="1">
                <a:solidFill>
                  <a:schemeClr val="bg2">
                    <a:lumMod val="60000"/>
                    <a:lumOff val="40000"/>
                  </a:schemeClr>
                </a:solidFill>
              </a:rPr>
              <a:t>Here</a:t>
            </a:r>
            <a:r>
              <a:rPr lang="fr-FR" sz="2400" dirty="0">
                <a:solidFill>
                  <a:schemeClr val="bg2">
                    <a:lumMod val="60000"/>
                    <a:lumOff val="40000"/>
                  </a:schemeClr>
                </a:solidFill>
              </a:rPr>
              <a:t> </a:t>
            </a:r>
            <a:r>
              <a:rPr lang="fr-FR" sz="2400" dirty="0" err="1">
                <a:solidFill>
                  <a:schemeClr val="bg2">
                    <a:lumMod val="60000"/>
                    <a:lumOff val="40000"/>
                  </a:schemeClr>
                </a:solidFill>
              </a:rPr>
              <a:t>is</a:t>
            </a:r>
            <a:r>
              <a:rPr lang="fr-FR" sz="2400" dirty="0">
                <a:solidFill>
                  <a:schemeClr val="bg2">
                    <a:lumMod val="60000"/>
                    <a:lumOff val="40000"/>
                  </a:schemeClr>
                </a:solidFill>
              </a:rPr>
              <a:t> an </a:t>
            </a:r>
            <a:r>
              <a:rPr lang="fr-FR" sz="2400" dirty="0" err="1">
                <a:solidFill>
                  <a:schemeClr val="bg2">
                    <a:lumMod val="60000"/>
                    <a:lumOff val="40000"/>
                  </a:schemeClr>
                </a:solidFill>
              </a:rPr>
              <a:t>extract</a:t>
            </a:r>
            <a:r>
              <a:rPr lang="fr-FR" sz="2400" dirty="0">
                <a:solidFill>
                  <a:schemeClr val="bg2">
                    <a:lumMod val="60000"/>
                    <a:lumOff val="40000"/>
                  </a:schemeClr>
                </a:solidFill>
              </a:rPr>
              <a:t> </a:t>
            </a:r>
            <a:r>
              <a:rPr lang="fr-FR" sz="2400" dirty="0" err="1">
                <a:solidFill>
                  <a:schemeClr val="bg2">
                    <a:lumMod val="60000"/>
                    <a:lumOff val="40000"/>
                  </a:schemeClr>
                </a:solidFill>
              </a:rPr>
              <a:t>from</a:t>
            </a:r>
            <a:r>
              <a:rPr lang="fr-FR" sz="2400" dirty="0">
                <a:solidFill>
                  <a:schemeClr val="bg2">
                    <a:lumMod val="60000"/>
                    <a:lumOff val="40000"/>
                  </a:schemeClr>
                </a:solidFill>
              </a:rPr>
              <a:t> </a:t>
            </a:r>
            <a:r>
              <a:rPr lang="fr-FR" sz="2400" i="1" dirty="0">
                <a:solidFill>
                  <a:schemeClr val="bg2">
                    <a:lumMod val="60000"/>
                    <a:lumOff val="40000"/>
                  </a:schemeClr>
                </a:solidFill>
              </a:rPr>
              <a:t>l’Education sentimentale</a:t>
            </a:r>
            <a:r>
              <a:rPr lang="fr-FR" sz="2400" dirty="0">
                <a:solidFill>
                  <a:schemeClr val="bg2">
                    <a:lumMod val="60000"/>
                    <a:lumOff val="40000"/>
                  </a:schemeClr>
                </a:solidFill>
              </a:rPr>
              <a:t>:</a:t>
            </a:r>
          </a:p>
          <a:p>
            <a:endParaRPr lang="fr-FR" dirty="0"/>
          </a:p>
          <a:p>
            <a:pPr lvl="1"/>
            <a:r>
              <a:rPr lang="fr-FR" sz="2000" dirty="0">
                <a:solidFill>
                  <a:srgbClr val="FF00FF"/>
                </a:solidFill>
              </a:rPr>
              <a:t>Elle soupira et se mit à parler de son enfance</a:t>
            </a:r>
            <a:r>
              <a:rPr lang="fr-FR" sz="2000" dirty="0"/>
              <a:t>. Ses parents étaient des canuts de la Croix Rousse; Elle servait son père comme apprentie. Le pauvre bonhomme avait beau s’exténuer, sa femme l’invectivait et vendait tout pour aller </a:t>
            </a:r>
            <a:r>
              <a:rPr lang="fr-FR" sz="2000" dirty="0">
                <a:solidFill>
                  <a:srgbClr val="FF00FF"/>
                </a:solidFill>
              </a:rPr>
              <a:t>boire</a:t>
            </a:r>
            <a:r>
              <a:rPr lang="fr-FR" sz="2000" dirty="0" smtClean="0">
                <a:solidFill>
                  <a:srgbClr val="FF00FF"/>
                </a:solidFill>
              </a:rPr>
              <a:t>. </a:t>
            </a:r>
            <a:r>
              <a:rPr lang="fr-FR" sz="2000" dirty="0" err="1" smtClean="0">
                <a:solidFill>
                  <a:srgbClr val="FF00FF"/>
                </a:solidFill>
              </a:rPr>
              <a:t>Rosanette</a:t>
            </a:r>
            <a:r>
              <a:rPr lang="fr-FR" sz="2000" dirty="0" smtClean="0">
                <a:solidFill>
                  <a:srgbClr val="FF00FF"/>
                </a:solidFill>
              </a:rPr>
              <a:t> </a:t>
            </a:r>
            <a:r>
              <a:rPr lang="fr-FR" sz="2000" dirty="0">
                <a:solidFill>
                  <a:srgbClr val="FF00FF"/>
                </a:solidFill>
              </a:rPr>
              <a:t>voyait leur  chambre, avec les métiers rangés en longueur entre les fenêtres, le pot-bouille sur le </a:t>
            </a:r>
            <a:r>
              <a:rPr lang="fr-FR" sz="2000" dirty="0" err="1">
                <a:solidFill>
                  <a:srgbClr val="FF00FF"/>
                </a:solidFill>
              </a:rPr>
              <a:t>poële</a:t>
            </a:r>
            <a:r>
              <a:rPr lang="fr-FR" sz="2000" dirty="0">
                <a:solidFill>
                  <a:srgbClr val="FF00FF"/>
                </a:solidFill>
              </a:rPr>
              <a:t>, le lit peint en acajou, une armoire en face , et la sous-pente obscure où elle avait couché jusqu’à quinze ans</a:t>
            </a:r>
            <a:r>
              <a:rPr lang="fr-FR" sz="2000" dirty="0"/>
              <a:t>. Enfin, un monsieur était venu, un homme gras, la figure couleur de buis, des façons de dévot, habillé de noir. Sa mère et lui eurent ensemble une conversation, si bien que trois jours après…..</a:t>
            </a:r>
            <a:r>
              <a:rPr lang="fr-FR" sz="2000" dirty="0" err="1">
                <a:solidFill>
                  <a:srgbClr val="FF00FF"/>
                </a:solidFill>
              </a:rPr>
              <a:t>Rosanette</a:t>
            </a:r>
            <a:r>
              <a:rPr lang="fr-FR" sz="2000" dirty="0">
                <a:solidFill>
                  <a:srgbClr val="FF00FF"/>
                </a:solidFill>
              </a:rPr>
              <a:t> s’arrêta et, après un regard plein d’impudeur et d’amertume:</a:t>
            </a:r>
          </a:p>
          <a:p>
            <a:pPr lvl="1">
              <a:buNone/>
            </a:pPr>
            <a:r>
              <a:rPr lang="fr-FR" sz="2000" dirty="0"/>
              <a:t>	-C’était fait!</a:t>
            </a:r>
          </a:p>
        </p:txBody>
      </p:sp>
    </p:spTree>
    <p:extLst>
      <p:ext uri="{BB962C8B-B14F-4D97-AF65-F5344CB8AC3E}">
        <p14:creationId xmlns:p14="http://schemas.microsoft.com/office/powerpoint/2010/main" val="2316438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OF VIEW</a:t>
            </a:r>
            <a:endParaRPr lang="en-US" dirty="0"/>
          </a:p>
        </p:txBody>
      </p:sp>
      <p:sp>
        <p:nvSpPr>
          <p:cNvPr id="3" name="Content Placeholder 2"/>
          <p:cNvSpPr>
            <a:spLocks noGrp="1"/>
          </p:cNvSpPr>
          <p:nvPr>
            <p:ph idx="1"/>
          </p:nvPr>
        </p:nvSpPr>
        <p:spPr/>
        <p:txBody>
          <a:bodyPr/>
          <a:lstStyle/>
          <a:p>
            <a:r>
              <a:rPr lang="en-US" dirty="0"/>
              <a:t>An automobile accident occurs. Two drivers are involved. Witnesses include four sidewalk spectators, a policeman, a man with a video camera who happened to be shooting the scene, and the pilot of a helicopter that was flying overhead. Here we have nine different points of view and, most likely, nine different descriptions of the accident.</a:t>
            </a:r>
          </a:p>
          <a:p>
            <a:r>
              <a:rPr lang="en-US" dirty="0"/>
              <a:t>In short fiction, </a:t>
            </a:r>
            <a:r>
              <a:rPr lang="en-US" dirty="0">
                <a:solidFill>
                  <a:srgbClr val="FF0000"/>
                </a:solidFill>
              </a:rPr>
              <a:t>who tells the story </a:t>
            </a:r>
            <a:r>
              <a:rPr lang="en-US" dirty="0"/>
              <a:t>and </a:t>
            </a:r>
            <a:r>
              <a:rPr lang="en-US" dirty="0">
                <a:solidFill>
                  <a:srgbClr val="FF0000"/>
                </a:solidFill>
              </a:rPr>
              <a:t>how it is told </a:t>
            </a:r>
            <a:r>
              <a:rPr lang="en-US" dirty="0"/>
              <a:t>are critical issues for an author to decide. The tone and feel of the story, and even its meaning, can change radically depending on who is telling the story.</a:t>
            </a:r>
          </a:p>
          <a:p>
            <a:r>
              <a:rPr lang="en-US" dirty="0"/>
              <a:t>Remember, someone is always between the reader and the action of the story. That someone is telling the story from his or her own </a:t>
            </a:r>
            <a:r>
              <a:rPr lang="en-US" dirty="0">
                <a:solidFill>
                  <a:srgbClr val="FF0000"/>
                </a:solidFill>
              </a:rPr>
              <a:t>point of view. </a:t>
            </a:r>
            <a:r>
              <a:rPr lang="en-US" dirty="0"/>
              <a:t>This angle of vision, the point of view from which the people, events, and details of a story are viewed, is important to consider when reading a story.</a:t>
            </a:r>
          </a:p>
          <a:p>
            <a:endParaRPr lang="en-US" dirty="0"/>
          </a:p>
        </p:txBody>
      </p:sp>
    </p:spTree>
    <p:extLst>
      <p:ext uri="{BB962C8B-B14F-4D97-AF65-F5344CB8AC3E}">
        <p14:creationId xmlns:p14="http://schemas.microsoft.com/office/powerpoint/2010/main" val="35805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NARRATED DISCOURSE</a:t>
            </a:r>
            <a:endParaRPr lang="fr-FR" dirty="0"/>
          </a:p>
        </p:txBody>
      </p:sp>
      <p:sp>
        <p:nvSpPr>
          <p:cNvPr id="3" name="Espace réservé du contenu 2"/>
          <p:cNvSpPr>
            <a:spLocks noGrp="1"/>
          </p:cNvSpPr>
          <p:nvPr>
            <p:ph idx="1"/>
          </p:nvPr>
        </p:nvSpPr>
        <p:spPr/>
        <p:txBody>
          <a:bodyPr/>
          <a:lstStyle/>
          <a:p>
            <a:endParaRPr lang="en-US" dirty="0" smtClean="0"/>
          </a:p>
          <a:p>
            <a:r>
              <a:rPr lang="en-US" sz="2200" dirty="0" smtClean="0">
                <a:solidFill>
                  <a:schemeClr val="bg2">
                    <a:lumMod val="60000"/>
                    <a:lumOff val="40000"/>
                  </a:schemeClr>
                </a:solidFill>
              </a:rPr>
              <a:t>It would be too long and impossible </a:t>
            </a:r>
            <a:r>
              <a:rPr lang="en-US" sz="2200" b="0" dirty="0" smtClean="0">
                <a:solidFill>
                  <a:schemeClr val="tx1"/>
                </a:solidFill>
              </a:rPr>
              <a:t>to have the various characters speak exclusively</a:t>
            </a:r>
            <a:r>
              <a:rPr lang="en-US" sz="2200" dirty="0" smtClean="0">
                <a:solidFill>
                  <a:schemeClr val="tx1"/>
                </a:solidFill>
              </a:rPr>
              <a:t> </a:t>
            </a:r>
            <a:r>
              <a:rPr lang="en-US" sz="2200" dirty="0" smtClean="0">
                <a:solidFill>
                  <a:schemeClr val="bg2">
                    <a:lumMod val="60000"/>
                    <a:lumOff val="40000"/>
                  </a:schemeClr>
                </a:solidFill>
              </a:rPr>
              <a:t>in dialogues.</a:t>
            </a:r>
          </a:p>
          <a:p>
            <a:r>
              <a:rPr lang="en-US" sz="2200" dirty="0" smtClean="0">
                <a:solidFill>
                  <a:schemeClr val="bg2">
                    <a:lumMod val="60000"/>
                    <a:lumOff val="40000"/>
                  </a:schemeClr>
                </a:solidFill>
              </a:rPr>
              <a:t>To avoid developing all exchanges </a:t>
            </a:r>
            <a:r>
              <a:rPr lang="en-US" sz="2200" b="0" dirty="0" smtClean="0">
                <a:solidFill>
                  <a:schemeClr val="tx1"/>
                </a:solidFill>
              </a:rPr>
              <a:t>between the various characters</a:t>
            </a:r>
          </a:p>
          <a:p>
            <a:pPr lvl="1"/>
            <a:r>
              <a:rPr lang="en-US" sz="2200" dirty="0" smtClean="0"/>
              <a:t>narrated discourse </a:t>
            </a:r>
            <a:r>
              <a:rPr lang="en-US" sz="2200" b="0" dirty="0" smtClean="0"/>
              <a:t>is often used</a:t>
            </a:r>
          </a:p>
          <a:p>
            <a:pPr lvl="1"/>
            <a:r>
              <a:rPr lang="en-US" sz="2200" dirty="0" smtClean="0"/>
              <a:t>to account for a collective conversation </a:t>
            </a:r>
            <a:r>
              <a:rPr lang="en-US" sz="2200" b="0" dirty="0" smtClean="0"/>
              <a:t>for example. </a:t>
            </a:r>
          </a:p>
          <a:p>
            <a:r>
              <a:rPr lang="en-US" sz="2200" dirty="0" smtClean="0">
                <a:solidFill>
                  <a:schemeClr val="bg2">
                    <a:lumMod val="60000"/>
                    <a:lumOff val="40000"/>
                  </a:schemeClr>
                </a:solidFill>
              </a:rPr>
              <a:t>The point is to:  </a:t>
            </a:r>
          </a:p>
          <a:p>
            <a:pPr lvl="1"/>
            <a:r>
              <a:rPr lang="en-US" sz="2200" dirty="0" smtClean="0"/>
              <a:t>give an overview of what has been happening</a:t>
            </a:r>
          </a:p>
          <a:p>
            <a:pPr lvl="1"/>
            <a:r>
              <a:rPr lang="en-US" sz="2200" dirty="0" smtClean="0"/>
              <a:t>to condense/sum up the exchanges that have taken place</a:t>
            </a:r>
          </a:p>
          <a:p>
            <a:pPr lvl="1"/>
            <a:r>
              <a:rPr lang="en-US" sz="2200" dirty="0"/>
              <a:t>s</a:t>
            </a:r>
            <a:r>
              <a:rPr lang="en-US" sz="2200" dirty="0" smtClean="0"/>
              <a:t>ome of the exchange is left to the imagination of the reader</a:t>
            </a:r>
          </a:p>
          <a:p>
            <a:pPr lvl="1"/>
            <a:r>
              <a:rPr lang="en-US" sz="2200" dirty="0"/>
              <a:t>c</a:t>
            </a:r>
            <a:r>
              <a:rPr lang="en-US" sz="2200" dirty="0" smtClean="0"/>
              <a:t>onvey the atmosphere pertaining to the exchange </a:t>
            </a:r>
            <a:endParaRPr lang="fr-FR" sz="2200" dirty="0" smtClean="0"/>
          </a:p>
          <a:p>
            <a:pPr>
              <a:buNone/>
            </a:pPr>
            <a:endParaRPr lang="fr-FR" dirty="0" smtClean="0">
              <a:solidFill>
                <a:schemeClr val="tx1"/>
              </a:solidFill>
            </a:endParaRPr>
          </a:p>
          <a:p>
            <a:endParaRPr lang="fr-FR"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VICTOR </a:t>
            </a:r>
            <a:r>
              <a:rPr lang="fr-FR" dirty="0" err="1"/>
              <a:t>HUGO’s</a:t>
            </a:r>
            <a:r>
              <a:rPr lang="fr-FR" dirty="0"/>
              <a:t> USE of </a:t>
            </a:r>
            <a:r>
              <a:rPr lang="fr-FR" dirty="0" err="1"/>
              <a:t>narrated</a:t>
            </a:r>
            <a:r>
              <a:rPr lang="fr-FR" dirty="0"/>
              <a:t> speech </a:t>
            </a:r>
          </a:p>
        </p:txBody>
      </p:sp>
      <p:sp>
        <p:nvSpPr>
          <p:cNvPr id="3" name="Espace réservé du contenu 2"/>
          <p:cNvSpPr>
            <a:spLocks noGrp="1"/>
          </p:cNvSpPr>
          <p:nvPr>
            <p:ph idx="1"/>
          </p:nvPr>
        </p:nvSpPr>
        <p:spPr/>
        <p:txBody>
          <a:bodyPr/>
          <a:lstStyle/>
          <a:p>
            <a:r>
              <a:rPr lang="fr-FR" dirty="0" err="1">
                <a:solidFill>
                  <a:schemeClr val="bg2">
                    <a:lumMod val="60000"/>
                    <a:lumOff val="40000"/>
                  </a:schemeClr>
                </a:solidFill>
              </a:rPr>
              <a:t>From</a:t>
            </a:r>
            <a:r>
              <a:rPr lang="fr-FR" dirty="0">
                <a:solidFill>
                  <a:schemeClr val="bg2">
                    <a:lumMod val="60000"/>
                    <a:lumOff val="40000"/>
                  </a:schemeClr>
                </a:solidFill>
              </a:rPr>
              <a:t> the </a:t>
            </a:r>
            <a:r>
              <a:rPr lang="fr-FR" dirty="0" err="1">
                <a:solidFill>
                  <a:schemeClr val="bg2">
                    <a:lumMod val="60000"/>
                    <a:lumOff val="40000"/>
                  </a:schemeClr>
                </a:solidFill>
              </a:rPr>
              <a:t>beginning</a:t>
            </a:r>
            <a:r>
              <a:rPr lang="fr-FR" dirty="0">
                <a:solidFill>
                  <a:schemeClr val="bg2">
                    <a:lumMod val="60000"/>
                    <a:lumOff val="40000"/>
                  </a:schemeClr>
                </a:solidFill>
              </a:rPr>
              <a:t> of Notre-Dame de Paris:</a:t>
            </a:r>
          </a:p>
          <a:p>
            <a:endParaRPr lang="fr-FR" dirty="0"/>
          </a:p>
          <a:p>
            <a:pPr lvl="1" algn="just"/>
            <a:r>
              <a:rPr lang="fr-FR" sz="2000" dirty="0"/>
              <a:t>Quant aux écoliers, ils juraient. C’était leur jour, leur fête des fous, leur </a:t>
            </a:r>
            <a:r>
              <a:rPr lang="fr-FR" sz="2000" dirty="0" err="1"/>
              <a:t>saturnale</a:t>
            </a:r>
            <a:r>
              <a:rPr lang="fr-FR" sz="2000" dirty="0"/>
              <a:t>, l’orgie annuelle de la basoche et de l’école. Pas de turpitude qui ne fut de droit ce jour-là et chose sacrée. Et puis, il y avait de folles commères dans la foule, Simone Quatre livres, Agnès la </a:t>
            </a:r>
            <a:r>
              <a:rPr lang="fr-FR" sz="2000" dirty="0" err="1"/>
              <a:t>Gadine</a:t>
            </a:r>
            <a:r>
              <a:rPr lang="fr-FR" sz="2000" dirty="0"/>
              <a:t>, Robine </a:t>
            </a:r>
            <a:r>
              <a:rPr lang="fr-FR" sz="2000" dirty="0" err="1"/>
              <a:t>Piédebou</a:t>
            </a:r>
            <a:r>
              <a:rPr lang="fr-FR" sz="2000" dirty="0"/>
              <a:t>. N’était-ce pas le moins qu’on pût jurer à son aise et maugréer un peu le nom de Dieu, un si beau jour, en si bonne compagnie de gens d’église  et de filles de joie? Aussi ne s’en faisaient-ils faute; et, au milieu du brouhaha, c’était un effrayant charivari de blasphème et d’énormités que celui de toutes ces langues échappées, langue de clerc et d’écoliers contenues. Le reste de l’année, par la crainte du fer chaud de Saint-Louis.</a:t>
            </a:r>
          </a:p>
          <a:p>
            <a:pPr algn="just"/>
            <a:r>
              <a:rPr lang="fr-FR" dirty="0">
                <a:solidFill>
                  <a:schemeClr val="bg2">
                    <a:lumMod val="60000"/>
                    <a:lumOff val="40000"/>
                  </a:schemeClr>
                </a:solidFill>
              </a:rPr>
              <a:t>The point </a:t>
            </a:r>
            <a:r>
              <a:rPr lang="fr-FR" dirty="0" err="1">
                <a:solidFill>
                  <a:schemeClr val="bg2">
                    <a:lumMod val="60000"/>
                    <a:lumOff val="40000"/>
                  </a:schemeClr>
                </a:solidFill>
              </a:rPr>
              <a:t>here</a:t>
            </a:r>
            <a:r>
              <a:rPr lang="fr-FR" dirty="0">
                <a:solidFill>
                  <a:schemeClr val="bg2">
                    <a:lumMod val="60000"/>
                    <a:lumOff val="40000"/>
                  </a:schemeClr>
                </a:solidFill>
              </a:rPr>
              <a:t> </a:t>
            </a:r>
            <a:r>
              <a:rPr lang="fr-FR" dirty="0" err="1">
                <a:solidFill>
                  <a:schemeClr val="bg2">
                    <a:lumMod val="60000"/>
                    <a:lumOff val="40000"/>
                  </a:schemeClr>
                </a:solidFill>
              </a:rPr>
              <a:t>is</a:t>
            </a:r>
            <a:r>
              <a:rPr lang="fr-FR" dirty="0">
                <a:solidFill>
                  <a:schemeClr val="bg2">
                    <a:lumMod val="60000"/>
                    <a:lumOff val="40000"/>
                  </a:schemeClr>
                </a:solidFill>
              </a:rPr>
              <a:t> to </a:t>
            </a:r>
            <a:r>
              <a:rPr lang="fr-FR" dirty="0" err="1">
                <a:solidFill>
                  <a:schemeClr val="bg2">
                    <a:lumMod val="60000"/>
                    <a:lumOff val="40000"/>
                  </a:schemeClr>
                </a:solidFill>
              </a:rPr>
              <a:t>account</a:t>
            </a:r>
            <a:r>
              <a:rPr lang="fr-FR" dirty="0">
                <a:solidFill>
                  <a:schemeClr val="bg2">
                    <a:lumMod val="60000"/>
                    <a:lumOff val="40000"/>
                  </a:schemeClr>
                </a:solidFill>
              </a:rPr>
              <a:t> </a:t>
            </a:r>
            <a:r>
              <a:rPr lang="fr-FR" dirty="0" smtClean="0">
                <a:solidFill>
                  <a:schemeClr val="bg2">
                    <a:lumMod val="60000"/>
                    <a:lumOff val="40000"/>
                  </a:schemeClr>
                </a:solidFill>
              </a:rPr>
              <a:t>for </a:t>
            </a:r>
            <a:r>
              <a:rPr lang="fr-FR" dirty="0">
                <a:solidFill>
                  <a:schemeClr val="bg2">
                    <a:lumMod val="60000"/>
                    <a:lumOff val="40000"/>
                  </a:schemeClr>
                </a:solidFill>
              </a:rPr>
              <a:t>group </a:t>
            </a:r>
            <a:r>
              <a:rPr lang="fr-FR" dirty="0" err="1">
                <a:solidFill>
                  <a:schemeClr val="bg2">
                    <a:lumMod val="60000"/>
                    <a:lumOff val="40000"/>
                  </a:schemeClr>
                </a:solidFill>
              </a:rPr>
              <a:t>behaviour</a:t>
            </a:r>
            <a:r>
              <a:rPr lang="fr-FR" dirty="0">
                <a:solidFill>
                  <a:schemeClr val="bg2">
                    <a:lumMod val="60000"/>
                    <a:lumOff val="40000"/>
                  </a:schemeClr>
                </a:solidFill>
              </a:rPr>
              <a:t> .</a:t>
            </a:r>
          </a:p>
        </p:txBody>
      </p:sp>
    </p:spTree>
    <p:extLst>
      <p:ext uri="{BB962C8B-B14F-4D97-AF65-F5344CB8AC3E}">
        <p14:creationId xmlns:p14="http://schemas.microsoft.com/office/powerpoint/2010/main" val="1049170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Stream of consciousness</a:t>
            </a:r>
            <a:endParaRPr lang="en-US" dirty="0"/>
          </a:p>
        </p:txBody>
      </p:sp>
      <p:sp>
        <p:nvSpPr>
          <p:cNvPr id="3" name="Espace réservé du contenu 2"/>
          <p:cNvSpPr>
            <a:spLocks noGrp="1"/>
          </p:cNvSpPr>
          <p:nvPr>
            <p:ph idx="1"/>
          </p:nvPr>
        </p:nvSpPr>
        <p:spPr/>
        <p:txBody>
          <a:bodyPr/>
          <a:lstStyle/>
          <a:p>
            <a:pPr>
              <a:buFont typeface="Arial" pitchFamily="34" charset="0"/>
              <a:buChar char="•"/>
            </a:pPr>
            <a:r>
              <a:rPr lang="en-US" sz="2400" dirty="0" smtClean="0">
                <a:solidFill>
                  <a:schemeClr val="bg2">
                    <a:lumMod val="60000"/>
                    <a:lumOff val="40000"/>
                  </a:schemeClr>
                </a:solidFill>
              </a:rPr>
              <a:t>In psychology:</a:t>
            </a:r>
          </a:p>
          <a:p>
            <a:pPr marL="0" indent="0">
              <a:buNone/>
            </a:pPr>
            <a:r>
              <a:rPr lang="en-US" sz="2200" b="0" dirty="0" smtClean="0">
                <a:solidFill>
                  <a:schemeClr val="tx1"/>
                </a:solidFill>
              </a:rPr>
              <a:t>The term was coined </a:t>
            </a:r>
            <a:r>
              <a:rPr lang="en-US" sz="2200" b="0" dirty="0">
                <a:solidFill>
                  <a:schemeClr val="tx1"/>
                </a:solidFill>
              </a:rPr>
              <a:t>by </a:t>
            </a:r>
            <a:r>
              <a:rPr lang="en-US" sz="2200" b="0" dirty="0" err="1">
                <a:solidFill>
                  <a:schemeClr val="tx1"/>
                </a:solidFill>
              </a:rPr>
              <a:t>william</a:t>
            </a:r>
            <a:r>
              <a:rPr lang="en-US" sz="2200" b="0" dirty="0">
                <a:solidFill>
                  <a:schemeClr val="tx1"/>
                </a:solidFill>
              </a:rPr>
              <a:t> </a:t>
            </a:r>
            <a:r>
              <a:rPr lang="en-US" sz="2200" b="0" dirty="0" err="1">
                <a:solidFill>
                  <a:schemeClr val="tx1"/>
                </a:solidFill>
              </a:rPr>
              <a:t>james</a:t>
            </a:r>
            <a:r>
              <a:rPr lang="en-US" sz="2200" b="0" dirty="0">
                <a:solidFill>
                  <a:schemeClr val="tx1"/>
                </a:solidFill>
              </a:rPr>
              <a:t> in his book </a:t>
            </a:r>
            <a:r>
              <a:rPr lang="en-US" sz="2200" b="0" i="1" dirty="0">
                <a:solidFill>
                  <a:schemeClr val="tx1"/>
                </a:solidFill>
              </a:rPr>
              <a:t>The principle of </a:t>
            </a:r>
            <a:r>
              <a:rPr lang="en-US" sz="2200" b="0" i="1" dirty="0" smtClean="0">
                <a:solidFill>
                  <a:schemeClr val="tx1"/>
                </a:solidFill>
              </a:rPr>
              <a:t>psychology</a:t>
            </a:r>
            <a:r>
              <a:rPr lang="en-US" sz="2200" b="0" dirty="0">
                <a:solidFill>
                  <a:schemeClr val="tx1"/>
                </a:solidFill>
              </a:rPr>
              <a:t> </a:t>
            </a:r>
            <a:r>
              <a:rPr lang="en-US" sz="2200" b="0" dirty="0" smtClean="0">
                <a:solidFill>
                  <a:schemeClr val="tx1"/>
                </a:solidFill>
              </a:rPr>
              <a:t>where he defines </a:t>
            </a:r>
            <a:r>
              <a:rPr lang="en-US" sz="2200" b="0" dirty="0">
                <a:solidFill>
                  <a:schemeClr val="tx1"/>
                </a:solidFill>
              </a:rPr>
              <a:t>the stream-of-consciousness as </a:t>
            </a:r>
            <a:r>
              <a:rPr lang="en-US" sz="2200" b="0" dirty="0" smtClean="0">
                <a:solidFill>
                  <a:schemeClr val="tx1"/>
                </a:solidFill>
              </a:rPr>
              <a:t>“a </a:t>
            </a:r>
            <a:r>
              <a:rPr lang="en-US" sz="2200" b="0" dirty="0">
                <a:solidFill>
                  <a:schemeClr val="tx1"/>
                </a:solidFill>
              </a:rPr>
              <a:t>continuous flow of thoughts, memories and </a:t>
            </a:r>
            <a:r>
              <a:rPr lang="en-US" sz="2200" b="0" dirty="0" smtClean="0">
                <a:solidFill>
                  <a:schemeClr val="tx1"/>
                </a:solidFill>
              </a:rPr>
              <a:t>association”</a:t>
            </a:r>
          </a:p>
          <a:p>
            <a:pPr>
              <a:buFont typeface="Arial" pitchFamily="34" charset="0"/>
              <a:buChar char="•"/>
            </a:pPr>
            <a:r>
              <a:rPr lang="en-US" sz="2400" dirty="0" smtClean="0">
                <a:solidFill>
                  <a:schemeClr val="bg2">
                    <a:lumMod val="60000"/>
                    <a:lumOff val="40000"/>
                  </a:schemeClr>
                </a:solidFill>
              </a:rPr>
              <a:t>In literature:</a:t>
            </a:r>
            <a:r>
              <a:rPr lang="en-US" sz="2200" dirty="0" smtClean="0">
                <a:solidFill>
                  <a:schemeClr val="bg2">
                    <a:lumMod val="60000"/>
                    <a:lumOff val="40000"/>
                  </a:schemeClr>
                </a:solidFill>
              </a:rPr>
              <a:t> </a:t>
            </a:r>
          </a:p>
          <a:p>
            <a:pPr marL="0" indent="0">
              <a:buNone/>
            </a:pPr>
            <a:r>
              <a:rPr lang="en-US" sz="2200" dirty="0" err="1">
                <a:solidFill>
                  <a:schemeClr val="tx1"/>
                </a:solidFill>
              </a:rPr>
              <a:t>Edouard</a:t>
            </a:r>
            <a:r>
              <a:rPr lang="en-US" sz="2200" dirty="0">
                <a:solidFill>
                  <a:schemeClr val="tx1"/>
                </a:solidFill>
              </a:rPr>
              <a:t> </a:t>
            </a:r>
            <a:r>
              <a:rPr lang="en-US" sz="2200" dirty="0" err="1">
                <a:solidFill>
                  <a:schemeClr val="tx1"/>
                </a:solidFill>
              </a:rPr>
              <a:t>Dujardin</a:t>
            </a:r>
            <a:r>
              <a:rPr lang="en-US" sz="2200" dirty="0">
                <a:solidFill>
                  <a:schemeClr val="tx1"/>
                </a:solidFill>
              </a:rPr>
              <a:t> </a:t>
            </a:r>
            <a:r>
              <a:rPr lang="en-US" sz="2200" b="0" dirty="0">
                <a:solidFill>
                  <a:schemeClr val="tx1"/>
                </a:solidFill>
              </a:rPr>
              <a:t> </a:t>
            </a:r>
            <a:r>
              <a:rPr lang="en-US" sz="2200" b="0" dirty="0" smtClean="0">
                <a:solidFill>
                  <a:schemeClr val="tx1"/>
                </a:solidFill>
              </a:rPr>
              <a:t>(novelist and poet, precursor of the </a:t>
            </a:r>
            <a:r>
              <a:rPr lang="en-US" sz="2200" b="0" i="1" dirty="0" smtClean="0">
                <a:solidFill>
                  <a:schemeClr val="tx1"/>
                </a:solidFill>
              </a:rPr>
              <a:t>technique</a:t>
            </a:r>
            <a:r>
              <a:rPr lang="en-US" sz="2200" b="0" dirty="0" smtClean="0">
                <a:solidFill>
                  <a:schemeClr val="tx1"/>
                </a:solidFill>
              </a:rPr>
              <a:t>) with his novel </a:t>
            </a:r>
            <a:r>
              <a:rPr lang="en-US" sz="2200" b="0" i="1" dirty="0" smtClean="0">
                <a:solidFill>
                  <a:schemeClr val="tx1"/>
                </a:solidFill>
              </a:rPr>
              <a:t>Les </a:t>
            </a:r>
            <a:r>
              <a:rPr lang="en-US" sz="2200" b="0" i="1" dirty="0" err="1">
                <a:solidFill>
                  <a:schemeClr val="tx1"/>
                </a:solidFill>
              </a:rPr>
              <a:t>Lauriers</a:t>
            </a:r>
            <a:r>
              <a:rPr lang="en-US" sz="2200" b="0" i="1" dirty="0">
                <a:solidFill>
                  <a:schemeClr val="tx1"/>
                </a:solidFill>
              </a:rPr>
              <a:t> </a:t>
            </a:r>
            <a:r>
              <a:rPr lang="en-US" sz="2200" b="0" i="1" dirty="0" err="1" smtClean="0">
                <a:solidFill>
                  <a:schemeClr val="tx1"/>
                </a:solidFill>
              </a:rPr>
              <a:t>sont</a:t>
            </a:r>
            <a:r>
              <a:rPr lang="en-US" sz="2200" b="0" i="1" dirty="0" smtClean="0">
                <a:solidFill>
                  <a:schemeClr val="tx1"/>
                </a:solidFill>
              </a:rPr>
              <a:t> coupés -</a:t>
            </a:r>
            <a:r>
              <a:rPr lang="en-US" sz="2200" b="0" dirty="0" smtClean="0">
                <a:solidFill>
                  <a:schemeClr val="tx1"/>
                </a:solidFill>
              </a:rPr>
              <a:t>1888)</a:t>
            </a:r>
          </a:p>
          <a:p>
            <a:pPr>
              <a:buFont typeface="Wingdings" pitchFamily="2" charset="2"/>
              <a:buChar char="Ø"/>
            </a:pPr>
            <a:r>
              <a:rPr lang="en-US" sz="2200" b="0" dirty="0" smtClean="0">
                <a:solidFill>
                  <a:schemeClr val="tx1"/>
                </a:solidFill>
              </a:rPr>
              <a:t>techniques </a:t>
            </a:r>
            <a:r>
              <a:rPr lang="en-US" sz="2200" b="0" dirty="0">
                <a:solidFill>
                  <a:schemeClr val="tx1"/>
                </a:solidFill>
              </a:rPr>
              <a:t>employed to represent the stream-of-consciousness : </a:t>
            </a:r>
            <a:r>
              <a:rPr lang="en-US" sz="2200" dirty="0" smtClean="0">
                <a:solidFill>
                  <a:schemeClr val="tx1"/>
                </a:solidFill>
              </a:rPr>
              <a:t>interior </a:t>
            </a:r>
            <a:r>
              <a:rPr lang="en-US" sz="2200" dirty="0">
                <a:solidFill>
                  <a:schemeClr val="tx1"/>
                </a:solidFill>
              </a:rPr>
              <a:t>monologue</a:t>
            </a:r>
            <a:r>
              <a:rPr lang="en-US" sz="2200" b="0" dirty="0">
                <a:solidFill>
                  <a:schemeClr val="tx1"/>
                </a:solidFill>
              </a:rPr>
              <a:t> (</a:t>
            </a:r>
            <a:r>
              <a:rPr lang="en-US" sz="2200" dirty="0" smtClean="0">
                <a:solidFill>
                  <a:schemeClr val="tx1"/>
                </a:solidFill>
              </a:rPr>
              <a:t>HUMPHREY’s</a:t>
            </a:r>
            <a:r>
              <a:rPr lang="en-US" sz="2200" b="0" dirty="0" smtClean="0">
                <a:solidFill>
                  <a:schemeClr val="tx1"/>
                </a:solidFill>
              </a:rPr>
              <a:t> </a:t>
            </a:r>
            <a:r>
              <a:rPr lang="en-US" sz="2200" b="0" dirty="0">
                <a:solidFill>
                  <a:schemeClr val="tx1"/>
                </a:solidFill>
              </a:rPr>
              <a:t>definition : </a:t>
            </a:r>
            <a:r>
              <a:rPr lang="en-US" sz="2200" b="0" dirty="0" smtClean="0">
                <a:solidFill>
                  <a:schemeClr val="tx1"/>
                </a:solidFill>
              </a:rPr>
              <a:t>“a </a:t>
            </a:r>
            <a:r>
              <a:rPr lang="en-US" sz="2200" b="0" dirty="0">
                <a:solidFill>
                  <a:schemeClr val="tx1"/>
                </a:solidFill>
              </a:rPr>
              <a:t>technique used in fiction for representing the psychic content and </a:t>
            </a:r>
            <a:r>
              <a:rPr lang="en-US" sz="2200" b="0" dirty="0" smtClean="0">
                <a:solidFill>
                  <a:schemeClr val="tx1"/>
                </a:solidFill>
              </a:rPr>
              <a:t>processes </a:t>
            </a:r>
            <a:r>
              <a:rPr lang="en-US" sz="2200" b="0" dirty="0">
                <a:solidFill>
                  <a:schemeClr val="tx1"/>
                </a:solidFill>
              </a:rPr>
              <a:t>of characters partly or entirely </a:t>
            </a:r>
            <a:r>
              <a:rPr lang="en-US" sz="2200" b="0" dirty="0" smtClean="0">
                <a:solidFill>
                  <a:schemeClr val="tx1"/>
                </a:solidFill>
              </a:rPr>
              <a:t>unuttered”) and </a:t>
            </a:r>
            <a:r>
              <a:rPr lang="en-US" sz="2200" dirty="0" smtClean="0">
                <a:solidFill>
                  <a:schemeClr val="tx1"/>
                </a:solidFill>
              </a:rPr>
              <a:t>free </a:t>
            </a:r>
            <a:r>
              <a:rPr lang="en-US" sz="2200" dirty="0">
                <a:solidFill>
                  <a:schemeClr val="tx1"/>
                </a:solidFill>
              </a:rPr>
              <a:t>association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472" y="-9872"/>
            <a:ext cx="9518650" cy="908050"/>
          </a:xfrm>
        </p:spPr>
        <p:txBody>
          <a:bodyPr/>
          <a:lstStyle/>
          <a:p>
            <a:pPr algn="ctr"/>
            <a:r>
              <a:rPr lang="en-US" dirty="0"/>
              <a:t>Stream of consciousness</a:t>
            </a:r>
            <a:endParaRPr lang="fr-FR" dirty="0"/>
          </a:p>
        </p:txBody>
      </p:sp>
      <p:sp>
        <p:nvSpPr>
          <p:cNvPr id="3" name="Espace réservé du contenu 2"/>
          <p:cNvSpPr>
            <a:spLocks noGrp="1"/>
          </p:cNvSpPr>
          <p:nvPr>
            <p:ph idx="1"/>
          </p:nvPr>
        </p:nvSpPr>
        <p:spPr>
          <a:xfrm>
            <a:off x="200472" y="1052736"/>
            <a:ext cx="9518650" cy="5184576"/>
          </a:xfrm>
        </p:spPr>
        <p:txBody>
          <a:bodyPr/>
          <a:lstStyle/>
          <a:p>
            <a:r>
              <a:rPr lang="fr-FR" dirty="0" smtClean="0">
                <a:solidFill>
                  <a:schemeClr val="bg2">
                    <a:lumMod val="60000"/>
                    <a:lumOff val="40000"/>
                  </a:schemeClr>
                </a:solidFill>
              </a:rPr>
              <a:t>Ex1</a:t>
            </a:r>
            <a:r>
              <a:rPr lang="fr-FR" dirty="0">
                <a:solidFill>
                  <a:schemeClr val="bg2">
                    <a:lumMod val="60000"/>
                    <a:lumOff val="40000"/>
                  </a:schemeClr>
                </a:solidFill>
              </a:rPr>
              <a:t> : Edouard Dujardin , </a:t>
            </a:r>
            <a:r>
              <a:rPr lang="fr-FR" i="1" dirty="0">
                <a:solidFill>
                  <a:schemeClr val="bg2">
                    <a:lumMod val="60000"/>
                    <a:lumOff val="40000"/>
                  </a:schemeClr>
                </a:solidFill>
              </a:rPr>
              <a:t>L</a:t>
            </a:r>
            <a:r>
              <a:rPr lang="fr-FR" i="1" dirty="0" smtClean="0">
                <a:solidFill>
                  <a:schemeClr val="bg2">
                    <a:lumMod val="60000"/>
                    <a:lumOff val="40000"/>
                  </a:schemeClr>
                </a:solidFill>
              </a:rPr>
              <a:t>es </a:t>
            </a:r>
            <a:r>
              <a:rPr lang="fr-FR" i="1" dirty="0">
                <a:solidFill>
                  <a:schemeClr val="bg2">
                    <a:lumMod val="60000"/>
                    <a:lumOff val="40000"/>
                  </a:schemeClr>
                </a:solidFill>
              </a:rPr>
              <a:t>L</a:t>
            </a:r>
            <a:r>
              <a:rPr lang="fr-FR" i="1" dirty="0" smtClean="0">
                <a:solidFill>
                  <a:schemeClr val="bg2">
                    <a:lumMod val="60000"/>
                    <a:lumOff val="40000"/>
                  </a:schemeClr>
                </a:solidFill>
              </a:rPr>
              <a:t>auriers </a:t>
            </a:r>
            <a:r>
              <a:rPr lang="fr-FR" i="1" dirty="0">
                <a:solidFill>
                  <a:schemeClr val="bg2">
                    <a:lumMod val="60000"/>
                    <a:lumOff val="40000"/>
                  </a:schemeClr>
                </a:solidFill>
              </a:rPr>
              <a:t>sont </a:t>
            </a:r>
            <a:r>
              <a:rPr lang="fr-FR" i="1" dirty="0" smtClean="0">
                <a:solidFill>
                  <a:schemeClr val="bg2">
                    <a:lumMod val="60000"/>
                    <a:lumOff val="40000"/>
                  </a:schemeClr>
                </a:solidFill>
              </a:rPr>
              <a:t>coupés</a:t>
            </a:r>
            <a:r>
              <a:rPr lang="fr-FR" dirty="0" smtClean="0">
                <a:solidFill>
                  <a:schemeClr val="bg2">
                    <a:lumMod val="60000"/>
                    <a:lumOff val="40000"/>
                  </a:schemeClr>
                </a:solidFill>
              </a:rPr>
              <a:t>.</a:t>
            </a:r>
          </a:p>
          <a:p>
            <a:pPr marL="0" indent="0">
              <a:buNone/>
            </a:pPr>
            <a:r>
              <a:rPr lang="fr-FR" sz="1600" b="0" i="1" dirty="0" smtClean="0">
                <a:solidFill>
                  <a:schemeClr val="tx1"/>
                </a:solidFill>
              </a:rPr>
              <a:t>Ainsi</a:t>
            </a:r>
            <a:r>
              <a:rPr lang="fr-FR" sz="1600" b="0" i="1" dirty="0">
                <a:solidFill>
                  <a:schemeClr val="tx1"/>
                </a:solidFill>
              </a:rPr>
              <a:t>, je vais dîner ; rien là de déplaisant. Voilà une assez jolie femme ; ni brune ni blonde ; ma foi, air choisi ; elle doit être grande : c'est la femme de cet homme chauve qui me tourne le dos ; sa maîtresse plutôt ; elle n'a pas trop les façons d'une femme légitime ; assez jolie, certes. Si elle pouvait regarder par ici ; elle est presque en face de moi ; comment faire ? A quoi bon ? Elle m'a vu. Elle est jolie ; et ce monsieur paraît stupide ; malheureusement je ne vois de lui que le dos ; je voudrais bien connaître aussi sa figure ; c'est un avoué, un notaire de province ; suis-je bête ! Et le consommé ? La glace devant moi reflète le cadre doré ; le cadre doré qui est donc derrière moi ; ces enluminures sont vermillonnées, les feux de teintes écarlates ; c'est le gaz tout jaune clair qui allume les murs ; jaunes aussi du gaz, les nappes blanches, les glaces, les verreries. On est commodément ; confortablement. Voici le consommé, le consommé fumant ; attention à ce que le garçon ne m'en éclabousse rien. Non ; mangeons. Ce bouillon est trop chaud ; essayons encore. Pas mauvais. J'ai déjeuné un peu tard, et je n'ai guère faim ; il faut pourtant dîner. Fini, le potage. De nouveau cette femme a regardé par ici ; elle a des yeux expressifs et le monsieur parait terne ; ce serait extraordinaire que je fisse connaissance avec elle ; pourquoi pas ? II y a des circonstances si bizarres ; d'abord en la considérant longtemps, je puis commencer quelque chose ; ils sont au rôti ; bah ! j'aurai, si je veux, achevé en même temps qu'eux ; où est le garçon, qu'il se hâte ; jamais on n'achève dans ces restaurants ; si je pouvais m'arranger à dîner chez moi ; peut-être que mon concierge me ferait faire quelque cuisine à peu de frais chaque jour. Ce serait mauvais. Je suis ridicule ; ce serait ennuyeux ; les jours où je ne puis rentrer, </a:t>
            </a:r>
            <a:r>
              <a:rPr lang="fr-FR" sz="1600" b="0" i="1" dirty="0" smtClean="0">
                <a:solidFill>
                  <a:schemeClr val="tx1"/>
                </a:solidFill>
              </a:rPr>
              <a:t>qu'adviendrait-il? </a:t>
            </a:r>
            <a:r>
              <a:rPr lang="fr-FR" sz="1600" b="0" i="1" dirty="0">
                <a:solidFill>
                  <a:schemeClr val="tx1"/>
                </a:solidFill>
              </a:rPr>
              <a:t>A</a:t>
            </a:r>
            <a:r>
              <a:rPr lang="fr-FR" sz="1600" b="0" i="1" dirty="0" smtClean="0">
                <a:solidFill>
                  <a:schemeClr val="tx1"/>
                </a:solidFill>
              </a:rPr>
              <a:t>u </a:t>
            </a:r>
            <a:r>
              <a:rPr lang="fr-FR" sz="1600" b="0" i="1" dirty="0">
                <a:solidFill>
                  <a:schemeClr val="tx1"/>
                </a:solidFill>
              </a:rPr>
              <a:t>moins dans un restaurant on ne s'ennuie pas.</a:t>
            </a:r>
          </a:p>
          <a:p>
            <a:r>
              <a:rPr lang="fr-FR" sz="1600" b="0" i="1" dirty="0">
                <a:solidFill>
                  <a:schemeClr val="tx1"/>
                </a:solidFill>
              </a:rPr>
              <a:t> </a:t>
            </a:r>
            <a:endParaRPr lang="fr-FR" sz="1600" b="0" dirty="0">
              <a:solidFill>
                <a:schemeClr val="tx1"/>
              </a:solidFill>
            </a:endParaRPr>
          </a:p>
          <a:p>
            <a:endParaRPr lang="fr-FR"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a:t>Stream of consciousness</a:t>
            </a:r>
            <a:endParaRPr lang="fr-FR" dirty="0"/>
          </a:p>
        </p:txBody>
      </p:sp>
      <p:sp>
        <p:nvSpPr>
          <p:cNvPr id="3" name="Espace réservé du contenu 2"/>
          <p:cNvSpPr>
            <a:spLocks noGrp="1"/>
          </p:cNvSpPr>
          <p:nvPr>
            <p:ph idx="1"/>
          </p:nvPr>
        </p:nvSpPr>
        <p:spPr>
          <a:xfrm>
            <a:off x="56456" y="908720"/>
            <a:ext cx="9793088" cy="5256584"/>
          </a:xfrm>
        </p:spPr>
        <p:txBody>
          <a:bodyPr/>
          <a:lstStyle/>
          <a:p>
            <a:r>
              <a:rPr lang="en-US" dirty="0" smtClean="0">
                <a:solidFill>
                  <a:schemeClr val="bg2">
                    <a:lumMod val="60000"/>
                    <a:lumOff val="40000"/>
                  </a:schemeClr>
                </a:solidFill>
              </a:rPr>
              <a:t>Ex 2</a:t>
            </a:r>
            <a:r>
              <a:rPr lang="en-US" dirty="0">
                <a:solidFill>
                  <a:schemeClr val="bg2">
                    <a:lumMod val="60000"/>
                    <a:lumOff val="40000"/>
                  </a:schemeClr>
                </a:solidFill>
              </a:rPr>
              <a:t> :Virginia WOOLF,  </a:t>
            </a:r>
            <a:r>
              <a:rPr lang="en-US" i="1" dirty="0" err="1">
                <a:solidFill>
                  <a:schemeClr val="bg2">
                    <a:lumMod val="60000"/>
                    <a:lumOff val="40000"/>
                  </a:schemeClr>
                </a:solidFill>
              </a:rPr>
              <a:t>Mrs</a:t>
            </a:r>
            <a:r>
              <a:rPr lang="en-US" i="1" dirty="0">
                <a:solidFill>
                  <a:schemeClr val="bg2">
                    <a:lumMod val="60000"/>
                    <a:lumOff val="40000"/>
                  </a:schemeClr>
                </a:solidFill>
              </a:rPr>
              <a:t> Dalloway</a:t>
            </a:r>
            <a:r>
              <a:rPr lang="en-US" dirty="0" smtClean="0">
                <a:solidFill>
                  <a:schemeClr val="bg2">
                    <a:lumMod val="60000"/>
                    <a:lumOff val="40000"/>
                  </a:schemeClr>
                </a:solidFill>
              </a:rPr>
              <a:t>.</a:t>
            </a:r>
            <a:endParaRPr lang="fr-FR" dirty="0">
              <a:solidFill>
                <a:schemeClr val="bg2">
                  <a:lumMod val="60000"/>
                  <a:lumOff val="40000"/>
                </a:schemeClr>
              </a:solidFill>
            </a:endParaRPr>
          </a:p>
          <a:p>
            <a:pPr marL="0" indent="0">
              <a:buNone/>
            </a:pPr>
            <a:r>
              <a:rPr lang="en-US" b="0" i="1" dirty="0" err="1">
                <a:solidFill>
                  <a:schemeClr val="tx1"/>
                </a:solidFill>
              </a:rPr>
              <a:t>Mrs</a:t>
            </a:r>
            <a:r>
              <a:rPr lang="en-US" b="0" i="1" dirty="0">
                <a:solidFill>
                  <a:schemeClr val="tx1"/>
                </a:solidFill>
              </a:rPr>
              <a:t> Dalloway said she would buy the  flowers herself. For Lucy had her work cut out for her. The doors would be taken off their hinges ; </a:t>
            </a:r>
            <a:r>
              <a:rPr lang="en-US" b="0" i="1" dirty="0" err="1">
                <a:solidFill>
                  <a:schemeClr val="tx1"/>
                </a:solidFill>
              </a:rPr>
              <a:t>Rumpelmayer's</a:t>
            </a:r>
            <a:r>
              <a:rPr lang="en-US" b="0" i="1" dirty="0">
                <a:solidFill>
                  <a:schemeClr val="tx1"/>
                </a:solidFill>
              </a:rPr>
              <a:t> men were coming. And then, thought Clarissa Dalloway, what a morning – fresh as if issued to children on a </a:t>
            </a:r>
            <a:r>
              <a:rPr lang="en-US" b="0" i="1" dirty="0" smtClean="0">
                <a:solidFill>
                  <a:schemeClr val="tx1"/>
                </a:solidFill>
              </a:rPr>
              <a:t>beach.</a:t>
            </a:r>
            <a:endParaRPr lang="fr-FR" b="0" i="1" dirty="0">
              <a:solidFill>
                <a:schemeClr val="tx1"/>
              </a:solidFill>
            </a:endParaRPr>
          </a:p>
          <a:p>
            <a:pPr marL="0" indent="0">
              <a:buNone/>
            </a:pPr>
            <a:r>
              <a:rPr lang="en-US" b="0" i="1" dirty="0" smtClean="0">
                <a:solidFill>
                  <a:schemeClr val="tx1"/>
                </a:solidFill>
              </a:rPr>
              <a:t>What </a:t>
            </a:r>
            <a:r>
              <a:rPr lang="en-US" b="0" i="1" dirty="0">
                <a:solidFill>
                  <a:schemeClr val="tx1"/>
                </a:solidFill>
              </a:rPr>
              <a:t>a lark ! What a plunge ! For so it had always seemed to her when, with little squeak of the hinges, which she could hear now, she had burst open the </a:t>
            </a:r>
            <a:r>
              <a:rPr lang="en-US" b="0" i="1" dirty="0" err="1">
                <a:solidFill>
                  <a:schemeClr val="tx1"/>
                </a:solidFill>
              </a:rPr>
              <a:t>french</a:t>
            </a:r>
            <a:r>
              <a:rPr lang="en-US" b="0" i="1" dirty="0">
                <a:solidFill>
                  <a:schemeClr val="tx1"/>
                </a:solidFill>
              </a:rPr>
              <a:t> windows and plunged at </a:t>
            </a:r>
            <a:r>
              <a:rPr lang="en-US" b="0" i="1" dirty="0" err="1">
                <a:solidFill>
                  <a:schemeClr val="tx1"/>
                </a:solidFill>
              </a:rPr>
              <a:t>Bourton</a:t>
            </a:r>
            <a:r>
              <a:rPr lang="en-US" b="0" i="1" dirty="0">
                <a:solidFill>
                  <a:schemeClr val="tx1"/>
                </a:solidFill>
              </a:rPr>
              <a:t> into the open air. How fresh, how calm, stiller than this of course, the air was in the early morning ; like the flap of a wave ; the kiss of a wave ; chill and sharp and yet (for a girl of eighteen as she then was) solemn, feeling as she did, standing there at the open window, that something awful was about to happen ; looking at the flowers, at the trees withe smoke winding off and the rooks rising, falling ; </a:t>
            </a:r>
            <a:r>
              <a:rPr lang="en-US" b="0" i="1" dirty="0" err="1">
                <a:solidFill>
                  <a:schemeClr val="tx1"/>
                </a:solidFill>
              </a:rPr>
              <a:t>standingand</a:t>
            </a:r>
            <a:r>
              <a:rPr lang="en-US" b="0" i="1" dirty="0">
                <a:solidFill>
                  <a:schemeClr val="tx1"/>
                </a:solidFill>
              </a:rPr>
              <a:t> looking until Peter Walsh said, 'Musing among the vegetables ?'- was that it ? - 'I prefer men to cauliflowers' – was that it ? He must have said it at breakfast one morning when she had gone onto the terrace – Peter Walsh.</a:t>
            </a:r>
            <a:endParaRPr lang="fr-FR" b="0" i="1" dirty="0">
              <a:solidFill>
                <a:schemeClr val="tx1"/>
              </a:solidFill>
            </a:endParaRPr>
          </a:p>
          <a:p>
            <a:endParaRPr lang="fr-FR" b="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a:t>Stream of consciousness</a:t>
            </a:r>
            <a:endParaRPr lang="fr-FR" dirty="0"/>
          </a:p>
        </p:txBody>
      </p:sp>
      <p:sp>
        <p:nvSpPr>
          <p:cNvPr id="3" name="Espace réservé du contenu 2"/>
          <p:cNvSpPr>
            <a:spLocks noGrp="1"/>
          </p:cNvSpPr>
          <p:nvPr>
            <p:ph idx="1"/>
          </p:nvPr>
        </p:nvSpPr>
        <p:spPr/>
        <p:txBody>
          <a:bodyPr/>
          <a:lstStyle/>
          <a:p>
            <a:r>
              <a:rPr lang="en-US" sz="2400" dirty="0" smtClean="0">
                <a:solidFill>
                  <a:schemeClr val="bg2">
                    <a:lumMod val="60000"/>
                    <a:lumOff val="40000"/>
                  </a:schemeClr>
                </a:solidFill>
              </a:rPr>
              <a:t>Ex 3</a:t>
            </a:r>
            <a:r>
              <a:rPr lang="en-US" sz="2400" dirty="0">
                <a:solidFill>
                  <a:schemeClr val="bg2">
                    <a:lumMod val="60000"/>
                    <a:lumOff val="40000"/>
                  </a:schemeClr>
                </a:solidFill>
              </a:rPr>
              <a:t> : James Joyce, </a:t>
            </a:r>
            <a:r>
              <a:rPr lang="en-US" sz="2400" i="1" dirty="0">
                <a:solidFill>
                  <a:schemeClr val="bg2">
                    <a:lumMod val="60000"/>
                    <a:lumOff val="40000"/>
                  </a:schemeClr>
                </a:solidFill>
              </a:rPr>
              <a:t>Ulysses</a:t>
            </a:r>
            <a:r>
              <a:rPr lang="en-US" sz="2400" dirty="0">
                <a:solidFill>
                  <a:schemeClr val="bg2">
                    <a:lumMod val="60000"/>
                    <a:lumOff val="40000"/>
                  </a:schemeClr>
                </a:solidFill>
              </a:rPr>
              <a:t>.</a:t>
            </a:r>
            <a:endParaRPr lang="fr-FR" sz="2400" dirty="0">
              <a:solidFill>
                <a:schemeClr val="bg2">
                  <a:lumMod val="60000"/>
                  <a:lumOff val="40000"/>
                </a:schemeClr>
              </a:solidFill>
            </a:endParaRPr>
          </a:p>
          <a:p>
            <a:pPr marL="0" indent="0">
              <a:buNone/>
            </a:pPr>
            <a:endParaRPr lang="fr-FR" dirty="0">
              <a:solidFill>
                <a:schemeClr val="tx1"/>
              </a:solidFill>
            </a:endParaRPr>
          </a:p>
          <a:p>
            <a:pPr marL="0" indent="0">
              <a:buNone/>
            </a:pPr>
            <a:r>
              <a:rPr lang="en-US" sz="2400" b="0" i="1" dirty="0">
                <a:solidFill>
                  <a:schemeClr val="tx1"/>
                </a:solidFill>
              </a:rPr>
              <a:t>On the doorstep he felt in his pocket for the latchkey. Not there. In the trousers I left off. </a:t>
            </a:r>
            <a:r>
              <a:rPr lang="fr-FR" sz="2400" b="0" i="1" dirty="0">
                <a:solidFill>
                  <a:schemeClr val="tx1"/>
                </a:solidFill>
              </a:rPr>
              <a:t>Must </a:t>
            </a:r>
            <a:r>
              <a:rPr lang="fr-FR" sz="2400" b="0" i="1" dirty="0" err="1">
                <a:solidFill>
                  <a:schemeClr val="tx1"/>
                </a:solidFill>
              </a:rPr>
              <a:t>get</a:t>
            </a:r>
            <a:r>
              <a:rPr lang="fr-FR" sz="2400" b="0" i="1" dirty="0">
                <a:solidFill>
                  <a:schemeClr val="tx1"/>
                </a:solidFill>
              </a:rPr>
              <a:t> </a:t>
            </a:r>
            <a:r>
              <a:rPr lang="fr-FR" sz="2400" b="0" i="1" dirty="0" err="1">
                <a:solidFill>
                  <a:schemeClr val="tx1"/>
                </a:solidFill>
              </a:rPr>
              <a:t>it</a:t>
            </a:r>
            <a:r>
              <a:rPr lang="fr-FR" sz="2400" b="0" i="1" dirty="0">
                <a:solidFill>
                  <a:schemeClr val="tx1"/>
                </a:solidFill>
              </a:rPr>
              <a:t>. </a:t>
            </a:r>
            <a:r>
              <a:rPr lang="fr-FR" sz="2400" b="0" i="1" dirty="0" err="1">
                <a:solidFill>
                  <a:schemeClr val="tx1"/>
                </a:solidFill>
              </a:rPr>
              <a:t>Potato</a:t>
            </a:r>
            <a:r>
              <a:rPr lang="fr-FR" sz="2400" b="0" i="1" dirty="0">
                <a:solidFill>
                  <a:schemeClr val="tx1"/>
                </a:solidFill>
              </a:rPr>
              <a:t> I have. </a:t>
            </a:r>
            <a:r>
              <a:rPr lang="en-US" sz="2400" b="0" i="1" dirty="0">
                <a:solidFill>
                  <a:schemeClr val="tx1"/>
                </a:solidFill>
              </a:rPr>
              <a:t>Creaky wardrobe. No use disturbing her. She turned over sleepily that time. He pulled the </a:t>
            </a:r>
            <a:r>
              <a:rPr lang="en-US" sz="2400" b="0" i="1" dirty="0" err="1">
                <a:solidFill>
                  <a:schemeClr val="tx1"/>
                </a:solidFill>
              </a:rPr>
              <a:t>halldoor</a:t>
            </a:r>
            <a:r>
              <a:rPr lang="en-US" sz="2400" b="0" i="1" dirty="0">
                <a:solidFill>
                  <a:schemeClr val="tx1"/>
                </a:solidFill>
              </a:rPr>
              <a:t> to after him very quietly, more, till the </a:t>
            </a:r>
            <a:r>
              <a:rPr lang="en-US" sz="2400" b="0" i="1" dirty="0" err="1">
                <a:solidFill>
                  <a:schemeClr val="tx1"/>
                </a:solidFill>
              </a:rPr>
              <a:t>footleaf</a:t>
            </a:r>
            <a:r>
              <a:rPr lang="en-US" sz="2400" b="0" i="1" dirty="0">
                <a:solidFill>
                  <a:schemeClr val="tx1"/>
                </a:solidFill>
              </a:rPr>
              <a:t> dropped gently over the threshold, a limp lid. Looked shut. All right till I come back anyhow.</a:t>
            </a:r>
            <a:endParaRPr lang="fr-FR" sz="2400" b="0" i="1"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The unreliable narrator</a:t>
            </a:r>
            <a:endParaRPr lang="en-US" dirty="0"/>
          </a:p>
        </p:txBody>
      </p:sp>
      <p:sp>
        <p:nvSpPr>
          <p:cNvPr id="3" name="Espace réservé du contenu 2"/>
          <p:cNvSpPr>
            <a:spLocks noGrp="1"/>
          </p:cNvSpPr>
          <p:nvPr>
            <p:ph idx="1"/>
          </p:nvPr>
        </p:nvSpPr>
        <p:spPr>
          <a:xfrm>
            <a:off x="193675" y="980728"/>
            <a:ext cx="9518650" cy="5112097"/>
          </a:xfrm>
        </p:spPr>
        <p:txBody>
          <a:bodyPr/>
          <a:lstStyle/>
          <a:p>
            <a:pPr>
              <a:buFont typeface="Arial" pitchFamily="34" charset="0"/>
              <a:buChar char="•"/>
            </a:pPr>
            <a:r>
              <a:rPr lang="en-US" sz="2400" dirty="0" smtClean="0">
                <a:solidFill>
                  <a:schemeClr val="bg2">
                    <a:lumMod val="60000"/>
                    <a:lumOff val="40000"/>
                  </a:schemeClr>
                </a:solidFill>
              </a:rPr>
              <a:t>Background </a:t>
            </a:r>
            <a:r>
              <a:rPr lang="en-US" sz="2400" b="0" dirty="0" smtClean="0">
                <a:solidFill>
                  <a:schemeClr val="bg2">
                    <a:lumMod val="60000"/>
                    <a:lumOff val="40000"/>
                  </a:schemeClr>
                </a:solidFill>
              </a:rPr>
              <a:t>-</a:t>
            </a:r>
            <a:r>
              <a:rPr lang="en-US" sz="2400" b="0" dirty="0" smtClean="0">
                <a:solidFill>
                  <a:schemeClr val="tx1"/>
                </a:solidFill>
              </a:rPr>
              <a:t> </a:t>
            </a:r>
            <a:r>
              <a:rPr lang="en-US" b="0" dirty="0" smtClean="0">
                <a:solidFill>
                  <a:schemeClr val="tx1"/>
                </a:solidFill>
              </a:rPr>
              <a:t>Wayne </a:t>
            </a:r>
            <a:r>
              <a:rPr lang="en-US" b="0" dirty="0">
                <a:solidFill>
                  <a:schemeClr val="tx1"/>
                </a:solidFill>
              </a:rPr>
              <a:t>Booth in </a:t>
            </a:r>
            <a:r>
              <a:rPr lang="en-US" b="0" i="1" dirty="0">
                <a:solidFill>
                  <a:schemeClr val="tx1"/>
                </a:solidFill>
              </a:rPr>
              <a:t>The Rhetoric Of Fiction</a:t>
            </a:r>
            <a:r>
              <a:rPr lang="en-US" b="0" dirty="0">
                <a:solidFill>
                  <a:schemeClr val="tx1"/>
                </a:solidFill>
              </a:rPr>
              <a:t> </a:t>
            </a:r>
            <a:r>
              <a:rPr lang="en-US" b="0" dirty="0" smtClean="0">
                <a:solidFill>
                  <a:schemeClr val="tx1"/>
                </a:solidFill>
              </a:rPr>
              <a:t>1961</a:t>
            </a:r>
          </a:p>
          <a:p>
            <a:pPr>
              <a:buFont typeface="Arial" pitchFamily="34" charset="0"/>
              <a:buChar char="•"/>
            </a:pPr>
            <a:r>
              <a:rPr lang="en-US" sz="2400" dirty="0">
                <a:solidFill>
                  <a:schemeClr val="bg2">
                    <a:lumMod val="60000"/>
                    <a:lumOff val="40000"/>
                  </a:schemeClr>
                </a:solidFill>
              </a:rPr>
              <a:t>M</a:t>
            </a:r>
            <a:r>
              <a:rPr lang="en-US" sz="2400" dirty="0" smtClean="0">
                <a:solidFill>
                  <a:schemeClr val="bg2">
                    <a:lumMod val="60000"/>
                    <a:lumOff val="40000"/>
                  </a:schemeClr>
                </a:solidFill>
              </a:rPr>
              <a:t>eaning</a:t>
            </a:r>
            <a:r>
              <a:rPr lang="en-US" sz="2400" dirty="0">
                <a:solidFill>
                  <a:schemeClr val="bg2">
                    <a:lumMod val="60000"/>
                    <a:lumOff val="40000"/>
                  </a:schemeClr>
                </a:solidFill>
              </a:rPr>
              <a:t> </a:t>
            </a:r>
            <a:endParaRPr lang="en-US" sz="2400" dirty="0" smtClean="0">
              <a:solidFill>
                <a:schemeClr val="bg2">
                  <a:lumMod val="60000"/>
                  <a:lumOff val="40000"/>
                </a:schemeClr>
              </a:solidFill>
            </a:endParaRPr>
          </a:p>
          <a:p>
            <a:pPr marL="0" indent="0">
              <a:buNone/>
            </a:pPr>
            <a:r>
              <a:rPr lang="en-US" b="0" dirty="0" smtClean="0">
                <a:solidFill>
                  <a:schemeClr val="tx1"/>
                </a:solidFill>
              </a:rPr>
              <a:t>Wayne Booth’s definition</a:t>
            </a:r>
            <a:r>
              <a:rPr lang="en-US" b="0" dirty="0">
                <a:solidFill>
                  <a:schemeClr val="tx1"/>
                </a:solidFill>
              </a:rPr>
              <a:t> : </a:t>
            </a:r>
            <a:r>
              <a:rPr lang="en-US" b="0" dirty="0" smtClean="0">
                <a:solidFill>
                  <a:schemeClr val="tx1"/>
                </a:solidFill>
              </a:rPr>
              <a:t>“a </a:t>
            </a:r>
            <a:r>
              <a:rPr lang="en-US" b="0" dirty="0">
                <a:solidFill>
                  <a:schemeClr val="tx1"/>
                </a:solidFill>
              </a:rPr>
              <a:t>narrator is reliable when he speaks for or acts in accordance with the norms of the work, a narrator is unreliable when he does </a:t>
            </a:r>
            <a:r>
              <a:rPr lang="en-US" b="0" dirty="0" smtClean="0">
                <a:solidFill>
                  <a:schemeClr val="tx1"/>
                </a:solidFill>
              </a:rPr>
              <a:t>not”</a:t>
            </a:r>
          </a:p>
          <a:p>
            <a:pPr>
              <a:buFont typeface="Arial" pitchFamily="34" charset="0"/>
              <a:buChar char="•"/>
            </a:pPr>
            <a:r>
              <a:rPr lang="en-US" sz="2400" dirty="0">
                <a:solidFill>
                  <a:schemeClr val="bg2">
                    <a:lumMod val="60000"/>
                    <a:lumOff val="40000"/>
                  </a:schemeClr>
                </a:solidFill>
              </a:rPr>
              <a:t>H</a:t>
            </a:r>
            <a:r>
              <a:rPr lang="en-US" sz="2400" dirty="0" smtClean="0">
                <a:solidFill>
                  <a:schemeClr val="bg2">
                    <a:lumMod val="60000"/>
                    <a:lumOff val="40000"/>
                  </a:schemeClr>
                </a:solidFill>
              </a:rPr>
              <a:t>ow </a:t>
            </a:r>
            <a:r>
              <a:rPr lang="en-US" sz="2400" dirty="0">
                <a:solidFill>
                  <a:schemeClr val="bg2">
                    <a:lumMod val="60000"/>
                    <a:lumOff val="40000"/>
                  </a:schemeClr>
                </a:solidFill>
              </a:rPr>
              <a:t>to spot him </a:t>
            </a:r>
            <a:r>
              <a:rPr lang="en-US" sz="2400" dirty="0" smtClean="0">
                <a:solidFill>
                  <a:schemeClr val="bg2">
                    <a:lumMod val="60000"/>
                    <a:lumOff val="40000"/>
                  </a:schemeClr>
                </a:solidFill>
              </a:rPr>
              <a:t>? </a:t>
            </a:r>
            <a:r>
              <a:rPr lang="en-US" b="0" dirty="0" smtClean="0">
                <a:solidFill>
                  <a:schemeClr val="tx1"/>
                </a:solidFill>
              </a:rPr>
              <a:t>(</a:t>
            </a:r>
            <a:r>
              <a:rPr lang="en-US" b="0" dirty="0">
                <a:solidFill>
                  <a:schemeClr val="tx1"/>
                </a:solidFill>
              </a:rPr>
              <a:t>according to </a:t>
            </a:r>
            <a:r>
              <a:rPr lang="en-US" dirty="0">
                <a:solidFill>
                  <a:schemeClr val="tx1"/>
                </a:solidFill>
              </a:rPr>
              <a:t>RIMMON KENAN</a:t>
            </a:r>
            <a:r>
              <a:rPr lang="en-US" b="0" dirty="0">
                <a:solidFill>
                  <a:schemeClr val="tx1"/>
                </a:solidFill>
              </a:rPr>
              <a:t>) </a:t>
            </a:r>
          </a:p>
          <a:p>
            <a:pPr>
              <a:buFont typeface="Wingdings" pitchFamily="2" charset="2"/>
              <a:buChar char="Ø"/>
            </a:pPr>
            <a:r>
              <a:rPr lang="en-US" b="0" dirty="0" smtClean="0">
                <a:solidFill>
                  <a:schemeClr val="tx1"/>
                </a:solidFill>
              </a:rPr>
              <a:t>Contradictions </a:t>
            </a:r>
            <a:r>
              <a:rPr lang="en-US" b="0" dirty="0">
                <a:solidFill>
                  <a:schemeClr val="tx1"/>
                </a:solidFill>
              </a:rPr>
              <a:t>between the narrator's view and the real </a:t>
            </a:r>
            <a:r>
              <a:rPr lang="en-US" b="0" dirty="0" smtClean="0">
                <a:solidFill>
                  <a:schemeClr val="tx1"/>
                </a:solidFill>
              </a:rPr>
              <a:t>facts</a:t>
            </a:r>
          </a:p>
          <a:p>
            <a:pPr>
              <a:buFont typeface="Wingdings" pitchFamily="2" charset="2"/>
              <a:buChar char="Ø"/>
            </a:pPr>
            <a:r>
              <a:rPr lang="en-US" b="0" dirty="0">
                <a:solidFill>
                  <a:schemeClr val="tx1"/>
                </a:solidFill>
              </a:rPr>
              <a:t>G</a:t>
            </a:r>
            <a:r>
              <a:rPr lang="en-US" b="0" dirty="0" smtClean="0">
                <a:solidFill>
                  <a:schemeClr val="tx1"/>
                </a:solidFill>
              </a:rPr>
              <a:t>ap </a:t>
            </a:r>
            <a:r>
              <a:rPr lang="en-US" b="0" dirty="0">
                <a:solidFill>
                  <a:schemeClr val="tx1"/>
                </a:solidFill>
              </a:rPr>
              <a:t>between the true outcome of the action and the narrator </a:t>
            </a:r>
            <a:r>
              <a:rPr lang="en-US" b="0" dirty="0" smtClean="0">
                <a:solidFill>
                  <a:schemeClr val="tx1"/>
                </a:solidFill>
              </a:rPr>
              <a:t>erroneous </a:t>
            </a:r>
            <a:r>
              <a:rPr lang="en-US" b="0" dirty="0">
                <a:solidFill>
                  <a:schemeClr val="tx1"/>
                </a:solidFill>
              </a:rPr>
              <a:t>earlier reports </a:t>
            </a:r>
          </a:p>
          <a:p>
            <a:pPr>
              <a:buFont typeface="Wingdings" pitchFamily="2" charset="2"/>
              <a:buChar char="Ø"/>
            </a:pPr>
            <a:r>
              <a:rPr lang="en-US" b="0" dirty="0">
                <a:solidFill>
                  <a:schemeClr val="tx1"/>
                </a:solidFill>
              </a:rPr>
              <a:t>C</a:t>
            </a:r>
            <a:r>
              <a:rPr lang="en-US" b="0" dirty="0" smtClean="0">
                <a:solidFill>
                  <a:schemeClr val="tx1"/>
                </a:solidFill>
              </a:rPr>
              <a:t>onsistent </a:t>
            </a:r>
            <a:r>
              <a:rPr lang="en-US" b="0" dirty="0">
                <a:solidFill>
                  <a:schemeClr val="tx1"/>
                </a:solidFill>
              </a:rPr>
              <a:t>clash between other </a:t>
            </a:r>
            <a:r>
              <a:rPr lang="en-US" b="0" dirty="0" smtClean="0">
                <a:solidFill>
                  <a:schemeClr val="tx1"/>
                </a:solidFill>
              </a:rPr>
              <a:t>characters </a:t>
            </a:r>
            <a:r>
              <a:rPr lang="en-US" b="0" dirty="0">
                <a:solidFill>
                  <a:schemeClr val="tx1"/>
                </a:solidFill>
              </a:rPr>
              <a:t>views and the narrator's </a:t>
            </a:r>
            <a:r>
              <a:rPr lang="en-US" b="0" dirty="0" smtClean="0">
                <a:solidFill>
                  <a:schemeClr val="tx1"/>
                </a:solidFill>
              </a:rPr>
              <a:t>ones</a:t>
            </a:r>
            <a:endParaRPr lang="en-US" b="0" dirty="0">
              <a:solidFill>
                <a:schemeClr val="tx1"/>
              </a:solidFill>
            </a:endParaRPr>
          </a:p>
          <a:p>
            <a:pPr>
              <a:buFont typeface="Wingdings" pitchFamily="2" charset="2"/>
              <a:buChar char="Ø"/>
            </a:pPr>
            <a:r>
              <a:rPr lang="en-US" b="0" dirty="0" smtClean="0">
                <a:solidFill>
                  <a:schemeClr val="tx1"/>
                </a:solidFill>
              </a:rPr>
              <a:t>Internal contradictions in </a:t>
            </a:r>
            <a:r>
              <a:rPr lang="en-US" b="0" dirty="0">
                <a:solidFill>
                  <a:schemeClr val="tx1"/>
                </a:solidFill>
              </a:rPr>
              <a:t>the narrator's own language</a:t>
            </a:r>
            <a:br>
              <a:rPr lang="en-US" b="0" dirty="0">
                <a:solidFill>
                  <a:schemeClr val="tx1"/>
                </a:solidFill>
              </a:rPr>
            </a:br>
            <a:r>
              <a:rPr lang="en-US" sz="1800" b="0" dirty="0">
                <a:solidFill>
                  <a:schemeClr val="tx1"/>
                </a:solidFill>
              </a:rPr>
              <a:t/>
            </a:r>
            <a:br>
              <a:rPr lang="en-US" sz="1800" b="0" dirty="0">
                <a:solidFill>
                  <a:schemeClr val="tx1"/>
                </a:solidFill>
              </a:rPr>
            </a:br>
            <a:r>
              <a:rPr lang="en-US" dirty="0"/>
              <a:t/>
            </a:r>
            <a:br>
              <a:rPr lang="en-US" dirty="0"/>
            </a:br>
            <a:endParaRPr lang="fr-FR" dirty="0"/>
          </a:p>
        </p:txBody>
      </p:sp>
    </p:spTree>
    <p:extLst>
      <p:ext uri="{BB962C8B-B14F-4D97-AF65-F5344CB8AC3E}">
        <p14:creationId xmlns:p14="http://schemas.microsoft.com/office/powerpoint/2010/main" val="42648362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The unreliable narrator</a:t>
            </a:r>
            <a:endParaRPr lang="en-US" dirty="0"/>
          </a:p>
        </p:txBody>
      </p:sp>
      <p:sp>
        <p:nvSpPr>
          <p:cNvPr id="3" name="Espace réservé du contenu 2"/>
          <p:cNvSpPr>
            <a:spLocks noGrp="1"/>
          </p:cNvSpPr>
          <p:nvPr>
            <p:ph idx="1"/>
          </p:nvPr>
        </p:nvSpPr>
        <p:spPr/>
        <p:txBody>
          <a:bodyPr/>
          <a:lstStyle/>
          <a:p>
            <a:pPr>
              <a:buFont typeface="Arial" pitchFamily="34" charset="0"/>
              <a:buChar char="•"/>
            </a:pPr>
            <a:r>
              <a:rPr lang="en-US" sz="2400" dirty="0">
                <a:solidFill>
                  <a:schemeClr val="bg2">
                    <a:lumMod val="60000"/>
                    <a:lumOff val="40000"/>
                  </a:schemeClr>
                </a:solidFill>
              </a:rPr>
              <a:t>T</a:t>
            </a:r>
            <a:r>
              <a:rPr lang="en-US" sz="2400" dirty="0" smtClean="0">
                <a:solidFill>
                  <a:schemeClr val="bg2">
                    <a:lumMod val="60000"/>
                    <a:lumOff val="40000"/>
                  </a:schemeClr>
                </a:solidFill>
              </a:rPr>
              <a:t>ypes </a:t>
            </a:r>
            <a:r>
              <a:rPr lang="en-US" sz="2400" dirty="0">
                <a:solidFill>
                  <a:schemeClr val="bg2">
                    <a:lumMod val="60000"/>
                    <a:lumOff val="40000"/>
                  </a:schemeClr>
                </a:solidFill>
              </a:rPr>
              <a:t>of unreliable narrator </a:t>
            </a:r>
            <a:r>
              <a:rPr lang="en-US" dirty="0">
                <a:solidFill>
                  <a:schemeClr val="bg2">
                    <a:lumMod val="60000"/>
                    <a:lumOff val="40000"/>
                  </a:schemeClr>
                </a:solidFill>
              </a:rPr>
              <a:t>(RIGGAN) </a:t>
            </a:r>
            <a:endParaRPr lang="en-US" b="0" dirty="0">
              <a:solidFill>
                <a:schemeClr val="bg2">
                  <a:lumMod val="60000"/>
                  <a:lumOff val="40000"/>
                </a:schemeClr>
              </a:solidFill>
            </a:endParaRPr>
          </a:p>
          <a:p>
            <a:pPr>
              <a:buFont typeface="Wingdings" pitchFamily="2" charset="2"/>
              <a:buChar char="Ø"/>
            </a:pPr>
            <a:r>
              <a:rPr lang="en-US" b="0" dirty="0" smtClean="0">
                <a:solidFill>
                  <a:schemeClr val="tx1"/>
                </a:solidFill>
              </a:rPr>
              <a:t>The </a:t>
            </a:r>
            <a:r>
              <a:rPr lang="en-US" b="0" dirty="0" err="1">
                <a:solidFill>
                  <a:schemeClr val="tx1"/>
                </a:solidFill>
              </a:rPr>
              <a:t>Picaro</a:t>
            </a:r>
            <a:r>
              <a:rPr lang="en-US" b="0" dirty="0">
                <a:solidFill>
                  <a:schemeClr val="tx1"/>
                </a:solidFill>
              </a:rPr>
              <a:t> </a:t>
            </a:r>
          </a:p>
          <a:p>
            <a:pPr>
              <a:buFont typeface="Wingdings" pitchFamily="2" charset="2"/>
              <a:buChar char="Ø"/>
            </a:pPr>
            <a:r>
              <a:rPr lang="en-US" b="0" dirty="0" smtClean="0">
                <a:solidFill>
                  <a:schemeClr val="tx1"/>
                </a:solidFill>
              </a:rPr>
              <a:t>The </a:t>
            </a:r>
            <a:r>
              <a:rPr lang="en-US" b="0" dirty="0">
                <a:solidFill>
                  <a:schemeClr val="tx1"/>
                </a:solidFill>
              </a:rPr>
              <a:t>Madman </a:t>
            </a:r>
          </a:p>
          <a:p>
            <a:pPr>
              <a:buFont typeface="Wingdings" pitchFamily="2" charset="2"/>
              <a:buChar char="Ø"/>
            </a:pPr>
            <a:r>
              <a:rPr lang="en-US" b="0" dirty="0" smtClean="0">
                <a:solidFill>
                  <a:schemeClr val="tx1"/>
                </a:solidFill>
              </a:rPr>
              <a:t>The </a:t>
            </a:r>
            <a:r>
              <a:rPr lang="en-US" b="0" dirty="0">
                <a:solidFill>
                  <a:schemeClr val="tx1"/>
                </a:solidFill>
              </a:rPr>
              <a:t>Clown </a:t>
            </a:r>
          </a:p>
          <a:p>
            <a:pPr>
              <a:buFont typeface="Wingdings" pitchFamily="2" charset="2"/>
              <a:buChar char="Ø"/>
            </a:pPr>
            <a:r>
              <a:rPr lang="en-US" b="0" dirty="0" smtClean="0">
                <a:solidFill>
                  <a:schemeClr val="tx1"/>
                </a:solidFill>
              </a:rPr>
              <a:t>The </a:t>
            </a:r>
            <a:r>
              <a:rPr lang="en-US" b="0" dirty="0" err="1" smtClean="0">
                <a:solidFill>
                  <a:schemeClr val="tx1"/>
                </a:solidFill>
              </a:rPr>
              <a:t>Naif</a:t>
            </a:r>
            <a:endParaRPr lang="en-US" b="0" dirty="0" smtClean="0">
              <a:solidFill>
                <a:schemeClr val="tx1"/>
              </a:solidFill>
            </a:endParaRPr>
          </a:p>
          <a:p>
            <a:pPr>
              <a:buFont typeface="Arial" pitchFamily="34" charset="0"/>
              <a:buChar char="•"/>
            </a:pPr>
            <a:r>
              <a:rPr lang="en-US" sz="2400" dirty="0">
                <a:solidFill>
                  <a:schemeClr val="bg2">
                    <a:lumMod val="60000"/>
                    <a:lumOff val="40000"/>
                  </a:schemeClr>
                </a:solidFill>
              </a:rPr>
              <a:t>W</a:t>
            </a:r>
            <a:r>
              <a:rPr lang="en-US" sz="2400" dirty="0" smtClean="0">
                <a:solidFill>
                  <a:schemeClr val="bg2">
                    <a:lumMod val="60000"/>
                    <a:lumOff val="40000"/>
                  </a:schemeClr>
                </a:solidFill>
              </a:rPr>
              <a:t>hy </a:t>
            </a:r>
            <a:r>
              <a:rPr lang="en-US" sz="2400" dirty="0">
                <a:solidFill>
                  <a:schemeClr val="bg2">
                    <a:lumMod val="60000"/>
                    <a:lumOff val="40000"/>
                  </a:schemeClr>
                </a:solidFill>
              </a:rPr>
              <a:t>is a narrator unreliable ? </a:t>
            </a:r>
            <a:endParaRPr lang="en-US" b="0" dirty="0">
              <a:solidFill>
                <a:schemeClr val="bg2">
                  <a:lumMod val="60000"/>
                  <a:lumOff val="40000"/>
                </a:schemeClr>
              </a:solidFill>
            </a:endParaRPr>
          </a:p>
          <a:p>
            <a:pPr>
              <a:buFont typeface="Wingdings" pitchFamily="2" charset="2"/>
              <a:buChar char="Ø"/>
            </a:pPr>
            <a:r>
              <a:rPr lang="en-US" b="0" dirty="0" smtClean="0">
                <a:solidFill>
                  <a:schemeClr val="tx1"/>
                </a:solidFill>
              </a:rPr>
              <a:t>Limited </a:t>
            </a:r>
            <a:r>
              <a:rPr lang="en-US" b="0" dirty="0">
                <a:solidFill>
                  <a:schemeClr val="tx1"/>
                </a:solidFill>
              </a:rPr>
              <a:t>Knowledge </a:t>
            </a:r>
          </a:p>
          <a:p>
            <a:pPr>
              <a:buFont typeface="Wingdings" pitchFamily="2" charset="2"/>
              <a:buChar char="Ø"/>
            </a:pPr>
            <a:r>
              <a:rPr lang="en-US" b="0" dirty="0">
                <a:solidFill>
                  <a:schemeClr val="tx1"/>
                </a:solidFill>
              </a:rPr>
              <a:t>H</a:t>
            </a:r>
            <a:r>
              <a:rPr lang="en-US" b="0" dirty="0" smtClean="0">
                <a:solidFill>
                  <a:schemeClr val="tx1"/>
                </a:solidFill>
              </a:rPr>
              <a:t>e </a:t>
            </a:r>
            <a:r>
              <a:rPr lang="en-US" b="0" dirty="0">
                <a:solidFill>
                  <a:schemeClr val="tx1"/>
                </a:solidFill>
              </a:rPr>
              <a:t>is </a:t>
            </a:r>
            <a:r>
              <a:rPr lang="en-US" b="0" dirty="0" smtClean="0">
                <a:solidFill>
                  <a:schemeClr val="tx1"/>
                </a:solidFill>
              </a:rPr>
              <a:t>personally involved</a:t>
            </a:r>
            <a:endParaRPr lang="en-US" b="0" dirty="0">
              <a:solidFill>
                <a:schemeClr val="tx1"/>
              </a:solidFill>
            </a:endParaRPr>
          </a:p>
        </p:txBody>
      </p:sp>
    </p:spTree>
    <p:extLst>
      <p:ext uri="{BB962C8B-B14F-4D97-AF65-F5344CB8AC3E}">
        <p14:creationId xmlns:p14="http://schemas.microsoft.com/office/powerpoint/2010/main" val="7534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En Bref…</a:t>
            </a:r>
            <a:endParaRPr lang="fr-FR" dirty="0"/>
          </a:p>
        </p:txBody>
      </p:sp>
      <p:sp>
        <p:nvSpPr>
          <p:cNvPr id="3" name="Espace réservé du contenu 2"/>
          <p:cNvSpPr>
            <a:spLocks noGrp="1"/>
          </p:cNvSpPr>
          <p:nvPr>
            <p:ph idx="1"/>
          </p:nvPr>
        </p:nvSpPr>
        <p:spPr/>
        <p:txBody>
          <a:bodyPr/>
          <a:lstStyle/>
          <a:p>
            <a:pPr>
              <a:buFont typeface="Arial" pitchFamily="34" charset="0"/>
              <a:buChar char="•"/>
            </a:pPr>
            <a:r>
              <a:rPr lang="fr-FR" sz="2400" dirty="0" err="1" smtClean="0">
                <a:solidFill>
                  <a:schemeClr val="tx1"/>
                </a:solidFill>
              </a:rPr>
              <a:t>Polyphony</a:t>
            </a:r>
            <a:endParaRPr lang="fr-FR" sz="2400" dirty="0" smtClean="0">
              <a:solidFill>
                <a:schemeClr val="tx1"/>
              </a:solidFill>
            </a:endParaRPr>
          </a:p>
          <a:p>
            <a:pPr>
              <a:buFont typeface="Arial" pitchFamily="34" charset="0"/>
              <a:buChar char="•"/>
            </a:pPr>
            <a:r>
              <a:rPr lang="fr-FR" sz="2400" dirty="0" smtClean="0">
                <a:solidFill>
                  <a:schemeClr val="tx1"/>
                </a:solidFill>
              </a:rPr>
              <a:t>Multiple </a:t>
            </a:r>
            <a:r>
              <a:rPr lang="fr-FR" sz="2400" dirty="0" err="1">
                <a:solidFill>
                  <a:schemeClr val="tx1"/>
                </a:solidFill>
              </a:rPr>
              <a:t>narrators</a:t>
            </a:r>
            <a:r>
              <a:rPr lang="en-US" sz="2400" b="0" dirty="0">
                <a:solidFill>
                  <a:schemeClr val="tx1"/>
                </a:solidFill>
              </a:rPr>
              <a:t/>
            </a:r>
            <a:br>
              <a:rPr lang="en-US" sz="2400" b="0" dirty="0">
                <a:solidFill>
                  <a:schemeClr val="tx1"/>
                </a:solidFill>
              </a:rPr>
            </a:br>
            <a:endParaRPr lang="fr-FR" sz="2400" dirty="0">
              <a:solidFill>
                <a:schemeClr val="tx1"/>
              </a:solidFill>
            </a:endParaRPr>
          </a:p>
        </p:txBody>
      </p:sp>
    </p:spTree>
    <p:extLst>
      <p:ext uri="{BB962C8B-B14F-4D97-AF65-F5344CB8AC3E}">
        <p14:creationId xmlns:p14="http://schemas.microsoft.com/office/powerpoint/2010/main" val="3705529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Contents</a:t>
            </a:r>
            <a:endParaRPr lang="fr-FR" dirty="0"/>
          </a:p>
        </p:txBody>
      </p:sp>
      <p:sp>
        <p:nvSpPr>
          <p:cNvPr id="3" name="Espace réservé du contenu 2"/>
          <p:cNvSpPr>
            <a:spLocks noGrp="1"/>
          </p:cNvSpPr>
          <p:nvPr>
            <p:ph idx="1"/>
          </p:nvPr>
        </p:nvSpPr>
        <p:spPr/>
        <p:txBody>
          <a:bodyPr/>
          <a:lstStyle/>
          <a:p>
            <a:r>
              <a:rPr lang="en-US" sz="2400" dirty="0" smtClean="0">
                <a:solidFill>
                  <a:schemeClr val="bg2">
                    <a:lumMod val="60000"/>
                    <a:lumOff val="40000"/>
                  </a:schemeClr>
                </a:solidFill>
              </a:rPr>
              <a:t>INTRODUCTION</a:t>
            </a:r>
          </a:p>
          <a:p>
            <a:pPr lvl="1">
              <a:buFont typeface="Wingdings" pitchFamily="2" charset="2"/>
              <a:buChar char="§"/>
            </a:pPr>
            <a:r>
              <a:rPr lang="en-US" sz="2200" dirty="0" smtClean="0"/>
              <a:t>The word “narrative” derives from the Latin word “</a:t>
            </a:r>
            <a:r>
              <a:rPr lang="en-US" sz="2200" dirty="0" err="1" smtClean="0"/>
              <a:t>narrare</a:t>
            </a:r>
            <a:r>
              <a:rPr lang="en-US" sz="2200" dirty="0" smtClean="0"/>
              <a:t>”: to tell</a:t>
            </a:r>
          </a:p>
          <a:p>
            <a:pPr lvl="1">
              <a:buFont typeface="Wingdings" pitchFamily="2" charset="2"/>
              <a:buChar char="§"/>
            </a:pPr>
            <a:r>
              <a:rPr lang="en-US" sz="2200" dirty="0" smtClean="0"/>
              <a:t>A narrative describes a sequence of events so it is closely linked to the process of telling   </a:t>
            </a:r>
          </a:p>
          <a:p>
            <a:pPr lvl="1"/>
            <a:r>
              <a:rPr lang="en-US" sz="2200" dirty="0" smtClean="0"/>
              <a:t>Early days and oral transmission: Mimesis</a:t>
            </a:r>
          </a:p>
          <a:p>
            <a:pPr lvl="1"/>
            <a:r>
              <a:rPr lang="en-US" sz="2200" dirty="0" smtClean="0"/>
              <a:t>The move from mimesis to </a:t>
            </a:r>
            <a:r>
              <a:rPr lang="en-US" sz="2200" dirty="0" err="1" smtClean="0"/>
              <a:t>diegesis</a:t>
            </a:r>
            <a:r>
              <a:rPr lang="en-US" sz="2200" dirty="0" smtClean="0"/>
              <a:t>: from showing stories to telling stories</a:t>
            </a:r>
          </a:p>
          <a:p>
            <a:pPr lvl="1"/>
            <a:endParaRPr lang="en-US" sz="2200" dirty="0" smtClean="0"/>
          </a:p>
          <a:p>
            <a:pPr lvl="1">
              <a:buFont typeface="Wingdings" pitchFamily="2" charset="2"/>
              <a:buChar char="Ø"/>
            </a:pPr>
            <a:endParaRPr lang="en-US" b="1" dirty="0" smtClean="0"/>
          </a:p>
        </p:txBody>
      </p:sp>
      <p:graphicFrame>
        <p:nvGraphicFramePr>
          <p:cNvPr id="4" name="Tableau 3"/>
          <p:cNvGraphicFramePr>
            <a:graphicFrameLocks noGrp="1"/>
          </p:cNvGraphicFramePr>
          <p:nvPr>
            <p:extLst>
              <p:ext uri="{D42A27DB-BD31-4B8C-83A1-F6EECF244321}">
                <p14:modId xmlns:p14="http://schemas.microsoft.com/office/powerpoint/2010/main" val="2717034823"/>
              </p:ext>
            </p:extLst>
          </p:nvPr>
        </p:nvGraphicFramePr>
        <p:xfrm>
          <a:off x="344488" y="3933056"/>
          <a:ext cx="9145017" cy="2304256"/>
        </p:xfrm>
        <a:graphic>
          <a:graphicData uri="http://schemas.openxmlformats.org/drawingml/2006/table">
            <a:tbl>
              <a:tblPr>
                <a:tableStyleId>{ED083AE6-46FA-4A59-8FB0-9F97EB10719F}</a:tableStyleId>
              </a:tblPr>
              <a:tblGrid>
                <a:gridCol w="2520280"/>
                <a:gridCol w="2520280"/>
                <a:gridCol w="4104457"/>
              </a:tblGrid>
              <a:tr h="1380463">
                <a:tc>
                  <a:txBody>
                    <a:bodyPr/>
                    <a:lstStyle/>
                    <a:p>
                      <a:pPr algn="ctr">
                        <a:lnSpc>
                          <a:spcPct val="115000"/>
                        </a:lnSpc>
                        <a:spcAft>
                          <a:spcPts val="1000"/>
                        </a:spcAft>
                      </a:pPr>
                      <a:r>
                        <a:rPr lang="en-US" sz="2000" b="1" dirty="0">
                          <a:effectLst/>
                        </a:rPr>
                        <a:t>MIMESIS</a:t>
                      </a:r>
                      <a:endParaRPr lang="fr-FR" sz="2000" b="1" dirty="0">
                        <a:effectLst/>
                      </a:endParaRPr>
                    </a:p>
                    <a:p>
                      <a:pPr algn="ctr">
                        <a:lnSpc>
                          <a:spcPct val="115000"/>
                        </a:lnSpc>
                        <a:spcAft>
                          <a:spcPts val="1000"/>
                        </a:spcAft>
                      </a:pPr>
                      <a:r>
                        <a:rPr lang="en-US" sz="2000" dirty="0">
                          <a:effectLst/>
                        </a:rPr>
                        <a:t>(DRAMA </a:t>
                      </a:r>
                      <a:r>
                        <a:rPr lang="en-US" sz="2000" dirty="0" smtClean="0">
                          <a:effectLst/>
                        </a:rPr>
                        <a:t>and</a:t>
                      </a:r>
                      <a:r>
                        <a:rPr lang="en-US" sz="2000" baseline="0" dirty="0" smtClean="0">
                          <a:effectLst/>
                        </a:rPr>
                        <a:t> </a:t>
                      </a:r>
                      <a:r>
                        <a:rPr lang="en-US" sz="2000" dirty="0" smtClean="0">
                          <a:effectLst/>
                        </a:rPr>
                        <a:t>FILM</a:t>
                      </a:r>
                      <a:r>
                        <a:rPr lang="en-US" sz="2000" dirty="0">
                          <a:effectLst/>
                        </a:rPr>
                        <a:t>)</a:t>
                      </a:r>
                      <a:endParaRPr lang="fr-FR" sz="2000" dirty="0">
                        <a:effectLst/>
                        <a:latin typeface="Calibri"/>
                        <a:ea typeface="Calibri"/>
                        <a:cs typeface="Times New Roman"/>
                      </a:endParaRPr>
                    </a:p>
                  </a:txBody>
                  <a:tcPr marL="68580" marR="68580" marT="9525" marB="0">
                    <a:solidFill>
                      <a:srgbClr val="C7A8E0"/>
                    </a:solidFill>
                  </a:tcPr>
                </a:tc>
                <a:tc>
                  <a:txBody>
                    <a:bodyPr/>
                    <a:lstStyle/>
                    <a:p>
                      <a:pPr algn="ctr">
                        <a:lnSpc>
                          <a:spcPct val="115000"/>
                        </a:lnSpc>
                        <a:spcAft>
                          <a:spcPts val="1000"/>
                        </a:spcAft>
                      </a:pPr>
                      <a:endParaRPr lang="en-US" sz="1800" dirty="0" smtClean="0">
                        <a:effectLst/>
                      </a:endParaRPr>
                    </a:p>
                    <a:p>
                      <a:pPr algn="ctr">
                        <a:lnSpc>
                          <a:spcPct val="115000"/>
                        </a:lnSpc>
                        <a:spcAft>
                          <a:spcPts val="1000"/>
                        </a:spcAft>
                      </a:pPr>
                      <a:r>
                        <a:rPr lang="en-US" sz="2000" dirty="0" smtClean="0">
                          <a:effectLst/>
                        </a:rPr>
                        <a:t>SHOWING</a:t>
                      </a:r>
                      <a:endParaRPr lang="fr-FR" sz="2000" dirty="0">
                        <a:effectLst/>
                        <a:latin typeface="Calibri"/>
                        <a:ea typeface="Calibri"/>
                        <a:cs typeface="Times New Roman"/>
                      </a:endParaRPr>
                    </a:p>
                  </a:txBody>
                  <a:tcPr marL="68580" marR="68580" marT="9525" marB="0"/>
                </a:tc>
                <a:tc>
                  <a:txBody>
                    <a:bodyPr/>
                    <a:lstStyle/>
                    <a:p>
                      <a:pPr algn="l">
                        <a:lnSpc>
                          <a:spcPct val="115000"/>
                        </a:lnSpc>
                        <a:spcAft>
                          <a:spcPts val="1000"/>
                        </a:spcAft>
                      </a:pPr>
                      <a:endParaRPr lang="en-US" sz="900" dirty="0" smtClean="0">
                        <a:effectLst/>
                      </a:endParaRPr>
                    </a:p>
                    <a:p>
                      <a:pPr algn="l">
                        <a:lnSpc>
                          <a:spcPct val="115000"/>
                        </a:lnSpc>
                        <a:spcAft>
                          <a:spcPts val="1000"/>
                        </a:spcAft>
                      </a:pPr>
                      <a:r>
                        <a:rPr lang="en-US" sz="2000" dirty="0" smtClean="0">
                          <a:effectLst/>
                        </a:rPr>
                        <a:t>The </a:t>
                      </a:r>
                      <a:r>
                        <a:rPr lang="en-US" sz="2000" dirty="0">
                          <a:effectLst/>
                        </a:rPr>
                        <a:t>direct presentation of speech and action</a:t>
                      </a:r>
                      <a:endParaRPr lang="fr-FR" sz="2000" dirty="0">
                        <a:effectLst/>
                        <a:latin typeface="Calibri"/>
                        <a:ea typeface="Calibri"/>
                        <a:cs typeface="Times New Roman"/>
                      </a:endParaRPr>
                    </a:p>
                  </a:txBody>
                  <a:tcPr marL="68580" marR="68580" marT="9525" marB="0"/>
                </a:tc>
              </a:tr>
              <a:tr h="923793">
                <a:tc>
                  <a:txBody>
                    <a:bodyPr/>
                    <a:lstStyle/>
                    <a:p>
                      <a:pPr algn="ctr">
                        <a:lnSpc>
                          <a:spcPct val="115000"/>
                        </a:lnSpc>
                        <a:spcAft>
                          <a:spcPts val="1000"/>
                        </a:spcAft>
                      </a:pPr>
                      <a:r>
                        <a:rPr lang="en-US" sz="2000" b="1" dirty="0">
                          <a:effectLst/>
                        </a:rPr>
                        <a:t>DIEGESIS</a:t>
                      </a:r>
                      <a:r>
                        <a:rPr lang="en-US" sz="2000" dirty="0">
                          <a:effectLst/>
                        </a:rPr>
                        <a:t>             (ANALYSIS)</a:t>
                      </a:r>
                      <a:endParaRPr lang="fr-FR" sz="2000" dirty="0">
                        <a:effectLst/>
                        <a:latin typeface="Calibri"/>
                        <a:ea typeface="Calibri"/>
                        <a:cs typeface="Times New Roman"/>
                      </a:endParaRPr>
                    </a:p>
                  </a:txBody>
                  <a:tcPr marL="68580" marR="68580" marT="9525" marB="0">
                    <a:solidFill>
                      <a:srgbClr val="C7A8E0"/>
                    </a:solidFill>
                  </a:tcPr>
                </a:tc>
                <a:tc>
                  <a:txBody>
                    <a:bodyPr/>
                    <a:lstStyle/>
                    <a:p>
                      <a:pPr algn="ctr">
                        <a:lnSpc>
                          <a:spcPct val="115000"/>
                        </a:lnSpc>
                        <a:spcAft>
                          <a:spcPts val="1000"/>
                        </a:spcAft>
                      </a:pPr>
                      <a:endParaRPr lang="en-US" sz="1050" dirty="0" smtClean="0">
                        <a:effectLst/>
                      </a:endParaRPr>
                    </a:p>
                    <a:p>
                      <a:pPr algn="ctr">
                        <a:lnSpc>
                          <a:spcPct val="115000"/>
                        </a:lnSpc>
                        <a:spcAft>
                          <a:spcPts val="1000"/>
                        </a:spcAft>
                      </a:pPr>
                      <a:r>
                        <a:rPr lang="en-US" sz="2000" dirty="0" smtClean="0">
                          <a:effectLst/>
                        </a:rPr>
                        <a:t>TELLING</a:t>
                      </a:r>
                      <a:endParaRPr lang="fr-FR" sz="2000" dirty="0">
                        <a:effectLst/>
                        <a:latin typeface="Calibri"/>
                        <a:ea typeface="Calibri"/>
                        <a:cs typeface="Times New Roman"/>
                      </a:endParaRPr>
                    </a:p>
                  </a:txBody>
                  <a:tcPr marL="68580" marR="68580" marT="9525" marB="0"/>
                </a:tc>
                <a:tc>
                  <a:txBody>
                    <a:bodyPr/>
                    <a:lstStyle/>
                    <a:p>
                      <a:pPr algn="l">
                        <a:lnSpc>
                          <a:spcPct val="115000"/>
                        </a:lnSpc>
                        <a:spcAft>
                          <a:spcPts val="1000"/>
                        </a:spcAft>
                      </a:pPr>
                      <a:r>
                        <a:rPr lang="en-US" sz="2000" dirty="0">
                          <a:effectLst/>
                        </a:rPr>
                        <a:t>The verbal representation of events</a:t>
                      </a:r>
                      <a:endParaRPr lang="fr-FR" sz="2000" dirty="0">
                        <a:effectLst/>
                        <a:latin typeface="Calibri"/>
                        <a:ea typeface="Calibri"/>
                        <a:cs typeface="Times New Roman"/>
                      </a:endParaRPr>
                    </a:p>
                  </a:txBody>
                  <a:tcPr marL="68580" marR="68580" marT="9525"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The</a:t>
            </a:r>
            <a:r>
              <a:rPr lang="fr-FR" dirty="0" smtClean="0"/>
              <a:t> </a:t>
            </a:r>
            <a:r>
              <a:rPr lang="en-US" dirty="0" smtClean="0"/>
              <a:t>narrator’s voice</a:t>
            </a:r>
            <a:endParaRPr lang="en-US" dirty="0"/>
          </a:p>
        </p:txBody>
      </p:sp>
      <p:sp>
        <p:nvSpPr>
          <p:cNvPr id="3" name="Espace réservé du contenu 2"/>
          <p:cNvSpPr>
            <a:spLocks noGrp="1"/>
          </p:cNvSpPr>
          <p:nvPr>
            <p:ph idx="1"/>
          </p:nvPr>
        </p:nvSpPr>
        <p:spPr>
          <a:xfrm>
            <a:off x="128464" y="908720"/>
            <a:ext cx="9518650" cy="5111774"/>
          </a:xfrm>
        </p:spPr>
        <p:txBody>
          <a:bodyPr/>
          <a:lstStyle/>
          <a:p>
            <a:pPr>
              <a:buFont typeface="Arial" charset="0"/>
              <a:buChar char="•"/>
            </a:pPr>
            <a:r>
              <a:rPr lang="en-US" sz="2400" dirty="0" smtClean="0">
                <a:solidFill>
                  <a:schemeClr val="bg2">
                    <a:lumMod val="60000"/>
                    <a:lumOff val="40000"/>
                  </a:schemeClr>
                </a:solidFill>
              </a:rPr>
              <a:t>The narrator: an essential mediator of story telling</a:t>
            </a:r>
          </a:p>
          <a:p>
            <a:pPr>
              <a:buFont typeface="Wingdings" pitchFamily="2" charset="2"/>
              <a:buChar char="Ø"/>
            </a:pPr>
            <a:r>
              <a:rPr lang="en-US" sz="2200" b="0" dirty="0" smtClean="0">
                <a:solidFill>
                  <a:schemeClr val="tx1"/>
                </a:solidFill>
              </a:rPr>
              <a:t>Narration entails the existence of a “spokesperson”</a:t>
            </a:r>
            <a:endParaRPr lang="en-US" sz="2200" b="0" dirty="0"/>
          </a:p>
          <a:p>
            <a:pPr>
              <a:buFont typeface="Wingdings" pitchFamily="2" charset="2"/>
              <a:buChar char="Ø"/>
            </a:pPr>
            <a:r>
              <a:rPr lang="en-US" sz="2200" b="0" dirty="0" smtClean="0">
                <a:solidFill>
                  <a:schemeClr val="tx1"/>
                </a:solidFill>
              </a:rPr>
              <a:t>The narrator organizes, selects and gives information</a:t>
            </a:r>
          </a:p>
          <a:p>
            <a:pPr>
              <a:buFont typeface="Wingdings" pitchFamily="2" charset="2"/>
              <a:buChar char="Ø"/>
            </a:pPr>
            <a:r>
              <a:rPr lang="en-US" sz="2200" b="0" dirty="0" smtClean="0">
                <a:solidFill>
                  <a:schemeClr val="tx1"/>
                </a:solidFill>
              </a:rPr>
              <a:t>He introduces other characters</a:t>
            </a:r>
          </a:p>
          <a:p>
            <a:pPr>
              <a:buFont typeface="Wingdings" pitchFamily="2" charset="2"/>
              <a:buChar char="Ø"/>
            </a:pPr>
            <a:r>
              <a:rPr lang="en-US" sz="2200" b="0" dirty="0" smtClean="0">
                <a:solidFill>
                  <a:schemeClr val="tx1"/>
                </a:solidFill>
              </a:rPr>
              <a:t>He can be part of the story or detached, intrusive or transparent </a:t>
            </a:r>
          </a:p>
          <a:p>
            <a:pPr>
              <a:buFont typeface="Arial" charset="0"/>
              <a:buChar char="•"/>
            </a:pPr>
            <a:r>
              <a:rPr lang="en-US" sz="2400" dirty="0" smtClean="0">
                <a:solidFill>
                  <a:schemeClr val="bg2">
                    <a:lumMod val="60000"/>
                    <a:lumOff val="40000"/>
                  </a:schemeClr>
                </a:solidFill>
              </a:rPr>
              <a:t>The 20</a:t>
            </a:r>
            <a:r>
              <a:rPr lang="en-US" sz="2400" baseline="30000" dirty="0" smtClean="0">
                <a:solidFill>
                  <a:schemeClr val="bg2">
                    <a:lumMod val="60000"/>
                    <a:lumOff val="40000"/>
                  </a:schemeClr>
                </a:solidFill>
              </a:rPr>
              <a:t>th</a:t>
            </a:r>
            <a:r>
              <a:rPr lang="en-US" sz="2400" dirty="0" smtClean="0">
                <a:solidFill>
                  <a:schemeClr val="bg2">
                    <a:lumMod val="60000"/>
                    <a:lumOff val="40000"/>
                  </a:schemeClr>
                </a:solidFill>
              </a:rPr>
              <a:t> century and the theory of </a:t>
            </a:r>
            <a:r>
              <a:rPr lang="en-US" sz="2400" dirty="0" err="1" smtClean="0">
                <a:solidFill>
                  <a:schemeClr val="bg2">
                    <a:lumMod val="60000"/>
                    <a:lumOff val="40000"/>
                  </a:schemeClr>
                </a:solidFill>
              </a:rPr>
              <a:t>narratology</a:t>
            </a:r>
            <a:endParaRPr lang="en-US" sz="2400" dirty="0" smtClean="0">
              <a:solidFill>
                <a:schemeClr val="bg2">
                  <a:lumMod val="60000"/>
                  <a:lumOff val="40000"/>
                </a:schemeClr>
              </a:solidFill>
            </a:endParaRPr>
          </a:p>
          <a:p>
            <a:pPr>
              <a:buFont typeface="Wingdings" pitchFamily="2" charset="2"/>
              <a:buChar char="Ø"/>
            </a:pPr>
            <a:r>
              <a:rPr lang="en-US" sz="2200" b="0" dirty="0" smtClean="0">
                <a:solidFill>
                  <a:schemeClr val="tx1"/>
                </a:solidFill>
              </a:rPr>
              <a:t>Narrative voice: the way through which the story is conveyed to the audience</a:t>
            </a:r>
          </a:p>
          <a:p>
            <a:pPr>
              <a:buFont typeface="Wingdings" pitchFamily="2" charset="2"/>
              <a:buChar char="Ø"/>
            </a:pPr>
            <a:r>
              <a:rPr lang="en-US" sz="2200" b="0" i="1" dirty="0" smtClean="0">
                <a:solidFill>
                  <a:schemeClr val="tx1"/>
                </a:solidFill>
              </a:rPr>
              <a:t>First-person narrator</a:t>
            </a:r>
            <a:r>
              <a:rPr lang="en-US" sz="2200" b="0" dirty="0">
                <a:solidFill>
                  <a:schemeClr val="tx1"/>
                </a:solidFill>
              </a:rPr>
              <a:t> </a:t>
            </a:r>
            <a:r>
              <a:rPr lang="en-US" sz="2200" b="0" dirty="0" smtClean="0">
                <a:solidFill>
                  <a:schemeClr val="tx1"/>
                </a:solidFill>
              </a:rPr>
              <a:t>is within the world of the story whereas the </a:t>
            </a:r>
            <a:r>
              <a:rPr lang="en-US" sz="2200" b="0" i="1" dirty="0" smtClean="0">
                <a:solidFill>
                  <a:schemeClr val="tx1"/>
                </a:solidFill>
              </a:rPr>
              <a:t>third-person narrator</a:t>
            </a:r>
            <a:r>
              <a:rPr lang="en-US" sz="2200" b="0" dirty="0" smtClean="0">
                <a:solidFill>
                  <a:schemeClr val="tx1"/>
                </a:solidFill>
              </a:rPr>
              <a:t> is outside.</a:t>
            </a:r>
          </a:p>
          <a:p>
            <a:pPr>
              <a:buFont typeface="Arial" charset="0"/>
              <a:buChar char="•"/>
            </a:pPr>
            <a:endParaRPr lang="en-US" sz="18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a:t>The</a:t>
            </a:r>
            <a:r>
              <a:rPr lang="fr-FR" dirty="0"/>
              <a:t> </a:t>
            </a:r>
            <a:r>
              <a:rPr lang="en-US" dirty="0"/>
              <a:t>narrator’s voice</a:t>
            </a:r>
            <a:endParaRPr lang="fr-FR" dirty="0"/>
          </a:p>
        </p:txBody>
      </p:sp>
      <p:sp>
        <p:nvSpPr>
          <p:cNvPr id="3" name="Espace réservé du contenu 2"/>
          <p:cNvSpPr>
            <a:spLocks noGrp="1"/>
          </p:cNvSpPr>
          <p:nvPr>
            <p:ph idx="1"/>
          </p:nvPr>
        </p:nvSpPr>
        <p:spPr/>
        <p:txBody>
          <a:bodyPr/>
          <a:lstStyle/>
          <a:p>
            <a:r>
              <a:rPr lang="en-US" sz="2200" dirty="0" err="1" smtClean="0">
                <a:solidFill>
                  <a:schemeClr val="tx1"/>
                </a:solidFill>
              </a:rPr>
              <a:t>Mieke</a:t>
            </a:r>
            <a:r>
              <a:rPr lang="en-US" sz="2200" dirty="0" smtClean="0">
                <a:solidFill>
                  <a:schemeClr val="tx1"/>
                </a:solidFill>
              </a:rPr>
              <a:t> </a:t>
            </a:r>
            <a:r>
              <a:rPr lang="en-US" sz="2200" dirty="0" err="1" smtClean="0">
                <a:solidFill>
                  <a:schemeClr val="tx1"/>
                </a:solidFill>
              </a:rPr>
              <a:t>Bal</a:t>
            </a:r>
            <a:r>
              <a:rPr lang="en-US" sz="2200" dirty="0" smtClean="0">
                <a:solidFill>
                  <a:schemeClr val="tx1"/>
                </a:solidFill>
              </a:rPr>
              <a:t> </a:t>
            </a:r>
            <a:r>
              <a:rPr lang="en-US" sz="2200" b="0" dirty="0" smtClean="0">
                <a:solidFill>
                  <a:schemeClr val="tx1"/>
                </a:solidFill>
              </a:rPr>
              <a:t>is a cultural theorist and critic of the 1980s </a:t>
            </a:r>
          </a:p>
          <a:p>
            <a:pPr marL="0" indent="0">
              <a:buNone/>
            </a:pPr>
            <a:endParaRPr lang="en-US" b="0" dirty="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530918301"/>
              </p:ext>
            </p:extLst>
          </p:nvPr>
        </p:nvGraphicFramePr>
        <p:xfrm>
          <a:off x="272480" y="1700808"/>
          <a:ext cx="9073008" cy="3777471"/>
        </p:xfrm>
        <a:graphic>
          <a:graphicData uri="http://schemas.openxmlformats.org/drawingml/2006/table">
            <a:tbl>
              <a:tblPr firstRow="1" bandRow="1">
                <a:tableStyleId>{D7AC3CCA-C797-4891-BE02-D94E43425B78}</a:tableStyleId>
              </a:tblPr>
              <a:tblGrid>
                <a:gridCol w="3024336"/>
                <a:gridCol w="3024336"/>
                <a:gridCol w="3024336"/>
              </a:tblGrid>
              <a:tr h="455151">
                <a:tc gridSpan="3">
                  <a:txBody>
                    <a:bodyPr/>
                    <a:lstStyle/>
                    <a:p>
                      <a:pPr algn="ctr"/>
                      <a:r>
                        <a:rPr lang="en-US" sz="2000" b="1" kern="1200" dirty="0" err="1" smtClean="0">
                          <a:solidFill>
                            <a:schemeClr val="dk1"/>
                          </a:solidFill>
                          <a:effectLst/>
                          <a:latin typeface="+mn-lt"/>
                          <a:ea typeface="+mn-ea"/>
                          <a:cs typeface="+mn-cs"/>
                        </a:rPr>
                        <a:t>Mieke</a:t>
                      </a:r>
                      <a:r>
                        <a:rPr lang="en-US" sz="2000" b="1" kern="1200" dirty="0" smtClean="0">
                          <a:solidFill>
                            <a:schemeClr val="dk1"/>
                          </a:solidFill>
                          <a:effectLst/>
                          <a:latin typeface="+mn-lt"/>
                          <a:ea typeface="+mn-ea"/>
                          <a:cs typeface="+mn-cs"/>
                        </a:rPr>
                        <a:t> </a:t>
                      </a:r>
                      <a:r>
                        <a:rPr lang="en-US" sz="2000" b="1" kern="1200" dirty="0" err="1" smtClean="0">
                          <a:solidFill>
                            <a:schemeClr val="dk1"/>
                          </a:solidFill>
                          <a:effectLst/>
                          <a:latin typeface="+mn-lt"/>
                          <a:ea typeface="+mn-ea"/>
                          <a:cs typeface="+mn-cs"/>
                        </a:rPr>
                        <a:t>Bal’s</a:t>
                      </a:r>
                      <a:r>
                        <a:rPr lang="en-US" sz="2000" b="1" kern="1200" dirty="0" smtClean="0">
                          <a:solidFill>
                            <a:schemeClr val="dk1"/>
                          </a:solidFill>
                          <a:effectLst/>
                          <a:latin typeface="+mn-lt"/>
                          <a:ea typeface="+mn-ea"/>
                          <a:cs typeface="+mn-cs"/>
                        </a:rPr>
                        <a:t> Alternative Terms</a:t>
                      </a:r>
                      <a:endParaRPr lang="fr-FR" sz="2000" dirty="0"/>
                    </a:p>
                  </a:txBody>
                  <a:tcPr>
                    <a:solidFill>
                      <a:schemeClr val="accent1">
                        <a:lumMod val="40000"/>
                        <a:lumOff val="60000"/>
                      </a:schemeClr>
                    </a:solidFill>
                  </a:tcPr>
                </a:tc>
                <a:tc hMerge="1">
                  <a:txBody>
                    <a:bodyPr/>
                    <a:lstStyle/>
                    <a:p>
                      <a:endParaRPr lang="fr-FR" dirty="0"/>
                    </a:p>
                  </a:txBody>
                  <a:tcPr>
                    <a:solidFill>
                      <a:schemeClr val="bg1"/>
                    </a:solidFill>
                  </a:tcPr>
                </a:tc>
                <a:tc hMerge="1">
                  <a:txBody>
                    <a:bodyPr/>
                    <a:lstStyle/>
                    <a:p>
                      <a:endParaRPr lang="fr-FR" dirty="0"/>
                    </a:p>
                  </a:txBody>
                  <a:tcPr>
                    <a:solidFill>
                      <a:schemeClr val="bg1"/>
                    </a:solidFill>
                  </a:tcPr>
                </a:tc>
              </a:tr>
              <a:tr h="913001">
                <a:tc>
                  <a:txBody>
                    <a:bodyPr/>
                    <a:lstStyle/>
                    <a:p>
                      <a:pPr algn="ctr"/>
                      <a:endParaRPr lang="en-US" sz="2000" b="1" kern="1200" dirty="0" smtClean="0">
                        <a:solidFill>
                          <a:schemeClr val="dk1"/>
                        </a:solidFill>
                        <a:effectLst/>
                        <a:latin typeface="+mn-lt"/>
                        <a:ea typeface="+mn-ea"/>
                        <a:cs typeface="+mn-cs"/>
                      </a:endParaRPr>
                    </a:p>
                    <a:p>
                      <a:pPr algn="ctr"/>
                      <a:r>
                        <a:rPr lang="en-US" sz="2000" b="1" kern="1200" dirty="0" smtClean="0">
                          <a:solidFill>
                            <a:schemeClr val="dk1"/>
                          </a:solidFill>
                          <a:effectLst/>
                          <a:latin typeface="+mn-lt"/>
                          <a:ea typeface="+mn-ea"/>
                          <a:cs typeface="+mn-cs"/>
                        </a:rPr>
                        <a:t>Conventional Terms</a:t>
                      </a:r>
                      <a:endParaRPr lang="fr-FR" sz="2000" dirty="0"/>
                    </a:p>
                  </a:txBody>
                  <a:tcPr>
                    <a:noFill/>
                  </a:tcPr>
                </a:tc>
                <a:tc>
                  <a:txBody>
                    <a:bodyPr/>
                    <a:lstStyle/>
                    <a:p>
                      <a:pPr algn="ctr"/>
                      <a:endParaRPr lang="en-US" sz="2000" b="1" kern="1200" dirty="0" smtClean="0">
                        <a:solidFill>
                          <a:schemeClr val="dk1"/>
                        </a:solidFill>
                        <a:effectLst/>
                        <a:latin typeface="+mn-lt"/>
                        <a:ea typeface="+mn-ea"/>
                        <a:cs typeface="+mn-cs"/>
                      </a:endParaRPr>
                    </a:p>
                    <a:p>
                      <a:pPr algn="ctr"/>
                      <a:r>
                        <a:rPr lang="en-US" sz="2000" b="1" kern="1200" dirty="0" err="1" smtClean="0">
                          <a:solidFill>
                            <a:schemeClr val="dk1"/>
                          </a:solidFill>
                          <a:effectLst/>
                          <a:latin typeface="+mn-lt"/>
                          <a:ea typeface="+mn-ea"/>
                          <a:cs typeface="+mn-cs"/>
                        </a:rPr>
                        <a:t>Bal's</a:t>
                      </a:r>
                      <a:r>
                        <a:rPr lang="en-US" sz="2000" b="1" kern="1200" dirty="0" smtClean="0">
                          <a:solidFill>
                            <a:schemeClr val="dk1"/>
                          </a:solidFill>
                          <a:effectLst/>
                          <a:latin typeface="+mn-lt"/>
                          <a:ea typeface="+mn-ea"/>
                          <a:cs typeface="+mn-cs"/>
                        </a:rPr>
                        <a:t> Terms</a:t>
                      </a:r>
                      <a:endParaRPr lang="fr-FR" sz="2000" dirty="0"/>
                    </a:p>
                  </a:txBody>
                  <a:tcPr>
                    <a:noFill/>
                  </a:tcPr>
                </a:tc>
                <a:tc>
                  <a:txBody>
                    <a:bodyPr/>
                    <a:lstStyle/>
                    <a:p>
                      <a:pPr algn="ctr"/>
                      <a:endParaRPr lang="en-US" sz="2000" b="1" kern="1200" dirty="0" smtClean="0">
                        <a:solidFill>
                          <a:schemeClr val="dk1"/>
                        </a:solidFill>
                        <a:effectLst/>
                        <a:latin typeface="+mn-lt"/>
                        <a:ea typeface="+mn-ea"/>
                        <a:cs typeface="+mn-cs"/>
                      </a:endParaRPr>
                    </a:p>
                    <a:p>
                      <a:pPr algn="ctr"/>
                      <a:r>
                        <a:rPr lang="en-US" sz="2000" b="1" kern="1200" dirty="0" smtClean="0">
                          <a:solidFill>
                            <a:schemeClr val="dk1"/>
                          </a:solidFill>
                          <a:effectLst/>
                          <a:latin typeface="+mn-lt"/>
                          <a:ea typeface="+mn-ea"/>
                          <a:cs typeface="+mn-cs"/>
                        </a:rPr>
                        <a:t>Definitions of </a:t>
                      </a:r>
                      <a:r>
                        <a:rPr lang="en-US" sz="2000" b="1" kern="1200" dirty="0" err="1" smtClean="0">
                          <a:solidFill>
                            <a:schemeClr val="dk1"/>
                          </a:solidFill>
                          <a:effectLst/>
                          <a:latin typeface="+mn-lt"/>
                          <a:ea typeface="+mn-ea"/>
                          <a:cs typeface="+mn-cs"/>
                        </a:rPr>
                        <a:t>Bal's</a:t>
                      </a:r>
                      <a:r>
                        <a:rPr lang="en-US" sz="2000" b="1" kern="1200" dirty="0" smtClean="0">
                          <a:solidFill>
                            <a:schemeClr val="dk1"/>
                          </a:solidFill>
                          <a:effectLst/>
                          <a:latin typeface="+mn-lt"/>
                          <a:ea typeface="+mn-ea"/>
                          <a:cs typeface="+mn-cs"/>
                        </a:rPr>
                        <a:t> Terms</a:t>
                      </a:r>
                      <a:endParaRPr lang="fr-FR" sz="2000" dirty="0"/>
                    </a:p>
                  </a:txBody>
                  <a:tcPr>
                    <a:noFill/>
                  </a:tcPr>
                </a:tc>
              </a:tr>
              <a:tr h="1080120">
                <a:tc>
                  <a:txBody>
                    <a:bodyPr/>
                    <a:lstStyle/>
                    <a:p>
                      <a:pPr algn="ctr"/>
                      <a:endParaRPr lang="en-US" sz="2000" i="1" kern="1200" dirty="0" smtClean="0">
                        <a:solidFill>
                          <a:schemeClr val="dk1"/>
                        </a:solidFill>
                        <a:effectLst/>
                        <a:latin typeface="+mn-lt"/>
                        <a:ea typeface="+mn-ea"/>
                        <a:cs typeface="+mn-cs"/>
                      </a:endParaRPr>
                    </a:p>
                    <a:p>
                      <a:pPr algn="ctr"/>
                      <a:r>
                        <a:rPr lang="en-US" sz="2000" i="1" kern="1200" dirty="0" smtClean="0">
                          <a:solidFill>
                            <a:schemeClr val="dk1"/>
                          </a:solidFill>
                          <a:effectLst/>
                          <a:latin typeface="+mn-lt"/>
                          <a:ea typeface="+mn-ea"/>
                          <a:cs typeface="+mn-cs"/>
                        </a:rPr>
                        <a:t>third-person narrator</a:t>
                      </a:r>
                      <a:endParaRPr lang="fr-FR" sz="2000" dirty="0"/>
                    </a:p>
                  </a:txBody>
                  <a:tcPr>
                    <a:noFill/>
                  </a:tcPr>
                </a:tc>
                <a:tc>
                  <a:txBody>
                    <a:bodyPr/>
                    <a:lstStyle/>
                    <a:p>
                      <a:pPr algn="ctr"/>
                      <a:endParaRPr lang="fr-FR" sz="2000" dirty="0" smtClean="0"/>
                    </a:p>
                    <a:p>
                      <a:pPr algn="ctr"/>
                      <a:r>
                        <a:rPr lang="en-US" sz="2000" noProof="0" dirty="0" smtClean="0"/>
                        <a:t>external narrator</a:t>
                      </a:r>
                      <a:endParaRPr lang="en-US" sz="2000" noProof="0" dirty="0"/>
                    </a:p>
                  </a:txBody>
                  <a:tcPr>
                    <a:noFill/>
                  </a:tcPr>
                </a:tc>
                <a:tc>
                  <a:txBody>
                    <a:bodyPr/>
                    <a:lstStyle/>
                    <a:p>
                      <a:pPr algn="l"/>
                      <a:r>
                        <a:rPr lang="en-US" sz="2000" kern="1200" dirty="0" smtClean="0">
                          <a:solidFill>
                            <a:schemeClr val="dk1"/>
                          </a:solidFill>
                          <a:effectLst/>
                          <a:latin typeface="+mn-lt"/>
                          <a:ea typeface="+mn-ea"/>
                          <a:cs typeface="+mn-cs"/>
                        </a:rPr>
                        <a:t>a narrator which never explicitly refers to </a:t>
                      </a:r>
                      <a:r>
                        <a:rPr lang="en-US" sz="2000" i="1" kern="1200" dirty="0" smtClean="0">
                          <a:solidFill>
                            <a:schemeClr val="dk1"/>
                          </a:solidFill>
                          <a:effectLst/>
                          <a:latin typeface="+mn-lt"/>
                          <a:ea typeface="+mn-ea"/>
                          <a:cs typeface="+mn-cs"/>
                        </a:rPr>
                        <a:t>itself</a:t>
                      </a:r>
                      <a:r>
                        <a:rPr lang="en-US" sz="2000" kern="1200" dirty="0" smtClean="0">
                          <a:solidFill>
                            <a:schemeClr val="dk1"/>
                          </a:solidFill>
                          <a:effectLst/>
                          <a:latin typeface="+mn-lt"/>
                          <a:ea typeface="+mn-ea"/>
                          <a:cs typeface="+mn-cs"/>
                        </a:rPr>
                        <a:t> as a character of the story</a:t>
                      </a:r>
                      <a:endParaRPr lang="fr-FR" sz="2000" dirty="0"/>
                    </a:p>
                  </a:txBody>
                  <a:tcPr>
                    <a:noFill/>
                  </a:tcPr>
                </a:tc>
              </a:tr>
              <a:tr h="873344">
                <a:tc>
                  <a:txBody>
                    <a:bodyPr/>
                    <a:lstStyle/>
                    <a:p>
                      <a:pPr algn="ctr">
                        <a:lnSpc>
                          <a:spcPct val="115000"/>
                        </a:lnSpc>
                        <a:spcAft>
                          <a:spcPts val="0"/>
                        </a:spcAft>
                      </a:pPr>
                      <a:endParaRPr lang="en-US" sz="2000" i="1" dirty="0" smtClean="0">
                        <a:effectLst/>
                        <a:latin typeface="+mn-lt"/>
                        <a:ea typeface="Times New Roman"/>
                        <a:cs typeface="Calibri"/>
                      </a:endParaRPr>
                    </a:p>
                    <a:p>
                      <a:pPr algn="ctr">
                        <a:lnSpc>
                          <a:spcPct val="115000"/>
                        </a:lnSpc>
                        <a:spcAft>
                          <a:spcPts val="0"/>
                        </a:spcAft>
                      </a:pPr>
                      <a:r>
                        <a:rPr lang="en-US" sz="2000" i="1" dirty="0" smtClean="0">
                          <a:effectLst/>
                          <a:latin typeface="+mn-lt"/>
                          <a:ea typeface="Times New Roman"/>
                          <a:cs typeface="Calibri"/>
                        </a:rPr>
                        <a:t>first-person </a:t>
                      </a:r>
                      <a:r>
                        <a:rPr lang="en-US" sz="2000" i="1" dirty="0">
                          <a:effectLst/>
                          <a:latin typeface="+mn-lt"/>
                          <a:ea typeface="Times New Roman"/>
                          <a:cs typeface="Calibri"/>
                        </a:rPr>
                        <a:t>narrator</a:t>
                      </a:r>
                      <a:endParaRPr lang="fr-FR" sz="2000" dirty="0">
                        <a:effectLst/>
                        <a:latin typeface="+mn-lt"/>
                        <a:ea typeface="Calibri"/>
                        <a:cs typeface="Times New Roman"/>
                      </a:endParaRPr>
                    </a:p>
                  </a:txBody>
                  <a:tcPr marL="68580" marR="68580" marT="0" marB="0">
                    <a:noFill/>
                  </a:tcPr>
                </a:tc>
                <a:tc>
                  <a:txBody>
                    <a:bodyPr/>
                    <a:lstStyle/>
                    <a:p>
                      <a:pPr algn="ctr"/>
                      <a:endParaRPr lang="fr-FR" sz="2000" dirty="0" smtClean="0"/>
                    </a:p>
                    <a:p>
                      <a:pPr algn="ctr"/>
                      <a:r>
                        <a:rPr lang="en-US" sz="2000" noProof="0" dirty="0" smtClean="0"/>
                        <a:t>character-bound narrator</a:t>
                      </a:r>
                      <a:endParaRPr lang="en-US" sz="2000" noProof="0" dirty="0"/>
                    </a:p>
                  </a:txBody>
                  <a:tcPr>
                    <a:noFill/>
                  </a:tcPr>
                </a:tc>
                <a:tc>
                  <a:txBody>
                    <a:bodyPr/>
                    <a:lstStyle/>
                    <a:p>
                      <a:r>
                        <a:rPr lang="en-US" sz="2000" kern="1200" dirty="0" smtClean="0">
                          <a:solidFill>
                            <a:schemeClr val="dk1"/>
                          </a:solidFill>
                          <a:effectLst/>
                          <a:latin typeface="+mn-lt"/>
                          <a:ea typeface="+mn-ea"/>
                          <a:cs typeface="+mn-cs"/>
                        </a:rPr>
                        <a:t>a</a:t>
                      </a:r>
                      <a:r>
                        <a:rPr lang="en-US" sz="2000" i="1" kern="120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narrator</a:t>
                      </a:r>
                      <a:r>
                        <a:rPr lang="en-US" sz="2000" i="1" kern="120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who explicitly</a:t>
                      </a:r>
                      <a:r>
                        <a:rPr lang="en-US" sz="2000" i="1" kern="120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refers</a:t>
                      </a:r>
                      <a:r>
                        <a:rPr lang="en-US" sz="2000" i="1" kern="120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to</a:t>
                      </a:r>
                      <a:r>
                        <a:rPr lang="en-US" sz="2000" i="1" kern="1200" dirty="0" smtClean="0">
                          <a:solidFill>
                            <a:schemeClr val="dk1"/>
                          </a:solidFill>
                          <a:effectLst/>
                          <a:latin typeface="+mn-lt"/>
                          <a:ea typeface="+mn-ea"/>
                          <a:cs typeface="+mn-cs"/>
                        </a:rPr>
                        <a:t> himself </a:t>
                      </a:r>
                      <a:r>
                        <a:rPr lang="en-US" sz="2000" kern="1200" dirty="0" smtClean="0">
                          <a:solidFill>
                            <a:schemeClr val="dk1"/>
                          </a:solidFill>
                          <a:effectLst/>
                          <a:latin typeface="+mn-lt"/>
                          <a:ea typeface="+mn-ea"/>
                          <a:cs typeface="+mn-cs"/>
                        </a:rPr>
                        <a:t>or</a:t>
                      </a:r>
                      <a:r>
                        <a:rPr lang="en-US" sz="2000" i="1" kern="1200" dirty="0" smtClean="0">
                          <a:solidFill>
                            <a:schemeClr val="dk1"/>
                          </a:solidFill>
                          <a:effectLst/>
                          <a:latin typeface="+mn-lt"/>
                          <a:ea typeface="+mn-ea"/>
                          <a:cs typeface="+mn-cs"/>
                        </a:rPr>
                        <a:t> herself </a:t>
                      </a:r>
                      <a:r>
                        <a:rPr lang="en-US" sz="2000" kern="1200" dirty="0" smtClean="0">
                          <a:solidFill>
                            <a:schemeClr val="dk1"/>
                          </a:solidFill>
                          <a:effectLst/>
                          <a:latin typeface="+mn-lt"/>
                          <a:ea typeface="+mn-ea"/>
                          <a:cs typeface="+mn-cs"/>
                        </a:rPr>
                        <a:t>as a character</a:t>
                      </a:r>
                      <a:endParaRPr lang="fr-FR" sz="2000" dirty="0"/>
                    </a:p>
                  </a:txBody>
                  <a:tcPr>
                    <a:noFill/>
                  </a:tcPr>
                </a:tc>
              </a:tr>
            </a:tbl>
          </a:graphicData>
        </a:graphic>
      </p:graphicFrame>
    </p:spTree>
    <p:extLst>
      <p:ext uri="{BB962C8B-B14F-4D97-AF65-F5344CB8AC3E}">
        <p14:creationId xmlns:p14="http://schemas.microsoft.com/office/powerpoint/2010/main" val="282506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Who is the narrator?</a:t>
            </a:r>
            <a:br>
              <a:rPr lang="en-US" dirty="0" smtClean="0"/>
            </a:br>
            <a:r>
              <a:rPr lang="en-US" sz="1800" dirty="0" smtClean="0"/>
              <a:t>First Level: depending on the level of narration</a:t>
            </a:r>
            <a:endParaRPr lang="en-US" sz="1800" dirty="0"/>
          </a:p>
        </p:txBody>
      </p:sp>
      <p:sp>
        <p:nvSpPr>
          <p:cNvPr id="3" name="Espace réservé du contenu 2"/>
          <p:cNvSpPr>
            <a:spLocks noGrp="1"/>
          </p:cNvSpPr>
          <p:nvPr>
            <p:ph idx="1"/>
          </p:nvPr>
        </p:nvSpPr>
        <p:spPr/>
        <p:txBody>
          <a:bodyPr/>
          <a:lstStyle/>
          <a:p>
            <a:r>
              <a:rPr lang="en-US" sz="1900" dirty="0" smtClean="0">
                <a:solidFill>
                  <a:schemeClr val="tx1"/>
                </a:solidFill>
              </a:rPr>
              <a:t>Gérard </a:t>
            </a:r>
            <a:r>
              <a:rPr lang="en-US" sz="1900" dirty="0" err="1" smtClean="0">
                <a:solidFill>
                  <a:schemeClr val="tx1"/>
                </a:solidFill>
              </a:rPr>
              <a:t>Genette</a:t>
            </a:r>
            <a:r>
              <a:rPr lang="en-US" sz="1900" dirty="0" smtClean="0">
                <a:solidFill>
                  <a:schemeClr val="tx1"/>
                </a:solidFill>
              </a:rPr>
              <a:t> </a:t>
            </a:r>
            <a:r>
              <a:rPr lang="en-US" sz="1900" b="0" dirty="0" smtClean="0">
                <a:solidFill>
                  <a:schemeClr val="tx1"/>
                </a:solidFill>
              </a:rPr>
              <a:t>is a French literary theorist, associated in particular with the </a:t>
            </a:r>
            <a:r>
              <a:rPr lang="en-US" sz="1900" b="0" dirty="0" err="1" smtClean="0">
                <a:solidFill>
                  <a:schemeClr val="tx1"/>
                </a:solidFill>
              </a:rPr>
              <a:t>structuralist</a:t>
            </a:r>
            <a:r>
              <a:rPr lang="en-US" sz="1900" b="0" dirty="0" smtClean="0">
                <a:solidFill>
                  <a:schemeClr val="tx1"/>
                </a:solidFill>
              </a:rPr>
              <a:t> movement and figures such as Roland Barthes or Claude Lévi-Strauss</a:t>
            </a:r>
          </a:p>
          <a:p>
            <a:pPr marL="0" indent="0">
              <a:buNone/>
            </a:pPr>
            <a:endParaRPr lang="en-US" sz="2200" b="0" dirty="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773268417"/>
              </p:ext>
            </p:extLst>
          </p:nvPr>
        </p:nvGraphicFramePr>
        <p:xfrm>
          <a:off x="632520" y="1844824"/>
          <a:ext cx="8784976" cy="4363974"/>
        </p:xfrm>
        <a:graphic>
          <a:graphicData uri="http://schemas.openxmlformats.org/drawingml/2006/table">
            <a:tbl>
              <a:tblPr firstRow="1" firstCol="1" bandRow="1">
                <a:tableStyleId>{C4B1156A-380E-4F78-BDF5-A606A8083BF9}</a:tableStyleId>
              </a:tblPr>
              <a:tblGrid>
                <a:gridCol w="4392488"/>
                <a:gridCol w="4392488"/>
              </a:tblGrid>
              <a:tr h="331062">
                <a:tc gridSpan="2">
                  <a:txBody>
                    <a:bodyPr/>
                    <a:lstStyle/>
                    <a:p>
                      <a:pPr algn="ctr">
                        <a:lnSpc>
                          <a:spcPct val="115000"/>
                        </a:lnSpc>
                        <a:spcAft>
                          <a:spcPts val="0"/>
                        </a:spcAft>
                      </a:pPr>
                      <a:r>
                        <a:rPr lang="en-US" sz="2000" dirty="0" err="1">
                          <a:effectLst/>
                        </a:rPr>
                        <a:t>Genette’s</a:t>
                      </a:r>
                      <a:r>
                        <a:rPr lang="en-US" sz="2000" dirty="0">
                          <a:effectLst/>
                        </a:rPr>
                        <a:t> Alternative </a:t>
                      </a:r>
                      <a:r>
                        <a:rPr lang="en-US" sz="2000" dirty="0" smtClean="0">
                          <a:effectLst/>
                        </a:rPr>
                        <a:t>Terms (</a:t>
                      </a:r>
                      <a:r>
                        <a:rPr lang="en-US" sz="2000" i="1" dirty="0" smtClean="0">
                          <a:effectLst/>
                        </a:rPr>
                        <a:t>Figure III</a:t>
                      </a:r>
                      <a:r>
                        <a:rPr lang="en-US" sz="2000" i="0" dirty="0" smtClean="0">
                          <a:effectLst/>
                        </a:rPr>
                        <a:t>, 1972</a:t>
                      </a:r>
                      <a:r>
                        <a:rPr lang="en-US" sz="2000" dirty="0" smtClean="0">
                          <a:effectLst/>
                        </a:rPr>
                        <a:t>)</a:t>
                      </a:r>
                      <a:endParaRPr lang="fr-FR" sz="2000" dirty="0">
                        <a:effectLst/>
                        <a:latin typeface="Calibri"/>
                        <a:ea typeface="Calibri"/>
                        <a:cs typeface="Times New Roman"/>
                      </a:endParaRPr>
                    </a:p>
                  </a:txBody>
                  <a:tcPr marL="68580" marR="68580" marT="0" marB="0">
                    <a:solidFill>
                      <a:srgbClr val="EEB35C"/>
                    </a:solidFill>
                  </a:tcPr>
                </a:tc>
                <a:tc hMerge="1">
                  <a:txBody>
                    <a:bodyPr/>
                    <a:lstStyle/>
                    <a:p>
                      <a:endParaRPr lang="fr-FR"/>
                    </a:p>
                  </a:txBody>
                  <a:tcPr/>
                </a:tc>
              </a:tr>
              <a:tr h="331062">
                <a:tc>
                  <a:txBody>
                    <a:bodyPr/>
                    <a:lstStyle/>
                    <a:p>
                      <a:pPr algn="l">
                        <a:lnSpc>
                          <a:spcPct val="115000"/>
                        </a:lnSpc>
                        <a:spcAft>
                          <a:spcPts val="0"/>
                        </a:spcAft>
                      </a:pPr>
                      <a:r>
                        <a:rPr lang="en-US" sz="2000" dirty="0">
                          <a:effectLst/>
                        </a:rPr>
                        <a:t>            </a:t>
                      </a:r>
                      <a:r>
                        <a:rPr lang="en-US" sz="2000" dirty="0" err="1" smtClean="0">
                          <a:effectLst/>
                        </a:rPr>
                        <a:t>extradiegetic</a:t>
                      </a:r>
                      <a:r>
                        <a:rPr lang="en-US" sz="2000" dirty="0" smtClean="0">
                          <a:effectLst/>
                        </a:rPr>
                        <a:t> </a:t>
                      </a:r>
                      <a:r>
                        <a:rPr lang="en-US" sz="2000" dirty="0">
                          <a:effectLst/>
                        </a:rPr>
                        <a:t>narrator</a:t>
                      </a:r>
                      <a:endParaRPr lang="fr-FR" sz="20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US" sz="2000" b="1" dirty="0">
                          <a:effectLst/>
                        </a:rPr>
                        <a:t>                </a:t>
                      </a:r>
                      <a:r>
                        <a:rPr lang="en-US" sz="2000" b="1" dirty="0" err="1" smtClean="0">
                          <a:effectLst/>
                        </a:rPr>
                        <a:t>intradiegetic</a:t>
                      </a:r>
                      <a:r>
                        <a:rPr lang="en-US" sz="2000" b="1" dirty="0" smtClean="0">
                          <a:effectLst/>
                        </a:rPr>
                        <a:t> </a:t>
                      </a:r>
                      <a:r>
                        <a:rPr lang="en-US" sz="2000" b="1" dirty="0">
                          <a:effectLst/>
                        </a:rPr>
                        <a:t>narrator</a:t>
                      </a:r>
                      <a:endParaRPr lang="fr-FR" sz="2000" b="1" dirty="0">
                        <a:effectLst/>
                        <a:latin typeface="Calibri"/>
                        <a:ea typeface="Calibri"/>
                        <a:cs typeface="Times New Roman"/>
                      </a:endParaRPr>
                    </a:p>
                  </a:txBody>
                  <a:tcPr marL="68580" marR="68580" marT="0" marB="0"/>
                </a:tc>
              </a:tr>
              <a:tr h="3586349">
                <a:tc>
                  <a:txBody>
                    <a:bodyPr/>
                    <a:lstStyle/>
                    <a:p>
                      <a:pPr algn="l">
                        <a:lnSpc>
                          <a:spcPct val="115000"/>
                        </a:lnSpc>
                        <a:spcAft>
                          <a:spcPts val="0"/>
                        </a:spcAft>
                      </a:pPr>
                      <a:r>
                        <a:rPr lang="en-US" sz="1900" dirty="0">
                          <a:effectLst/>
                        </a:rPr>
                        <a:t> </a:t>
                      </a:r>
                      <a:endParaRPr lang="fr-FR" sz="1900" dirty="0">
                        <a:effectLst/>
                      </a:endParaRPr>
                    </a:p>
                    <a:p>
                      <a:pPr algn="l">
                        <a:lnSpc>
                          <a:spcPct val="115000"/>
                        </a:lnSpc>
                        <a:spcAft>
                          <a:spcPts val="0"/>
                        </a:spcAft>
                      </a:pPr>
                      <a:r>
                        <a:rPr lang="en-US" sz="1900" b="0" dirty="0" smtClean="0">
                          <a:effectLst/>
                        </a:rPr>
                        <a:t>-</a:t>
                      </a:r>
                      <a:r>
                        <a:rPr lang="en-US" sz="1900" b="0" baseline="0" dirty="0" smtClean="0">
                          <a:effectLst/>
                        </a:rPr>
                        <a:t> </a:t>
                      </a:r>
                      <a:r>
                        <a:rPr lang="en-US" sz="1900" b="0" dirty="0" smtClean="0">
                          <a:effectLst/>
                        </a:rPr>
                        <a:t>Remains </a:t>
                      </a:r>
                      <a:r>
                        <a:rPr lang="en-US" sz="1900" b="0" dirty="0">
                          <a:effectLst/>
                        </a:rPr>
                        <a:t>superior to the story he tells</a:t>
                      </a:r>
                      <a:endParaRPr lang="fr-FR" sz="1900" b="0" dirty="0">
                        <a:effectLst/>
                      </a:endParaRPr>
                    </a:p>
                    <a:p>
                      <a:pPr marL="0" indent="0" algn="l">
                        <a:lnSpc>
                          <a:spcPct val="115000"/>
                        </a:lnSpc>
                        <a:spcAft>
                          <a:spcPts val="0"/>
                        </a:spcAft>
                        <a:buFontTx/>
                        <a:buNone/>
                      </a:pPr>
                      <a:r>
                        <a:rPr lang="en-US" sz="1900" b="0" dirty="0" smtClean="0">
                          <a:effectLst/>
                        </a:rPr>
                        <a:t>- His </a:t>
                      </a:r>
                      <a:r>
                        <a:rPr lang="en-US" sz="1900" b="0" dirty="0">
                          <a:effectLst/>
                        </a:rPr>
                        <a:t>story constitutes the </a:t>
                      </a:r>
                      <a:r>
                        <a:rPr lang="en-US" sz="1900" b="0" dirty="0" smtClean="0">
                          <a:effectLst/>
                        </a:rPr>
                        <a:t>major</a:t>
                      </a:r>
                      <a:r>
                        <a:rPr lang="en-US" sz="1900" b="0" baseline="0" dirty="0" smtClean="0">
                          <a:effectLst/>
                        </a:rPr>
                        <a:t> </a:t>
                      </a:r>
                      <a:r>
                        <a:rPr lang="en-US" sz="1900" b="0" dirty="0" smtClean="0">
                          <a:effectLst/>
                        </a:rPr>
                        <a:t>narrative </a:t>
                      </a:r>
                      <a:r>
                        <a:rPr lang="en-US" sz="1900" b="0" dirty="0">
                          <a:effectLst/>
                        </a:rPr>
                        <a:t>level </a:t>
                      </a:r>
                      <a:endParaRPr lang="en-US" sz="1900" b="0" dirty="0" smtClean="0">
                        <a:effectLst/>
                      </a:endParaRPr>
                    </a:p>
                    <a:p>
                      <a:pPr marL="0" indent="0" algn="l">
                        <a:lnSpc>
                          <a:spcPct val="115000"/>
                        </a:lnSpc>
                        <a:spcAft>
                          <a:spcPts val="0"/>
                        </a:spcAft>
                        <a:buFontTx/>
                        <a:buNone/>
                      </a:pPr>
                      <a:r>
                        <a:rPr lang="en-US" sz="1900" b="0" dirty="0" smtClean="0">
                          <a:effectLst/>
                        </a:rPr>
                        <a:t>-</a:t>
                      </a:r>
                      <a:r>
                        <a:rPr lang="en-US" sz="1900" b="0" baseline="0" dirty="0" smtClean="0">
                          <a:effectLst/>
                        </a:rPr>
                        <a:t> </a:t>
                      </a:r>
                      <a:r>
                        <a:rPr lang="en-US" sz="1900" b="0" dirty="0" smtClean="0">
                          <a:effectLst/>
                        </a:rPr>
                        <a:t>He </a:t>
                      </a:r>
                      <a:r>
                        <a:rPr lang="en-US" sz="1900" b="0" dirty="0">
                          <a:effectLst/>
                        </a:rPr>
                        <a:t>has therefore complete knowledge of the </a:t>
                      </a:r>
                      <a:r>
                        <a:rPr lang="en-US" sz="1900" b="0" dirty="0" smtClean="0">
                          <a:effectLst/>
                        </a:rPr>
                        <a:t>story</a:t>
                      </a:r>
                    </a:p>
                    <a:p>
                      <a:pPr algn="l">
                        <a:lnSpc>
                          <a:spcPct val="115000"/>
                        </a:lnSpc>
                        <a:spcAft>
                          <a:spcPts val="0"/>
                        </a:spcAft>
                      </a:pPr>
                      <a:r>
                        <a:rPr lang="en-US" sz="1900" b="0" dirty="0" smtClean="0">
                          <a:effectLst/>
                        </a:rPr>
                        <a:t>Ex</a:t>
                      </a:r>
                      <a:r>
                        <a:rPr lang="en-US" sz="1900" b="0" dirty="0">
                          <a:effectLst/>
                        </a:rPr>
                        <a:t>: Homer who narrates the story </a:t>
                      </a:r>
                      <a:r>
                        <a:rPr lang="en-US" sz="1900" b="0" dirty="0" smtClean="0">
                          <a:effectLst/>
                        </a:rPr>
                        <a:t>of</a:t>
                      </a:r>
                      <a:r>
                        <a:rPr lang="en-US" sz="1900" b="0" baseline="0" dirty="0" smtClean="0">
                          <a:effectLst/>
                        </a:rPr>
                        <a:t> </a:t>
                      </a:r>
                      <a:r>
                        <a:rPr lang="en-US" sz="1900" b="0" dirty="0" smtClean="0">
                          <a:effectLst/>
                        </a:rPr>
                        <a:t>Ulysses</a:t>
                      </a:r>
                      <a:endParaRPr lang="fr-FR" sz="1900" b="0" dirty="0">
                        <a:effectLst/>
                      </a:endParaRPr>
                    </a:p>
                    <a:p>
                      <a:pPr algn="l">
                        <a:lnSpc>
                          <a:spcPct val="115000"/>
                        </a:lnSpc>
                        <a:spcAft>
                          <a:spcPts val="0"/>
                        </a:spcAft>
                      </a:pPr>
                      <a:r>
                        <a:rPr lang="en-US" sz="1900" dirty="0">
                          <a:effectLst/>
                        </a:rPr>
                        <a:t> </a:t>
                      </a:r>
                      <a:endParaRPr lang="fr-FR" sz="1900" dirty="0">
                        <a:effectLst/>
                      </a:endParaRPr>
                    </a:p>
                    <a:p>
                      <a:pPr algn="l">
                        <a:lnSpc>
                          <a:spcPct val="115000"/>
                        </a:lnSpc>
                        <a:spcAft>
                          <a:spcPts val="0"/>
                        </a:spcAft>
                      </a:pPr>
                      <a:r>
                        <a:rPr lang="en-US" sz="1900" dirty="0">
                          <a:effectLst/>
                        </a:rPr>
                        <a:t> </a:t>
                      </a:r>
                      <a:endParaRPr lang="fr-FR" sz="1900" dirty="0">
                        <a:effectLst/>
                      </a:endParaRPr>
                    </a:p>
                    <a:p>
                      <a:pPr algn="l">
                        <a:lnSpc>
                          <a:spcPct val="115000"/>
                        </a:lnSpc>
                        <a:spcAft>
                          <a:spcPts val="0"/>
                        </a:spcAft>
                      </a:pPr>
                      <a:r>
                        <a:rPr lang="en-US" sz="1900" dirty="0">
                          <a:effectLst/>
                        </a:rPr>
                        <a:t> </a:t>
                      </a:r>
                      <a:endParaRPr lang="fr-FR" sz="1900" dirty="0">
                        <a:effectLst/>
                        <a:latin typeface="Calibri"/>
                        <a:ea typeface="Calibri"/>
                        <a:cs typeface="Times New Roman"/>
                      </a:endParaRPr>
                    </a:p>
                  </a:txBody>
                  <a:tcPr marL="68580" marR="68580" marT="0" marB="0">
                    <a:noFill/>
                  </a:tcPr>
                </a:tc>
                <a:tc>
                  <a:txBody>
                    <a:bodyPr/>
                    <a:lstStyle/>
                    <a:p>
                      <a:pPr algn="l">
                        <a:lnSpc>
                          <a:spcPct val="115000"/>
                        </a:lnSpc>
                        <a:spcAft>
                          <a:spcPts val="0"/>
                        </a:spcAft>
                      </a:pPr>
                      <a:r>
                        <a:rPr lang="en-US" sz="1900" b="1" dirty="0">
                          <a:effectLst/>
                        </a:rPr>
                        <a:t> </a:t>
                      </a:r>
                      <a:endParaRPr lang="fr-FR" sz="1900" b="1" dirty="0">
                        <a:effectLst/>
                      </a:endParaRPr>
                    </a:p>
                    <a:p>
                      <a:pPr algn="l">
                        <a:lnSpc>
                          <a:spcPct val="115000"/>
                        </a:lnSpc>
                        <a:spcAft>
                          <a:spcPts val="0"/>
                        </a:spcAft>
                      </a:pPr>
                      <a:r>
                        <a:rPr lang="en-US" sz="1900" b="0" dirty="0" smtClean="0">
                          <a:effectLst/>
                        </a:rPr>
                        <a:t>Intervenes </a:t>
                      </a:r>
                      <a:r>
                        <a:rPr lang="en-US" sz="1900" b="0" dirty="0">
                          <a:effectLst/>
                        </a:rPr>
                        <a:t>to tell a story which is embedded in the main story = limited </a:t>
                      </a:r>
                      <a:r>
                        <a:rPr lang="en-US" sz="1900" b="0" dirty="0" smtClean="0">
                          <a:effectLst/>
                        </a:rPr>
                        <a:t>knowledge</a:t>
                      </a:r>
                    </a:p>
                    <a:p>
                      <a:pPr algn="l">
                        <a:lnSpc>
                          <a:spcPct val="115000"/>
                        </a:lnSpc>
                        <a:spcAft>
                          <a:spcPts val="0"/>
                        </a:spcAft>
                      </a:pPr>
                      <a:r>
                        <a:rPr lang="en-US" sz="1900" b="0" dirty="0" smtClean="0">
                          <a:effectLst/>
                        </a:rPr>
                        <a:t>Ex</a:t>
                      </a:r>
                      <a:r>
                        <a:rPr lang="en-US" sz="1900" b="0" dirty="0">
                          <a:effectLst/>
                        </a:rPr>
                        <a:t>: Scheherazade </a:t>
                      </a:r>
                      <a:r>
                        <a:rPr lang="en-US" sz="1900" b="0" dirty="0" smtClean="0">
                          <a:effectLst/>
                        </a:rPr>
                        <a:t>in</a:t>
                      </a:r>
                      <a:r>
                        <a:rPr lang="en-US" sz="1900" b="0" baseline="0" dirty="0" smtClean="0">
                          <a:effectLst/>
                        </a:rPr>
                        <a:t> </a:t>
                      </a:r>
                      <a:r>
                        <a:rPr lang="en-US" sz="1900" b="0" i="1" baseline="0" dirty="0" smtClean="0">
                          <a:effectLst/>
                        </a:rPr>
                        <a:t>Arabian Nights</a:t>
                      </a:r>
                      <a:endParaRPr lang="fr-FR" sz="1900" b="0" i="1" dirty="0">
                        <a:effectLst/>
                        <a:latin typeface="Calibri"/>
                        <a:ea typeface="Calibri"/>
                        <a:cs typeface="Times New Roman"/>
                      </a:endParaRPr>
                    </a:p>
                  </a:txBody>
                  <a:tcPr marL="68580" marR="68580" marT="0" marB="0">
                    <a:noFill/>
                  </a:tcPr>
                </a:tc>
              </a:tr>
            </a:tbl>
          </a:graphicData>
        </a:graphic>
      </p:graphicFrame>
    </p:spTree>
    <p:extLst>
      <p:ext uri="{BB962C8B-B14F-4D97-AF65-F5344CB8AC3E}">
        <p14:creationId xmlns:p14="http://schemas.microsoft.com/office/powerpoint/2010/main" val="2100543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t>Who is the narrator?</a:t>
            </a:r>
            <a:br>
              <a:rPr lang="en-US" dirty="0" smtClean="0"/>
            </a:br>
            <a:r>
              <a:rPr lang="en-US" sz="1800" dirty="0" smtClean="0"/>
              <a:t>Second level: depending on the narrator’s participation</a:t>
            </a:r>
            <a:endParaRPr lang="en-US" sz="1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555025430"/>
              </p:ext>
            </p:extLst>
          </p:nvPr>
        </p:nvGraphicFramePr>
        <p:xfrm>
          <a:off x="416496" y="1124744"/>
          <a:ext cx="9073008" cy="4837176"/>
        </p:xfrm>
        <a:graphic>
          <a:graphicData uri="http://schemas.openxmlformats.org/drawingml/2006/table">
            <a:tbl>
              <a:tblPr firstRow="1" firstCol="1" bandRow="1">
                <a:tableStyleId>{C4B1156A-380E-4F78-BDF5-A606A8083BF9}</a:tableStyleId>
              </a:tblPr>
              <a:tblGrid>
                <a:gridCol w="3146030"/>
                <a:gridCol w="5926978"/>
              </a:tblGrid>
              <a:tr h="2664296">
                <a:tc>
                  <a:txBody>
                    <a:bodyPr/>
                    <a:lstStyle/>
                    <a:p>
                      <a:pPr algn="ctr">
                        <a:lnSpc>
                          <a:spcPct val="115000"/>
                        </a:lnSpc>
                        <a:spcAft>
                          <a:spcPts val="0"/>
                        </a:spcAft>
                      </a:pPr>
                      <a:r>
                        <a:rPr lang="en-US" sz="2000" dirty="0" err="1">
                          <a:effectLst/>
                        </a:rPr>
                        <a:t>Homodiegetic</a:t>
                      </a:r>
                      <a:r>
                        <a:rPr lang="en-US" sz="2000" dirty="0">
                          <a:effectLst/>
                        </a:rPr>
                        <a:t> narrator</a:t>
                      </a:r>
                      <a:endParaRPr lang="fr-FR" sz="2000" dirty="0">
                        <a:effectLst/>
                      </a:endParaRPr>
                    </a:p>
                    <a:p>
                      <a:pPr algn="ctr">
                        <a:lnSpc>
                          <a:spcPct val="115000"/>
                        </a:lnSpc>
                        <a:spcAft>
                          <a:spcPts val="0"/>
                        </a:spcAft>
                      </a:pPr>
                      <a:r>
                        <a:rPr lang="en-US" sz="2000" dirty="0">
                          <a:effectLst/>
                        </a:rPr>
                        <a:t> </a:t>
                      </a:r>
                      <a:endParaRPr lang="fr-FR" sz="2000" dirty="0">
                        <a:effectLst/>
                      </a:endParaRPr>
                    </a:p>
                    <a:p>
                      <a:pPr>
                        <a:lnSpc>
                          <a:spcPct val="115000"/>
                        </a:lnSpc>
                        <a:spcAft>
                          <a:spcPts val="0"/>
                        </a:spcAft>
                      </a:pPr>
                      <a:r>
                        <a:rPr lang="en-US" sz="2000" dirty="0">
                          <a:effectLst/>
                        </a:rPr>
                        <a:t> </a:t>
                      </a:r>
                      <a:endParaRPr lang="fr-FR" sz="2000" dirty="0">
                        <a:effectLst/>
                      </a:endParaRPr>
                    </a:p>
                    <a:p>
                      <a:pPr>
                        <a:lnSpc>
                          <a:spcPct val="115000"/>
                        </a:lnSpc>
                        <a:spcAft>
                          <a:spcPts val="0"/>
                        </a:spcAft>
                      </a:pPr>
                      <a:r>
                        <a:rPr lang="en-US" sz="2000" dirty="0">
                          <a:effectLst/>
                        </a:rPr>
                        <a:t> </a:t>
                      </a:r>
                      <a:endParaRPr lang="fr-FR" sz="2000" dirty="0">
                        <a:effectLst/>
                      </a:endParaRPr>
                    </a:p>
                    <a:p>
                      <a:pPr>
                        <a:lnSpc>
                          <a:spcPct val="115000"/>
                        </a:lnSpc>
                        <a:spcAft>
                          <a:spcPts val="0"/>
                        </a:spcAft>
                      </a:pPr>
                      <a:r>
                        <a:rPr lang="en-US" sz="2000" dirty="0">
                          <a:effectLst/>
                        </a:rPr>
                        <a:t>  </a:t>
                      </a:r>
                      <a:endParaRPr lang="fr-FR" sz="2000" dirty="0">
                        <a:effectLst/>
                      </a:endParaRPr>
                    </a:p>
                    <a:p>
                      <a:pPr algn="ctr">
                        <a:lnSpc>
                          <a:spcPct val="115000"/>
                        </a:lnSpc>
                        <a:spcAft>
                          <a:spcPts val="0"/>
                        </a:spcAft>
                      </a:pPr>
                      <a:r>
                        <a:rPr lang="en-US" sz="2000" dirty="0" err="1">
                          <a:effectLst/>
                        </a:rPr>
                        <a:t>Autodiegetic</a:t>
                      </a:r>
                      <a:r>
                        <a:rPr lang="en-US" sz="2000" dirty="0">
                          <a:effectLst/>
                        </a:rPr>
                        <a:t> narrator</a:t>
                      </a:r>
                      <a:endParaRPr lang="fr-FR" sz="2000" dirty="0">
                        <a:effectLst/>
                      </a:endParaRPr>
                    </a:p>
                    <a:p>
                      <a:pPr algn="ctr">
                        <a:lnSpc>
                          <a:spcPct val="115000"/>
                        </a:lnSpc>
                        <a:spcAft>
                          <a:spcPts val="0"/>
                        </a:spcAft>
                      </a:pPr>
                      <a:r>
                        <a:rPr lang="en-US" sz="2000" dirty="0">
                          <a:effectLst/>
                        </a:rPr>
                        <a:t>(first-person narrator)</a:t>
                      </a:r>
                      <a:endParaRPr lang="fr-FR" sz="2000" dirty="0">
                        <a:effectLst/>
                        <a:latin typeface="Calibri"/>
                        <a:ea typeface="Calibri"/>
                        <a:cs typeface="Times New Roman"/>
                      </a:endParaRPr>
                    </a:p>
                  </a:txBody>
                  <a:tcPr marL="68580" marR="68580" marT="0" marB="0">
                    <a:solidFill>
                      <a:srgbClr val="79B9A1"/>
                    </a:solidFill>
                  </a:tcPr>
                </a:tc>
                <a:tc>
                  <a:txBody>
                    <a:bodyPr/>
                    <a:lstStyle/>
                    <a:p>
                      <a:pPr>
                        <a:lnSpc>
                          <a:spcPct val="115000"/>
                        </a:lnSpc>
                        <a:spcAft>
                          <a:spcPts val="0"/>
                        </a:spcAft>
                      </a:pPr>
                      <a:r>
                        <a:rPr lang="en-US" sz="1200" dirty="0">
                          <a:effectLst/>
                        </a:rPr>
                        <a:t> </a:t>
                      </a:r>
                      <a:r>
                        <a:rPr lang="en-US" sz="2000" b="0" dirty="0">
                          <a:effectLst/>
                        </a:rPr>
                        <a:t>The narrator is also </a:t>
                      </a:r>
                      <a:r>
                        <a:rPr lang="en-US" sz="2000" b="1" dirty="0">
                          <a:effectLst/>
                        </a:rPr>
                        <a:t>a character of the story </a:t>
                      </a:r>
                      <a:r>
                        <a:rPr lang="en-US" sz="2000" b="0" dirty="0">
                          <a:effectLst/>
                        </a:rPr>
                        <a:t>he tells </a:t>
                      </a:r>
                      <a:endParaRPr lang="fr-FR" sz="2000" b="0" dirty="0">
                        <a:effectLst/>
                      </a:endParaRPr>
                    </a:p>
                    <a:p>
                      <a:pPr>
                        <a:lnSpc>
                          <a:spcPct val="115000"/>
                        </a:lnSpc>
                        <a:spcAft>
                          <a:spcPts val="0"/>
                        </a:spcAft>
                      </a:pPr>
                      <a:r>
                        <a:rPr lang="en-US" sz="2000" b="0" dirty="0">
                          <a:effectLst/>
                        </a:rPr>
                        <a:t>(Ex: Nick </a:t>
                      </a:r>
                      <a:r>
                        <a:rPr lang="en-US" sz="2000" b="0" dirty="0" err="1">
                          <a:effectLst/>
                        </a:rPr>
                        <a:t>Carraway</a:t>
                      </a:r>
                      <a:r>
                        <a:rPr lang="en-US" sz="2000" b="0" dirty="0">
                          <a:effectLst/>
                        </a:rPr>
                        <a:t>  in </a:t>
                      </a:r>
                      <a:r>
                        <a:rPr lang="en-US" sz="2000" b="0" i="1" dirty="0">
                          <a:effectLst/>
                        </a:rPr>
                        <a:t>The Great Gatsby</a:t>
                      </a:r>
                      <a:r>
                        <a:rPr lang="en-US" sz="2000" b="0" dirty="0">
                          <a:effectLst/>
                        </a:rPr>
                        <a:t> and Mr. Lockwood in </a:t>
                      </a:r>
                      <a:r>
                        <a:rPr lang="en-US" sz="2000" b="0" i="1" dirty="0">
                          <a:effectLst/>
                        </a:rPr>
                        <a:t>Wuthering Heights</a:t>
                      </a:r>
                      <a:r>
                        <a:rPr lang="en-US" sz="2000" b="0" dirty="0">
                          <a:effectLst/>
                        </a:rPr>
                        <a:t>) </a:t>
                      </a:r>
                      <a:endParaRPr lang="fr-FR" sz="2000" b="0" dirty="0">
                        <a:effectLst/>
                      </a:endParaRPr>
                    </a:p>
                    <a:p>
                      <a:pPr>
                        <a:lnSpc>
                          <a:spcPct val="115000"/>
                        </a:lnSpc>
                        <a:spcAft>
                          <a:spcPts val="0"/>
                        </a:spcAft>
                      </a:pPr>
                      <a:r>
                        <a:rPr lang="en-US" sz="2000" b="0" dirty="0">
                          <a:effectLst/>
                        </a:rPr>
                        <a:t> </a:t>
                      </a:r>
                      <a:endParaRPr lang="fr-FR" sz="2000" b="0" dirty="0">
                        <a:effectLst/>
                      </a:endParaRPr>
                    </a:p>
                    <a:p>
                      <a:pPr>
                        <a:lnSpc>
                          <a:spcPct val="115000"/>
                        </a:lnSpc>
                        <a:spcAft>
                          <a:spcPts val="0"/>
                        </a:spcAft>
                      </a:pPr>
                      <a:r>
                        <a:rPr lang="en-US" sz="2000" b="0" dirty="0">
                          <a:effectLst/>
                        </a:rPr>
                        <a:t> </a:t>
                      </a:r>
                      <a:r>
                        <a:rPr lang="en-US" sz="2000" b="0" dirty="0" smtClean="0">
                          <a:effectLst/>
                        </a:rPr>
                        <a:t>The </a:t>
                      </a:r>
                      <a:r>
                        <a:rPr lang="en-US" sz="2000" b="0" dirty="0">
                          <a:effectLst/>
                        </a:rPr>
                        <a:t>narrator is </a:t>
                      </a:r>
                      <a:r>
                        <a:rPr lang="en-US" sz="2000" b="1" dirty="0">
                          <a:effectLst/>
                        </a:rPr>
                        <a:t>the protagonist </a:t>
                      </a:r>
                      <a:r>
                        <a:rPr lang="en-US" sz="2000" b="0" dirty="0">
                          <a:effectLst/>
                        </a:rPr>
                        <a:t>(the main character) of the story, </a:t>
                      </a:r>
                      <a:r>
                        <a:rPr lang="en-US" sz="2000" b="1" dirty="0">
                          <a:effectLst/>
                        </a:rPr>
                        <a:t>he tells his own story </a:t>
                      </a:r>
                      <a:endParaRPr lang="fr-FR" sz="2000" b="1" dirty="0">
                        <a:effectLst/>
                      </a:endParaRPr>
                    </a:p>
                    <a:p>
                      <a:pPr>
                        <a:lnSpc>
                          <a:spcPct val="115000"/>
                        </a:lnSpc>
                        <a:spcAft>
                          <a:spcPts val="0"/>
                        </a:spcAft>
                      </a:pPr>
                      <a:r>
                        <a:rPr lang="fr-FR" sz="2000" b="0" dirty="0">
                          <a:effectLst/>
                        </a:rPr>
                        <a:t>(Ex: </a:t>
                      </a:r>
                      <a:r>
                        <a:rPr lang="fr-FR" sz="2000" b="0" i="1" dirty="0">
                          <a:effectLst/>
                        </a:rPr>
                        <a:t>Jane Eyre </a:t>
                      </a:r>
                      <a:r>
                        <a:rPr lang="fr-FR" sz="2000" b="0" dirty="0">
                          <a:effectLst/>
                        </a:rPr>
                        <a:t>- Charlotte Brontë)</a:t>
                      </a:r>
                    </a:p>
                    <a:p>
                      <a:pPr>
                        <a:lnSpc>
                          <a:spcPct val="115000"/>
                        </a:lnSpc>
                        <a:spcAft>
                          <a:spcPts val="0"/>
                        </a:spcAft>
                      </a:pPr>
                      <a:r>
                        <a:rPr lang="fr-FR" sz="2000" b="0" dirty="0">
                          <a:effectLst/>
                        </a:rPr>
                        <a:t> </a:t>
                      </a:r>
                    </a:p>
                    <a:p>
                      <a:pPr>
                        <a:lnSpc>
                          <a:spcPct val="115000"/>
                        </a:lnSpc>
                        <a:spcAft>
                          <a:spcPts val="0"/>
                        </a:spcAft>
                      </a:pPr>
                      <a:r>
                        <a:rPr lang="fr-FR" sz="1200" dirty="0">
                          <a:effectLst/>
                        </a:rPr>
                        <a:t> </a:t>
                      </a:r>
                      <a:endParaRPr lang="fr-FR" sz="1100" dirty="0">
                        <a:effectLst/>
                        <a:latin typeface="Calibri"/>
                        <a:ea typeface="Calibri"/>
                        <a:cs typeface="Times New Roman"/>
                      </a:endParaRPr>
                    </a:p>
                  </a:txBody>
                  <a:tcPr marL="68580" marR="68580" marT="0" marB="0">
                    <a:noFill/>
                  </a:tcPr>
                </a:tc>
              </a:tr>
              <a:tr h="1433158">
                <a:tc>
                  <a:txBody>
                    <a:bodyPr/>
                    <a:lstStyle/>
                    <a:p>
                      <a:pPr algn="ctr">
                        <a:lnSpc>
                          <a:spcPct val="115000"/>
                        </a:lnSpc>
                        <a:spcAft>
                          <a:spcPts val="0"/>
                        </a:spcAft>
                      </a:pPr>
                      <a:r>
                        <a:rPr lang="fr-FR" sz="1200" dirty="0">
                          <a:effectLst/>
                        </a:rPr>
                        <a:t> </a:t>
                      </a:r>
                      <a:endParaRPr lang="fr-FR" sz="1100" dirty="0">
                        <a:effectLst/>
                      </a:endParaRPr>
                    </a:p>
                    <a:p>
                      <a:pPr algn="ctr">
                        <a:lnSpc>
                          <a:spcPct val="115000"/>
                        </a:lnSpc>
                        <a:spcAft>
                          <a:spcPts val="0"/>
                        </a:spcAft>
                      </a:pPr>
                      <a:r>
                        <a:rPr lang="en-US" sz="2000" dirty="0" err="1">
                          <a:effectLst/>
                        </a:rPr>
                        <a:t>Heterodiegetic</a:t>
                      </a:r>
                      <a:endParaRPr lang="fr-FR" sz="2000" dirty="0">
                        <a:effectLst/>
                      </a:endParaRPr>
                    </a:p>
                    <a:p>
                      <a:pPr algn="ctr">
                        <a:lnSpc>
                          <a:spcPct val="115000"/>
                        </a:lnSpc>
                        <a:spcAft>
                          <a:spcPts val="0"/>
                        </a:spcAft>
                      </a:pPr>
                      <a:r>
                        <a:rPr lang="en-US" sz="2000" dirty="0">
                          <a:effectLst/>
                        </a:rPr>
                        <a:t>(omniscient narrator)</a:t>
                      </a:r>
                      <a:endParaRPr lang="fr-FR" sz="2000" dirty="0">
                        <a:effectLst/>
                        <a:latin typeface="Calibri"/>
                        <a:ea typeface="Calibri"/>
                        <a:cs typeface="Times New Roman"/>
                      </a:endParaRPr>
                    </a:p>
                  </a:txBody>
                  <a:tcPr marL="68580" marR="68580" marT="0" marB="0">
                    <a:solidFill>
                      <a:srgbClr val="79B9A1"/>
                    </a:solidFill>
                  </a:tcPr>
                </a:tc>
                <a:tc>
                  <a:txBody>
                    <a:bodyPr/>
                    <a:lstStyle/>
                    <a:p>
                      <a:pPr>
                        <a:lnSpc>
                          <a:spcPct val="115000"/>
                        </a:lnSpc>
                        <a:spcAft>
                          <a:spcPts val="0"/>
                        </a:spcAft>
                      </a:pPr>
                      <a:r>
                        <a:rPr lang="en-US" sz="1200" dirty="0">
                          <a:effectLst/>
                        </a:rPr>
                        <a:t> </a:t>
                      </a:r>
                      <a:endParaRPr lang="fr-FR" sz="1100" dirty="0">
                        <a:effectLst/>
                      </a:endParaRPr>
                    </a:p>
                    <a:p>
                      <a:pPr>
                        <a:lnSpc>
                          <a:spcPct val="115000"/>
                        </a:lnSpc>
                        <a:spcAft>
                          <a:spcPts val="0"/>
                        </a:spcAft>
                      </a:pPr>
                      <a:r>
                        <a:rPr lang="en-US" sz="2000" dirty="0">
                          <a:effectLst/>
                        </a:rPr>
                        <a:t>The narrator is </a:t>
                      </a:r>
                      <a:r>
                        <a:rPr lang="en-US" sz="2000" b="1" dirty="0">
                          <a:effectLst/>
                        </a:rPr>
                        <a:t>not a character of the story</a:t>
                      </a:r>
                      <a:r>
                        <a:rPr lang="en-US" sz="2000" dirty="0">
                          <a:effectLst/>
                        </a:rPr>
                        <a:t>; however he </a:t>
                      </a:r>
                      <a:r>
                        <a:rPr lang="en-US" sz="2000" b="1" dirty="0">
                          <a:effectLst/>
                        </a:rPr>
                        <a:t>knows everything </a:t>
                      </a:r>
                      <a:r>
                        <a:rPr lang="en-US" sz="2000" dirty="0">
                          <a:effectLst/>
                        </a:rPr>
                        <a:t>about it. </a:t>
                      </a:r>
                      <a:endParaRPr lang="fr-FR" sz="2000" dirty="0">
                        <a:effectLst/>
                      </a:endParaRPr>
                    </a:p>
                    <a:p>
                      <a:pPr>
                        <a:lnSpc>
                          <a:spcPct val="115000"/>
                        </a:lnSpc>
                        <a:spcAft>
                          <a:spcPts val="0"/>
                        </a:spcAft>
                      </a:pPr>
                      <a:r>
                        <a:rPr lang="en-US" sz="2000" dirty="0">
                          <a:effectLst/>
                        </a:rPr>
                        <a:t>(Ex: the narrator in George Eliot’s </a:t>
                      </a:r>
                      <a:r>
                        <a:rPr lang="en-US" sz="2000" i="1" dirty="0">
                          <a:effectLst/>
                        </a:rPr>
                        <a:t>Middlemarch</a:t>
                      </a:r>
                      <a:r>
                        <a:rPr lang="en-US" sz="2000" dirty="0">
                          <a:effectLst/>
                        </a:rPr>
                        <a:t>)</a:t>
                      </a:r>
                      <a:endParaRPr lang="fr-FR" sz="2000" dirty="0">
                        <a:effectLst/>
                      </a:endParaRPr>
                    </a:p>
                    <a:p>
                      <a:pPr>
                        <a:lnSpc>
                          <a:spcPct val="115000"/>
                        </a:lnSpc>
                        <a:spcAft>
                          <a:spcPts val="0"/>
                        </a:spcAft>
                      </a:pPr>
                      <a:r>
                        <a:rPr lang="en-US" sz="1200" dirty="0">
                          <a:effectLst/>
                        </a:rPr>
                        <a:t> </a:t>
                      </a:r>
                      <a:endParaRPr lang="fr-FR" sz="1100" dirty="0">
                        <a:effectLst/>
                        <a:latin typeface="Calibri"/>
                        <a:ea typeface="Calibri"/>
                        <a:cs typeface="Times New Roman"/>
                      </a:endParaRPr>
                    </a:p>
                  </a:txBody>
                  <a:tcPr marL="68580" marR="68580" marT="0" marB="0">
                    <a:noFill/>
                  </a:tcPr>
                </a:tc>
              </a:tr>
            </a:tbl>
          </a:graphicData>
        </a:graphic>
      </p:graphicFrame>
    </p:spTree>
    <p:extLst>
      <p:ext uri="{BB962C8B-B14F-4D97-AF65-F5344CB8AC3E}">
        <p14:creationId xmlns:p14="http://schemas.microsoft.com/office/powerpoint/2010/main" val="395646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HOMODIEGETIC/AUTODIEGETIC NARRATOR</a:t>
            </a:r>
            <a:endParaRPr lang="fr-FR" dirty="0"/>
          </a:p>
        </p:txBody>
      </p:sp>
      <p:sp>
        <p:nvSpPr>
          <p:cNvPr id="3" name="Espace réservé du contenu 2"/>
          <p:cNvSpPr>
            <a:spLocks noGrp="1"/>
          </p:cNvSpPr>
          <p:nvPr>
            <p:ph idx="1"/>
          </p:nvPr>
        </p:nvSpPr>
        <p:spPr>
          <a:xfrm>
            <a:off x="200472" y="1124745"/>
            <a:ext cx="9289032" cy="5256583"/>
          </a:xfrm>
        </p:spPr>
        <p:txBody>
          <a:bodyPr/>
          <a:lstStyle/>
          <a:p>
            <a:pPr marL="0" indent="0">
              <a:buNone/>
            </a:pPr>
            <a:r>
              <a:rPr lang="en-US" dirty="0" smtClean="0">
                <a:solidFill>
                  <a:schemeClr val="tx1"/>
                </a:solidFill>
              </a:rPr>
              <a:t>Ex 1: </a:t>
            </a:r>
          </a:p>
          <a:p>
            <a:r>
              <a:rPr lang="en-US" b="0" dirty="0" smtClean="0"/>
              <a:t> </a:t>
            </a:r>
            <a:r>
              <a:rPr lang="en-US" b="0" i="1" dirty="0" smtClean="0">
                <a:solidFill>
                  <a:schemeClr val="tx1"/>
                </a:solidFill>
              </a:rPr>
              <a:t>my </a:t>
            </a:r>
            <a:r>
              <a:rPr lang="en-US" b="0" i="1" dirty="0" smtClean="0">
                <a:solidFill>
                  <a:schemeClr val="accent1">
                    <a:lumMod val="60000"/>
                    <a:lumOff val="40000"/>
                  </a:schemeClr>
                </a:solidFill>
              </a:rPr>
              <a:t>Mother was convicted of Felony </a:t>
            </a:r>
            <a:r>
              <a:rPr lang="en-US" b="0" i="1" dirty="0" smtClean="0">
                <a:solidFill>
                  <a:schemeClr val="tx1"/>
                </a:solidFill>
              </a:rPr>
              <a:t>[…] and being found quick with Child, she was </a:t>
            </a:r>
            <a:r>
              <a:rPr lang="en-US" b="0" i="1" dirty="0" err="1" smtClean="0">
                <a:solidFill>
                  <a:schemeClr val="tx1"/>
                </a:solidFill>
              </a:rPr>
              <a:t>respited</a:t>
            </a:r>
            <a:r>
              <a:rPr lang="en-US" b="0" i="1" dirty="0" smtClean="0">
                <a:solidFill>
                  <a:schemeClr val="tx1"/>
                </a:solidFill>
              </a:rPr>
              <a:t> for about seven Months, in which time having </a:t>
            </a:r>
            <a:r>
              <a:rPr lang="en-US" b="0" i="1" dirty="0" smtClean="0">
                <a:solidFill>
                  <a:schemeClr val="accent1">
                    <a:lumMod val="60000"/>
                    <a:lumOff val="40000"/>
                  </a:schemeClr>
                </a:solidFill>
              </a:rPr>
              <a:t>brought me into the World</a:t>
            </a:r>
            <a:r>
              <a:rPr lang="en-US" b="0" i="1" dirty="0" smtClean="0">
                <a:solidFill>
                  <a:schemeClr val="tx1"/>
                </a:solidFill>
              </a:rPr>
              <a:t>, […] she […] </a:t>
            </a:r>
            <a:r>
              <a:rPr lang="en-US" b="0" i="1" dirty="0" err="1" smtClean="0">
                <a:solidFill>
                  <a:schemeClr val="tx1"/>
                </a:solidFill>
              </a:rPr>
              <a:t>obtain’d</a:t>
            </a:r>
            <a:r>
              <a:rPr lang="en-US" b="0" i="1" dirty="0" smtClean="0">
                <a:solidFill>
                  <a:schemeClr val="tx1"/>
                </a:solidFill>
              </a:rPr>
              <a:t> the </a:t>
            </a:r>
            <a:r>
              <a:rPr lang="en-US" b="0" i="1" dirty="0" err="1" smtClean="0">
                <a:solidFill>
                  <a:schemeClr val="tx1"/>
                </a:solidFill>
              </a:rPr>
              <a:t>Favour</a:t>
            </a:r>
            <a:r>
              <a:rPr lang="en-US" b="0" i="1" dirty="0" smtClean="0">
                <a:solidFill>
                  <a:schemeClr val="tx1"/>
                </a:solidFill>
              </a:rPr>
              <a:t> of being Transported to the Plantations, and </a:t>
            </a:r>
            <a:r>
              <a:rPr lang="en-US" b="0" i="1" dirty="0" smtClean="0">
                <a:solidFill>
                  <a:schemeClr val="accent1">
                    <a:lumMod val="60000"/>
                    <a:lumOff val="40000"/>
                  </a:schemeClr>
                </a:solidFill>
              </a:rPr>
              <a:t>left me about Half a Year old; and in bad Hands you may be sure.</a:t>
            </a:r>
            <a:r>
              <a:rPr lang="en-US" b="0" i="1" dirty="0" smtClean="0"/>
              <a:t/>
            </a:r>
            <a:br>
              <a:rPr lang="en-US" b="0" i="1" dirty="0" smtClean="0"/>
            </a:br>
            <a:r>
              <a:rPr lang="en-US" b="0" i="1" dirty="0" smtClean="0">
                <a:solidFill>
                  <a:srgbClr val="FF0000"/>
                </a:solidFill>
              </a:rPr>
              <a:t>This is too near the first Hours of my Life for me to relate any thing of myself</a:t>
            </a:r>
            <a:r>
              <a:rPr lang="en-US" b="0" i="1" dirty="0" smtClean="0">
                <a:solidFill>
                  <a:schemeClr val="tx1"/>
                </a:solidFill>
              </a:rPr>
              <a:t>, </a:t>
            </a:r>
            <a:r>
              <a:rPr lang="en-US" b="0" i="1" dirty="0" smtClean="0">
                <a:solidFill>
                  <a:srgbClr val="FF0000"/>
                </a:solidFill>
              </a:rPr>
              <a:t>but by hear say</a:t>
            </a:r>
            <a:r>
              <a:rPr lang="en-US" b="0" i="1" dirty="0" smtClean="0">
                <a:solidFill>
                  <a:schemeClr val="tx1"/>
                </a:solidFill>
              </a:rPr>
              <a:t>; ‘tis enough to mention, that as I was born in such an unhappy Place [</a:t>
            </a:r>
            <a:r>
              <a:rPr lang="en-US" b="0" i="1" dirty="0" err="1" smtClean="0">
                <a:solidFill>
                  <a:schemeClr val="tx1"/>
                </a:solidFill>
              </a:rPr>
              <a:t>Newgate</a:t>
            </a:r>
            <a:r>
              <a:rPr lang="en-US" b="0" i="1" dirty="0" smtClean="0">
                <a:solidFill>
                  <a:schemeClr val="tx1"/>
                </a:solidFill>
              </a:rPr>
              <a:t> prison], I had no Parish to have Recourse to for my Nourishment in my Infancy, </a:t>
            </a:r>
            <a:r>
              <a:rPr lang="en-US" b="0" i="1" dirty="0" smtClean="0">
                <a:solidFill>
                  <a:schemeClr val="accent1">
                    <a:lumMod val="60000"/>
                    <a:lumOff val="40000"/>
                  </a:schemeClr>
                </a:solidFill>
              </a:rPr>
              <a:t>nor can I give the least Account how I was kept alive</a:t>
            </a:r>
            <a:r>
              <a:rPr lang="en-US" b="0" i="1" dirty="0" smtClean="0">
                <a:solidFill>
                  <a:schemeClr val="tx1"/>
                </a:solidFill>
              </a:rPr>
              <a:t>, other, than that </a:t>
            </a:r>
            <a:r>
              <a:rPr lang="en-US" b="0" i="1" dirty="0" smtClean="0">
                <a:solidFill>
                  <a:srgbClr val="FF0000"/>
                </a:solidFill>
              </a:rPr>
              <a:t>as I have been told, </a:t>
            </a:r>
            <a:r>
              <a:rPr lang="en-US" b="0" i="1" dirty="0" smtClean="0">
                <a:solidFill>
                  <a:schemeClr val="tx1"/>
                </a:solidFill>
              </a:rPr>
              <a:t>some Relation of my Mothers took me away for a while as a Nurse, but at whose </a:t>
            </a:r>
            <a:r>
              <a:rPr lang="en-US" b="0" i="1" dirty="0" err="1" smtClean="0">
                <a:solidFill>
                  <a:schemeClr val="tx1"/>
                </a:solidFill>
              </a:rPr>
              <a:t>Expence</a:t>
            </a:r>
            <a:r>
              <a:rPr lang="en-US" b="0" i="1" dirty="0" smtClean="0">
                <a:solidFill>
                  <a:schemeClr val="tx1"/>
                </a:solidFill>
              </a:rPr>
              <a:t> or by whose Direction I know nothing at all of it. </a:t>
            </a:r>
          </a:p>
          <a:p>
            <a:pPr marL="0" indent="0">
              <a:buNone/>
            </a:pPr>
            <a:r>
              <a:rPr lang="en-US" dirty="0" smtClean="0">
                <a:solidFill>
                  <a:schemeClr val="tx1"/>
                </a:solidFill>
              </a:rPr>
              <a:t>(Defoe, </a:t>
            </a:r>
            <a:r>
              <a:rPr lang="en-US" i="1" dirty="0" smtClean="0">
                <a:solidFill>
                  <a:schemeClr val="tx1"/>
                </a:solidFill>
              </a:rPr>
              <a:t>Moll Flanders</a:t>
            </a:r>
            <a:r>
              <a:rPr lang="en-US" dirty="0">
                <a:solidFill>
                  <a:schemeClr val="tx1"/>
                </a:solidFill>
              </a:rPr>
              <a:t>)</a:t>
            </a:r>
            <a:endParaRPr lang="fr-FR" dirty="0" smtClean="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675" y="0"/>
            <a:ext cx="9518650" cy="908720"/>
          </a:xfrm>
        </p:spPr>
        <p:txBody>
          <a:bodyPr/>
          <a:lstStyle/>
          <a:p>
            <a:pPr algn="ctr"/>
            <a:r>
              <a:rPr lang="fr-FR" dirty="0" smtClean="0"/>
              <a:t>HETERODIEGETIC NARRATOR</a:t>
            </a:r>
            <a:endParaRPr lang="fr-FR" dirty="0"/>
          </a:p>
        </p:txBody>
      </p:sp>
      <p:sp>
        <p:nvSpPr>
          <p:cNvPr id="3" name="Espace réservé du contenu 2"/>
          <p:cNvSpPr>
            <a:spLocks noGrp="1"/>
          </p:cNvSpPr>
          <p:nvPr>
            <p:ph idx="1"/>
          </p:nvPr>
        </p:nvSpPr>
        <p:spPr>
          <a:xfrm>
            <a:off x="200472" y="1412776"/>
            <a:ext cx="9518650" cy="4464496"/>
          </a:xfrm>
        </p:spPr>
        <p:txBody>
          <a:bodyPr/>
          <a:lstStyle/>
          <a:p>
            <a:pPr marL="0" indent="0">
              <a:buNone/>
            </a:pPr>
            <a:r>
              <a:rPr lang="en-US" dirty="0" smtClean="0">
                <a:solidFill>
                  <a:schemeClr val="tx1"/>
                </a:solidFill>
              </a:rPr>
              <a:t>Ex 2:</a:t>
            </a:r>
          </a:p>
          <a:p>
            <a:r>
              <a:rPr lang="en-US" dirty="0" smtClean="0"/>
              <a:t> </a:t>
            </a:r>
            <a:r>
              <a:rPr lang="en-US" b="0" i="1" dirty="0" smtClean="0">
                <a:solidFill>
                  <a:schemeClr val="tx1"/>
                </a:solidFill>
              </a:rPr>
              <a:t>In the Second Year of his Retirement, </a:t>
            </a:r>
            <a:r>
              <a:rPr lang="en-US" b="0" i="1" dirty="0" smtClean="0">
                <a:solidFill>
                  <a:schemeClr val="accent1">
                    <a:lumMod val="60000"/>
                    <a:lumOff val="40000"/>
                  </a:schemeClr>
                </a:solidFill>
              </a:rPr>
              <a:t>the Marchioness brought him a Daughter, and died in Three Days after her Delivery</a:t>
            </a:r>
            <a:r>
              <a:rPr lang="en-US" b="0" i="1" dirty="0" smtClean="0">
                <a:solidFill>
                  <a:schemeClr val="tx1"/>
                </a:solidFill>
              </a:rPr>
              <a:t>. The Marquis […] was extremely afflicted at her Death; but </a:t>
            </a:r>
            <a:r>
              <a:rPr lang="en-US" b="0" i="1" dirty="0" smtClean="0">
                <a:solidFill>
                  <a:srgbClr val="FF0000"/>
                </a:solidFill>
              </a:rPr>
              <a:t>Time having produced its usual Effects, his great fondness for the little </a:t>
            </a:r>
            <a:r>
              <a:rPr lang="en-US" b="0" i="1" dirty="0" err="1" smtClean="0">
                <a:solidFill>
                  <a:srgbClr val="FF0000"/>
                </a:solidFill>
              </a:rPr>
              <a:t>Arabella</a:t>
            </a:r>
            <a:r>
              <a:rPr lang="en-US" b="0" i="1" dirty="0" smtClean="0">
                <a:solidFill>
                  <a:srgbClr val="FF0000"/>
                </a:solidFill>
              </a:rPr>
              <a:t> entirely engrossed his Attention and made up all the Happiness of his Life. </a:t>
            </a:r>
            <a:r>
              <a:rPr lang="en-US" b="0" i="1" dirty="0" smtClean="0">
                <a:solidFill>
                  <a:schemeClr val="tx1"/>
                </a:solidFill>
              </a:rPr>
              <a:t>[…] Nature had indeed given her a most charming Face, a Shape easy and delicate, a sweet and insinuating Voice, and an Air so full of Dignity and Grace, as drew the Admiration of all that saw her. </a:t>
            </a:r>
            <a:r>
              <a:rPr lang="en-US" b="0" i="1" dirty="0" smtClean="0">
                <a:solidFill>
                  <a:srgbClr val="FF0000"/>
                </a:solidFill>
              </a:rPr>
              <a:t>[…] From her earliest Youth she had discovered a Fondness for Reading, </a:t>
            </a:r>
            <a:r>
              <a:rPr lang="en-US" b="0" i="1" dirty="0" smtClean="0">
                <a:solidFill>
                  <a:schemeClr val="tx1"/>
                </a:solidFill>
              </a:rPr>
              <a:t>which extremely delighted the Marquis; </a:t>
            </a:r>
            <a:r>
              <a:rPr lang="en-US" b="0" i="1" dirty="0" smtClean="0">
                <a:solidFill>
                  <a:srgbClr val="00B050"/>
                </a:solidFill>
              </a:rPr>
              <a:t>he permitted her therefore the Use of his Library, in which, unfortunately for her, were great Stores of Romances</a:t>
            </a:r>
            <a:r>
              <a:rPr lang="en-US" b="0" i="1" dirty="0" smtClean="0">
                <a:solidFill>
                  <a:srgbClr val="FF0000"/>
                </a:solidFill>
              </a:rPr>
              <a:t> </a:t>
            </a:r>
            <a:r>
              <a:rPr lang="en-US" b="0" i="1" dirty="0" smtClean="0">
                <a:solidFill>
                  <a:schemeClr val="tx1"/>
                </a:solidFill>
              </a:rPr>
              <a:t>[…].</a:t>
            </a:r>
          </a:p>
          <a:p>
            <a:pPr marL="0" indent="0">
              <a:buNone/>
            </a:pPr>
            <a:r>
              <a:rPr lang="en-US" dirty="0" smtClean="0">
                <a:solidFill>
                  <a:schemeClr val="tx1"/>
                </a:solidFill>
              </a:rPr>
              <a:t>(Lennox - </a:t>
            </a:r>
            <a:r>
              <a:rPr lang="en-US" i="1" dirty="0" smtClean="0">
                <a:solidFill>
                  <a:schemeClr val="tx1"/>
                </a:solidFill>
              </a:rPr>
              <a:t>Female Quixote</a:t>
            </a:r>
            <a:r>
              <a:rPr lang="en-US" dirty="0" smtClean="0">
                <a:solidFill>
                  <a:schemeClr val="tx1"/>
                </a:solidFill>
              </a:rPr>
              <a:t>, Bk. I, </a:t>
            </a:r>
            <a:r>
              <a:rPr lang="en-US" dirty="0" err="1" smtClean="0">
                <a:solidFill>
                  <a:schemeClr val="tx1"/>
                </a:solidFill>
              </a:rPr>
              <a:t>ch</a:t>
            </a:r>
            <a:r>
              <a:rPr lang="en-US" dirty="0" smtClean="0">
                <a:solidFill>
                  <a:schemeClr val="tx1"/>
                </a:solidFill>
              </a:rPr>
              <a:t>. 1)</a:t>
            </a:r>
            <a:endParaRPr lang="fr-FR" dirty="0" smtClean="0">
              <a:solidFill>
                <a:schemeClr val="tx1"/>
              </a:solidFill>
            </a:endParaRPr>
          </a:p>
          <a:p>
            <a:endParaRPr lang="fr-FR"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fran - Bleu">
  <a:themeElements>
    <a:clrScheme name="Safran - Bleu 13">
      <a:dk1>
        <a:srgbClr val="000000"/>
      </a:dk1>
      <a:lt1>
        <a:srgbClr val="FFFFFF"/>
      </a:lt1>
      <a:dk2>
        <a:srgbClr val="FFFFFF"/>
      </a:dk2>
      <a:lt2>
        <a:srgbClr val="003F8A"/>
      </a:lt2>
      <a:accent1>
        <a:srgbClr val="1F85B7"/>
      </a:accent1>
      <a:accent2>
        <a:srgbClr val="79B6D3"/>
      </a:accent2>
      <a:accent3>
        <a:srgbClr val="FFFFFF"/>
      </a:accent3>
      <a:accent4>
        <a:srgbClr val="000000"/>
      </a:accent4>
      <a:accent5>
        <a:srgbClr val="ABC2D8"/>
      </a:accent5>
      <a:accent6>
        <a:srgbClr val="6DA5BF"/>
      </a:accent6>
      <a:hlink>
        <a:srgbClr val="FFFFFF"/>
      </a:hlink>
      <a:folHlink>
        <a:srgbClr val="FFFFFF"/>
      </a:folHlink>
    </a:clrScheme>
    <a:fontScheme name="Safran - Bleu">
      <a:majorFont>
        <a:latin typeface=""/>
        <a:ea typeface="ＭＳ Ｐゴシック"/>
        <a:cs typeface="ＭＳ Ｐゴシック"/>
      </a:majorFont>
      <a:minorFont>
        <a:latin typeface=""/>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fran - Ble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afran - Ble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afran - Ble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afran - Ble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afran - Ble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afran - Ble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afran - Ble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afran - Ble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afran - Ble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afran - Ble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afran - Ble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afran - Ble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afran - Bleu 13">
        <a:dk1>
          <a:srgbClr val="000000"/>
        </a:dk1>
        <a:lt1>
          <a:srgbClr val="FFFFFF"/>
        </a:lt1>
        <a:dk2>
          <a:srgbClr val="FFFFFF"/>
        </a:dk2>
        <a:lt2>
          <a:srgbClr val="003F8A"/>
        </a:lt2>
        <a:accent1>
          <a:srgbClr val="1F85B7"/>
        </a:accent1>
        <a:accent2>
          <a:srgbClr val="79B6D3"/>
        </a:accent2>
        <a:accent3>
          <a:srgbClr val="FFFFFF"/>
        </a:accent3>
        <a:accent4>
          <a:srgbClr val="000000"/>
        </a:accent4>
        <a:accent5>
          <a:srgbClr val="ABC2D8"/>
        </a:accent5>
        <a:accent6>
          <a:srgbClr val="6DA5BF"/>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Safran - Bleu 14">
        <a:dk1>
          <a:srgbClr val="000000"/>
        </a:dk1>
        <a:lt1>
          <a:srgbClr val="FFFFFF"/>
        </a:lt1>
        <a:dk2>
          <a:srgbClr val="FFFFFF"/>
        </a:dk2>
        <a:lt2>
          <a:srgbClr val="003F8A"/>
        </a:lt2>
        <a:accent1>
          <a:srgbClr val="1F85B7"/>
        </a:accent1>
        <a:accent2>
          <a:srgbClr val="F29300"/>
        </a:accent2>
        <a:accent3>
          <a:srgbClr val="FFFFFF"/>
        </a:accent3>
        <a:accent4>
          <a:srgbClr val="000000"/>
        </a:accent4>
        <a:accent5>
          <a:srgbClr val="ABC2D8"/>
        </a:accent5>
        <a:accent6>
          <a:srgbClr val="DB85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Safran - Bleu 15">
        <a:dk1>
          <a:srgbClr val="000000"/>
        </a:dk1>
        <a:lt1>
          <a:srgbClr val="FFFFFF"/>
        </a:lt1>
        <a:dk2>
          <a:srgbClr val="FFFFFF"/>
        </a:dk2>
        <a:lt2>
          <a:srgbClr val="003F8A"/>
        </a:lt2>
        <a:accent1>
          <a:srgbClr val="1F85B7"/>
        </a:accent1>
        <a:accent2>
          <a:srgbClr val="A7C500"/>
        </a:accent2>
        <a:accent3>
          <a:srgbClr val="FFFFFF"/>
        </a:accent3>
        <a:accent4>
          <a:srgbClr val="000000"/>
        </a:accent4>
        <a:accent5>
          <a:srgbClr val="ABC2D8"/>
        </a:accent5>
        <a:accent6>
          <a:srgbClr val="97B2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Safran - Bleu 16">
        <a:dk1>
          <a:srgbClr val="000000"/>
        </a:dk1>
        <a:lt1>
          <a:srgbClr val="FFFFFF"/>
        </a:lt1>
        <a:dk2>
          <a:srgbClr val="FFFFFF"/>
        </a:dk2>
        <a:lt2>
          <a:srgbClr val="003F8A"/>
        </a:lt2>
        <a:accent1>
          <a:srgbClr val="1F85B7"/>
        </a:accent1>
        <a:accent2>
          <a:srgbClr val="808080"/>
        </a:accent2>
        <a:accent3>
          <a:srgbClr val="FFFFFF"/>
        </a:accent3>
        <a:accent4>
          <a:srgbClr val="000000"/>
        </a:accent4>
        <a:accent5>
          <a:srgbClr val="ABC2D8"/>
        </a:accent5>
        <a:accent6>
          <a:srgbClr val="737373"/>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2582</TotalTime>
  <Words>1844</Words>
  <Application>Microsoft Office PowerPoint</Application>
  <PresentationFormat>A4 Paper (210x297 mm)</PresentationFormat>
  <Paragraphs>252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Safran - Bleu</vt:lpstr>
      <vt:lpstr>  HEARING VOICES   The Varieties of Narration</vt:lpstr>
      <vt:lpstr>POINT OF VIEW</vt:lpstr>
      <vt:lpstr>Contents</vt:lpstr>
      <vt:lpstr>The narrator’s voice</vt:lpstr>
      <vt:lpstr>The narrator’s voice</vt:lpstr>
      <vt:lpstr>Who is the narrator? First Level: depending on the level of narration</vt:lpstr>
      <vt:lpstr>Who is the narrator? Second level: depending on the narrator’s participation</vt:lpstr>
      <vt:lpstr>HOMODIEGETIC/AUTODIEGETIC NARRATOR</vt:lpstr>
      <vt:lpstr>HETERODIEGETIC NARRATOR</vt:lpstr>
      <vt:lpstr>Who is the narrator?</vt:lpstr>
      <vt:lpstr> HEARING OTHER VOICES:</vt:lpstr>
      <vt:lpstr>Types of Point of View</vt:lpstr>
      <vt:lpstr>Types of Point of View</vt:lpstr>
      <vt:lpstr>Four main levels of discourse</vt:lpstr>
      <vt:lpstr>DIRECT SPEECH</vt:lpstr>
      <vt:lpstr>INDIRECT SPEECH</vt:lpstr>
      <vt:lpstr>Is Indirect speech  monotonous?</vt:lpstr>
      <vt:lpstr>FREE INDIRECT SPEECH</vt:lpstr>
      <vt:lpstr>FLAUBERT’s use of FREE INDIRECT SPEECH</vt:lpstr>
      <vt:lpstr>NARRATED DISCOURSE</vt:lpstr>
      <vt:lpstr>VICTOR HUGO’s USE of narrated speech </vt:lpstr>
      <vt:lpstr>Stream of consciousness</vt:lpstr>
      <vt:lpstr>Stream of consciousness</vt:lpstr>
      <vt:lpstr>Stream of consciousness</vt:lpstr>
      <vt:lpstr>Stream of consciousness</vt:lpstr>
      <vt:lpstr>The unreliable narrator</vt:lpstr>
      <vt:lpstr>The unreliable narrator</vt:lpstr>
      <vt:lpstr>En Bref…</vt:lpstr>
    </vt:vector>
  </TitlesOfParts>
  <Company>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Florian</dc:creator>
  <cp:lastModifiedBy>shazpc</cp:lastModifiedBy>
  <cp:revision>399</cp:revision>
  <dcterms:created xsi:type="dcterms:W3CDTF">2011-07-24T11:01:58Z</dcterms:created>
  <dcterms:modified xsi:type="dcterms:W3CDTF">2017-08-12T08:13:25Z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1925934599</vt:i4>
  </property>
  <property fmtid="{D5CDD505-2E9C-101B-9397-08002B2CF9AE}" pid="3" name="_NewReviewCycle">
    <vt:lpwstr/>
  </property>
  <property fmtid="{D5CDD505-2E9C-101B-9397-08002B2CF9AE}" pid="4" name="_EmailSubject">
    <vt:lpwstr>Kickoff Virole Interlock - Minutes of meeting</vt:lpwstr>
  </property>
  <property fmtid="{D5CDD505-2E9C-101B-9397-08002B2CF9AE}" pid="5" name="_AuthorEmail">
    <vt:lpwstr>mathieu.renaud@safran.fr</vt:lpwstr>
  </property>
  <property fmtid="{D5CDD505-2E9C-101B-9397-08002B2CF9AE}" pid="6" name="_AuthorEmailDisplayName">
    <vt:lpwstr>RENAUD Mathieu (SAFRAN)</vt:lpwstr>
  </property>
  <property fmtid="{D5CDD505-2E9C-101B-9397-08002B2CF9AE}" pid="7" name="_PreviousAdHocReviewCycleID">
    <vt:i4>1971063455</vt:i4>
  </property>
</Properties>
</file>